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Licenciatura en Sistemas – UNIDAD 1: </a:t>
            </a:r>
            <a:r>
              <a:rPr lang="es-AR" dirty="0" err="1"/>
              <a:t>Printf</a:t>
            </a:r>
            <a:r>
              <a:rPr lang="es-AR" dirty="0"/>
              <a:t> – </a:t>
            </a:r>
            <a:r>
              <a:rPr lang="es-AR" dirty="0" err="1"/>
              <a:t>Scanf</a:t>
            </a:r>
            <a:r>
              <a:rPr lang="es-AR" dirty="0"/>
              <a:t> - Operadores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Natalia Romero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, nataliab_romero@yahoo.com.ar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30B3-E367-4BC2-AC5A-D9F991F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UI: Del seudo-</a:t>
            </a:r>
            <a:r>
              <a:rPr lang="es-AR" dirty="0" err="1"/>
              <a:t>Codigo</a:t>
            </a:r>
            <a:r>
              <a:rPr lang="es-AR" dirty="0"/>
              <a:t> a 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1BA7F-1B2F-4CFA-AAF5-4B5D44D09B94}"/>
              </a:ext>
            </a:extLst>
          </p:cNvPr>
          <p:cNvSpPr txBox="1"/>
          <p:nvPr/>
        </p:nvSpPr>
        <p:spPr>
          <a:xfrm>
            <a:off x="461639" y="2343705"/>
            <a:ext cx="56343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/>
              <a:t>Ejercicio 1: </a:t>
            </a:r>
            <a:r>
              <a:rPr lang="es-AR" sz="1400" dirty="0"/>
              <a:t>Pedir por pantalla 2 números y sumarlos. Mostrar el resultado.</a:t>
            </a:r>
          </a:p>
          <a:p>
            <a:pPr algn="just"/>
            <a:endParaRPr lang="es-AR" sz="1400" b="1" dirty="0"/>
          </a:p>
          <a:p>
            <a:pPr algn="just"/>
            <a:r>
              <a:rPr lang="es-AR" sz="1400" b="1" dirty="0"/>
              <a:t>Ejercicio 2: </a:t>
            </a:r>
            <a:r>
              <a:rPr lang="es-AR" sz="1400" dirty="0"/>
              <a:t>Pedir por pantalla 2 números y dividirlos, mostrar el resultado. </a:t>
            </a:r>
          </a:p>
          <a:p>
            <a:pPr algn="just"/>
            <a:endParaRPr lang="es-AR" sz="1400" dirty="0"/>
          </a:p>
          <a:p>
            <a:pPr algn="just"/>
            <a:r>
              <a:rPr lang="es-AR" sz="1400" b="1" dirty="0"/>
              <a:t>Ejercicio 3: </a:t>
            </a:r>
            <a:r>
              <a:rPr lang="es-AR" sz="1400" dirty="0"/>
              <a:t>Pedir por pantalla nombre, apellido, edad, altura y genero de una persona, mostrar los datos por pantalla. </a:t>
            </a:r>
          </a:p>
          <a:p>
            <a:pPr algn="just"/>
            <a:endParaRPr lang="es-AR" sz="1400" dirty="0"/>
          </a:p>
          <a:p>
            <a:pPr algn="just"/>
            <a:r>
              <a:rPr lang="es-AR" sz="1400" b="1" dirty="0"/>
              <a:t>Ejercicio 4: </a:t>
            </a:r>
            <a:r>
              <a:rPr lang="es-AR" sz="1400" dirty="0"/>
              <a:t>Explicar que muestra por pantalla cada línea. 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int</a:t>
            </a:r>
            <a:r>
              <a:rPr lang="es-AR" sz="1400" dirty="0"/>
              <a:t> a = 1;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int</a:t>
            </a:r>
            <a:r>
              <a:rPr lang="es-AR" sz="1400" dirty="0"/>
              <a:t> b = 2; </a:t>
            </a:r>
          </a:p>
          <a:p>
            <a:pPr algn="just"/>
            <a:endParaRPr lang="es-AR" sz="1400" dirty="0"/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3==5);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3&lt;=5);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-3&lt;=-5);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(3&lt;=5)&amp;&amp;(3==3));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(a&lt;=b)||(b==4));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(a&lt;=b)||(b==4));</a:t>
            </a:r>
          </a:p>
          <a:p>
            <a:pPr algn="just"/>
            <a:r>
              <a:rPr lang="es-AR" sz="1400" dirty="0"/>
              <a:t>    </a:t>
            </a:r>
            <a:r>
              <a:rPr lang="es-AR" sz="1400" dirty="0" err="1"/>
              <a:t>printf</a:t>
            </a:r>
            <a:r>
              <a:rPr lang="es-AR" sz="1400" dirty="0"/>
              <a:t>("Que muestra:  %d \n" , (8 % 3));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B922EE-FF89-4C02-BEFF-3CC40A829909}"/>
              </a:ext>
            </a:extLst>
          </p:cNvPr>
          <p:cNvSpPr txBox="1"/>
          <p:nvPr/>
        </p:nvSpPr>
        <p:spPr>
          <a:xfrm>
            <a:off x="6096000" y="2343704"/>
            <a:ext cx="563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/>
              <a:t>Ejercicio 5: </a:t>
            </a:r>
            <a:r>
              <a:rPr lang="es-AR" sz="1400" dirty="0"/>
              <a:t>Mostrar el resultado de (a==b)&amp;&amp;((3&lt;b)||(b&lt;a) ), a y b son ingresados por el usuario. </a:t>
            </a:r>
          </a:p>
        </p:txBody>
      </p:sp>
    </p:spTree>
    <p:extLst>
      <p:ext uri="{BB962C8B-B14F-4D97-AF65-F5344CB8AC3E}">
        <p14:creationId xmlns:p14="http://schemas.microsoft.com/office/powerpoint/2010/main" val="1883993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Licenciatura en Sistemas – UNIDAD 2: IF – CASE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Natalia Romero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, nataliab_romero@yahoo.com.ar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2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U2:Condiciones – decisiones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84686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Pedir un numero por consola y decir ES PAR, o ES IMPAR. ¿Cómo era en el ingreso con seudo código?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800" dirty="0"/>
              <a:t>Entero n;</a:t>
            </a:r>
          </a:p>
          <a:p>
            <a:pPr marL="0" indent="0">
              <a:buNone/>
            </a:pPr>
            <a:r>
              <a:rPr lang="es-AR" sz="1800" dirty="0"/>
              <a:t>Escribir(“Ingrese un numero”);</a:t>
            </a:r>
          </a:p>
          <a:p>
            <a:pPr marL="0" indent="0">
              <a:buNone/>
            </a:pPr>
            <a:r>
              <a:rPr lang="es-AR" sz="1800" dirty="0"/>
              <a:t>Leer(n);</a:t>
            </a:r>
          </a:p>
          <a:p>
            <a:pPr marL="0" indent="0">
              <a:buNone/>
            </a:pPr>
            <a:r>
              <a:rPr lang="es-AR" sz="1800" dirty="0"/>
              <a:t>Si (n mod 2 == 0)</a:t>
            </a:r>
          </a:p>
          <a:p>
            <a:pPr marL="0" indent="0">
              <a:buNone/>
            </a:pPr>
            <a:r>
              <a:rPr lang="es-AR" sz="1800" dirty="0"/>
              <a:t>	Escribir (“Es par”);</a:t>
            </a:r>
          </a:p>
          <a:p>
            <a:pPr marL="0" indent="0">
              <a:buNone/>
            </a:pPr>
            <a:r>
              <a:rPr lang="es-AR" sz="1800" dirty="0"/>
              <a:t>SINO Escribir (“Es impar”);</a:t>
            </a:r>
          </a:p>
          <a:p>
            <a:pPr marL="0" indent="0">
              <a:buNone/>
            </a:pPr>
            <a:r>
              <a:rPr lang="es-AR" sz="1800" dirty="0"/>
              <a:t>FINSI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B4E6974-5149-4B99-A638-7BD97A5F98CF}"/>
              </a:ext>
            </a:extLst>
          </p:cNvPr>
          <p:cNvSpPr txBox="1">
            <a:spLocks/>
          </p:cNvSpPr>
          <p:nvPr/>
        </p:nvSpPr>
        <p:spPr>
          <a:xfrm>
            <a:off x="6013881" y="2194559"/>
            <a:ext cx="508468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3FFBFD-D692-4723-A629-30BB1820FE78}"/>
              </a:ext>
            </a:extLst>
          </p:cNvPr>
          <p:cNvSpPr txBox="1"/>
          <p:nvPr/>
        </p:nvSpPr>
        <p:spPr>
          <a:xfrm>
            <a:off x="6418555" y="2308194"/>
            <a:ext cx="4923407" cy="43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int</a:t>
            </a:r>
            <a:r>
              <a:rPr lang="es-AR" dirty="0"/>
              <a:t> n;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("Ingrese un numero por favor \n");</a:t>
            </a:r>
          </a:p>
          <a:p>
            <a:r>
              <a:rPr lang="es-AR" dirty="0"/>
              <a:t>    </a:t>
            </a:r>
            <a:r>
              <a:rPr lang="es-AR" dirty="0" err="1"/>
              <a:t>scanf</a:t>
            </a:r>
            <a:r>
              <a:rPr lang="es-AR" dirty="0"/>
              <a:t>("%d", &amp;n);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</a:t>
            </a:r>
            <a:r>
              <a:rPr lang="es-AR" dirty="0" err="1"/>
              <a:t>if</a:t>
            </a:r>
            <a:r>
              <a:rPr lang="es-AR" dirty="0"/>
              <a:t> ((n%2)==0){</a:t>
            </a:r>
          </a:p>
          <a:p>
            <a:r>
              <a:rPr lang="es-AR" dirty="0"/>
              <a:t>        </a:t>
            </a:r>
            <a:r>
              <a:rPr lang="es-AR" dirty="0" err="1"/>
              <a:t>printf</a:t>
            </a:r>
            <a:r>
              <a:rPr lang="es-AR" dirty="0"/>
              <a:t>("ES PAR");</a:t>
            </a:r>
          </a:p>
          <a:p>
            <a:r>
              <a:rPr lang="es-AR" dirty="0"/>
              <a:t>    }</a:t>
            </a:r>
            <a:r>
              <a:rPr lang="es-AR" dirty="0" err="1"/>
              <a:t>else</a:t>
            </a:r>
            <a:r>
              <a:rPr lang="es-AR" dirty="0"/>
              <a:t> </a:t>
            </a:r>
            <a:r>
              <a:rPr lang="es-AR" dirty="0" err="1"/>
              <a:t>printf</a:t>
            </a:r>
            <a:r>
              <a:rPr lang="es-AR" dirty="0"/>
              <a:t>("ES IMPAR");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23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U2:Condiciones – decisiones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2057400"/>
            <a:ext cx="5634361" cy="41612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AR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n;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("Ingrese un numero por favor \n");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("%d", &amp;n);</a:t>
            </a:r>
          </a:p>
          <a:p>
            <a:pPr marL="0" indent="0">
              <a:buNone/>
            </a:pPr>
            <a:r>
              <a:rPr lang="es-AR" sz="6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6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AR" sz="6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((n%2)==0){</a:t>
            </a:r>
          </a:p>
          <a:p>
            <a:pPr marL="0" indent="0">
              <a:buNone/>
            </a:pPr>
            <a:r>
              <a:rPr lang="es-AR" sz="6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AR" sz="6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sz="6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("ES PAR");</a:t>
            </a:r>
          </a:p>
          <a:p>
            <a:pPr marL="0" indent="0">
              <a:buNone/>
            </a:pPr>
            <a:r>
              <a:rPr lang="es-AR" sz="6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s-AR" sz="6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6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AR" sz="6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((n%2)!=0){</a:t>
            </a:r>
          </a:p>
          <a:p>
            <a:pPr marL="0" indent="0">
              <a:buNone/>
            </a:pPr>
            <a:r>
              <a:rPr lang="es-AR" sz="6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AR" sz="6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sz="6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("ES IMPAR");</a:t>
            </a:r>
          </a:p>
          <a:p>
            <a:pPr marL="0" indent="0">
              <a:buNone/>
            </a:pPr>
            <a:r>
              <a:rPr lang="es-AR" sz="6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64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s-AR" sz="6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AR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B4E6974-5149-4B99-A638-7BD97A5F98CF}"/>
              </a:ext>
            </a:extLst>
          </p:cNvPr>
          <p:cNvSpPr txBox="1">
            <a:spLocks/>
          </p:cNvSpPr>
          <p:nvPr/>
        </p:nvSpPr>
        <p:spPr>
          <a:xfrm>
            <a:off x="6013881" y="2194559"/>
            <a:ext cx="508468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3FFBFD-D692-4723-A629-30BB1820FE78}"/>
              </a:ext>
            </a:extLst>
          </p:cNvPr>
          <p:cNvSpPr txBox="1"/>
          <p:nvPr/>
        </p:nvSpPr>
        <p:spPr>
          <a:xfrm>
            <a:off x="6418555" y="1944209"/>
            <a:ext cx="49234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n;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("Ingrese un numero por favor \n");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("%d", &amp;n);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(n%2){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case 0: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("ES PAR");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case 1: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("ES IMPAR");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}//Cierro el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E4F953-F21F-44E3-A105-BA9F0A21DFE2}"/>
              </a:ext>
            </a:extLst>
          </p:cNvPr>
          <p:cNvSpPr/>
          <p:nvPr/>
        </p:nvSpPr>
        <p:spPr>
          <a:xfrm rot="282156">
            <a:off x="3587013" y="1942508"/>
            <a:ext cx="262042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Otras formas</a:t>
            </a:r>
          </a:p>
        </p:txBody>
      </p:sp>
    </p:spTree>
    <p:extLst>
      <p:ext uri="{BB962C8B-B14F-4D97-AF65-F5344CB8AC3E}">
        <p14:creationId xmlns:p14="http://schemas.microsoft.com/office/powerpoint/2010/main" val="999208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U2:Condiciones – decisiones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723047"/>
            <a:ext cx="5634361" cy="41612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Ejercicio 6: </a:t>
            </a:r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Pedir que se ingrese un numero, de decir si cumple con que sea par y múltiplo de 5. </a:t>
            </a:r>
          </a:p>
          <a:p>
            <a:pPr marL="0" indent="0" algn="just">
              <a:buNone/>
            </a:pP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Ejercicio 7: </a:t>
            </a:r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Pedir dos números, mostrar por pantalla el mayor de ellos</a:t>
            </a:r>
          </a:p>
          <a:p>
            <a:pPr marL="0" indent="0" algn="just">
              <a:buNone/>
            </a:pP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Ejercicio 8: </a:t>
            </a:r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Pedir por pantalla 3 números, mostrar los 3 números de mayor a menor. </a:t>
            </a:r>
          </a:p>
          <a:p>
            <a:pPr marL="0" indent="0" algn="just">
              <a:buNone/>
            </a:pP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Ejercicio 9: </a:t>
            </a:r>
            <a:r>
              <a:rPr lang="es-AR" sz="1800" dirty="0">
                <a:latin typeface="Arial" panose="020B0604020202020204" pitchFamily="34" charset="0"/>
                <a:cs typeface="Arial" panose="020B0604020202020204" pitchFamily="34" charset="0"/>
              </a:rPr>
              <a:t>Pedir el peso y la altura de una persona, calcular el índice de masa corporal y en base el resultado mostrar: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B4E6974-5149-4B99-A638-7BD97A5F98CF}"/>
              </a:ext>
            </a:extLst>
          </p:cNvPr>
          <p:cNvSpPr txBox="1">
            <a:spLocks/>
          </p:cNvSpPr>
          <p:nvPr/>
        </p:nvSpPr>
        <p:spPr>
          <a:xfrm>
            <a:off x="6484397" y="2620687"/>
            <a:ext cx="508468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F771BB-2F25-4B80-8EFF-723415C29397}"/>
              </a:ext>
            </a:extLst>
          </p:cNvPr>
          <p:cNvSpPr txBox="1"/>
          <p:nvPr/>
        </p:nvSpPr>
        <p:spPr>
          <a:xfrm>
            <a:off x="6542106" y="1738584"/>
            <a:ext cx="502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Ejercicio 10: </a:t>
            </a:r>
            <a:r>
              <a:rPr lang="es-AR" dirty="0"/>
              <a:t>Ingresar un año por teclado, una vez ingresado mostrar por pantalla, ESTE AÑO ES BISIESTO o ESTE AÑO NO ES BISIESTO.</a:t>
            </a:r>
          </a:p>
          <a:p>
            <a:endParaRPr lang="es-AR" dirty="0"/>
          </a:p>
          <a:p>
            <a:r>
              <a:rPr lang="es-AR" dirty="0"/>
              <a:t>Un año es bisiesto si es múltiplo de 4, y (no termina en 00 o es divisible por 400). </a:t>
            </a:r>
          </a:p>
          <a:p>
            <a:endParaRPr lang="es-AR" dirty="0"/>
          </a:p>
          <a:p>
            <a:r>
              <a:rPr lang="es-AR" b="1" dirty="0"/>
              <a:t>Ejercicio 11: </a:t>
            </a:r>
            <a:r>
              <a:rPr lang="es-AR" dirty="0"/>
              <a:t>Ingresar un numero que represente un día de la semana, y mostrar por pantalla 1 – Lunes, …. 7 – Domingo, cualquier otro numero ERROR.</a:t>
            </a:r>
          </a:p>
          <a:p>
            <a:endParaRPr lang="es-AR" dirty="0"/>
          </a:p>
          <a:p>
            <a:endParaRPr lang="es-AR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D818BCA-9DB9-48D1-8AB6-F2C603BE2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58139"/>
              </p:ext>
            </p:extLst>
          </p:nvPr>
        </p:nvGraphicFramePr>
        <p:xfrm>
          <a:off x="589256" y="5572172"/>
          <a:ext cx="5698356" cy="1219200"/>
        </p:xfrm>
        <a:graphic>
          <a:graphicData uri="http://schemas.openxmlformats.org/drawingml/2006/table">
            <a:tbl>
              <a:tblPr/>
              <a:tblGrid>
                <a:gridCol w="2849178">
                  <a:extLst>
                    <a:ext uri="{9D8B030D-6E8A-4147-A177-3AD203B41FA5}">
                      <a16:colId xmlns:a16="http://schemas.microsoft.com/office/drawing/2014/main" val="2219773431"/>
                    </a:ext>
                  </a:extLst>
                </a:gridCol>
                <a:gridCol w="2849178">
                  <a:extLst>
                    <a:ext uri="{9D8B030D-6E8A-4147-A177-3AD203B41FA5}">
                      <a16:colId xmlns:a16="http://schemas.microsoft.com/office/drawing/2014/main" val="743958378"/>
                    </a:ext>
                  </a:extLst>
                </a:gridCol>
              </a:tblGrid>
              <a:tr h="242668"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Peso inferior al normal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Menos de 18.5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24305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Normal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18.5 – 24.9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28571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s-AR" dirty="0">
                          <a:effectLst/>
                        </a:rPr>
                        <a:t>Peso superior al normal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25.0 – 29.9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881325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Obesidad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effectLst/>
                        </a:rPr>
                        <a:t>Más de 30.0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F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53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86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U1:Primeros pasos - </a:t>
            </a:r>
            <a:r>
              <a:rPr lang="es-AR" dirty="0" err="1"/>
              <a:t>printf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059357" cy="4024125"/>
          </a:xfrm>
        </p:spPr>
        <p:txBody>
          <a:bodyPr/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("Bienvenidos a programación de Computadoras con el lenguaje C");</a:t>
            </a:r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U1:Primeros pasos - </a:t>
            </a:r>
            <a:r>
              <a:rPr lang="es-AR" dirty="0" err="1"/>
              <a:t>printf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059357" cy="4024125"/>
          </a:xfrm>
        </p:spPr>
        <p:txBody>
          <a:bodyPr>
            <a:normAutofit lnSpcReduction="10000"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("Bienvenidos a </a:t>
            </a:r>
            <a:r>
              <a:rPr lang="es-AR" dirty="0" err="1"/>
              <a:t>programacion</a:t>
            </a:r>
            <a:r>
              <a:rPr lang="es-AR" dirty="0"/>
              <a:t> de Computadoras");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("Utilizando lenguaje C");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65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U1:Primeros pasos - </a:t>
            </a:r>
            <a:r>
              <a:rPr lang="es-AR" dirty="0" err="1"/>
              <a:t>printf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059357" cy="4024125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("Bienvenidos a </a:t>
            </a:r>
            <a:r>
              <a:rPr lang="es-AR" dirty="0" err="1"/>
              <a:t>programacion</a:t>
            </a:r>
            <a:r>
              <a:rPr lang="es-AR" dirty="0"/>
              <a:t> de Computadoras</a:t>
            </a:r>
            <a:r>
              <a:rPr lang="es-AR" dirty="0">
                <a:solidFill>
                  <a:srgbClr val="FF0000"/>
                </a:solidFill>
              </a:rPr>
              <a:t>\n</a:t>
            </a:r>
            <a:r>
              <a:rPr lang="es-AR" dirty="0"/>
              <a:t>");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("Utilizando lenguaje C");</a:t>
            </a:r>
          </a:p>
          <a:p>
            <a:r>
              <a:rPr lang="es-AR" dirty="0">
                <a:solidFill>
                  <a:srgbClr val="FF0000"/>
                </a:solidFill>
              </a:rPr>
              <a:t> //El \n nos permite dejar tantos renglones como se nos antoje</a:t>
            </a:r>
          </a:p>
          <a:p>
            <a:r>
              <a:rPr lang="es-AR" dirty="0">
                <a:solidFill>
                  <a:srgbClr val="FF0000"/>
                </a:solidFill>
              </a:rPr>
              <a:t>//el “//” nos sirve para escribir comentarios que nos ayudan a leer el código</a:t>
            </a:r>
          </a:p>
          <a:p>
            <a:r>
              <a:rPr lang="es-AR" dirty="0">
                <a:solidFill>
                  <a:srgbClr val="FF0000"/>
                </a:solidFill>
              </a:rPr>
              <a:t>/*/El *   /   nos sirve para comenzar comentarios</a:t>
            </a:r>
          </a:p>
          <a:p>
            <a:r>
              <a:rPr lang="es-AR" dirty="0">
                <a:solidFill>
                  <a:srgbClr val="FF0000"/>
                </a:solidFill>
              </a:rPr>
              <a:t>en varios renglones, hasta tener el </a:t>
            </a:r>
            <a:r>
              <a:rPr lang="es-AR" dirty="0" err="1">
                <a:solidFill>
                  <a:srgbClr val="FF0000"/>
                </a:solidFill>
              </a:rPr>
              <a:t>simbolo</a:t>
            </a:r>
            <a:r>
              <a:rPr lang="es-AR" dirty="0">
                <a:solidFill>
                  <a:srgbClr val="FF0000"/>
                </a:solidFill>
              </a:rPr>
              <a:t> -----&gt; */</a:t>
            </a:r>
          </a:p>
          <a:p>
            <a:r>
              <a:rPr lang="es-AR" dirty="0" err="1"/>
              <a:t>return</a:t>
            </a:r>
            <a:r>
              <a:rPr lang="es-AR" dirty="0"/>
              <a:t> 0; //</a:t>
            </a:r>
            <a:r>
              <a:rPr lang="es-AR" dirty="0" err="1"/>
              <a:t>return</a:t>
            </a:r>
            <a:r>
              <a:rPr lang="es-AR" dirty="0"/>
              <a:t> 0 lo  usaremos para indicar que termina el programa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524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U1:Primeros pasos - </a:t>
            </a:r>
            <a:r>
              <a:rPr lang="es-AR" dirty="0" err="1"/>
              <a:t>printf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059357" cy="4024125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r>
              <a:rPr lang="es-AR" dirty="0"/>
              <a:t>//Programa que nos pregunta la edad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(“Ingrese su edad por favor: ");</a:t>
            </a:r>
          </a:p>
          <a:p>
            <a:r>
              <a:rPr lang="es-AR" dirty="0"/>
              <a:t>    //El </a:t>
            </a:r>
            <a:r>
              <a:rPr lang="es-AR" dirty="0" err="1"/>
              <a:t>printf</a:t>
            </a:r>
            <a:r>
              <a:rPr lang="es-AR" dirty="0"/>
              <a:t> muchas veces lo usaremos para darle ordenes al operador</a:t>
            </a:r>
          </a:p>
          <a:p>
            <a:r>
              <a:rPr lang="es-AR" dirty="0"/>
              <a:t>   // de la pc, para que ingrese por teclado.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525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30B3-E367-4BC2-AC5A-D9F991F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UI: Tipos de datos en 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D06DAA-879E-4E24-AC16-C1FB8BE8EE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9297" t="36738" r="30638" b="42468"/>
          <a:stretch/>
        </p:blipFill>
        <p:spPr>
          <a:xfrm>
            <a:off x="809625" y="1766656"/>
            <a:ext cx="10134600" cy="2405849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A5E8A2-CBD6-49C5-B0B0-8E298DE6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544" y="4243525"/>
            <a:ext cx="8929456" cy="20989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</a:t>
            </a:r>
          </a:p>
          <a:p>
            <a:pPr marL="0" indent="0">
              <a:buNone/>
            </a:pPr>
            <a:r>
              <a:rPr lang="es-AR" dirty="0"/>
              <a:t>//Declaro las variables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FF0000"/>
                </a:solidFill>
              </a:rPr>
              <a:t>int</a:t>
            </a:r>
            <a:r>
              <a:rPr lang="es-AR" dirty="0">
                <a:solidFill>
                  <a:srgbClr val="FF0000"/>
                </a:solidFill>
              </a:rPr>
              <a:t> a; </a:t>
            </a:r>
            <a:r>
              <a:rPr lang="es-AR" dirty="0" err="1">
                <a:solidFill>
                  <a:srgbClr val="FF0000"/>
                </a:solidFill>
              </a:rPr>
              <a:t>float</a:t>
            </a:r>
            <a:r>
              <a:rPr lang="es-AR" dirty="0">
                <a:solidFill>
                  <a:srgbClr val="FF0000"/>
                </a:solidFill>
              </a:rPr>
              <a:t> b;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 err="1">
                <a:solidFill>
                  <a:srgbClr val="FF0000"/>
                </a:solidFill>
              </a:rPr>
              <a:t>double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>
                <a:solidFill>
                  <a:srgbClr val="FF0000"/>
                </a:solidFill>
              </a:rPr>
              <a:t>d,e,f</a:t>
            </a:r>
            <a:r>
              <a:rPr lang="es-A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FF0000"/>
                </a:solidFill>
              </a:rPr>
              <a:t>char</a:t>
            </a:r>
            <a:r>
              <a:rPr lang="es-AR" dirty="0">
                <a:solidFill>
                  <a:srgbClr val="FF0000"/>
                </a:solidFill>
              </a:rPr>
              <a:t> g;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return</a:t>
            </a:r>
            <a:r>
              <a:rPr lang="es-AR" dirty="0"/>
              <a:t> 0;}</a:t>
            </a:r>
          </a:p>
        </p:txBody>
      </p:sp>
    </p:spTree>
    <p:extLst>
      <p:ext uri="{BB962C8B-B14F-4D97-AF65-F5344CB8AC3E}">
        <p14:creationId xmlns:p14="http://schemas.microsoft.com/office/powerpoint/2010/main" val="575228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30B3-E367-4BC2-AC5A-D9F991F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UI: Del pseudo-</a:t>
            </a:r>
            <a:r>
              <a:rPr lang="es-AR" dirty="0" err="1"/>
              <a:t>Codigo</a:t>
            </a:r>
            <a:r>
              <a:rPr lang="es-AR" dirty="0"/>
              <a:t> a c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A5E8A2-CBD6-49C5-B0B0-8E298DE6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102" y="1917576"/>
            <a:ext cx="6030897" cy="494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rgbClr val="FF0000"/>
                </a:solidFill>
              </a:rPr>
              <a:t>#</a:t>
            </a:r>
            <a:r>
              <a:rPr lang="es-AR" sz="2000" dirty="0" err="1">
                <a:solidFill>
                  <a:srgbClr val="FF0000"/>
                </a:solidFill>
              </a:rPr>
              <a:t>include</a:t>
            </a:r>
            <a:r>
              <a:rPr lang="es-AR" sz="2000" dirty="0">
                <a:solidFill>
                  <a:srgbClr val="FF0000"/>
                </a:solidFill>
              </a:rPr>
              <a:t> &lt;</a:t>
            </a:r>
            <a:r>
              <a:rPr lang="es-AR" sz="2000" dirty="0" err="1">
                <a:solidFill>
                  <a:srgbClr val="FF0000"/>
                </a:solidFill>
              </a:rPr>
              <a:t>stdio.h</a:t>
            </a:r>
            <a:r>
              <a:rPr lang="es-A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FF0000"/>
                </a:solidFill>
              </a:rPr>
              <a:t>#</a:t>
            </a:r>
            <a:r>
              <a:rPr lang="es-AR" sz="2000" dirty="0" err="1">
                <a:solidFill>
                  <a:srgbClr val="FF0000"/>
                </a:solidFill>
              </a:rPr>
              <a:t>include</a:t>
            </a:r>
            <a:r>
              <a:rPr lang="es-AR" sz="2000" dirty="0">
                <a:solidFill>
                  <a:srgbClr val="FF0000"/>
                </a:solidFill>
              </a:rPr>
              <a:t> &lt;</a:t>
            </a:r>
            <a:r>
              <a:rPr lang="es-AR" sz="2000" dirty="0" err="1">
                <a:solidFill>
                  <a:srgbClr val="FF0000"/>
                </a:solidFill>
              </a:rPr>
              <a:t>stdlib.h</a:t>
            </a:r>
            <a:r>
              <a:rPr lang="es-A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FF0000"/>
                </a:solidFill>
              </a:rPr>
              <a:t>int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main</a:t>
            </a:r>
            <a:r>
              <a:rPr lang="es-AR" sz="2000" dirty="0">
                <a:solidFill>
                  <a:srgbClr val="FF0000"/>
                </a:solidFill>
              </a:rPr>
              <a:t>(){ //inicio del algoritmo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00B050"/>
                </a:solidFill>
              </a:rPr>
              <a:t>int</a:t>
            </a:r>
            <a:r>
              <a:rPr lang="es-AR" sz="2000" dirty="0">
                <a:solidFill>
                  <a:srgbClr val="00B050"/>
                </a:solidFill>
              </a:rPr>
              <a:t> edad1, edad2;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00B050"/>
                </a:solidFill>
              </a:rPr>
              <a:t>float</a:t>
            </a:r>
            <a:r>
              <a:rPr lang="es-AR" sz="2000" dirty="0">
                <a:solidFill>
                  <a:srgbClr val="00B050"/>
                </a:solidFill>
              </a:rPr>
              <a:t> </a:t>
            </a:r>
            <a:r>
              <a:rPr lang="es-AR" sz="2000" dirty="0" err="1">
                <a:solidFill>
                  <a:srgbClr val="00B050"/>
                </a:solidFill>
              </a:rPr>
              <a:t>promEdad</a:t>
            </a:r>
            <a:r>
              <a:rPr lang="es-AR" sz="20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s-AR" sz="2000" dirty="0" err="1"/>
              <a:t>printf</a:t>
            </a:r>
            <a:r>
              <a:rPr lang="es-AR" sz="2000" dirty="0"/>
              <a:t> (“Ingrese la edad nro1 \n”);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A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(“%d”, &amp;edad1);</a:t>
            </a:r>
          </a:p>
          <a:p>
            <a:pPr marL="0" indent="0">
              <a:buNone/>
            </a:pPr>
            <a:r>
              <a:rPr lang="es-AR" sz="2000" dirty="0" err="1"/>
              <a:t>printf</a:t>
            </a:r>
            <a:r>
              <a:rPr lang="es-AR" sz="2000" dirty="0"/>
              <a:t> (“Ingrese la edad nro2 \n”);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A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(“%d”, &amp;edad2);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chemeClr val="accent6"/>
                </a:solidFill>
              </a:rPr>
              <a:t>promEdad</a:t>
            </a:r>
            <a:r>
              <a:rPr lang="es-AR" sz="2000" dirty="0">
                <a:solidFill>
                  <a:schemeClr val="accent6"/>
                </a:solidFill>
              </a:rPr>
              <a:t> = (edad1+ edad2)/2;</a:t>
            </a:r>
          </a:p>
          <a:p>
            <a:pPr marL="0" indent="0">
              <a:buNone/>
            </a:pPr>
            <a:r>
              <a:rPr lang="es-AR" sz="2000" dirty="0" err="1"/>
              <a:t>printf</a:t>
            </a:r>
            <a:r>
              <a:rPr lang="es-AR" sz="2000" dirty="0"/>
              <a:t>(“El promedio es: %f”, </a:t>
            </a:r>
            <a:r>
              <a:rPr lang="es-AR" sz="2000" dirty="0" err="1"/>
              <a:t>promEdad</a:t>
            </a:r>
            <a:r>
              <a:rPr lang="es-AR" sz="2000" dirty="0"/>
              <a:t>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FF0000"/>
                </a:solidFill>
              </a:rPr>
              <a:t>return</a:t>
            </a:r>
            <a:r>
              <a:rPr lang="es-AR" sz="2000" dirty="0">
                <a:solidFill>
                  <a:srgbClr val="FF0000"/>
                </a:solidFill>
              </a:rPr>
              <a:t> 0; //fin algoritmo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1408E8-7A59-453B-B509-7D704A4EF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93753"/>
            <a:ext cx="5475303" cy="4424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rgbClr val="FF0000"/>
                </a:solidFill>
              </a:rPr>
              <a:t>Inicio algoritmo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B050"/>
                </a:solidFill>
              </a:rPr>
              <a:t>numero edad1, edad2, </a:t>
            </a:r>
            <a:r>
              <a:rPr lang="es-AR" sz="2000" dirty="0" err="1">
                <a:solidFill>
                  <a:srgbClr val="00B050"/>
                </a:solidFill>
              </a:rPr>
              <a:t>promEdad</a:t>
            </a:r>
            <a:endParaRPr lang="es-A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2000" dirty="0"/>
              <a:t>escribir(“Ingrese la edad </a:t>
            </a:r>
            <a:r>
              <a:rPr lang="es-AR" sz="2000" dirty="0" err="1"/>
              <a:t>nro</a:t>
            </a:r>
            <a:r>
              <a:rPr lang="es-AR" sz="2000" dirty="0"/>
              <a:t> 1”);</a:t>
            </a:r>
            <a:br>
              <a:rPr lang="es-AR" sz="2000" dirty="0"/>
            </a:br>
            <a:r>
              <a:rPr lang="es-A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leer(edad1);</a:t>
            </a:r>
          </a:p>
          <a:p>
            <a:pPr marL="0" indent="0">
              <a:buNone/>
            </a:pPr>
            <a:r>
              <a:rPr lang="es-AR" sz="2000" dirty="0"/>
              <a:t>escribir(“Ingrese la edad </a:t>
            </a:r>
            <a:r>
              <a:rPr lang="es-AR" sz="2000" dirty="0" err="1"/>
              <a:t>nro</a:t>
            </a:r>
            <a:r>
              <a:rPr lang="es-AR" sz="2000" dirty="0"/>
              <a:t> 2”);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leer(edad2);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</a:rPr>
              <a:t>promEdad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 = (edad1+edad2)/2;</a:t>
            </a:r>
          </a:p>
          <a:p>
            <a:pPr marL="0" indent="0">
              <a:buNone/>
            </a:pPr>
            <a:r>
              <a:rPr lang="es-AR" sz="2000" dirty="0"/>
              <a:t>escribir(“El promedio es: “, </a:t>
            </a:r>
            <a:r>
              <a:rPr lang="es-AR" sz="2000" dirty="0" err="1"/>
              <a:t>promEdad</a:t>
            </a:r>
            <a:r>
              <a:rPr lang="es-AR" sz="2000" dirty="0"/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FF0000"/>
                </a:solidFill>
              </a:rPr>
              <a:t>Fin Algoritmo</a:t>
            </a:r>
          </a:p>
        </p:txBody>
      </p:sp>
    </p:spTree>
    <p:extLst>
      <p:ext uri="{BB962C8B-B14F-4D97-AF65-F5344CB8AC3E}">
        <p14:creationId xmlns:p14="http://schemas.microsoft.com/office/powerpoint/2010/main" val="1247478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30B3-E367-4BC2-AC5A-D9F991F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UI: Del seudo-</a:t>
            </a:r>
            <a:r>
              <a:rPr lang="es-AR" dirty="0" err="1"/>
              <a:t>Codigo</a:t>
            </a:r>
            <a:r>
              <a:rPr lang="es-AR" dirty="0"/>
              <a:t> a c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A5E8A2-CBD6-49C5-B0B0-8E298DE6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102" y="1793754"/>
            <a:ext cx="6030897" cy="50642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sz="2400" b="1" u="sng" dirty="0"/>
              <a:t>Ejemplos que mas usaremos: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int</a:t>
            </a:r>
            <a:r>
              <a:rPr lang="es-AR" sz="2400" dirty="0"/>
              <a:t> n;</a:t>
            </a:r>
          </a:p>
          <a:p>
            <a:pPr marL="0" indent="0">
              <a:buNone/>
            </a:pPr>
            <a:r>
              <a:rPr lang="es-AR" sz="2400" dirty="0" err="1"/>
              <a:t>printf</a:t>
            </a:r>
            <a:r>
              <a:rPr lang="es-AR" sz="2400" dirty="0"/>
              <a:t>("Introduce un numero: ");</a:t>
            </a:r>
          </a:p>
          <a:p>
            <a:pPr marL="0" indent="0">
              <a:buNone/>
            </a:pPr>
            <a:r>
              <a:rPr lang="es-AR" sz="2400" dirty="0" err="1"/>
              <a:t>scanf</a:t>
            </a:r>
            <a:r>
              <a:rPr lang="es-AR" sz="2400" dirty="0"/>
              <a:t>("%</a:t>
            </a:r>
            <a:r>
              <a:rPr lang="es-AR" sz="2400" dirty="0" err="1"/>
              <a:t>d",&amp;n</a:t>
            </a:r>
            <a:r>
              <a:rPr lang="es-AR" sz="2400" dirty="0"/>
              <a:t>);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char</a:t>
            </a:r>
            <a:r>
              <a:rPr lang="es-AR" sz="2400" dirty="0"/>
              <a:t> m;</a:t>
            </a:r>
          </a:p>
          <a:p>
            <a:pPr marL="0" indent="0">
              <a:buNone/>
            </a:pPr>
            <a:r>
              <a:rPr lang="es-AR" sz="2400" dirty="0" err="1"/>
              <a:t>printf</a:t>
            </a:r>
            <a:r>
              <a:rPr lang="es-AR" sz="2400" dirty="0"/>
              <a:t>("Introduce un </a:t>
            </a:r>
            <a:r>
              <a:rPr lang="es-AR" sz="2400" dirty="0" err="1"/>
              <a:t>caracter</a:t>
            </a:r>
            <a:r>
              <a:rPr lang="es-AR" sz="2400" dirty="0"/>
              <a:t>: ");</a:t>
            </a:r>
          </a:p>
          <a:p>
            <a:pPr marL="0" indent="0">
              <a:buNone/>
            </a:pPr>
            <a:r>
              <a:rPr lang="es-AR" sz="2400" dirty="0" err="1"/>
              <a:t>scanf</a:t>
            </a:r>
            <a:r>
              <a:rPr lang="es-AR" sz="2400" dirty="0"/>
              <a:t>("%</a:t>
            </a:r>
            <a:r>
              <a:rPr lang="es-AR" sz="2400" dirty="0" err="1"/>
              <a:t>c",&amp;m</a:t>
            </a:r>
            <a:r>
              <a:rPr lang="es-AR" sz="2400" dirty="0"/>
              <a:t>);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// </a:t>
            </a:r>
            <a:r>
              <a:rPr lang="es-AR" sz="2400" dirty="0" err="1"/>
              <a:t>Notese</a:t>
            </a:r>
            <a:r>
              <a:rPr lang="es-AR" sz="2400" dirty="0"/>
              <a:t> la ausencia de &amp;</a:t>
            </a:r>
          </a:p>
          <a:p>
            <a:pPr marL="0" indent="0">
              <a:buNone/>
            </a:pPr>
            <a:r>
              <a:rPr lang="es-AR" sz="2400" dirty="0" err="1"/>
              <a:t>char</a:t>
            </a:r>
            <a:r>
              <a:rPr lang="es-AR" sz="2400" dirty="0"/>
              <a:t> </a:t>
            </a:r>
            <a:r>
              <a:rPr lang="es-AR" sz="2400" dirty="0" err="1"/>
              <a:t>cad</a:t>
            </a:r>
            <a:r>
              <a:rPr lang="es-AR" sz="2400" dirty="0"/>
              <a:t>[20];</a:t>
            </a:r>
          </a:p>
          <a:p>
            <a:pPr marL="0" indent="0">
              <a:buNone/>
            </a:pPr>
            <a:r>
              <a:rPr lang="es-AR" sz="2400" dirty="0" err="1"/>
              <a:t>printf</a:t>
            </a:r>
            <a:r>
              <a:rPr lang="es-AR" sz="2400" dirty="0"/>
              <a:t>("Introduce una palabra: ");</a:t>
            </a:r>
          </a:p>
          <a:p>
            <a:pPr marL="0" indent="0">
              <a:buNone/>
            </a:pPr>
            <a:r>
              <a:rPr lang="es-AR" sz="2400" dirty="0" err="1"/>
              <a:t>scanf</a:t>
            </a:r>
            <a:r>
              <a:rPr lang="es-AR" sz="2400" dirty="0"/>
              <a:t>("%s",</a:t>
            </a:r>
            <a:r>
              <a:rPr lang="es-AR" sz="2400" dirty="0" err="1"/>
              <a:t>cad</a:t>
            </a:r>
            <a:r>
              <a:rPr lang="es-AR" sz="2400" dirty="0"/>
              <a:t>);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Float</a:t>
            </a:r>
            <a:r>
              <a:rPr lang="es-AR" sz="2400" dirty="0"/>
              <a:t> numero;</a:t>
            </a:r>
          </a:p>
          <a:p>
            <a:pPr marL="0" indent="0">
              <a:buNone/>
            </a:pPr>
            <a:r>
              <a:rPr lang="es-AR" sz="2400" dirty="0" err="1"/>
              <a:t>printf</a:t>
            </a:r>
            <a:r>
              <a:rPr lang="es-AR" sz="2400" dirty="0"/>
              <a:t>("Introduce un numero con coma: ");</a:t>
            </a:r>
          </a:p>
          <a:p>
            <a:pPr marL="0" indent="0">
              <a:buNone/>
            </a:pPr>
            <a:r>
              <a:rPr lang="es-AR" sz="2400" dirty="0" err="1"/>
              <a:t>scanf</a:t>
            </a:r>
            <a:r>
              <a:rPr lang="es-AR" sz="2400" dirty="0"/>
              <a:t>("%</a:t>
            </a:r>
            <a:r>
              <a:rPr lang="es-AR" sz="2400" dirty="0" err="1"/>
              <a:t>f",&amp;numero</a:t>
            </a:r>
            <a:r>
              <a:rPr lang="es-AR" sz="2400" dirty="0"/>
              <a:t>);  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C7AA6F-D802-4136-AC79-9CB51342E64F}"/>
              </a:ext>
            </a:extLst>
          </p:cNvPr>
          <p:cNvSpPr txBox="1"/>
          <p:nvPr/>
        </p:nvSpPr>
        <p:spPr>
          <a:xfrm>
            <a:off x="736847" y="1793754"/>
            <a:ext cx="48116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Vemos entonces que traducir del seudocódigo a C es muy simple, lo mas complejo de entender será el cambio de </a:t>
            </a:r>
            <a:r>
              <a:rPr lang="es-AR" dirty="0">
                <a:solidFill>
                  <a:schemeClr val="accent1"/>
                </a:solidFill>
              </a:rPr>
              <a:t>LEER(x)  a </a:t>
            </a:r>
            <a:r>
              <a:rPr lang="es-AR" dirty="0" err="1">
                <a:solidFill>
                  <a:schemeClr val="accent1"/>
                </a:solidFill>
              </a:rPr>
              <a:t>scanf</a:t>
            </a:r>
            <a:r>
              <a:rPr lang="es-AR" dirty="0">
                <a:solidFill>
                  <a:schemeClr val="accent1"/>
                </a:solidFill>
              </a:rPr>
              <a:t>(…).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El </a:t>
            </a:r>
            <a:r>
              <a:rPr lang="es-AR" dirty="0" err="1"/>
              <a:t>scanf</a:t>
            </a:r>
            <a:r>
              <a:rPr lang="es-AR" dirty="0"/>
              <a:t> tiene la siguiente estructura: </a:t>
            </a:r>
          </a:p>
          <a:p>
            <a:pPr algn="just"/>
            <a:endParaRPr lang="es-AR" dirty="0"/>
          </a:p>
          <a:p>
            <a:pPr algn="just"/>
            <a:endParaRPr lang="es-AR" dirty="0"/>
          </a:p>
          <a:p>
            <a:pPr algn="just"/>
            <a:r>
              <a:rPr lang="es-AR" dirty="0" err="1"/>
              <a:t>scanf</a:t>
            </a:r>
            <a:r>
              <a:rPr lang="es-AR" dirty="0"/>
              <a:t>(“%</a:t>
            </a:r>
            <a:r>
              <a:rPr lang="es-AR" dirty="0" err="1"/>
              <a:t>mascaraDeDato</a:t>
            </a:r>
            <a:r>
              <a:rPr lang="es-AR" dirty="0"/>
              <a:t>”, &amp;dato);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La mascara dependerá del tipo de dato que queremos </a:t>
            </a:r>
            <a:r>
              <a:rPr lang="es-AR" dirty="0" err="1"/>
              <a:t>cuargar</a:t>
            </a:r>
            <a:r>
              <a:rPr lang="es-AR" dirty="0"/>
              <a:t>. Por ejemplo si queremos guardar un entero (</a:t>
            </a:r>
            <a:r>
              <a:rPr lang="es-AR" dirty="0" err="1"/>
              <a:t>int</a:t>
            </a:r>
            <a:r>
              <a:rPr lang="es-AR" dirty="0"/>
              <a:t>), debemos usar la mascara “%d”.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22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30B3-E367-4BC2-AC5A-D9F991F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UI: Del seudo-</a:t>
            </a:r>
            <a:r>
              <a:rPr lang="es-AR" dirty="0" err="1"/>
              <a:t>Codigo</a:t>
            </a:r>
            <a:r>
              <a:rPr lang="es-AR" dirty="0"/>
              <a:t> a 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1BA7F-1B2F-4CFA-AAF5-4B5D44D09B94}"/>
              </a:ext>
            </a:extLst>
          </p:cNvPr>
          <p:cNvSpPr txBox="1"/>
          <p:nvPr/>
        </p:nvSpPr>
        <p:spPr>
          <a:xfrm>
            <a:off x="461639" y="2343705"/>
            <a:ext cx="577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Ejemplo 1: </a:t>
            </a:r>
            <a:r>
              <a:rPr lang="es-AR" dirty="0"/>
              <a:t>Pedir por pantalla, edad, apellido y altura, guardarlos en variables. Mostrar lo que se ingreso.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57D29F-480F-4CBF-BDD0-61626E837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2" t="17298" r="36680" b="35675"/>
          <a:stretch/>
        </p:blipFill>
        <p:spPr>
          <a:xfrm>
            <a:off x="1713391" y="3004198"/>
            <a:ext cx="9330430" cy="38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0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294</TotalTime>
  <Words>1451</Words>
  <Application>Microsoft Office PowerPoint</Application>
  <PresentationFormat>Panorámica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Estela de condensación</vt:lpstr>
      <vt:lpstr>Programación de computadoras</vt:lpstr>
      <vt:lpstr>U1:Primeros pasos - printf</vt:lpstr>
      <vt:lpstr>U1:Primeros pasos - printf</vt:lpstr>
      <vt:lpstr>U1:Primeros pasos - printf</vt:lpstr>
      <vt:lpstr>U1:Primeros pasos - printf</vt:lpstr>
      <vt:lpstr>UI: Tipos de datos en C</vt:lpstr>
      <vt:lpstr>UI: Del pseudo-Codigo a c</vt:lpstr>
      <vt:lpstr>UI: Del seudo-Codigo a c</vt:lpstr>
      <vt:lpstr>UI: Del seudo-Codigo a c</vt:lpstr>
      <vt:lpstr>UI: Del seudo-Codigo a c</vt:lpstr>
      <vt:lpstr>Programación de computadoras</vt:lpstr>
      <vt:lpstr>U2:Condiciones – decisiones </vt:lpstr>
      <vt:lpstr>U2:Condiciones – decisiones </vt:lpstr>
      <vt:lpstr>U2:Condiciones – decisiones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Nicolas Perez</cp:lastModifiedBy>
  <cp:revision>23</cp:revision>
  <dcterms:created xsi:type="dcterms:W3CDTF">2019-02-17T22:54:54Z</dcterms:created>
  <dcterms:modified xsi:type="dcterms:W3CDTF">2019-03-23T18:47:10Z</dcterms:modified>
</cp:coreProperties>
</file>