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844FF-B73E-4A7D-80DA-5C28A5BE52C3}" type="datetimeFigureOut">
              <a:rPr lang="es-AR" smtClean="0"/>
              <a:t>27/03/2018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60E7B-12EE-4CB6-912F-43F8A227AA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724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104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79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214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798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19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51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829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421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73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6FB0-3BFF-42C1-B843-D7042B066629}" type="datetimeFigureOut">
              <a:rPr lang="es-AR" smtClean="0"/>
              <a:t>26/03/2018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F815-EC53-4DF7-B0EC-C6465612C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2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s.cigtr.info/search/label/Data_Breach" TargetMode="External"/><Relationship Id="rId2" Type="http://schemas.openxmlformats.org/officeDocument/2006/relationships/hyperlink" Target="http://es.cigtr.info/2016/02/los-sistemas-scada-no-estan-preparado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cy.me/2atoy" TargetMode="External"/><Relationship Id="rId5" Type="http://schemas.openxmlformats.org/officeDocument/2006/relationships/hyperlink" Target="http://es.cigtr.info/search/label/SCADA" TargetMode="External"/><Relationship Id="rId4" Type="http://schemas.openxmlformats.org/officeDocument/2006/relationships/hyperlink" Target="http://es.cigtr.info/search/label/DD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57809"/>
            <a:ext cx="9144000" cy="1033669"/>
          </a:xfrm>
        </p:spPr>
        <p:txBody>
          <a:bodyPr>
            <a:normAutofit/>
          </a:bodyPr>
          <a:lstStyle/>
          <a:p>
            <a:r>
              <a:rPr lang="es-AR" b="1" i="1" dirty="0" smtClean="0"/>
              <a:t>Como Matar por Internet</a:t>
            </a:r>
            <a:endParaRPr lang="es-A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2214" y="8946771"/>
            <a:ext cx="9144000" cy="1655762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1026" name="Picture 2" descr="Resultado de imagen para como matar por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16" y="1524000"/>
            <a:ext cx="5739723" cy="50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s-ES_tradnl" b="1" i="1" dirty="0"/>
              <a:t>Seguridad Informática</a:t>
            </a:r>
            <a:r>
              <a:rPr lang="es-AR" b="1" i="1" dirty="0"/>
              <a:t/>
            </a:r>
            <a:br>
              <a:rPr lang="es-AR" b="1" i="1" dirty="0"/>
            </a:br>
            <a:r>
              <a:rPr lang="es-ES_tradnl" b="1" i="1" dirty="0"/>
              <a:t>Técnicas para asegurar el </a:t>
            </a:r>
            <a:r>
              <a:rPr lang="es-ES_tradnl" b="1" i="1" dirty="0" smtClean="0"/>
              <a:t>sistema</a:t>
            </a:r>
            <a:r>
              <a:rPr lang="es-AR" b="1" i="1" dirty="0"/>
              <a:t/>
            </a:r>
            <a:br>
              <a:rPr lang="es-AR" b="1" i="1" dirty="0"/>
            </a:br>
            <a:endParaRPr lang="es-AR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3501" y="1403797"/>
            <a:ext cx="10515600" cy="5357611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>
                <a:solidFill>
                  <a:schemeClr val="accent1"/>
                </a:solidFill>
              </a:rPr>
              <a:t>Aplicación </a:t>
            </a:r>
            <a:r>
              <a:rPr lang="es-ES_tradnl" dirty="0">
                <a:solidFill>
                  <a:schemeClr val="accent1"/>
                </a:solidFill>
              </a:rPr>
              <a:t>de barreras y procedimientos que resguardan el acceso a los </a:t>
            </a:r>
            <a:r>
              <a:rPr lang="es-ES_tradnl" dirty="0" smtClean="0">
                <a:solidFill>
                  <a:schemeClr val="accent1"/>
                </a:solidFill>
              </a:rPr>
              <a:t>datos.</a:t>
            </a:r>
          </a:p>
          <a:p>
            <a:r>
              <a:rPr lang="es-ES_tradnl" dirty="0">
                <a:solidFill>
                  <a:schemeClr val="accent1"/>
                </a:solidFill>
              </a:rPr>
              <a:t>Cada tipo de ataque y cada sistema requiere de un medio de protección o más (en la mayoría de los casos es una combinación de varios de ellos</a:t>
            </a:r>
            <a:r>
              <a:rPr lang="es-ES_tradnl" dirty="0" smtClean="0">
                <a:solidFill>
                  <a:schemeClr val="accent1"/>
                </a:solidFill>
              </a:rPr>
              <a:t>).</a:t>
            </a:r>
          </a:p>
          <a:p>
            <a:r>
              <a:rPr lang="es-ES_tradnl" dirty="0">
                <a:solidFill>
                  <a:schemeClr val="accent1"/>
                </a:solidFill>
              </a:rPr>
              <a:t>Dos firewalls permiten crear una </a:t>
            </a:r>
            <a:r>
              <a:rPr lang="es-ES_tradnl" dirty="0" smtClean="0">
                <a:solidFill>
                  <a:schemeClr val="accent1"/>
                </a:solidFill>
              </a:rPr>
              <a:t>DMZ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1"/>
                </a:solidFill>
              </a:rPr>
              <a:t> </a:t>
            </a:r>
            <a:r>
              <a:rPr lang="es-ES_tradnl" dirty="0">
                <a:solidFill>
                  <a:schemeClr val="accent1"/>
                </a:solidFill>
              </a:rPr>
              <a:t>donde alojar los principales servidores </a:t>
            </a:r>
            <a:r>
              <a:rPr lang="es-ES_tradnl" dirty="0" smtClean="0">
                <a:solidFill>
                  <a:schemeClr val="accent1"/>
                </a:solidFill>
              </a:rPr>
              <a:t>que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1"/>
                </a:solidFill>
              </a:rPr>
              <a:t> </a:t>
            </a:r>
            <a:r>
              <a:rPr lang="es-ES_tradnl" dirty="0">
                <a:solidFill>
                  <a:schemeClr val="accent1"/>
                </a:solidFill>
              </a:rPr>
              <a:t>dan servicio a la empresa y la relacionan </a:t>
            </a:r>
            <a:r>
              <a:rPr lang="es-ES_tradnl" dirty="0" smtClean="0">
                <a:solidFill>
                  <a:schemeClr val="accent1"/>
                </a:solidFill>
              </a:rPr>
              <a:t>con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1"/>
                </a:solidFill>
              </a:rPr>
              <a:t> </a:t>
            </a:r>
            <a:r>
              <a:rPr lang="es-ES_tradnl" dirty="0">
                <a:solidFill>
                  <a:schemeClr val="accent1"/>
                </a:solidFill>
              </a:rPr>
              <a:t>Internet. Por ejemplo, los servidores web, </a:t>
            </a:r>
            <a:r>
              <a:rPr lang="es-ES_tradnl" dirty="0" smtClean="0">
                <a:solidFill>
                  <a:schemeClr val="accent1"/>
                </a:solidFill>
              </a:rPr>
              <a:t>los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1"/>
                </a:solidFill>
              </a:rPr>
              <a:t> </a:t>
            </a:r>
            <a:r>
              <a:rPr lang="es-ES_tradnl" dirty="0">
                <a:solidFill>
                  <a:schemeClr val="accent1"/>
                </a:solidFill>
              </a:rPr>
              <a:t>servidores de correo electrónico</a:t>
            </a:r>
            <a:r>
              <a:rPr lang="es-ES_tradnl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1"/>
                </a:solidFill>
              </a:rPr>
              <a:t> </a:t>
            </a:r>
            <a:r>
              <a:rPr lang="es-ES_tradnl" dirty="0">
                <a:solidFill>
                  <a:schemeClr val="accent1"/>
                </a:solidFill>
              </a:rPr>
              <a:t>El router es el elemento </a:t>
            </a:r>
            <a:r>
              <a:rPr lang="es-ES_tradnl" dirty="0" smtClean="0">
                <a:solidFill>
                  <a:schemeClr val="accent1"/>
                </a:solidFill>
              </a:rPr>
              <a:t>expuesto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1"/>
                </a:solidFill>
              </a:rPr>
              <a:t> directamente  </a:t>
            </a:r>
            <a:r>
              <a:rPr lang="es-ES_tradnl" dirty="0">
                <a:solidFill>
                  <a:schemeClr val="accent1"/>
                </a:solidFill>
              </a:rPr>
              <a:t>a Internet y, por tanto, </a:t>
            </a:r>
            <a:endParaRPr lang="es-ES_tradnl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_tradnl" dirty="0" smtClean="0">
                <a:solidFill>
                  <a:schemeClr val="accent1"/>
                </a:solidFill>
              </a:rPr>
              <a:t>el </a:t>
            </a:r>
            <a:r>
              <a:rPr lang="es-ES_tradnl" dirty="0">
                <a:solidFill>
                  <a:schemeClr val="accent1"/>
                </a:solidFill>
              </a:rPr>
              <a:t>más vulnerable. </a:t>
            </a:r>
            <a:endParaRPr lang="es-ES_tradnl" dirty="0" smtClean="0">
              <a:solidFill>
                <a:schemeClr val="accent1"/>
              </a:solidFill>
            </a:endParaRPr>
          </a:p>
          <a:p>
            <a:endParaRPr lang="es-ES_tradnl" dirty="0" smtClean="0"/>
          </a:p>
          <a:p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endParaRPr lang="es-AR" dirty="0"/>
          </a:p>
        </p:txBody>
      </p:sp>
      <p:pic>
        <p:nvPicPr>
          <p:cNvPr id="8" name="Imagen 7" descr="http://itbuy.com.ar/Portals/0/segurinfo/220px-DMZ_network_diagram_2_firewall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24" y="3554569"/>
            <a:ext cx="5475310" cy="3206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5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036"/>
          </a:xfrm>
        </p:spPr>
        <p:txBody>
          <a:bodyPr/>
          <a:lstStyle/>
          <a:p>
            <a:pPr algn="ctr"/>
            <a:r>
              <a:rPr lang="es-AR" b="1" i="1" dirty="0" smtClean="0"/>
              <a:t>MEDIDAS BASICAS</a:t>
            </a:r>
            <a:endParaRPr lang="es-AR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3951"/>
            <a:ext cx="10515600" cy="5795492"/>
          </a:xfrm>
        </p:spPr>
        <p:txBody>
          <a:bodyPr/>
          <a:lstStyle/>
          <a:p>
            <a:r>
              <a:rPr lang="es-ES_tradnl" dirty="0"/>
              <a:t>Utilizar técnicas de desarrollo que cumplan con los criterios de </a:t>
            </a:r>
            <a:r>
              <a:rPr lang="es-ES_tradnl" dirty="0" smtClean="0"/>
              <a:t>seguridad</a:t>
            </a:r>
          </a:p>
          <a:p>
            <a:r>
              <a:rPr lang="es-ES_tradnl" dirty="0"/>
              <a:t>Codificar la </a:t>
            </a:r>
            <a:r>
              <a:rPr lang="es-ES_tradnl" dirty="0" smtClean="0"/>
              <a:t>información.</a:t>
            </a:r>
          </a:p>
          <a:p>
            <a:r>
              <a:rPr lang="es-ES_tradnl" dirty="0"/>
              <a:t>Contraseñas difíciles de </a:t>
            </a:r>
            <a:r>
              <a:rPr lang="es-ES_tradnl" dirty="0" smtClean="0"/>
              <a:t>averiguar. </a:t>
            </a:r>
          </a:p>
          <a:p>
            <a:r>
              <a:rPr lang="es-ES_tradnl" dirty="0"/>
              <a:t>Vigilancia de red. </a:t>
            </a:r>
            <a:endParaRPr lang="es-ES_tradnl" dirty="0" smtClean="0"/>
          </a:p>
          <a:p>
            <a:r>
              <a:rPr lang="es-ES_tradnl" dirty="0"/>
              <a:t>Tecnologías repelentes o protectoras: cortafuegos, sistema de detección de intrusos - antispyware, </a:t>
            </a:r>
            <a:r>
              <a:rPr lang="es-ES_tradnl" dirty="0" smtClean="0"/>
              <a:t>antivirus.</a:t>
            </a:r>
          </a:p>
          <a:p>
            <a:r>
              <a:rPr lang="es-ES_tradnl" dirty="0" smtClean="0"/>
              <a:t>Actualizaciones </a:t>
            </a:r>
            <a:r>
              <a:rPr lang="es-ES_tradnl" dirty="0"/>
              <a:t>que más impacten en la </a:t>
            </a:r>
            <a:r>
              <a:rPr lang="es-ES_tradnl" dirty="0" smtClean="0"/>
              <a:t>seguridad.</a:t>
            </a:r>
          </a:p>
          <a:p>
            <a:r>
              <a:rPr lang="es-ES_tradnl" dirty="0"/>
              <a:t>Copias de </a:t>
            </a:r>
            <a:r>
              <a:rPr lang="es-ES_tradnl" dirty="0" smtClean="0"/>
              <a:t>sdguridad, sistemas </a:t>
            </a:r>
            <a:r>
              <a:rPr lang="es-ES_tradnl" dirty="0"/>
              <a:t>de respaldo remoto que permiten mantener la información en dos ubicaciones de forma asíncrona. </a:t>
            </a:r>
            <a:endParaRPr lang="es-AR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103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sultado de imagen para criptograf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69" y="1944710"/>
            <a:ext cx="6557339" cy="440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116687" y="940157"/>
            <a:ext cx="489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Mensaje Encriptado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259263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322914"/>
              </p:ext>
            </p:extLst>
          </p:nvPr>
        </p:nvGraphicFramePr>
        <p:xfrm>
          <a:off x="1082898" y="3911786"/>
          <a:ext cx="10515600" cy="2651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>
                          <a:effectLst/>
                        </a:rPr>
                        <a:t>Ejemplo de cifrado de mensaje: </a:t>
                      </a:r>
                      <a:r>
                        <a:rPr lang="es-AR" i="1">
                          <a:effectLst/>
                        </a:rPr>
                        <a:t>Ana envía un mensaje a David</a:t>
                      </a:r>
                      <a:endParaRPr lang="es-AR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effectLst/>
                        </a:rPr>
                        <a:t/>
                      </a:r>
                      <a:br>
                        <a:rPr lang="es-AR" dirty="0">
                          <a:effectLst/>
                        </a:rPr>
                      </a:br>
                      <a:endParaRPr lang="es-AR" dirty="0">
                        <a:effectLst/>
                      </a:endParaRP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dirty="0">
                          <a:effectLst/>
                        </a:rPr>
                        <a:t>Ana redacta un mensaje.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dirty="0">
                          <a:effectLst/>
                        </a:rPr>
                        <a:t>Ana cifra el mensaje con la </a:t>
                      </a:r>
                      <a:r>
                        <a:rPr lang="es-AR" b="1" dirty="0">
                          <a:effectLst/>
                        </a:rPr>
                        <a:t>clave pública</a:t>
                      </a:r>
                      <a:r>
                        <a:rPr lang="es-AR" dirty="0">
                          <a:effectLst/>
                        </a:rPr>
                        <a:t> de David.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dirty="0">
                          <a:effectLst/>
                        </a:rPr>
                        <a:t>Ana envía el mensaje cifrado a David a través de internet, ya sea por correo electrónico, mensajería instantánea o cualquier otro medio.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dirty="0">
                          <a:effectLst/>
                        </a:rPr>
                        <a:t>David recibe el mensaje cifrado y lo descifra con su </a:t>
                      </a:r>
                      <a:r>
                        <a:rPr lang="es-AR" b="1" dirty="0">
                          <a:effectLst/>
                        </a:rPr>
                        <a:t>clave privada</a:t>
                      </a:r>
                      <a:r>
                        <a:rPr lang="es-AR" dirty="0">
                          <a:effectLst/>
                        </a:rPr>
                        <a:t>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dirty="0">
                          <a:effectLst/>
                        </a:rPr>
                        <a:t>David ya puede leer el mensaje original que le mandó Ana.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11266" name="Picture 2" descr="CriptografiaAsimetr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27" y="1236372"/>
            <a:ext cx="762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93184"/>
              </p:ext>
            </p:extLst>
          </p:nvPr>
        </p:nvGraphicFramePr>
        <p:xfrm>
          <a:off x="915473" y="620660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341462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effectLst/>
                        </a:rPr>
                        <a:t>Ejemplo de cifrado de mensaje: </a:t>
                      </a:r>
                      <a:r>
                        <a:rPr lang="es-AR" i="1" dirty="0">
                          <a:effectLst/>
                        </a:rPr>
                        <a:t>Ana envía un mensaje a David</a:t>
                      </a:r>
                      <a:endParaRPr lang="es-A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37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25451"/>
              </p:ext>
            </p:extLst>
          </p:nvPr>
        </p:nvGraphicFramePr>
        <p:xfrm>
          <a:off x="838200" y="3667087"/>
          <a:ext cx="10515600" cy="292608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effectLst/>
                        </a:rPr>
                        <a:t>Ejemplo de firma digital con clave asimétrica: </a:t>
                      </a:r>
                      <a:r>
                        <a:rPr lang="es-AR" sz="2000" i="1" dirty="0">
                          <a:effectLst/>
                        </a:rPr>
                        <a:t>David envía un mensaje a Ana</a:t>
                      </a:r>
                      <a:endParaRPr lang="es-A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AR" sz="2000" dirty="0">
                        <a:effectLst/>
                      </a:endParaRP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sz="2000" dirty="0">
                          <a:effectLst/>
                        </a:rPr>
                        <a:t>David redacta un mensaje.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sz="2000" dirty="0">
                          <a:effectLst/>
                        </a:rPr>
                        <a:t>David firma digitalmente el mensaje con su </a:t>
                      </a:r>
                      <a:r>
                        <a:rPr lang="es-AR" sz="2000" b="1" dirty="0">
                          <a:effectLst/>
                        </a:rPr>
                        <a:t>clave privada</a:t>
                      </a:r>
                      <a:r>
                        <a:rPr lang="es-AR" sz="2000" dirty="0">
                          <a:effectLst/>
                        </a:rPr>
                        <a:t>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sz="2000" dirty="0">
                          <a:effectLst/>
                        </a:rPr>
                        <a:t>David envía el mensaje firmado digitalmente a Ana a través de internet, ya sea por correo electrónico, mensajería instantánea o cualquier otro medio.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sz="2000" dirty="0">
                          <a:effectLst/>
                        </a:rPr>
                        <a:t>Ana recibe el mensaje firmado digitalmente y comprueba su autenticidad usando la </a:t>
                      </a:r>
                      <a:r>
                        <a:rPr lang="es-AR" sz="2000" b="1" dirty="0">
                          <a:effectLst/>
                        </a:rPr>
                        <a:t>clave pública</a:t>
                      </a:r>
                      <a:r>
                        <a:rPr lang="es-AR" sz="2000" dirty="0">
                          <a:effectLst/>
                        </a:rPr>
                        <a:t> de David.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s-AR" sz="2000" dirty="0">
                          <a:effectLst/>
                        </a:rPr>
                        <a:t>Ana ya puede leer el mensaje con total seguridad de que ha sido David el remitente.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12290" name="Picture 2" descr="Firma Digital Asimétr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90" y="1249250"/>
            <a:ext cx="7248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953038" y="244643"/>
            <a:ext cx="9968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effectLst/>
              </a:rPr>
              <a:t>Ejemplo de firma digital con clave asimétrica: </a:t>
            </a:r>
            <a:r>
              <a:rPr lang="es-AR" sz="2400" i="1" dirty="0" smtClean="0">
                <a:effectLst/>
              </a:rPr>
              <a:t>David envía un mensaje a Ana</a:t>
            </a:r>
            <a:endParaRPr lang="es-AR" sz="2400" dirty="0" smtClean="0">
              <a:effectLst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695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Diferencia </a:t>
            </a:r>
            <a:r>
              <a:rPr lang="es-ES_tradnl" b="1" dirty="0"/>
              <a:t>entre HTTP y HTTPS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smtClean="0"/>
              <a:t>HTTPS </a:t>
            </a:r>
            <a:r>
              <a:rPr lang="es-ES_tradnl" b="1" dirty="0"/>
              <a:t>es la forma más segura de navegar por Internet,</a:t>
            </a:r>
            <a:r>
              <a:rPr lang="es-ES_tradnl" dirty="0"/>
              <a:t> ya que cualquier dato que introduzcamos en el navegador viajará cifrado </a:t>
            </a:r>
            <a:r>
              <a:rPr lang="es-ES_tradnl" b="1" dirty="0"/>
              <a:t>y por lo tanto no podrá ser analizado para su uso, </a:t>
            </a:r>
            <a:r>
              <a:rPr lang="es-ES_tradnl" dirty="0"/>
              <a:t>tanto con fines comerciales o delincuenciales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13314" name="Picture 2" descr="HTTPS: así funci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09" y="3219718"/>
            <a:ext cx="5262805" cy="32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6518"/>
            <a:ext cx="11036121" cy="3541691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Hasta hace algunos años la única problemática que preanunciaba la automatización era el reemplazo de mano de obra 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        HOMBRE REEMPLAZADO POR MAQUINA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pic>
        <p:nvPicPr>
          <p:cNvPr id="2050" name="Picture 2" descr="Resultado de imagen para HOMBRE REEMPLAZADO POR MAQUIN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33" y="3052293"/>
            <a:ext cx="5947866" cy="313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5" y="365125"/>
            <a:ext cx="11423561" cy="1325563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El hombre frente a las máquinas ¿dónde está el límite?</a:t>
            </a:r>
            <a:br>
              <a:rPr lang="es-AR" b="1" dirty="0"/>
            </a:br>
            <a:endParaRPr lang="es-AR" b="1" dirty="0"/>
          </a:p>
        </p:txBody>
      </p:sp>
      <p:pic>
        <p:nvPicPr>
          <p:cNvPr id="3074" name="Picture 2" descr="http://e04-elmundo.uecdn.es/assets/multimedia/imagenes/2015/10/21/1445419506143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1" y="1262130"/>
            <a:ext cx="8284118" cy="543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3335"/>
            <a:ext cx="6027313" cy="6040192"/>
          </a:xfrm>
        </p:spPr>
        <p:txBody>
          <a:bodyPr>
            <a:normAutofit/>
          </a:bodyPr>
          <a:lstStyle/>
          <a:p>
            <a:r>
              <a:rPr lang="es-AR" b="1" dirty="0" smtClean="0"/>
              <a:t>Desembarcan los Scada: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sz="2700" b="1" dirty="0" smtClean="0"/>
              <a:t>Acronimo</a:t>
            </a:r>
            <a:r>
              <a:rPr lang="es-AR" sz="2700" dirty="0"/>
              <a:t> </a:t>
            </a:r>
            <a:r>
              <a:rPr lang="es-AR" sz="2700" b="1" dirty="0" smtClean="0"/>
              <a:t>de</a:t>
            </a:r>
            <a:r>
              <a:rPr lang="es-AR" sz="2700" dirty="0" smtClean="0"/>
              <a:t>:</a:t>
            </a:r>
            <a:r>
              <a:rPr lang="es-AR" sz="2700" dirty="0"/>
              <a:t> </a:t>
            </a:r>
            <a:r>
              <a:rPr lang="es-AR" sz="3200" b="1" dirty="0"/>
              <a:t>S</a:t>
            </a:r>
            <a:r>
              <a:rPr lang="es-AR" sz="3200" dirty="0"/>
              <a:t>upervisory </a:t>
            </a:r>
            <a:r>
              <a:rPr lang="es-AR" sz="3200" b="1" dirty="0"/>
              <a:t>C</a:t>
            </a:r>
            <a:r>
              <a:rPr lang="es-AR" sz="3200" dirty="0"/>
              <a:t>ontrol </a:t>
            </a:r>
            <a:r>
              <a:rPr lang="es-AR" sz="3200" b="1" dirty="0"/>
              <a:t>A</a:t>
            </a:r>
            <a:r>
              <a:rPr lang="es-AR" sz="3200" dirty="0"/>
              <a:t>nd </a:t>
            </a:r>
            <a:r>
              <a:rPr lang="es-AR" sz="3200" b="1" dirty="0"/>
              <a:t>D</a:t>
            </a:r>
            <a:r>
              <a:rPr lang="es-AR" sz="3200" dirty="0"/>
              <a:t>ata </a:t>
            </a:r>
            <a:r>
              <a:rPr lang="es-AR" sz="3200" b="1" dirty="0"/>
              <a:t>A</a:t>
            </a:r>
            <a:r>
              <a:rPr lang="es-AR" sz="3200" dirty="0"/>
              <a:t>cquisition (Supervisión, Control y Adquisición de Datos) es un concepto que se emplea para realizar </a:t>
            </a:r>
            <a:r>
              <a:rPr lang="es-AR" sz="3200" dirty="0" smtClean="0"/>
              <a:t>un software</a:t>
            </a:r>
            <a:r>
              <a:rPr lang="es-AR" sz="3200" dirty="0"/>
              <a:t> </a:t>
            </a:r>
            <a:r>
              <a:rPr lang="es-AR" sz="3200" dirty="0" smtClean="0"/>
              <a:t>para </a:t>
            </a:r>
            <a:r>
              <a:rPr lang="es-AR" sz="3200" dirty="0"/>
              <a:t>ordenadores que permite controlar y supervisar procesos industriales a </a:t>
            </a:r>
            <a:r>
              <a:rPr lang="es-AR" sz="3200" dirty="0" smtClean="0"/>
              <a:t>distancia.</a:t>
            </a:r>
            <a:endParaRPr lang="es-AR" sz="3200" dirty="0"/>
          </a:p>
        </p:txBody>
      </p:sp>
      <p:pic>
        <p:nvPicPr>
          <p:cNvPr id="4098" name="Picture 2" descr="https://upload.wikimedia.org/wikipedia/commons/thumb/8/88/Scada_std_anim_no_lang.gif/250px-Scada_std_anim_no_la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13" y="283335"/>
            <a:ext cx="5975797" cy="62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Autofit/>
          </a:bodyPr>
          <a:lstStyle/>
          <a:p>
            <a:r>
              <a:rPr lang="es-AR" sz="4800" b="1" u="sng" dirty="0" smtClean="0"/>
              <a:t>Que se Controla Remotamente  </a:t>
            </a:r>
            <a:endParaRPr lang="es-AR" sz="4800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27749" cy="4626690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Plantas potabilizadoras</a:t>
            </a:r>
          </a:p>
          <a:p>
            <a:r>
              <a:rPr lang="es-AR" dirty="0" smtClean="0"/>
              <a:t>Semáforos</a:t>
            </a:r>
          </a:p>
          <a:p>
            <a:r>
              <a:rPr lang="es-AR" dirty="0" smtClean="0"/>
              <a:t>Granjas</a:t>
            </a:r>
          </a:p>
          <a:p>
            <a:r>
              <a:rPr lang="es-AR" dirty="0" smtClean="0"/>
              <a:t>Procesos Industriales en General</a:t>
            </a:r>
          </a:p>
          <a:p>
            <a:r>
              <a:rPr lang="es-AR" dirty="0" smtClean="0"/>
              <a:t>Servers Bancarios</a:t>
            </a:r>
          </a:p>
          <a:p>
            <a:r>
              <a:rPr lang="es-AR" dirty="0" smtClean="0"/>
              <a:t>Pacientes conectados a sensores</a:t>
            </a:r>
          </a:p>
          <a:p>
            <a:r>
              <a:rPr lang="es-AR" dirty="0" smtClean="0"/>
              <a:t>Estaciones meteorológicas</a:t>
            </a:r>
          </a:p>
          <a:p>
            <a:r>
              <a:rPr lang="es-AR" dirty="0" smtClean="0"/>
              <a:t>Estaciones Sismográficas</a:t>
            </a:r>
          </a:p>
          <a:p>
            <a:r>
              <a:rPr lang="es-AR" dirty="0" smtClean="0"/>
              <a:t>Plantas Generadoras de Energía</a:t>
            </a:r>
          </a:p>
          <a:p>
            <a:r>
              <a:rPr lang="es-AR" dirty="0" smtClean="0"/>
              <a:t>Lo que se les ocurra............</a:t>
            </a:r>
          </a:p>
          <a:p>
            <a:endParaRPr lang="es-AR" dirty="0"/>
          </a:p>
        </p:txBody>
      </p:sp>
      <p:pic>
        <p:nvPicPr>
          <p:cNvPr id="5122" name="Picture 2" descr="Resultado de imagen para controles industriales a dista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6" y="1825625"/>
            <a:ext cx="5821251" cy="407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5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35080"/>
            <a:ext cx="10515600" cy="910844"/>
          </a:xfrm>
        </p:spPr>
        <p:txBody>
          <a:bodyPr/>
          <a:lstStyle/>
          <a:p>
            <a:r>
              <a:rPr lang="es-AR" dirty="0" smtClean="0"/>
              <a:t>Vamos a Matar!!!!!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108" y="875764"/>
            <a:ext cx="11472393" cy="634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b="1" dirty="0">
                <a:solidFill>
                  <a:schemeClr val="accent1"/>
                </a:solidFill>
              </a:rPr>
              <a:t>https://www.securityartwork.es/2014/04/01/matar-por-internet/</a:t>
            </a:r>
            <a:endParaRPr lang="es-A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_tradnl" dirty="0" smtClean="0"/>
              <a:t>Hay </a:t>
            </a:r>
            <a:r>
              <a:rPr lang="es-ES_tradnl" dirty="0"/>
              <a:t>sistemas SCADA que </a:t>
            </a:r>
            <a:r>
              <a:rPr lang="es-ES_tradnl" dirty="0" smtClean="0"/>
              <a:t>controlan </a:t>
            </a:r>
            <a:r>
              <a:rPr lang="es-ES_tradnl" dirty="0"/>
              <a:t>la alimentación de explotaciones </a:t>
            </a:r>
            <a:r>
              <a:rPr lang="es-ES_tradnl" dirty="0" smtClean="0"/>
              <a:t>agropecuarias.</a:t>
            </a:r>
          </a:p>
          <a:p>
            <a:r>
              <a:rPr lang="es-ES_tradnl" dirty="0" smtClean="0"/>
              <a:t>Se conectan a Internet  y pueden controlar tanto </a:t>
            </a:r>
            <a:r>
              <a:rPr lang="es-ES_tradnl" dirty="0"/>
              <a:t>el silo donde se almacena el grano como la bajada de pienso a los comederos, así como la dosificación de agua para las reses</a:t>
            </a:r>
            <a:r>
              <a:rPr lang="es-ES_tradnl" dirty="0" smtClean="0"/>
              <a:t>. </a:t>
            </a:r>
          </a:p>
          <a:p>
            <a:r>
              <a:rPr lang="es-ES_tradnl" dirty="0" smtClean="0"/>
              <a:t>Buscamos integrador de soluciones de automatizacion, generalmente dan mucha información en sus páginas: </a:t>
            </a:r>
          </a:p>
          <a:p>
            <a:pPr lvl="1"/>
            <a:r>
              <a:rPr lang="es-ES_tradnl" dirty="0" smtClean="0"/>
              <a:t>Marca y modelos de equipos</a:t>
            </a:r>
          </a:p>
          <a:p>
            <a:pPr lvl="1"/>
            <a:r>
              <a:rPr lang="es-ES_tradnl" dirty="0" smtClean="0"/>
              <a:t>Puertos default</a:t>
            </a:r>
          </a:p>
          <a:p>
            <a:pPr lvl="1"/>
            <a:r>
              <a:rPr lang="es-ES_tradnl" dirty="0" smtClean="0"/>
              <a:t>Contraseñas default</a:t>
            </a:r>
          </a:p>
          <a:p>
            <a:pPr lvl="1"/>
            <a:r>
              <a:rPr lang="es-ES_tradnl" dirty="0" smtClean="0"/>
              <a:t>Shodan nos da las direcciones IP</a:t>
            </a:r>
          </a:p>
          <a:p>
            <a:pPr lvl="1"/>
            <a:r>
              <a:rPr lang="es-ES_tradnl" dirty="0" smtClean="0"/>
              <a:t>Buscamos direccionamientos abiertos</a:t>
            </a:r>
          </a:p>
          <a:p>
            <a:pPr marL="457200" lvl="1" indent="0">
              <a:buNone/>
            </a:pPr>
            <a:r>
              <a:rPr lang="es-ES_tradnl" dirty="0" smtClean="0"/>
              <a:t>                                      </a:t>
            </a:r>
            <a:endParaRPr lang="es-AR" dirty="0"/>
          </a:p>
        </p:txBody>
      </p:sp>
      <p:pic>
        <p:nvPicPr>
          <p:cNvPr id="6146" name="Picture 2" descr="Resultado de imagen para shod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62" y="3980020"/>
            <a:ext cx="4121238" cy="27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21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136" y="0"/>
            <a:ext cx="10515600" cy="1325563"/>
          </a:xfrm>
        </p:spPr>
        <p:txBody>
          <a:bodyPr/>
          <a:lstStyle/>
          <a:p>
            <a:r>
              <a:rPr lang="es-AR" dirty="0" smtClean="0"/>
              <a:t>Maldad en Marcha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078" y="1220316"/>
            <a:ext cx="10515600" cy="5373665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Cortamos agua y alimento por 48 hrs</a:t>
            </a:r>
          </a:p>
          <a:p>
            <a:r>
              <a:rPr lang="es-AR" dirty="0" smtClean="0"/>
              <a:t>Pasado ese lapso, damos de comer granos sin moler y no habilitamos aún el agua</a:t>
            </a:r>
          </a:p>
          <a:p>
            <a:r>
              <a:rPr lang="es-AR" dirty="0" smtClean="0"/>
              <a:t>Pasado unas 6 hrs luego que comieron, habilitamos el agua</a:t>
            </a:r>
          </a:p>
          <a:p>
            <a:r>
              <a:rPr lang="es-AR" dirty="0" smtClean="0"/>
              <a:t>Dejamos que la naturaleza haga su trabajo</a:t>
            </a:r>
          </a:p>
          <a:p>
            <a:endParaRPr lang="es-AR" dirty="0"/>
          </a:p>
          <a:p>
            <a:r>
              <a:rPr lang="es-AR" dirty="0" smtClean="0"/>
              <a:t>Para saber si tuvimos éxito bastará consultar los diaros locales y ver si hay noticias como por ejemplo:</a:t>
            </a:r>
          </a:p>
          <a:p>
            <a:pPr lvl="1"/>
            <a:r>
              <a:rPr lang="es-ES_tradnl" dirty="0"/>
              <a:t>¿Fallo en el sistema de alimentación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 </a:t>
            </a:r>
            <a:r>
              <a:rPr lang="es-ES_tradnl" dirty="0"/>
              <a:t>¿Larga agonía? </a:t>
            </a:r>
            <a:endParaRPr lang="es-ES_tradnl" dirty="0" smtClean="0"/>
          </a:p>
          <a:p>
            <a:pPr lvl="1"/>
            <a:r>
              <a:rPr lang="es-ES_tradnl" dirty="0" smtClean="0"/>
              <a:t>¿Casualidad?</a:t>
            </a:r>
          </a:p>
          <a:p>
            <a:pPr marL="457200" lvl="1" indent="0">
              <a:buNone/>
            </a:pPr>
            <a:r>
              <a:rPr lang="es-ES_tradnl" dirty="0" smtClean="0"/>
              <a:t>No </a:t>
            </a:r>
            <a:r>
              <a:rPr lang="es-ES_tradnl" dirty="0"/>
              <a:t>lo </a:t>
            </a:r>
            <a:r>
              <a:rPr lang="es-ES_tradnl" dirty="0" smtClean="0"/>
              <a:t>creo, Parece </a:t>
            </a:r>
            <a:r>
              <a:rPr lang="es-ES_tradnl" dirty="0"/>
              <a:t>que hemos logrado nuestro objetivo: matar a través de Internet. Vacas, no personas, por supuesto.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605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2165" y="-135832"/>
            <a:ext cx="10772051" cy="165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4283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AR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argentino demostró que se pueden hackear los semáforos</a:t>
            </a:r>
            <a:endParaRPr lang="es-ES_tradnl" altLang="es-AR" sz="32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AR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Roboto"/>
                <a:ea typeface="MS Mincho" panose="02020609040205080304" pitchFamily="49" charset="-128"/>
                <a:cs typeface="Times New Roman" panose="02020603050405020304" pitchFamily="18" charset="0"/>
              </a:rPr>
              <a:t>Ingresó en el sistema de tránsito de Nueva York.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AR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Roboto"/>
                <a:ea typeface="MS Mincho" panose="02020609040205080304" pitchFamily="49" charset="-128"/>
                <a:cs typeface="Times New Roman" panose="02020603050405020304" pitchFamily="18" charset="0"/>
              </a:rPr>
              <a:t> Investigó cómo se puede generar un caos alterando las señales.</a:t>
            </a:r>
            <a:endParaRPr kumimoji="0" lang="es-ES_tradnl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9" descr="En Manhattan. César Cerrrudo, experto en seguridad informática, hizo allí el trabajo de campo de su investigación."/>
          <p:cNvSpPr>
            <a:spLocks noChangeAspect="1" noChangeArrowheads="1"/>
          </p:cNvSpPr>
          <p:nvPr/>
        </p:nvSpPr>
        <p:spPr bwMode="auto">
          <a:xfrm>
            <a:off x="0" y="2665927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A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56124" y="2149195"/>
            <a:ext cx="26358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AR" sz="24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 Neue"/>
                <a:ea typeface="MS Mincho" panose="02020609040205080304" pitchFamily="49" charset="-128"/>
                <a:cs typeface="Times New Roman" panose="02020603050405020304" pitchFamily="18" charset="0"/>
              </a:rPr>
              <a:t>En Manhattan. César Cerrrudo, experto en seguridad informática, hizo allí el trabajo de campo de su investigación.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altLang="es-AR" sz="24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Helvetica Neue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altLang="es-AR" sz="2400" dirty="0" smtClean="0">
                <a:solidFill>
                  <a:srgbClr val="7F7F7F"/>
                </a:solidFill>
                <a:latin typeface="Helvetica Neue"/>
                <a:ea typeface="MS Mincho" panose="02020609040205080304" pitchFamily="49" charset="-128"/>
                <a:cs typeface="Times New Roman" panose="02020603050405020304" pitchFamily="18" charset="0"/>
              </a:rPr>
              <a:t>Clarin, 01/06/14</a:t>
            </a:r>
            <a:endParaRPr kumimoji="0" lang="es-ES_tradnl" alt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3" name="Picture 5" descr=" En Manhattan. César Cerrrudo, experto en seguridad informática, hizo allí el trabajo de campo de su investigació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1" y="1541709"/>
            <a:ext cx="8858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6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6186"/>
            <a:ext cx="10515600" cy="16697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>
                <a:hlinkClick r:id="rId2"/>
              </a:rPr>
              <a:t>Los </a:t>
            </a:r>
            <a:r>
              <a:rPr lang="es-AR" dirty="0">
                <a:hlinkClick r:id="rId2"/>
              </a:rPr>
              <a:t>sistemas SCADA no están preparados para responder a ataques</a:t>
            </a:r>
            <a:r>
              <a:rPr lang="es-AR" dirty="0"/>
              <a:t/>
            </a:r>
            <a:br>
              <a:rPr lang="es-AR" dirty="0"/>
            </a:br>
            <a:r>
              <a:rPr lang="es-AR" sz="2000" cap="all" dirty="0"/>
              <a:t>LUNES, FEBRERO 01, 2016  </a:t>
            </a:r>
            <a:r>
              <a:rPr lang="es-AR" sz="2000" cap="all" dirty="0">
                <a:hlinkClick r:id="rId3"/>
              </a:rPr>
              <a:t>DATA_BREACH</a:t>
            </a:r>
            <a:r>
              <a:rPr lang="es-AR" sz="2000" cap="all" dirty="0"/>
              <a:t>, </a:t>
            </a:r>
            <a:r>
              <a:rPr lang="es-AR" sz="2000" cap="all" dirty="0">
                <a:hlinkClick r:id="rId4"/>
              </a:rPr>
              <a:t>DDOS</a:t>
            </a:r>
            <a:r>
              <a:rPr lang="es-AR" sz="2000" cap="all" dirty="0"/>
              <a:t>, </a:t>
            </a:r>
            <a:r>
              <a:rPr lang="es-AR" sz="2000" cap="all" dirty="0">
                <a:hlinkClick r:id="rId5"/>
              </a:rPr>
              <a:t>SCADA</a:t>
            </a:r>
            <a:r>
              <a:rPr lang="es-AR" sz="2000" cap="all" dirty="0"/>
              <a:t>  </a:t>
            </a:r>
            <a:r>
              <a:rPr lang="es-AR" sz="2000" cap="all" dirty="0" smtClean="0"/>
              <a:t/>
            </a:r>
            <a:br>
              <a:rPr lang="es-AR" sz="2000" cap="all" dirty="0" smtClean="0"/>
            </a:br>
            <a:r>
              <a:rPr lang="es-AR" sz="2000" cap="all" dirty="0"/>
              <a:t/>
            </a:r>
            <a:br>
              <a:rPr lang="es-AR" sz="2000" cap="all" dirty="0"/>
            </a:br>
            <a:endParaRPr lang="es-AR" sz="2000" dirty="0"/>
          </a:p>
        </p:txBody>
      </p:sp>
      <p:sp>
        <p:nvSpPr>
          <p:cNvPr id="5" name="CuadroTexto 4"/>
          <p:cNvSpPr txBox="1"/>
          <p:nvPr/>
        </p:nvSpPr>
        <p:spPr>
          <a:xfrm flipH="1">
            <a:off x="838197" y="1712890"/>
            <a:ext cx="973535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Es un tema altamente complejo pero </a:t>
            </a:r>
            <a:r>
              <a:rPr lang="es-AR" sz="2800" b="1" i="1" dirty="0"/>
              <a:t>nos va en ello la estabilidad de nuestros servicios básicos como la luz, el agua o las ambulancias</a:t>
            </a:r>
            <a:r>
              <a:rPr lang="es-AR" sz="2800" i="1" dirty="0"/>
              <a:t>. La seguridad de los sistemas SCADA está cada vez más en entredicho y veremos por qué</a:t>
            </a:r>
            <a:r>
              <a:rPr lang="es-AR" sz="2800" i="1" dirty="0" smtClean="0"/>
              <a:t>.</a:t>
            </a:r>
          </a:p>
          <a:p>
            <a:r>
              <a:rPr lang="es-AR" sz="2800" dirty="0"/>
              <a:t>Los sistemas de control industrial fallan estrepitosamente en la respuesta a incidentes, </a:t>
            </a:r>
            <a:r>
              <a:rPr lang="es-AR" sz="2800" u="sng" dirty="0">
                <a:hlinkClick r:id="rId6"/>
              </a:rPr>
              <a:t>asegura este esclarecedor artículo</a:t>
            </a:r>
            <a:r>
              <a:rPr lang="es-AR" sz="2800" dirty="0"/>
              <a:t>. Y no todo es culpa de los dueños de estos sistemas, también de </a:t>
            </a:r>
            <a:r>
              <a:rPr lang="es-AR" sz="2800" b="1" dirty="0"/>
              <a:t>su gran complejidad, que no permite trasladar tan fácilmente los esquemas de respuesta a incidentes de los sistemas puramente tecnológicos a los sistemas industriales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r>
              <a:rPr lang="es-AR" sz="2400" dirty="0" smtClean="0"/>
              <a:t>http://es.cigtr.info/2016/02/los-sistemas-scada-no-estan-preparados.html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957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566</Words>
  <Application>Microsoft Office PowerPoint</Application>
  <PresentationFormat>Panorámica</PresentationFormat>
  <Paragraphs>91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MS Mincho</vt:lpstr>
      <vt:lpstr>Arial</vt:lpstr>
      <vt:lpstr>Calibri</vt:lpstr>
      <vt:lpstr>Calibri Light</vt:lpstr>
      <vt:lpstr>Helvetica Neue</vt:lpstr>
      <vt:lpstr>Roboto</vt:lpstr>
      <vt:lpstr>Times</vt:lpstr>
      <vt:lpstr>Times New Roman</vt:lpstr>
      <vt:lpstr>Tema de Office</vt:lpstr>
      <vt:lpstr>Como Matar por Internet</vt:lpstr>
      <vt:lpstr>Hasta hace algunos años la única problemática que preanunciaba la automatización era el reemplazo de mano de obra           HOMBRE REEMPLAZADO POR MAQUINA  </vt:lpstr>
      <vt:lpstr>El hombre frente a las máquinas ¿dónde está el límite? </vt:lpstr>
      <vt:lpstr>Desembarcan los Scada:  Acronimo de: Supervisory Control And Data Acquisition (Supervisión, Control y Adquisición de Datos) es un concepto que se emplea para realizar un software para ordenadores que permite controlar y supervisar procesos industriales a distancia.</vt:lpstr>
      <vt:lpstr>Que se Controla Remotamente  </vt:lpstr>
      <vt:lpstr>Vamos a Matar!!!!!</vt:lpstr>
      <vt:lpstr>Maldad en Marcha</vt:lpstr>
      <vt:lpstr>Presentación de PowerPoint</vt:lpstr>
      <vt:lpstr>Los sistemas SCADA no están preparados para responder a ataques LUNES, FEBRERO 01, 2016  DATA_BREACH, DDOS, SCADA    </vt:lpstr>
      <vt:lpstr>Seguridad Informática Técnicas para asegurar el sistema </vt:lpstr>
      <vt:lpstr>MEDIDAS BASICAS</vt:lpstr>
      <vt:lpstr>Presentación de PowerPoint</vt:lpstr>
      <vt:lpstr>Presentación de PowerPoint</vt:lpstr>
      <vt:lpstr>Presentación de PowerPoint</vt:lpstr>
      <vt:lpstr>Diferencia entre HTTP y HTTPS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Matar por Internet</dc:title>
  <dc:creator>Gustavo Fernández</dc:creator>
  <cp:lastModifiedBy>Gustavo Fernández</cp:lastModifiedBy>
  <cp:revision>28</cp:revision>
  <dcterms:created xsi:type="dcterms:W3CDTF">2018-03-26T22:15:17Z</dcterms:created>
  <dcterms:modified xsi:type="dcterms:W3CDTF">2018-03-28T14:59:25Z</dcterms:modified>
</cp:coreProperties>
</file>