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300" r:id="rId11"/>
    <p:sldId id="299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291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C91C-FCBA-431C-BD95-8D4558A8A8F7}" type="datetimeFigureOut">
              <a:rPr lang="es-ES" smtClean="0"/>
              <a:pPr/>
              <a:t>08/06/2021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A563-FFD8-42CC-81C5-3C62B96541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C91C-FCBA-431C-BD95-8D4558A8A8F7}" type="datetimeFigureOut">
              <a:rPr lang="es-ES" smtClean="0"/>
              <a:pPr/>
              <a:t>08/06/2021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A563-FFD8-42CC-81C5-3C62B96541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C91C-FCBA-431C-BD95-8D4558A8A8F7}" type="datetimeFigureOut">
              <a:rPr lang="es-ES" smtClean="0"/>
              <a:pPr/>
              <a:t>08/06/2021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A563-FFD8-42CC-81C5-3C62B96541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C91C-FCBA-431C-BD95-8D4558A8A8F7}" type="datetimeFigureOut">
              <a:rPr lang="es-ES" smtClean="0"/>
              <a:pPr/>
              <a:t>08/06/2021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A563-FFD8-42CC-81C5-3C62B96541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C91C-FCBA-431C-BD95-8D4558A8A8F7}" type="datetimeFigureOut">
              <a:rPr lang="es-ES" smtClean="0"/>
              <a:pPr/>
              <a:t>08/06/2021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A563-FFD8-42CC-81C5-3C62B96541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C91C-FCBA-431C-BD95-8D4558A8A8F7}" type="datetimeFigureOut">
              <a:rPr lang="es-ES" smtClean="0"/>
              <a:pPr/>
              <a:t>08/06/2021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A563-FFD8-42CC-81C5-3C62B96541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C91C-FCBA-431C-BD95-8D4558A8A8F7}" type="datetimeFigureOut">
              <a:rPr lang="es-ES" smtClean="0"/>
              <a:pPr/>
              <a:t>08/06/2021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A563-FFD8-42CC-81C5-3C62B96541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C91C-FCBA-431C-BD95-8D4558A8A8F7}" type="datetimeFigureOut">
              <a:rPr lang="es-ES" smtClean="0"/>
              <a:pPr/>
              <a:t>08/06/2021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A563-FFD8-42CC-81C5-3C62B96541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C91C-FCBA-431C-BD95-8D4558A8A8F7}" type="datetimeFigureOut">
              <a:rPr lang="es-ES" smtClean="0"/>
              <a:pPr/>
              <a:t>08/06/2021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A563-FFD8-42CC-81C5-3C62B96541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C91C-FCBA-431C-BD95-8D4558A8A8F7}" type="datetimeFigureOut">
              <a:rPr lang="es-ES" smtClean="0"/>
              <a:pPr/>
              <a:t>08/06/2021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A563-FFD8-42CC-81C5-3C62B96541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C91C-FCBA-431C-BD95-8D4558A8A8F7}" type="datetimeFigureOut">
              <a:rPr lang="es-ES" smtClean="0"/>
              <a:pPr/>
              <a:t>08/06/2021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A563-FFD8-42CC-81C5-3C62B96541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3C91C-FCBA-431C-BD95-8D4558A8A8F7}" type="datetimeFigureOut">
              <a:rPr lang="es-ES" smtClean="0"/>
              <a:pPr/>
              <a:t>08/06/2021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2A563-FFD8-42CC-81C5-3C62B96541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88641"/>
            <a:ext cx="7772400" cy="936104"/>
          </a:xfrm>
        </p:spPr>
        <p:txBody>
          <a:bodyPr>
            <a:normAutofit/>
          </a:bodyPr>
          <a:lstStyle/>
          <a:p>
            <a:r>
              <a:rPr lang="es-ES" sz="4000" u="sng" dirty="0" smtClean="0"/>
              <a:t>Pruebas de Software</a:t>
            </a:r>
            <a:endParaRPr lang="es-ES" sz="4000" u="sng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87624" y="4725144"/>
            <a:ext cx="6400800" cy="1368152"/>
          </a:xfrm>
        </p:spPr>
        <p:txBody>
          <a:bodyPr>
            <a:normAutofit/>
          </a:bodyPr>
          <a:lstStyle/>
          <a:p>
            <a:pPr algn="l"/>
            <a:r>
              <a:rPr lang="es-ES" sz="2400" dirty="0" smtClean="0">
                <a:solidFill>
                  <a:schemeClr val="tx1"/>
                </a:solidFill>
              </a:rPr>
              <a:t>Docente: Eduardo Diez</a:t>
            </a:r>
          </a:p>
          <a:p>
            <a:pPr algn="l"/>
            <a:r>
              <a:rPr lang="es-ES" sz="2400" dirty="0" smtClean="0">
                <a:solidFill>
                  <a:schemeClr val="tx1"/>
                </a:solidFill>
              </a:rPr>
              <a:t>Instructor Ayudante: Pablo San Román</a:t>
            </a:r>
            <a:endParaRPr lang="es-ES" sz="2400" dirty="0">
              <a:solidFill>
                <a:schemeClr val="tx1"/>
              </a:solidFill>
            </a:endParaRPr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1484784"/>
            <a:ext cx="144016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2 Subtítulo"/>
          <p:cNvSpPr txBox="1">
            <a:spLocks/>
          </p:cNvSpPr>
          <p:nvPr/>
        </p:nvSpPr>
        <p:spPr>
          <a:xfrm>
            <a:off x="1115616" y="3645024"/>
            <a:ext cx="7128792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es-E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Puntos de Caso de Uso</a:t>
            </a:r>
          </a:p>
          <a:p>
            <a:pPr lvl="0" algn="ctr">
              <a:spcBef>
                <a:spcPct val="20000"/>
              </a:spcBef>
              <a:defRPr/>
            </a:pPr>
            <a:r>
              <a:rPr lang="es-ES" sz="2400" i="1" dirty="0" smtClean="0"/>
              <a:t>UCP: Use Case </a:t>
            </a:r>
            <a:r>
              <a:rPr lang="es-ES" sz="2400" i="1" dirty="0" err="1" smtClean="0"/>
              <a:t>Points</a:t>
            </a:r>
            <a:r>
              <a:rPr kumimoji="0" lang="es-E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1331640" y="6093296"/>
            <a:ext cx="64008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4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Año: 2021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60648"/>
            <a:ext cx="7776864" cy="93610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200" dirty="0" smtClean="0"/>
              <a:t>UAW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896544"/>
          </a:xfrm>
        </p:spPr>
        <p:txBody>
          <a:bodyPr anchor="ctr">
            <a:normAutofit fontScale="77500" lnSpcReduction="20000"/>
          </a:bodyPr>
          <a:lstStyle/>
          <a:p>
            <a:pPr algn="just">
              <a:lnSpc>
                <a:spcPct val="150000"/>
              </a:lnSpc>
              <a:buNone/>
            </a:pPr>
            <a:endParaRPr lang="es-ES" sz="2800" dirty="0" smtClean="0"/>
          </a:p>
          <a:p>
            <a:pPr>
              <a:lnSpc>
                <a:spcPct val="150000"/>
              </a:lnSpc>
              <a:buNone/>
            </a:pPr>
            <a:endParaRPr lang="es-ES" sz="2800" dirty="0" smtClean="0"/>
          </a:p>
          <a:p>
            <a:pPr>
              <a:lnSpc>
                <a:spcPct val="150000"/>
              </a:lnSpc>
              <a:buNone/>
            </a:pPr>
            <a:endParaRPr lang="es-ES" sz="2800" dirty="0" smtClean="0"/>
          </a:p>
          <a:p>
            <a:pPr>
              <a:lnSpc>
                <a:spcPct val="150000"/>
              </a:lnSpc>
              <a:buNone/>
            </a:pPr>
            <a:endParaRPr lang="es-ES" sz="2800" dirty="0" smtClean="0"/>
          </a:p>
          <a:p>
            <a:pPr>
              <a:lnSpc>
                <a:spcPct val="150000"/>
              </a:lnSpc>
              <a:buNone/>
            </a:pPr>
            <a:endParaRPr lang="es-ES" sz="2800" dirty="0" smtClean="0"/>
          </a:p>
          <a:p>
            <a:pPr>
              <a:lnSpc>
                <a:spcPct val="150000"/>
              </a:lnSpc>
              <a:buNone/>
            </a:pPr>
            <a:endParaRPr lang="es-ES" sz="2800" dirty="0" smtClean="0"/>
          </a:p>
          <a:p>
            <a:pPr>
              <a:lnSpc>
                <a:spcPct val="150000"/>
              </a:lnSpc>
              <a:buNone/>
            </a:pPr>
            <a:endParaRPr lang="es-ES" sz="2800" dirty="0" smtClean="0"/>
          </a:p>
          <a:p>
            <a:pPr>
              <a:lnSpc>
                <a:spcPct val="150000"/>
              </a:lnSpc>
              <a:buNone/>
            </a:pPr>
            <a:endParaRPr lang="es-ES" sz="2800" dirty="0" smtClean="0"/>
          </a:p>
          <a:p>
            <a:pPr algn="ctr">
              <a:lnSpc>
                <a:spcPct val="150000"/>
              </a:lnSpc>
              <a:buNone/>
            </a:pPr>
            <a:r>
              <a:rPr lang="es-ES" sz="2600" dirty="0" smtClean="0"/>
              <a:t>UAW=</a:t>
            </a:r>
            <a:r>
              <a:rPr lang="el-GR" sz="2600" dirty="0" smtClean="0"/>
              <a:t>Σ</a:t>
            </a:r>
            <a:r>
              <a:rPr lang="es-ES" sz="2600" dirty="0" smtClean="0"/>
              <a:t>cantidad de un tipo de actor*peso)</a:t>
            </a:r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260648"/>
            <a:ext cx="936104" cy="93610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683568" y="1412776"/>
          <a:ext cx="7632846" cy="456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4282"/>
                <a:gridCol w="2544282"/>
                <a:gridCol w="2544282"/>
              </a:tblGrid>
              <a:tr h="366149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/>
                        <a:t>Tipo de Actor</a:t>
                      </a:r>
                      <a:endParaRPr lang="es-E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/>
                        <a:t>Descripción</a:t>
                      </a:r>
                      <a:endParaRPr lang="es-E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/>
                        <a:t>Peso</a:t>
                      </a:r>
                      <a:endParaRPr lang="es-ES" sz="2000" dirty="0"/>
                    </a:p>
                  </a:txBody>
                  <a:tcPr/>
                </a:tc>
              </a:tr>
              <a:tr h="1308347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Simple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Otro sistema interactuando mediante interfaz de programación (API)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1553661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Medio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Otro sistema interactuando mediante protocolo o cliente a través</a:t>
                      </a:r>
                      <a:r>
                        <a:rPr lang="es-ES" baseline="0" dirty="0" smtClean="0"/>
                        <a:t> de interfaz en modo texto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</a:tr>
              <a:tr h="1308347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Complejo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Un cliente que interactúa con el sistema mediante interfaz gráfica (GUI)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60648"/>
            <a:ext cx="7776864" cy="93610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200" dirty="0" smtClean="0"/>
              <a:t>TCF: Factor de Complejidad Técnica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464496"/>
          </a:xfrm>
        </p:spPr>
        <p:txBody>
          <a:bodyPr anchor="ctr">
            <a:normAutofit fontScale="92500" lnSpcReduction="100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s-ES" sz="2800" dirty="0" smtClean="0"/>
              <a:t>    Son 13 puntos que ponderan la complejidad de los módulos del sistema con el rango de valores siguientes dependiendo del impacto percibido:</a:t>
            </a:r>
          </a:p>
          <a:p>
            <a:pPr algn="just">
              <a:lnSpc>
                <a:spcPct val="150000"/>
              </a:lnSpc>
              <a:buNone/>
            </a:pPr>
            <a:endParaRPr lang="es-ES" sz="2800" dirty="0" smtClean="0"/>
          </a:p>
          <a:p>
            <a:pPr algn="just">
              <a:lnSpc>
                <a:spcPct val="150000"/>
              </a:lnSpc>
            </a:pPr>
            <a:r>
              <a:rPr lang="es-ES" sz="2800" dirty="0" smtClean="0"/>
              <a:t>Irrelevante: de 0 a 2</a:t>
            </a:r>
          </a:p>
          <a:p>
            <a:pPr algn="just">
              <a:lnSpc>
                <a:spcPct val="150000"/>
              </a:lnSpc>
            </a:pPr>
            <a:r>
              <a:rPr lang="es-ES" sz="2800" dirty="0" smtClean="0"/>
              <a:t>Medio: de 3 a 4</a:t>
            </a:r>
          </a:p>
          <a:p>
            <a:pPr algn="just">
              <a:lnSpc>
                <a:spcPct val="150000"/>
              </a:lnSpc>
            </a:pPr>
            <a:r>
              <a:rPr lang="es-ES" sz="2800" dirty="0" smtClean="0"/>
              <a:t>Esencial: 5</a:t>
            </a:r>
          </a:p>
          <a:p>
            <a:pPr>
              <a:lnSpc>
                <a:spcPct val="150000"/>
              </a:lnSpc>
              <a:buNone/>
            </a:pPr>
            <a:endParaRPr lang="es-ES" sz="2800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260648"/>
            <a:ext cx="936104" cy="93610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60648"/>
            <a:ext cx="7776864" cy="93610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200" dirty="0" smtClean="0"/>
              <a:t>Factor total técnico= </a:t>
            </a:r>
            <a:r>
              <a:rPr lang="el-GR" sz="3200" dirty="0" smtClean="0"/>
              <a:t>Σ</a:t>
            </a:r>
            <a:r>
              <a:rPr lang="es-ES" sz="3200" dirty="0" smtClean="0"/>
              <a:t>(factor calculado) </a:t>
            </a:r>
            <a:endParaRPr lang="es-ES" sz="3200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260648"/>
            <a:ext cx="936104" cy="93610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</p:nvPr>
        </p:nvGraphicFramePr>
        <p:xfrm>
          <a:off x="395536" y="1412776"/>
          <a:ext cx="8435283" cy="5181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056"/>
                <a:gridCol w="3209488"/>
                <a:gridCol w="720081"/>
                <a:gridCol w="1584176"/>
                <a:gridCol w="1234482"/>
              </a:tblGrid>
              <a:tr h="518131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Factor Técnico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Descripción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Peso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Impacto Percibido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Factor calculado</a:t>
                      </a:r>
                      <a:endParaRPr lang="es-ES" dirty="0"/>
                    </a:p>
                  </a:txBody>
                  <a:tcPr/>
                </a:tc>
              </a:tr>
              <a:tr h="518131"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T1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Sistema distribuido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2*impacto</a:t>
                      </a:r>
                      <a:endParaRPr lang="es-ES" sz="1600" dirty="0"/>
                    </a:p>
                  </a:txBody>
                  <a:tcPr/>
                </a:tc>
              </a:tr>
              <a:tr h="296075"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T2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Tiempo</a:t>
                      </a:r>
                      <a:r>
                        <a:rPr lang="es-ES" sz="1600" baseline="0" dirty="0" smtClean="0"/>
                        <a:t> de respuesta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1*impacto</a:t>
                      </a:r>
                      <a:endParaRPr lang="es-ES" sz="1600" dirty="0"/>
                    </a:p>
                  </a:txBody>
                  <a:tcPr/>
                </a:tc>
              </a:tr>
              <a:tr h="296075"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T3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Eficiencia del usuario final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1*impacto</a:t>
                      </a:r>
                      <a:endParaRPr lang="es-ES" sz="1600" dirty="0"/>
                    </a:p>
                  </a:txBody>
                  <a:tcPr/>
                </a:tc>
              </a:tr>
              <a:tr h="296075"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T4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Procesamiento interno complejo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1*impacto</a:t>
                      </a:r>
                      <a:endParaRPr lang="es-ES" sz="1600" dirty="0"/>
                    </a:p>
                  </a:txBody>
                  <a:tcPr/>
                </a:tc>
              </a:tr>
              <a:tr h="296075"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T5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El código debe ser</a:t>
                      </a:r>
                      <a:r>
                        <a:rPr lang="es-ES" sz="1600" baseline="0" dirty="0" smtClean="0"/>
                        <a:t> reutilizable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1*impacto</a:t>
                      </a:r>
                      <a:endParaRPr lang="es-ES" sz="1600" dirty="0"/>
                    </a:p>
                  </a:txBody>
                  <a:tcPr/>
                </a:tc>
              </a:tr>
              <a:tr h="296075"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T6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Facilidad de instalación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0.5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0.5*impacto</a:t>
                      </a:r>
                      <a:endParaRPr lang="es-ES" sz="1600" dirty="0"/>
                    </a:p>
                  </a:txBody>
                  <a:tcPr/>
                </a:tc>
              </a:tr>
              <a:tr h="296075"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T7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Facilidad de uso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0.5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0.5*impacto</a:t>
                      </a:r>
                      <a:endParaRPr lang="es-ES" sz="1600" dirty="0"/>
                    </a:p>
                  </a:txBody>
                  <a:tcPr/>
                </a:tc>
              </a:tr>
              <a:tr h="296075"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T8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Portabilidad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2*impacto</a:t>
                      </a:r>
                      <a:endParaRPr lang="es-ES" sz="1600" dirty="0"/>
                    </a:p>
                  </a:txBody>
                  <a:tcPr/>
                </a:tc>
              </a:tr>
              <a:tr h="296075"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T9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Facilidad de cambio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1*impacto</a:t>
                      </a:r>
                      <a:endParaRPr lang="es-ES" sz="1600" dirty="0"/>
                    </a:p>
                  </a:txBody>
                  <a:tcPr/>
                </a:tc>
              </a:tr>
              <a:tr h="296075"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T10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Concurrencia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1*impacto</a:t>
                      </a:r>
                      <a:endParaRPr lang="es-ES" sz="1600" dirty="0"/>
                    </a:p>
                  </a:txBody>
                  <a:tcPr/>
                </a:tc>
              </a:tr>
              <a:tr h="296075"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T11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Características de seguridad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1*impacto</a:t>
                      </a:r>
                      <a:endParaRPr lang="es-ES" sz="1600" dirty="0"/>
                    </a:p>
                  </a:txBody>
                  <a:tcPr/>
                </a:tc>
              </a:tr>
              <a:tr h="296075"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T12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Acceso directo a terceras partes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1*impacto</a:t>
                      </a:r>
                      <a:endParaRPr lang="es-ES" sz="1600" dirty="0"/>
                    </a:p>
                  </a:txBody>
                  <a:tcPr/>
                </a:tc>
              </a:tr>
              <a:tr h="296075"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T13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Se requiere entrenamiento usuario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1*impacto</a:t>
                      </a:r>
                      <a:endParaRPr lang="es-E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60648"/>
            <a:ext cx="7776864" cy="93610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200" dirty="0" smtClean="0"/>
              <a:t>Fórmula TCF: Factor de Complejidad Técnica</a:t>
            </a:r>
            <a:endParaRPr lang="es-ES" sz="3200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260648"/>
            <a:ext cx="936104" cy="93610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 </a:t>
            </a:r>
          </a:p>
          <a:p>
            <a:pPr algn="ctr">
              <a:buNone/>
            </a:pPr>
            <a:endParaRPr lang="es-ES" dirty="0" smtClean="0"/>
          </a:p>
          <a:p>
            <a:pPr algn="ctr">
              <a:buNone/>
            </a:pPr>
            <a:endParaRPr lang="es-ES" dirty="0" smtClean="0"/>
          </a:p>
          <a:p>
            <a:pPr algn="ctr">
              <a:buNone/>
            </a:pPr>
            <a:r>
              <a:rPr lang="es-ES" dirty="0" smtClean="0"/>
              <a:t>TCF=0.6+(0.1*Factor Total Técnico)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60648"/>
            <a:ext cx="7776864" cy="93610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200" dirty="0" smtClean="0"/>
              <a:t>ECF: Factor de complejidad Ambiental</a:t>
            </a:r>
            <a:endParaRPr lang="es-ES" sz="3200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260648"/>
            <a:ext cx="936104" cy="93610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 </a:t>
            </a:r>
          </a:p>
          <a:p>
            <a:pPr algn="ctr">
              <a:buNone/>
            </a:pPr>
            <a:r>
              <a:rPr lang="es-ES" dirty="0" smtClean="0"/>
              <a:t>Se analiza la experiencia y habilidades del recurso humano involucrado en el desarrollo del proyecto ponderando cada factor con un valor de 0 a 5.</a:t>
            </a:r>
          </a:p>
          <a:p>
            <a:pPr algn="ctr">
              <a:buNone/>
            </a:pPr>
            <a:endParaRPr lang="es-ES" dirty="0" smtClean="0"/>
          </a:p>
          <a:p>
            <a:pPr algn="ctr">
              <a:buNone/>
            </a:pPr>
            <a:r>
              <a:rPr lang="es-ES" sz="2400" dirty="0" smtClean="0"/>
              <a:t>Valor 1: fuerte impacto negativo para el proyecto</a:t>
            </a:r>
          </a:p>
          <a:p>
            <a:pPr algn="ctr">
              <a:buNone/>
            </a:pPr>
            <a:r>
              <a:rPr lang="es-ES" sz="2400" dirty="0" smtClean="0"/>
              <a:t>Valor 5: fuerte impacto positivo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60648"/>
            <a:ext cx="7776864" cy="93610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200" dirty="0" smtClean="0"/>
              <a:t>ECF: Factor de complejidad Ambiental</a:t>
            </a:r>
            <a:endParaRPr lang="es-ES" sz="3200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260648"/>
            <a:ext cx="936104" cy="93610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 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251520" y="1340768"/>
          <a:ext cx="8640960" cy="5669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4320480"/>
                <a:gridCol w="576064"/>
                <a:gridCol w="1080120"/>
                <a:gridCol w="1440160"/>
              </a:tblGrid>
              <a:tr h="646492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Factor Ambiental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Descripción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Peso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Impacto Percibido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Factor Calculado</a:t>
                      </a:r>
                      <a:endParaRPr lang="es-ES" dirty="0"/>
                    </a:p>
                  </a:txBody>
                  <a:tcPr/>
                </a:tc>
              </a:tr>
              <a:tr h="1477696">
                <a:tc>
                  <a:txBody>
                    <a:bodyPr/>
                    <a:lstStyle/>
                    <a:p>
                      <a:r>
                        <a:rPr lang="es-ES" dirty="0" smtClean="0"/>
                        <a:t>E1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Familiaridad con modelo de proyecto y UML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1.5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1.5x</a:t>
                      </a:r>
                      <a:endParaRPr lang="es-ES" dirty="0"/>
                    </a:p>
                  </a:txBody>
                  <a:tcPr/>
                </a:tc>
              </a:tr>
              <a:tr h="923560">
                <a:tc>
                  <a:txBody>
                    <a:bodyPr/>
                    <a:lstStyle/>
                    <a:p>
                      <a:r>
                        <a:rPr lang="es-ES" dirty="0" smtClean="0"/>
                        <a:t>E2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Personal tiempo parcial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-1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-1x</a:t>
                      </a:r>
                      <a:endParaRPr lang="es-ES" dirty="0"/>
                    </a:p>
                  </a:txBody>
                  <a:tcPr/>
                </a:tc>
              </a:tr>
              <a:tr h="374555">
                <a:tc>
                  <a:txBody>
                    <a:bodyPr/>
                    <a:lstStyle/>
                    <a:p>
                      <a:r>
                        <a:rPr lang="es-ES" dirty="0" smtClean="0"/>
                        <a:t>E3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Capacidad del analista lider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0.5x</a:t>
                      </a:r>
                      <a:endParaRPr lang="es-ES" dirty="0"/>
                    </a:p>
                  </a:txBody>
                  <a:tcPr/>
                </a:tc>
              </a:tr>
              <a:tr h="374555">
                <a:tc>
                  <a:txBody>
                    <a:bodyPr/>
                    <a:lstStyle/>
                    <a:p>
                      <a:r>
                        <a:rPr lang="es-ES" dirty="0" smtClean="0"/>
                        <a:t>E4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Experiencia en la aplicación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0.5x</a:t>
                      </a:r>
                      <a:endParaRPr lang="es-ES" dirty="0"/>
                    </a:p>
                  </a:txBody>
                  <a:tcPr/>
                </a:tc>
              </a:tr>
              <a:tr h="374555">
                <a:tc>
                  <a:txBody>
                    <a:bodyPr/>
                    <a:lstStyle/>
                    <a:p>
                      <a:r>
                        <a:rPr lang="es-ES" dirty="0" smtClean="0"/>
                        <a:t>E5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Experiencia en orientación a objetos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1x</a:t>
                      </a:r>
                      <a:endParaRPr lang="es-ES" dirty="0"/>
                    </a:p>
                  </a:txBody>
                  <a:tcPr/>
                </a:tc>
              </a:tr>
              <a:tr h="374555">
                <a:tc>
                  <a:txBody>
                    <a:bodyPr/>
                    <a:lstStyle/>
                    <a:p>
                      <a:r>
                        <a:rPr lang="es-ES" dirty="0" smtClean="0"/>
                        <a:t>E6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Motivación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1x</a:t>
                      </a:r>
                      <a:endParaRPr lang="es-ES" dirty="0"/>
                    </a:p>
                  </a:txBody>
                  <a:tcPr/>
                </a:tc>
              </a:tr>
              <a:tr h="374555">
                <a:tc>
                  <a:txBody>
                    <a:bodyPr/>
                    <a:lstStyle/>
                    <a:p>
                      <a:r>
                        <a:rPr lang="es-ES" dirty="0" smtClean="0"/>
                        <a:t>E7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Dificultad del lenguaje de programación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-1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-1x</a:t>
                      </a:r>
                      <a:endParaRPr lang="es-ES" dirty="0"/>
                    </a:p>
                  </a:txBody>
                  <a:tcPr/>
                </a:tc>
              </a:tr>
              <a:tr h="374555">
                <a:tc>
                  <a:txBody>
                    <a:bodyPr/>
                    <a:lstStyle/>
                    <a:p>
                      <a:r>
                        <a:rPr lang="es-ES" dirty="0" smtClean="0"/>
                        <a:t>E8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Estabilidad de los requerimientos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2x</a:t>
                      </a:r>
                      <a:endParaRPr lang="es-ES"/>
                    </a:p>
                  </a:txBody>
                  <a:tcPr/>
                </a:tc>
              </a:tr>
              <a:tr h="37455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F. A. Total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Σ</a:t>
                      </a:r>
                      <a:r>
                        <a:rPr lang="es-ES" dirty="0" smtClean="0"/>
                        <a:t>(</a:t>
                      </a:r>
                      <a:r>
                        <a:rPr lang="es-ES" dirty="0" err="1" smtClean="0"/>
                        <a:t>Fcalculado</a:t>
                      </a:r>
                      <a:r>
                        <a:rPr lang="es-ES" dirty="0" smtClean="0"/>
                        <a:t>)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60648"/>
            <a:ext cx="7776864" cy="93610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200" dirty="0" smtClean="0"/>
              <a:t>Fórmula Factor de complejidad Ambiental</a:t>
            </a:r>
            <a:endParaRPr lang="es-ES" sz="3200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260648"/>
            <a:ext cx="936104" cy="93610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 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 algn="ctr">
              <a:buNone/>
            </a:pPr>
            <a:r>
              <a:rPr lang="es-ES" dirty="0" smtClean="0"/>
              <a:t>ECF = 1.4+(-0.03 x Factor Ambiental Total)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60648"/>
            <a:ext cx="7776864" cy="93610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200" dirty="0" smtClean="0"/>
              <a:t>Calculando los Puntos de Caso de Uso</a:t>
            </a:r>
            <a:endParaRPr lang="es-ES" sz="3200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260648"/>
            <a:ext cx="936104" cy="93610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 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 algn="ctr">
              <a:buNone/>
            </a:pPr>
            <a:r>
              <a:rPr lang="es-ES" dirty="0" smtClean="0"/>
              <a:t>UCP = UUCP x TCF x </a:t>
            </a:r>
            <a:r>
              <a:rPr lang="es-ES" dirty="0" smtClean="0"/>
              <a:t>ECF</a:t>
            </a:r>
          </a:p>
          <a:p>
            <a:pPr algn="ctr">
              <a:buNone/>
            </a:pPr>
            <a:endParaRPr lang="es-ES" dirty="0" smtClean="0"/>
          </a:p>
          <a:p>
            <a:pPr algn="ctr">
              <a:buNone/>
            </a:pPr>
            <a:r>
              <a:rPr lang="es-ES" sz="2400" dirty="0" smtClean="0"/>
              <a:t>(puntos caso de uso sin productividad)</a:t>
            </a:r>
            <a:endParaRPr lang="es-E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60648"/>
            <a:ext cx="7776864" cy="93610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200" dirty="0" smtClean="0"/>
              <a:t>¿Cómo estimo las horas hombre?</a:t>
            </a:r>
            <a:endParaRPr lang="es-ES" sz="3200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260648"/>
            <a:ext cx="936104" cy="93610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 </a:t>
            </a:r>
          </a:p>
          <a:p>
            <a:pPr algn="ctr">
              <a:buNone/>
            </a:pPr>
            <a:r>
              <a:rPr lang="es-ES" dirty="0" smtClean="0"/>
              <a:t>Ya se calcularon los puntos de caso de uso (UCP) ¿Cómo obtengo la estimación de horas hombre del proyecto?</a:t>
            </a:r>
          </a:p>
          <a:p>
            <a:pPr algn="ctr">
              <a:buNone/>
            </a:pPr>
            <a:endParaRPr lang="es-ES" dirty="0" smtClean="0"/>
          </a:p>
          <a:p>
            <a:pPr algn="ctr">
              <a:buNone/>
            </a:pPr>
            <a:r>
              <a:rPr lang="es-ES" dirty="0" smtClean="0"/>
              <a:t>Agregando el Factor de Productividad (PF)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60648"/>
            <a:ext cx="7776864" cy="93610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200" dirty="0" smtClean="0"/>
              <a:t>PF: Factor de Productividad</a:t>
            </a:r>
            <a:endParaRPr lang="es-ES" sz="3200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260648"/>
            <a:ext cx="936104" cy="93610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ES" dirty="0" smtClean="0"/>
              <a:t> </a:t>
            </a:r>
          </a:p>
          <a:p>
            <a:pPr algn="ctr">
              <a:buNone/>
            </a:pPr>
            <a:r>
              <a:rPr lang="es-ES" dirty="0" smtClean="0"/>
              <a:t>Es la relación de horas-hombre por cada punto de caso de uso</a:t>
            </a:r>
          </a:p>
          <a:p>
            <a:pPr algn="ctr">
              <a:buNone/>
            </a:pPr>
            <a:endParaRPr lang="es-ES" dirty="0" smtClean="0"/>
          </a:p>
          <a:p>
            <a:pPr algn="ctr">
              <a:buNone/>
            </a:pPr>
            <a:r>
              <a:rPr lang="es-ES" dirty="0" smtClean="0"/>
              <a:t>Si no hay datos históricos se utiliza un valor entre 15 y 30 dependiendo del rendimiento pasado del equipo de desarrollo. </a:t>
            </a:r>
          </a:p>
          <a:p>
            <a:pPr algn="ctr">
              <a:buNone/>
            </a:pPr>
            <a:endParaRPr lang="es-ES" dirty="0" smtClean="0"/>
          </a:p>
          <a:p>
            <a:pPr algn="ctr">
              <a:buNone/>
            </a:pPr>
            <a:r>
              <a:rPr lang="es-ES" dirty="0" smtClean="0"/>
              <a:t>Si se trata de un nuevo equipo, utilizar el valor 20 para el primer proyecto.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60648"/>
            <a:ext cx="7776864" cy="93610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200" dirty="0" smtClean="0"/>
              <a:t>   ¿Qué es?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464496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s-ES" sz="2800" dirty="0" smtClean="0"/>
              <a:t>    Es un método de estimación que resulta útil para calcular tiempos, costos y asignación de recursos en un proyecto de software.</a:t>
            </a:r>
          </a:p>
          <a:p>
            <a:pPr>
              <a:lnSpc>
                <a:spcPct val="150000"/>
              </a:lnSpc>
              <a:buNone/>
            </a:pPr>
            <a:endParaRPr lang="es-ES" sz="2800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260648"/>
            <a:ext cx="936104" cy="93610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60648"/>
            <a:ext cx="7776864" cy="93610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200" dirty="0" smtClean="0"/>
              <a:t>Estimación de horas-hombre</a:t>
            </a:r>
            <a:endParaRPr lang="es-ES" sz="3200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260648"/>
            <a:ext cx="936104" cy="93610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ES" dirty="0" smtClean="0"/>
              <a:t> </a:t>
            </a:r>
          </a:p>
          <a:p>
            <a:pPr algn="ctr">
              <a:buNone/>
            </a:pPr>
            <a:r>
              <a:rPr lang="es-ES" dirty="0" smtClean="0"/>
              <a:t>Total horas estimadas = UCP*PF</a:t>
            </a:r>
          </a:p>
          <a:p>
            <a:pPr algn="ctr">
              <a:buNone/>
            </a:pPr>
            <a:endParaRPr lang="es-ES" dirty="0" smtClean="0"/>
          </a:p>
          <a:p>
            <a:pPr algn="ctr">
              <a:buNone/>
            </a:pPr>
            <a:r>
              <a:rPr lang="es-ES" dirty="0" smtClean="0"/>
              <a:t>Este esfuerzo estimado obtenido presenta una parte del total del esfuerzo de todo el proyecto, generalmente un 40% del mismo.</a:t>
            </a:r>
          </a:p>
          <a:p>
            <a:pPr algn="ctr">
              <a:buNone/>
            </a:pPr>
            <a:endParaRPr lang="es-ES" dirty="0" smtClean="0"/>
          </a:p>
          <a:p>
            <a:pPr algn="ctr">
              <a:buNone/>
            </a:pPr>
            <a:r>
              <a:rPr lang="es-ES" dirty="0" smtClean="0"/>
              <a:t>Al completar el proyecto, dividir el número real de horas que se tardo en terminar por el número de UCP. Este resultado se convierte en el nuevo PF.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60648"/>
            <a:ext cx="7776864" cy="93610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200" dirty="0" smtClean="0"/>
              <a:t>Ventajas</a:t>
            </a:r>
            <a:endParaRPr lang="es-ES" sz="3200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260648"/>
            <a:ext cx="936104" cy="93610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 Esta estimación no se desvía más del 30%</a:t>
            </a:r>
          </a:p>
          <a:p>
            <a:endParaRPr lang="es-ES" dirty="0" smtClean="0"/>
          </a:p>
          <a:p>
            <a:r>
              <a:rPr lang="es-ES" dirty="0" smtClean="0"/>
              <a:t>Fácil de entender e implementar</a:t>
            </a:r>
          </a:p>
          <a:p>
            <a:endParaRPr lang="es-ES" dirty="0" smtClean="0"/>
          </a:p>
          <a:p>
            <a:r>
              <a:rPr lang="es-ES" dirty="0" smtClean="0"/>
              <a:t>Ayuda a estimar los gastos de recurso humano requerido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60648"/>
            <a:ext cx="7776864" cy="93610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200" dirty="0" smtClean="0"/>
              <a:t>Desventajas</a:t>
            </a:r>
            <a:endParaRPr lang="es-ES" sz="3200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260648"/>
            <a:ext cx="936104" cy="93610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pPr algn="ctr"/>
            <a:r>
              <a:rPr lang="es-ES" dirty="0" smtClean="0"/>
              <a:t>Solo se puede utilizar cuando se utiliza el paradigma orientado a objetos</a:t>
            </a:r>
          </a:p>
          <a:p>
            <a:pPr algn="ctr"/>
            <a:endParaRPr lang="es-ES" dirty="0" smtClean="0"/>
          </a:p>
          <a:p>
            <a:pPr algn="ctr"/>
            <a:r>
              <a:rPr lang="es-ES" dirty="0" smtClean="0"/>
              <a:t>Es recomendado cuando se trabaja con un ciclo de vida iterativo incremental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46449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s-ES" sz="2800" dirty="0" smtClean="0"/>
              <a:t>    </a:t>
            </a:r>
          </a:p>
          <a:p>
            <a:pPr>
              <a:lnSpc>
                <a:spcPct val="150000"/>
              </a:lnSpc>
              <a:buNone/>
            </a:pPr>
            <a:endParaRPr lang="es-ES" sz="2800" dirty="0" smtClean="0"/>
          </a:p>
          <a:p>
            <a:pPr>
              <a:lnSpc>
                <a:spcPct val="150000"/>
              </a:lnSpc>
              <a:buNone/>
            </a:pPr>
            <a:endParaRPr lang="es-ES" sz="2800" dirty="0" smtClean="0"/>
          </a:p>
          <a:p>
            <a:pPr>
              <a:lnSpc>
                <a:spcPct val="150000"/>
              </a:lnSpc>
              <a:buNone/>
            </a:pPr>
            <a:endParaRPr lang="es-ES" sz="2800" dirty="0" smtClean="0"/>
          </a:p>
          <a:p>
            <a:pPr algn="ctr">
              <a:lnSpc>
                <a:spcPct val="150000"/>
              </a:lnSpc>
              <a:buNone/>
            </a:pPr>
            <a:r>
              <a:rPr lang="es-ES" sz="2800" dirty="0" smtClean="0"/>
              <a:t>	</a:t>
            </a:r>
          </a:p>
          <a:p>
            <a:pPr>
              <a:lnSpc>
                <a:spcPct val="150000"/>
              </a:lnSpc>
              <a:buNone/>
            </a:pPr>
            <a:endParaRPr lang="es-ES" sz="2800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7810" y="0"/>
            <a:ext cx="917962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60648"/>
            <a:ext cx="7776864" cy="93610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200" dirty="0" smtClean="0"/>
              <a:t>   Tiempo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464496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s-ES" sz="2800" dirty="0" smtClean="0"/>
              <a:t>   Estima las horas hombre de un proyecto de software</a:t>
            </a:r>
          </a:p>
          <a:p>
            <a:pPr>
              <a:lnSpc>
                <a:spcPct val="150000"/>
              </a:lnSpc>
              <a:buNone/>
            </a:pPr>
            <a:endParaRPr lang="es-ES" sz="2800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260648"/>
            <a:ext cx="936104" cy="93610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60648"/>
            <a:ext cx="7776864" cy="93610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200" dirty="0" smtClean="0"/>
              <a:t>   Esfuerzo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464496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s-ES" sz="2800" dirty="0" smtClean="0"/>
              <a:t>    Estima el esfuerzo de un proyecto de desarrollo de software mediante actores y casos de uso identificados en el análisis de requisitos.</a:t>
            </a:r>
          </a:p>
          <a:p>
            <a:pPr>
              <a:lnSpc>
                <a:spcPct val="150000"/>
              </a:lnSpc>
              <a:buNone/>
            </a:pPr>
            <a:endParaRPr lang="es-ES" sz="2800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260648"/>
            <a:ext cx="936104" cy="93610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60648"/>
            <a:ext cx="7776864" cy="93610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200" dirty="0" smtClean="0"/>
              <a:t>   Ecuación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464496"/>
          </a:xfrm>
        </p:spPr>
        <p:txBody>
          <a:bodyPr anchor="ctr">
            <a:normAutofit fontScale="85000" lnSpcReduction="20000"/>
          </a:bodyPr>
          <a:lstStyle/>
          <a:p>
            <a:pPr algn="ctr">
              <a:lnSpc>
                <a:spcPct val="150000"/>
              </a:lnSpc>
              <a:buNone/>
            </a:pPr>
            <a:r>
              <a:rPr lang="es-ES" sz="2800" dirty="0" smtClean="0"/>
              <a:t>   </a:t>
            </a:r>
          </a:p>
          <a:p>
            <a:pPr algn="ctr">
              <a:lnSpc>
                <a:spcPct val="150000"/>
              </a:lnSpc>
              <a:buNone/>
            </a:pPr>
            <a:r>
              <a:rPr lang="es-ES" sz="2800" dirty="0" smtClean="0"/>
              <a:t> UCP = UUCP*TCF*ECF*PF</a:t>
            </a:r>
          </a:p>
          <a:p>
            <a:pPr algn="ctr">
              <a:lnSpc>
                <a:spcPct val="150000"/>
              </a:lnSpc>
              <a:buNone/>
            </a:pPr>
            <a:endParaRPr lang="es-ES" sz="2800" dirty="0" smtClean="0"/>
          </a:p>
          <a:p>
            <a:pPr>
              <a:lnSpc>
                <a:spcPct val="150000"/>
              </a:lnSpc>
              <a:buNone/>
            </a:pPr>
            <a:r>
              <a:rPr lang="es-ES" sz="2800" dirty="0" smtClean="0"/>
              <a:t>UCP: Puntos de caso de uso</a:t>
            </a:r>
          </a:p>
          <a:p>
            <a:pPr>
              <a:lnSpc>
                <a:spcPct val="150000"/>
              </a:lnSpc>
              <a:buNone/>
            </a:pPr>
            <a:r>
              <a:rPr lang="es-ES" sz="2800" dirty="0" smtClean="0"/>
              <a:t>UUCP: Puntos de caso de uso sin ajustar</a:t>
            </a:r>
          </a:p>
          <a:p>
            <a:pPr>
              <a:lnSpc>
                <a:spcPct val="150000"/>
              </a:lnSpc>
              <a:buNone/>
            </a:pPr>
            <a:r>
              <a:rPr lang="es-ES" sz="2800" dirty="0" smtClean="0"/>
              <a:t>TCF: Factor de complejidad técnica</a:t>
            </a:r>
          </a:p>
          <a:p>
            <a:pPr>
              <a:lnSpc>
                <a:spcPct val="150000"/>
              </a:lnSpc>
              <a:buNone/>
            </a:pPr>
            <a:r>
              <a:rPr lang="es-ES" sz="2800" dirty="0" smtClean="0"/>
              <a:t>ECF: Factor de complejidad del medio ambiente</a:t>
            </a:r>
          </a:p>
          <a:p>
            <a:pPr>
              <a:lnSpc>
                <a:spcPct val="150000"/>
              </a:lnSpc>
              <a:buNone/>
            </a:pPr>
            <a:r>
              <a:rPr lang="es-ES" sz="2800" dirty="0" smtClean="0"/>
              <a:t>PF: Factor de productividad</a:t>
            </a:r>
          </a:p>
          <a:p>
            <a:pPr algn="ctr">
              <a:lnSpc>
                <a:spcPct val="150000"/>
              </a:lnSpc>
              <a:buNone/>
            </a:pPr>
            <a:endParaRPr lang="es-ES" sz="2800" dirty="0" smtClean="0"/>
          </a:p>
          <a:p>
            <a:pPr>
              <a:lnSpc>
                <a:spcPct val="150000"/>
              </a:lnSpc>
              <a:buNone/>
            </a:pPr>
            <a:endParaRPr lang="es-ES" sz="2800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260648"/>
            <a:ext cx="936104" cy="93610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60648"/>
            <a:ext cx="7776864" cy="93610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200" dirty="0" smtClean="0"/>
              <a:t>   ¿Qué es?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464496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s-ES" sz="2800" dirty="0" smtClean="0"/>
              <a:t>    Es un método de estimación que resulta útil para calcular tiempos, costos y asignación de recursos en un proyecto de software.</a:t>
            </a:r>
          </a:p>
          <a:p>
            <a:pPr>
              <a:lnSpc>
                <a:spcPct val="150000"/>
              </a:lnSpc>
              <a:buNone/>
            </a:pPr>
            <a:endParaRPr lang="es-ES" sz="2800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260648"/>
            <a:ext cx="936104" cy="93610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60648"/>
            <a:ext cx="7776864" cy="93610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200" dirty="0" smtClean="0"/>
              <a:t>Cálculo de UUCP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464496"/>
          </a:xfrm>
        </p:spPr>
        <p:txBody>
          <a:bodyPr anchor="ctr">
            <a:normAutofit lnSpcReduction="10000"/>
          </a:bodyPr>
          <a:lstStyle/>
          <a:p>
            <a:pPr algn="ctr">
              <a:lnSpc>
                <a:spcPct val="150000"/>
              </a:lnSpc>
              <a:buNone/>
            </a:pPr>
            <a:r>
              <a:rPr lang="es-ES" sz="2800" dirty="0" smtClean="0"/>
              <a:t>    UUCP= UAW+UUCW</a:t>
            </a:r>
          </a:p>
          <a:p>
            <a:pPr algn="just">
              <a:lnSpc>
                <a:spcPct val="150000"/>
              </a:lnSpc>
              <a:buNone/>
            </a:pPr>
            <a:r>
              <a:rPr lang="es-ES" sz="2800" dirty="0" smtClean="0"/>
              <a:t>UUCW: Pesos de los Casos de Uso sin ajustar, basado en el número total de actividades contenidos en todos los casos de uso.</a:t>
            </a:r>
          </a:p>
          <a:p>
            <a:pPr algn="just">
              <a:lnSpc>
                <a:spcPct val="150000"/>
              </a:lnSpc>
              <a:buNone/>
            </a:pPr>
            <a:r>
              <a:rPr lang="es-ES" sz="2800" dirty="0" smtClean="0"/>
              <a:t>UAW: Pesos de los Actores sin Ajustar, basado en la complejidad de todos los actores en todos los casos de uso</a:t>
            </a:r>
          </a:p>
          <a:p>
            <a:pPr>
              <a:lnSpc>
                <a:spcPct val="150000"/>
              </a:lnSpc>
              <a:buNone/>
            </a:pPr>
            <a:endParaRPr lang="es-ES" sz="2800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260648"/>
            <a:ext cx="936104" cy="93610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60648"/>
            <a:ext cx="7776864" cy="93610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200" dirty="0" smtClean="0"/>
              <a:t>UUCW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464496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s-ES" sz="2800" dirty="0" smtClean="0"/>
              <a:t>    </a:t>
            </a:r>
          </a:p>
          <a:p>
            <a:pPr>
              <a:lnSpc>
                <a:spcPct val="150000"/>
              </a:lnSpc>
              <a:buNone/>
            </a:pPr>
            <a:endParaRPr lang="es-ES" sz="2800" dirty="0" smtClean="0"/>
          </a:p>
          <a:p>
            <a:pPr>
              <a:lnSpc>
                <a:spcPct val="150000"/>
              </a:lnSpc>
              <a:buNone/>
            </a:pPr>
            <a:endParaRPr lang="es-ES" sz="2800" dirty="0" smtClean="0"/>
          </a:p>
          <a:p>
            <a:pPr>
              <a:lnSpc>
                <a:spcPct val="150000"/>
              </a:lnSpc>
              <a:buNone/>
            </a:pPr>
            <a:endParaRPr lang="es-ES" sz="2800" dirty="0" smtClean="0"/>
          </a:p>
          <a:p>
            <a:pPr>
              <a:lnSpc>
                <a:spcPct val="150000"/>
              </a:lnSpc>
              <a:buNone/>
            </a:pPr>
            <a:endParaRPr lang="es-ES" sz="2800" dirty="0" smtClean="0"/>
          </a:p>
          <a:p>
            <a:pPr>
              <a:lnSpc>
                <a:spcPct val="150000"/>
              </a:lnSpc>
              <a:buNone/>
            </a:pPr>
            <a:r>
              <a:rPr lang="es-ES" sz="2800" dirty="0" smtClean="0"/>
              <a:t>UUCW= </a:t>
            </a:r>
            <a:r>
              <a:rPr lang="el-GR" sz="2800" dirty="0" smtClean="0"/>
              <a:t>Σ</a:t>
            </a:r>
            <a:r>
              <a:rPr lang="es-ES" sz="2800" dirty="0" smtClean="0"/>
              <a:t>(numero de casos de uso*peso)</a:t>
            </a:r>
            <a:endParaRPr lang="es-ES" sz="2800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260648"/>
            <a:ext cx="936104" cy="93610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827584" y="2060848"/>
          <a:ext cx="7488831" cy="3240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77"/>
                <a:gridCol w="2496277"/>
                <a:gridCol w="2496277"/>
              </a:tblGrid>
              <a:tr h="7866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b="1" dirty="0">
                          <a:latin typeface="Calibri"/>
                          <a:ea typeface="Calibri"/>
                          <a:cs typeface="Times New Roman"/>
                        </a:rPr>
                        <a:t>Categoría de Casos de Uso</a:t>
                      </a:r>
                      <a:endParaRPr lang="es-E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b="1" dirty="0">
                          <a:latin typeface="Calibri"/>
                          <a:ea typeface="Calibri"/>
                          <a:cs typeface="Times New Roman"/>
                        </a:rPr>
                        <a:t>Descripción</a:t>
                      </a:r>
                      <a:endParaRPr lang="es-E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b="1" dirty="0">
                          <a:latin typeface="Calibri"/>
                          <a:ea typeface="Calibri"/>
                          <a:cs typeface="Times New Roman"/>
                        </a:rPr>
                        <a:t>Peso</a:t>
                      </a:r>
                      <a:endParaRPr lang="es-E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79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Calibri"/>
                          <a:ea typeface="Calibri"/>
                          <a:cs typeface="Times New Roman"/>
                        </a:rPr>
                        <a:t>Simple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Calibri"/>
                          <a:ea typeface="Calibri"/>
                          <a:cs typeface="Times New Roman"/>
                        </a:rPr>
                        <a:t>Transacciones: 3 o menos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Calibri"/>
                          <a:ea typeface="Calibri"/>
                          <a:cs typeface="Times New Roman"/>
                        </a:rPr>
                        <a:t>Clases: menos de 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</a:tr>
              <a:tr h="8179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latin typeface="Calibri"/>
                          <a:ea typeface="Calibri"/>
                          <a:cs typeface="Times New Roman"/>
                        </a:rPr>
                        <a:t>Medio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Calibri"/>
                          <a:ea typeface="Calibri"/>
                          <a:cs typeface="Times New Roman"/>
                        </a:rPr>
                        <a:t>Transacciones: 4 a 7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Calibri"/>
                          <a:ea typeface="Calibri"/>
                          <a:cs typeface="Times New Roman"/>
                        </a:rPr>
                        <a:t>Clases: 5 a 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/>
                </a:tc>
              </a:tr>
              <a:tr h="8179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latin typeface="Calibri"/>
                          <a:ea typeface="Calibri"/>
                          <a:cs typeface="Times New Roman"/>
                        </a:rPr>
                        <a:t>Complejo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latin typeface="Calibri"/>
                          <a:ea typeface="Calibri"/>
                          <a:cs typeface="Times New Roman"/>
                        </a:rPr>
                        <a:t>Transacciones: más de 7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latin typeface="Calibri"/>
                          <a:ea typeface="Calibri"/>
                          <a:cs typeface="Times New Roman"/>
                        </a:rPr>
                        <a:t>Clases: más de 10 clases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60648"/>
            <a:ext cx="7776864" cy="93610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200" dirty="0" smtClean="0"/>
              <a:t>UAW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464496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s-ES" sz="2800" dirty="0" smtClean="0"/>
              <a:t>    </a:t>
            </a:r>
          </a:p>
          <a:p>
            <a:pPr algn="just">
              <a:lnSpc>
                <a:spcPct val="150000"/>
              </a:lnSpc>
              <a:buNone/>
            </a:pPr>
            <a:endParaRPr lang="es-ES" sz="2800" dirty="0" smtClean="0"/>
          </a:p>
          <a:p>
            <a:pPr algn="just">
              <a:lnSpc>
                <a:spcPct val="150000"/>
              </a:lnSpc>
              <a:buNone/>
            </a:pPr>
            <a:r>
              <a:rPr lang="es-ES" sz="2800" dirty="0" smtClean="0"/>
              <a:t>Se basa en la evaluación de la complejidad de los actores con los que interactuará el sistema.</a:t>
            </a:r>
          </a:p>
          <a:p>
            <a:pPr algn="just">
              <a:lnSpc>
                <a:spcPct val="150000"/>
              </a:lnSpc>
              <a:buNone/>
            </a:pPr>
            <a:endParaRPr lang="es-ES" sz="2800" dirty="0" smtClean="0"/>
          </a:p>
          <a:p>
            <a:pPr>
              <a:lnSpc>
                <a:spcPct val="150000"/>
              </a:lnSpc>
              <a:buNone/>
            </a:pPr>
            <a:endParaRPr lang="es-ES" sz="2800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260648"/>
            <a:ext cx="936104" cy="93610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888</Words>
  <Application>Microsoft Office PowerPoint</Application>
  <PresentationFormat>Presentación en pantalla (4:3)</PresentationFormat>
  <Paragraphs>239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Pruebas de Software</vt:lpstr>
      <vt:lpstr>   ¿Qué es?</vt:lpstr>
      <vt:lpstr>   Tiempo</vt:lpstr>
      <vt:lpstr>   Esfuerzo</vt:lpstr>
      <vt:lpstr>   Ecuación</vt:lpstr>
      <vt:lpstr>   ¿Qué es?</vt:lpstr>
      <vt:lpstr>Cálculo de UUCP</vt:lpstr>
      <vt:lpstr>UUCW</vt:lpstr>
      <vt:lpstr>UAW</vt:lpstr>
      <vt:lpstr>UAW</vt:lpstr>
      <vt:lpstr>TCF: Factor de Complejidad Técnica</vt:lpstr>
      <vt:lpstr>Factor total técnico= Σ(factor calculado) </vt:lpstr>
      <vt:lpstr>Fórmula TCF: Factor de Complejidad Técnica</vt:lpstr>
      <vt:lpstr>ECF: Factor de complejidad Ambiental</vt:lpstr>
      <vt:lpstr>ECF: Factor de complejidad Ambiental</vt:lpstr>
      <vt:lpstr>Fórmula Factor de complejidad Ambiental</vt:lpstr>
      <vt:lpstr>Calculando los Puntos de Caso de Uso</vt:lpstr>
      <vt:lpstr>¿Cómo estimo las horas hombre?</vt:lpstr>
      <vt:lpstr>PF: Factor de Productividad</vt:lpstr>
      <vt:lpstr>Estimación de horas-hombre</vt:lpstr>
      <vt:lpstr>Ventajas</vt:lpstr>
      <vt:lpstr>Desventajas</vt:lpstr>
      <vt:lpstr>Diapositiva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Pablo</dc:creator>
  <cp:lastModifiedBy>Pablo</cp:lastModifiedBy>
  <cp:revision>80</cp:revision>
  <dcterms:created xsi:type="dcterms:W3CDTF">2017-09-04T19:21:59Z</dcterms:created>
  <dcterms:modified xsi:type="dcterms:W3CDTF">2021-06-08T22:46:15Z</dcterms:modified>
</cp:coreProperties>
</file>