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45"/>
  </p:notesMasterIdLst>
  <p:sldIdLst>
    <p:sldId id="258" r:id="rId3"/>
    <p:sldId id="287" r:id="rId4"/>
    <p:sldId id="260" r:id="rId5"/>
    <p:sldId id="261" r:id="rId6"/>
    <p:sldId id="337" r:id="rId7"/>
    <p:sldId id="275" r:id="rId8"/>
    <p:sldId id="262" r:id="rId9"/>
    <p:sldId id="263" r:id="rId10"/>
    <p:sldId id="264" r:id="rId11"/>
    <p:sldId id="336" r:id="rId12"/>
    <p:sldId id="267" r:id="rId13"/>
    <p:sldId id="265" r:id="rId14"/>
    <p:sldId id="289" r:id="rId15"/>
    <p:sldId id="328" r:id="rId16"/>
    <p:sldId id="290" r:id="rId17"/>
    <p:sldId id="291" r:id="rId18"/>
    <p:sldId id="292" r:id="rId19"/>
    <p:sldId id="293" r:id="rId20"/>
    <p:sldId id="324" r:id="rId21"/>
    <p:sldId id="288" r:id="rId22"/>
    <p:sldId id="311" r:id="rId23"/>
    <p:sldId id="325" r:id="rId24"/>
    <p:sldId id="326" r:id="rId25"/>
    <p:sldId id="269" r:id="rId26"/>
    <p:sldId id="333" r:id="rId27"/>
    <p:sldId id="327" r:id="rId28"/>
    <p:sldId id="331" r:id="rId29"/>
    <p:sldId id="330" r:id="rId30"/>
    <p:sldId id="332" r:id="rId31"/>
    <p:sldId id="312" r:id="rId32"/>
    <p:sldId id="334" r:id="rId33"/>
    <p:sldId id="301" r:id="rId34"/>
    <p:sldId id="335" r:id="rId35"/>
    <p:sldId id="305" r:id="rId36"/>
    <p:sldId id="303" r:id="rId37"/>
    <p:sldId id="318" r:id="rId38"/>
    <p:sldId id="319" r:id="rId39"/>
    <p:sldId id="320" r:id="rId40"/>
    <p:sldId id="321" r:id="rId41"/>
    <p:sldId id="308" r:id="rId42"/>
    <p:sldId id="309" r:id="rId43"/>
    <p:sldId id="270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entury Gothic" panose="020B0502020202020204" pitchFamily="34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9825" autoAdjust="0"/>
  </p:normalViewPr>
  <p:slideViewPr>
    <p:cSldViewPr snapToGrid="0">
      <p:cViewPr varScale="1">
        <p:scale>
          <a:sx n="86" d="100"/>
          <a:sy n="86" d="100"/>
        </p:scale>
        <p:origin x="12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5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Em</a:t>
            </a:r>
            <a:r>
              <a:rPr lang="en-US" dirty="0"/>
              <a:t> 1994 </a:t>
            </a:r>
            <a:r>
              <a:rPr lang="en-US" dirty="0" err="1"/>
              <a:t>começou</a:t>
            </a:r>
            <a:r>
              <a:rPr lang="en-US" dirty="0"/>
              <a:t> com Jeff Bezos </a:t>
            </a:r>
            <a:r>
              <a:rPr lang="en-US" dirty="0" err="1"/>
              <a:t>como</a:t>
            </a:r>
            <a:r>
              <a:rPr lang="en-US" dirty="0"/>
              <a:t> uma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venda</a:t>
            </a:r>
            <a:r>
              <a:rPr lang="en-US" dirty="0"/>
              <a:t> de </a:t>
            </a:r>
            <a:r>
              <a:rPr lang="en-US" dirty="0" err="1"/>
              <a:t>livros</a:t>
            </a:r>
            <a:r>
              <a:rPr lang="en-US" dirty="0"/>
              <a:t> online e </a:t>
            </a:r>
            <a:r>
              <a:rPr lang="en-US" dirty="0" err="1"/>
              <a:t>gerenciava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logística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do </a:t>
            </a:r>
            <a:r>
              <a:rPr lang="en-US" dirty="0" err="1"/>
              <a:t>pedido</a:t>
            </a:r>
            <a:r>
              <a:rPr lang="en-US" dirty="0"/>
              <a:t> e o </a:t>
            </a:r>
            <a:r>
              <a:rPr lang="en-US" dirty="0" err="1"/>
              <a:t>retorno</a:t>
            </a:r>
            <a:r>
              <a:rPr lang="en-US" dirty="0"/>
              <a:t> de feedbacks dos usuários. A AWS </a:t>
            </a:r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derivado</a:t>
            </a:r>
            <a:r>
              <a:rPr lang="en-US" dirty="0"/>
              <a:t> do Sistema </a:t>
            </a:r>
            <a:r>
              <a:rPr lang="en-US" dirty="0" err="1"/>
              <a:t>utilizado</a:t>
            </a:r>
            <a:r>
              <a:rPr lang="en-US" dirty="0"/>
              <a:t> pela Amazon para a </a:t>
            </a:r>
            <a:r>
              <a:rPr lang="en-US" dirty="0" err="1"/>
              <a:t>gestão</a:t>
            </a:r>
            <a:r>
              <a:rPr lang="en-US" dirty="0"/>
              <a:t> dos </a:t>
            </a:r>
            <a:r>
              <a:rPr lang="en-US" dirty="0" err="1"/>
              <a:t>pedidos</a:t>
            </a:r>
            <a:r>
              <a:rPr lang="en-US" dirty="0"/>
              <a:t> de </a:t>
            </a:r>
            <a:r>
              <a:rPr lang="en-US" dirty="0" err="1"/>
              <a:t>livros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29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15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84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26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56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474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97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50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431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11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160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078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98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032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31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79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59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280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9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07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34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16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35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439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2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86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892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5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de uma forma mental,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potente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,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cerebro</a:t>
            </a:r>
            <a:r>
              <a:rPr lang="en-US" dirty="0"/>
              <a:t>. se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sabe </a:t>
            </a:r>
            <a:r>
              <a:rPr lang="en-US" dirty="0" err="1"/>
              <a:t>programar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saber </a:t>
            </a:r>
            <a:r>
              <a:rPr lang="en-US" dirty="0" err="1"/>
              <a:t>sequer</a:t>
            </a:r>
            <a:r>
              <a:rPr lang="en-US" dirty="0"/>
              <a:t> uma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. e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,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reforço</a:t>
            </a:r>
            <a:r>
              <a:rPr lang="en-US" dirty="0"/>
              <a:t> na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. sabe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aqueles</a:t>
            </a:r>
            <a:r>
              <a:rPr lang="en-US" dirty="0"/>
              <a:t> </a:t>
            </a:r>
            <a:r>
              <a:rPr lang="en-US" dirty="0" err="1"/>
              <a:t>errinhos</a:t>
            </a:r>
            <a:r>
              <a:rPr lang="en-US" dirty="0"/>
              <a:t> 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engasgado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? </a:t>
            </a:r>
            <a:r>
              <a:rPr lang="en-US" dirty="0" err="1"/>
              <a:t>essa</a:t>
            </a:r>
            <a:r>
              <a:rPr lang="en-US" dirty="0"/>
              <a:t> aula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tbm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aws.amazon.com/about-aws/global-infrastructur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pt/product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.aws.amazon.com/billing/signu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nsole.aws.amazon.com/iamv2/home?#/user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nsole.aws.amazon.com/iamv2/home#/group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nsole.aws.amazon.com/iamv2/home?#/policies" TargetMode="External"/><Relationship Id="rId4" Type="http://schemas.openxmlformats.org/officeDocument/2006/relationships/hyperlink" Target="https://console.aws.amazon.com/iamv2/home?#/ro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Cassiano Peres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Analista e Desenvolvedor de Sistemas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AWS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987824" y="2339168"/>
            <a:ext cx="6000326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69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AWS?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Amazon Web Services (AWS) é um provedor de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soluções em nuvem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 entrega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sob demanda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Oferece centenas de serviços integrados de forma gerenciável e otimizada.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Líder de mercado, hoje tem cerca de 30% de todo o mercado de soluções em nuvem.</a:t>
            </a:r>
            <a:endParaRPr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AWS?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2B08-DB7B-4094-A0B7-16504F65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75" y="1043300"/>
            <a:ext cx="7014850" cy="350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Quem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AWS?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Empresas de todos os tamanhos usam os serviços da AWS de alguma forma. Entre os maiores usuários de soluções AWS, se destacam as seguintes: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Netflix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Twitch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LinkedIn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2244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Dimensões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5EDE2845-3903-4691-BE5A-DD1CCC48D17B}"/>
              </a:ext>
            </a:extLst>
          </p:cNvPr>
          <p:cNvSpPr txBox="1"/>
          <p:nvPr/>
        </p:nvSpPr>
        <p:spPr>
          <a:xfrm>
            <a:off x="555673" y="3795820"/>
            <a:ext cx="8523591" cy="8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Informações 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disponíveis em: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aws.amazon.com/about-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aws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/global-infrastructure/</a:t>
            </a:r>
            <a:endParaRPr lang="pt-BR"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B2153-A820-43E8-B1E8-C01777080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74" y="1229927"/>
            <a:ext cx="8032652" cy="25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Dimensões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DA5F-9ADE-4D1B-B64C-B17FE3A8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63" y="1201658"/>
            <a:ext cx="6499274" cy="34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1302818" y="305700"/>
            <a:ext cx="7671248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 AWS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4"/>
            <a:ext cx="8478025" cy="369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infraestrutra global da AWS possui os seguintes componentes:</a:t>
            </a:r>
            <a:endParaRPr lang="pt-BR" sz="2400" noProof="1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Regiões AZ: </a:t>
            </a:r>
            <a:r>
              <a:rPr lang="pt-BR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regiões geográficas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Availability Zones: </a:t>
            </a: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datacenters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Local Zones: </a:t>
            </a: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datacenters de menores dimensões, conectado a uma AZ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Wave Length: </a:t>
            </a:r>
            <a:r>
              <a:rPr lang="pt-BR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servidor específico de aplicações com baixa latência conectado a uma AZ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Outspots:</a:t>
            </a: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Datacenters terceiros (colocations) com servidores AWS</a:t>
            </a:r>
            <a:endParaRPr lang="pt-BR" sz="2400" i="0" u="none" strike="noStrike" cap="none" noProof="1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1302818" y="305700"/>
            <a:ext cx="7671248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AWS oferece um amplo conjunto de produtos de nuvem que ajudam as empresas a se mover mais rapidamente, baixar os custos de TI e escalar, como: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Computação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serverless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ancos de dados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Learning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Mais informações em: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https://aws.amazon.com/pt/products/</a:t>
            </a: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1302818" y="305700"/>
            <a:ext cx="7671248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 Tier na AWS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A2BBF-B72E-43FF-A3BD-2109F3C3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0371"/>
            <a:ext cx="9144000" cy="21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r>
              <a:rPr lang="en-US" sz="5400" b="1" i="0" u="none" strike="noStrike" cap="none" noProof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conta na AWS</a:t>
            </a:r>
          </a:p>
        </p:txBody>
      </p:sp>
      <p:sp>
        <p:nvSpPr>
          <p:cNvPr id="189" name="Google Shape;189;p5"/>
          <p:cNvSpPr txBox="1"/>
          <p:nvPr/>
        </p:nvSpPr>
        <p:spPr>
          <a:xfrm>
            <a:off x="2987824" y="2687084"/>
            <a:ext cx="6000326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49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Graduado em TADS – UTFPR-MD (2015)</a:t>
            </a:r>
            <a:endParaRPr lang="pt-BR" sz="2400" noProof="1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CTO – Arabyka e Brexbit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Pós-graduando em Defesa Cibernética - UNICIV</a:t>
            </a:r>
            <a:endParaRPr lang="pt-BR" sz="2400" noProof="1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Motivado pela liberdade e descentralização</a:t>
            </a:r>
            <a:endParaRPr lang="pt-BR" sz="2400" noProof="1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LinkedIn</a:t>
            </a: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peres-cassiano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GitHub</a:t>
            </a: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r>
              <a:rPr lang="pt-BR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cassianobrexbit</a:t>
            </a: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9BE51-6EED-4212-B5F8-2BB18CC9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51" y="2743651"/>
            <a:ext cx="2151449" cy="2151449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conta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Nesta atividade prática vamos: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Criar uma conta na AWS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Ativar 2FA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Tx/>
              <a:buChar char="-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Acessar o AWS Console e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explorar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serviços</a:t>
            </a:r>
            <a:endParaRPr lang="en-US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7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iniciais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Obs: É necessário possuir um cartão de crédito para criar uma conta na AWS.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Acesse o link: </a:t>
            </a: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https://portal.aws.amazon.com/billing/signup</a:t>
            </a:r>
            <a:endParaRPr lang="en-US" sz="2400" noProof="1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i="0" u="none" strike="noStrike" cap="none" noProof="1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Criar conta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Adicionar método de pagamento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Validar número de telephone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Escolher plano de suporte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Aguardar a ativação da conta</a:t>
            </a:r>
          </a:p>
        </p:txBody>
      </p:sp>
    </p:spTree>
    <p:extLst>
      <p:ext uri="{BB962C8B-B14F-4D97-AF65-F5344CB8AC3E}">
        <p14:creationId xmlns:p14="http://schemas.microsoft.com/office/powerpoint/2010/main" val="42631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i="0" u="none" strike="noStrike" cap="none" noProof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AWS IAM</a:t>
            </a:r>
          </a:p>
        </p:txBody>
      </p:sp>
      <p:sp>
        <p:nvSpPr>
          <p:cNvPr id="189" name="Google Shape;189;p5"/>
          <p:cNvSpPr txBox="1"/>
          <p:nvPr/>
        </p:nvSpPr>
        <p:spPr>
          <a:xfrm>
            <a:off x="2987824" y="2687084"/>
            <a:ext cx="6000326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AWS IAM?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 AWS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Identity and Access Management - IAM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permite o gerenciamento seguro do acesso aos serviços e recursos da AWS por meio da criação de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usuários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grupos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usuários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permissões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lang="en-US"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BA03-8230-41F0-8022-CA82F466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94" y="2667841"/>
            <a:ext cx="4283612" cy="2263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AWS IAM?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 AWS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Identity and Access Management - IAM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permite o gerenciamento seguro do acesso aos serviços e recursos da AWS por meio da criação de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usuários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grupos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usuários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 </a:t>
            </a:r>
            <a:r>
              <a:rPr lang="pt-BR" sz="24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permissões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lang="en-US"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BA03-8230-41F0-8022-CA82F466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94" y="2667841"/>
            <a:ext cx="4283612" cy="22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305700"/>
            <a:ext cx="84780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IAM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684529" cy="37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Acesso compartilhado a contas da AWS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Forneces permissões de acesso a outros usuários.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Permissões granulares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Usuários podem ter níveis de acesso diferentes de acordo com suas funções em uma conta AWS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MFA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Autenticação de múltiplos fatores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Identidades federadas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Credenciais podem ser importadas de outros provedores de identidade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Integração com serviços AWS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Estabelece níveis de permissões de acesso aos serviços AWS 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Gratuito: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 IAM não possui custos ou limites de uso</a:t>
            </a:r>
            <a:endParaRPr lang="pt-BR" sz="24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9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010550" y="305700"/>
            <a:ext cx="542422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IAM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68452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Identity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Fornece acesso a uma conta na AWS.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IAM </a:t>
            </a:r>
            <a:r>
              <a:rPr lang="pt-BR" sz="24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Users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Representa uma pessoa ou serviço que utiliza serviços AWS.</a:t>
            </a:r>
            <a:endParaRPr lang="pt-BR" sz="24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050" name="Picture 2" descr="Unidade Manage IAM Users and Groups | Salesforce Trailhead">
            <a:extLst>
              <a:ext uri="{FF2B5EF4-FFF2-40B4-BE49-F238E27FC236}">
                <a16:creationId xmlns:a16="http://schemas.microsoft.com/office/drawing/2014/main" id="{084FC6BA-48C1-4D6F-A3C4-540491A3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81" y="2571750"/>
            <a:ext cx="2397230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010550" y="305700"/>
            <a:ext cx="542422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IAM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7897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User</a:t>
            </a: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Groups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Coleção de usuários IAM.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IAM Roles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Conjunto de permissões que determinam o nível de acesso de uma identidade aos serviços AWS.</a:t>
            </a:r>
          </a:p>
          <a:p>
            <a:pPr marL="419100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Inline</a:t>
            </a:r>
            <a:r>
              <a:rPr lang="pt-BR" sz="18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policy</a:t>
            </a:r>
            <a:r>
              <a:rPr lang="pt-BR" sz="18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permissões atreladas diretamente a uma identidade (não são reaproveitáveis)</a:t>
            </a:r>
            <a:endParaRPr lang="pt-BR" sz="18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Managed</a:t>
            </a:r>
            <a:r>
              <a:rPr lang="pt-BR" sz="18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18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policy</a:t>
            </a:r>
            <a:r>
              <a:rPr lang="pt-BR" sz="18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Conjunto de permissões disponível para várias identidades.</a:t>
            </a:r>
            <a:endParaRPr lang="pt-BR" sz="18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074" name="Picture 2" descr="Unidade Manage IAM Users and Groups | Salesforce Trailhead">
            <a:extLst>
              <a:ext uri="{FF2B5EF4-FFF2-40B4-BE49-F238E27FC236}">
                <a16:creationId xmlns:a16="http://schemas.microsoft.com/office/drawing/2014/main" id="{762AB36D-0554-49DC-91C1-40F8BC97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34" y="1901796"/>
            <a:ext cx="2166132" cy="13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010550" y="305700"/>
            <a:ext cx="542422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IAM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68452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IAM Policies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Define permissões de acesso a serviços AWS. 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IAM </a:t>
            </a:r>
            <a:r>
              <a:rPr lang="pt-BR" sz="2400" b="1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Permissions</a:t>
            </a: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Nível mais baixo da hierarquia, determina se uma identidade pode ou não tomar uma ação sobre um recurso na AWS (</a:t>
            </a:r>
            <a:r>
              <a:rPr lang="pt-BR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Allow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Deny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).</a:t>
            </a:r>
            <a:endParaRPr lang="pt-BR" sz="24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75FC3-B416-4BA7-921E-82105BEE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946" y="1800704"/>
            <a:ext cx="3149112" cy="15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297728" cy="323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Neste curso vamos explorar alguns dos principais serviços fornecidos pela AWS para o desenvolvimento e deploy de aplicações em ambiente de </a:t>
            </a:r>
            <a:r>
              <a:rPr lang="en-US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nuvem</a:t>
            </a:r>
            <a:r>
              <a:rPr lang="en-US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</a:p>
          <a:p>
            <a:pPr marL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Além disso vamos desenvolver exercícios práticos para a fixação dos conceitos teóricos abordados.</a:t>
            </a:r>
          </a:p>
          <a:p>
            <a:pPr marL="0" lvl="0" indent="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noProof="1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305700"/>
            <a:ext cx="87897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684529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AWS tem uma lista de melhores práticas para ajudar desenvolvedores e profissionais de TI a gerenciar o acesso aos recursos da AWS.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Conta raiz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não utilizá-la em tarefas diárias de desenvolvimento</a:t>
            </a:r>
            <a:endParaRPr lang="pt-BR" sz="24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Usuários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Crie usuários individuais.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Privilégios mínimos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prover apenas o nível de acesso necessário</a:t>
            </a:r>
            <a:endParaRPr lang="pt-BR" sz="2400" b="1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Permissões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Utilizar grupos de usuários com permissões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Auditoria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Ativar o AWS CloudTrail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Senhas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senhas fortes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MFA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Ativar para usuários privilegiados</a:t>
            </a:r>
          </a:p>
        </p:txBody>
      </p:sp>
    </p:spTree>
    <p:extLst>
      <p:ext uri="{BB962C8B-B14F-4D97-AF65-F5344CB8AC3E}">
        <p14:creationId xmlns:p14="http://schemas.microsoft.com/office/powerpoint/2010/main" val="28047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</a:t>
            </a:r>
            <a:r>
              <a:rPr lang="en-US" sz="5400" b="1" i="0" u="none" strike="noStrike" cap="none" noProof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usuários no AWS IAM</a:t>
            </a:r>
          </a:p>
        </p:txBody>
      </p:sp>
      <p:sp>
        <p:nvSpPr>
          <p:cNvPr id="189" name="Google Shape;189;p5"/>
          <p:cNvSpPr txBox="1"/>
          <p:nvPr/>
        </p:nvSpPr>
        <p:spPr>
          <a:xfrm>
            <a:off x="2987824" y="2687084"/>
            <a:ext cx="6000326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305700"/>
            <a:ext cx="84780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usuário do IAM é uma entidade criada para representar a pessoa ou aplicação que o utiliza para interagir com os serviços da AWS e consiste de um nome e credenciais.</a:t>
            </a: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Unidade Manage IAM Users and Groups | Salesforce Trailhead">
            <a:extLst>
              <a:ext uri="{FF2B5EF4-FFF2-40B4-BE49-F238E27FC236}">
                <a16:creationId xmlns:a16="http://schemas.microsoft.com/office/drawing/2014/main" id="{22AC435D-B80C-4EE4-B41F-1275A337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24" y="2842329"/>
            <a:ext cx="3438525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305700"/>
            <a:ext cx="84780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 o IAM no Console através do link: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https://console.aws.amazon.com/iamv2/home?#/users</a:t>
            </a: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um novo usuário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Gerar credenciais de acesso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Atribuir permissões ao novo usuário criado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 o console da AWS com o novo usuário criado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Testar permissões de acesso atribuídas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6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usuários no AWS IAM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1" y="2973626"/>
            <a:ext cx="614157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30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305700"/>
            <a:ext cx="84780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Grupos são conjuntos de usuários do IAM. Os grupos permitem especificar permissões para facilitar o gerenciamento das permissões de usuários.  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Unidade Manage IAM Users and Groups | Salesforce Trailhead">
            <a:extLst>
              <a:ext uri="{FF2B5EF4-FFF2-40B4-BE49-F238E27FC236}">
                <a16:creationId xmlns:a16="http://schemas.microsoft.com/office/drawing/2014/main" id="{033E5E21-EAFD-40C7-9AFF-AE3250D5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6" y="2732735"/>
            <a:ext cx="3322047" cy="20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criar grupos de usuários, acesse o seguinte link: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https://console.aws.amazon.com/iamv2/home#/groups</a:t>
            </a:r>
            <a:endParaRPr lang="en-US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grupos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usuários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Atribuir permissões de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acesso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aos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grupos</a:t>
            </a:r>
            <a:endParaRPr lang="en-US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Adicionar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usuários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aos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grupos</a:t>
            </a:r>
            <a:endParaRPr lang="en-US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Testar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permissões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dos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usuários</a:t>
            </a:r>
            <a:endParaRPr lang="en-US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5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Roles e Policies AWS IAM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1" y="2973626"/>
            <a:ext cx="614157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35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412694" y="305700"/>
            <a:ext cx="841960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Roles e Policies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política (</a:t>
            </a:r>
            <a:r>
              <a:rPr lang="pt-BR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 é um objeto na AWS que, quando associado a uma identidade ou a um recurso, define suas permissões. Uma função (role) é uma identidades da AWS com políticas de permissão que determinam quais ações podem ou não serem executadas na AWS.</a:t>
            </a:r>
          </a:p>
          <a:p>
            <a:pPr marL="76200">
              <a:buClr>
                <a:srgbClr val="073763"/>
              </a:buClr>
              <a:buSzPts val="2400"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Getting a grip on AWS Identity and Access Management with new open source  tool AirIAM - Bridgecrew Blog">
            <a:extLst>
              <a:ext uri="{FF2B5EF4-FFF2-40B4-BE49-F238E27FC236}">
                <a16:creationId xmlns:a16="http://schemas.microsoft.com/office/drawing/2014/main" id="{F7468D93-EA92-451B-90B4-43FBD802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8" y="3260013"/>
            <a:ext cx="3284439" cy="18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criar roles, acesse o seguinte link: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https://console.aws.amazon.com/iamv2/home?#/roles</a:t>
            </a:r>
            <a:endParaRPr lang="pt-BR"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indent="-34290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criar policies, acesse o seguinte link: 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5"/>
              </a:rPr>
              <a:t>https://console.aws.amazon.com/iamv2/home?#/policies</a:t>
            </a:r>
            <a:endParaRPr lang="en-US"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Criar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políticas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com permissões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Criar roles com policies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atreladas</a:t>
            </a:r>
            <a:endParaRPr lang="en-US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Atribuir as </a:t>
            </a:r>
            <a:r>
              <a:rPr lang="en-US" sz="24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novas</a:t>
            </a:r>
            <a:r>
              <a:rPr lang="en-US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roles a usuários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rgbClr val="07376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311700" y="190723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895875" y="1964438"/>
            <a:ext cx="29572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Conhecendo a AWS</a:t>
            </a:r>
          </a:p>
        </p:txBody>
      </p:sp>
      <p:sp>
        <p:nvSpPr>
          <p:cNvPr id="157" name="Google Shape;157;p17"/>
          <p:cNvSpPr txBox="1"/>
          <p:nvPr/>
        </p:nvSpPr>
        <p:spPr>
          <a:xfrm>
            <a:off x="311700" y="269932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1895875" y="2756526"/>
            <a:ext cx="44729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Criando uma conta na AWS</a:t>
            </a:r>
          </a:p>
        </p:txBody>
      </p:sp>
      <p:sp>
        <p:nvSpPr>
          <p:cNvPr id="159" name="Google Shape;159;p17"/>
          <p:cNvSpPr txBox="1"/>
          <p:nvPr/>
        </p:nvSpPr>
        <p:spPr>
          <a:xfrm>
            <a:off x="311700" y="349141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dirty="0"/>
          </a:p>
        </p:txBody>
      </p:sp>
      <p:sp>
        <p:nvSpPr>
          <p:cNvPr id="160" name="Google Shape;160;p17"/>
          <p:cNvSpPr/>
          <p:nvPr/>
        </p:nvSpPr>
        <p:spPr>
          <a:xfrm>
            <a:off x="1895874" y="3548614"/>
            <a:ext cx="53638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Conhecendo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 AWS IAM</a:t>
            </a:r>
            <a:endParaRPr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1" y="2973626"/>
            <a:ext cx="614157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85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54275" y="305700"/>
            <a:ext cx="847802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Nesse curso nós abordamos temas elementares sobre a AWS, a sua história, características de infraestrutura, além de como criar contas e acessar o console com os serviços. Por fim, abordamos conceitos chaves referentes ao serviç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AWS IAM, responsável pelo gerenciamento de</a:t>
            </a: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usuários, grupos de usuários, permissões e políticas de acesso aos recursos da AWS.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5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11700" y="190723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dirty="0"/>
          </a:p>
        </p:txBody>
      </p:sp>
      <p:sp>
        <p:nvSpPr>
          <p:cNvPr id="160" name="Google Shape;160;p17"/>
          <p:cNvSpPr/>
          <p:nvPr/>
        </p:nvSpPr>
        <p:spPr>
          <a:xfrm>
            <a:off x="1895874" y="1964438"/>
            <a:ext cx="53638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Criando usuários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 AWS IAM</a:t>
            </a:r>
            <a:endParaRPr sz="2400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57;p17">
            <a:extLst>
              <a:ext uri="{FF2B5EF4-FFF2-40B4-BE49-F238E27FC236}">
                <a16:creationId xmlns:a16="http://schemas.microsoft.com/office/drawing/2014/main" id="{FF49123A-DF37-447E-A4ED-41903A394BF3}"/>
              </a:ext>
            </a:extLst>
          </p:cNvPr>
          <p:cNvSpPr txBox="1"/>
          <p:nvPr/>
        </p:nvSpPr>
        <p:spPr>
          <a:xfrm>
            <a:off x="311700" y="269932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dirty="0"/>
          </a:p>
        </p:txBody>
      </p:sp>
      <p:sp>
        <p:nvSpPr>
          <p:cNvPr id="12" name="Google Shape;158;p17">
            <a:extLst>
              <a:ext uri="{FF2B5EF4-FFF2-40B4-BE49-F238E27FC236}">
                <a16:creationId xmlns:a16="http://schemas.microsoft.com/office/drawing/2014/main" id="{45AB4C20-FC9D-495F-B844-387ACE7DFEE9}"/>
              </a:ext>
            </a:extLst>
          </p:cNvPr>
          <p:cNvSpPr/>
          <p:nvPr/>
        </p:nvSpPr>
        <p:spPr>
          <a:xfrm>
            <a:off x="1895875" y="2756526"/>
            <a:ext cx="66064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Criando grupos de usuários no AWS IAM</a:t>
            </a:r>
          </a:p>
        </p:txBody>
      </p:sp>
      <p:sp>
        <p:nvSpPr>
          <p:cNvPr id="15" name="Google Shape;157;p17">
            <a:extLst>
              <a:ext uri="{FF2B5EF4-FFF2-40B4-BE49-F238E27FC236}">
                <a16:creationId xmlns:a16="http://schemas.microsoft.com/office/drawing/2014/main" id="{AEAE5CD6-6E38-4DA4-A47E-B03C073E1EDE}"/>
              </a:ext>
            </a:extLst>
          </p:cNvPr>
          <p:cNvSpPr txBox="1"/>
          <p:nvPr/>
        </p:nvSpPr>
        <p:spPr>
          <a:xfrm>
            <a:off x="311700" y="349141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dirty="0"/>
          </a:p>
        </p:txBody>
      </p:sp>
      <p:sp>
        <p:nvSpPr>
          <p:cNvPr id="16" name="Google Shape;158;p17">
            <a:extLst>
              <a:ext uri="{FF2B5EF4-FFF2-40B4-BE49-F238E27FC236}">
                <a16:creationId xmlns:a16="http://schemas.microsoft.com/office/drawing/2014/main" id="{2A53254A-B0AF-40BF-A172-6A11686B2387}"/>
              </a:ext>
            </a:extLst>
          </p:cNvPr>
          <p:cNvSpPr/>
          <p:nvPr/>
        </p:nvSpPr>
        <p:spPr>
          <a:xfrm>
            <a:off x="1895875" y="3548614"/>
            <a:ext cx="66064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Criando Roles e Policies no AWS IAM</a:t>
            </a:r>
          </a:p>
        </p:txBody>
      </p:sp>
    </p:spTree>
    <p:extLst>
      <p:ext uri="{BB962C8B-B14F-4D97-AF65-F5344CB8AC3E}">
        <p14:creationId xmlns:p14="http://schemas.microsoft.com/office/powerpoint/2010/main" val="21793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Noção básica de nuvem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Conhecimento básico em programação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Dedicação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Curiosidade</a:t>
            </a: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987824" y="2339168"/>
            <a:ext cx="6000326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AWS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699" y="1333492"/>
            <a:ext cx="870569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1. </a:t>
            </a: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Conhecer a AWS</a:t>
            </a:r>
            <a:endParaRPr lang="en-US" noProof="1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2. </a:t>
            </a: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Aprender a criar uma conta na AWS e navegar pelo Console</a:t>
            </a:r>
            <a:endParaRPr lang="en-US" noProof="1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3. </a:t>
            </a:r>
            <a:r>
              <a:rPr lang="en-US" sz="2400" noProof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Interagir com a plataforma e explorar os serviços AWS</a:t>
            </a:r>
            <a:endParaRPr lang="en-US" noProof="1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1635</Words>
  <Application>Microsoft Office PowerPoint</Application>
  <PresentationFormat>On-screen Show (16:9)</PresentationFormat>
  <Paragraphs>203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Proxima Nova</vt:lpstr>
      <vt:lpstr>Wingdings</vt:lpstr>
      <vt:lpstr>Calibri</vt:lpstr>
      <vt:lpstr>Century Gothic</vt:lpstr>
      <vt:lpstr>Courier New</vt:lpstr>
      <vt:lpstr>Arial</vt:lpstr>
      <vt:lpstr>Simple Light</vt:lpstr>
      <vt:lpstr>Office Theme</vt:lpstr>
      <vt:lpstr>Cassiano Peres Analista e Desenvolvedor de Sistemas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Cassiano Peres</cp:lastModifiedBy>
  <cp:revision>29</cp:revision>
  <dcterms:modified xsi:type="dcterms:W3CDTF">2021-11-02T19:01:47Z</dcterms:modified>
</cp:coreProperties>
</file>