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432453bf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4432453bf1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432453b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4432453bf1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432453b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4432453bf1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432453bf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4432453bf1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432453bf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4432453bf1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432453bf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4432453bf1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432453bf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4432453bf1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7203ec5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27203ec52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432453b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4432453bf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432453b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4432453bf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432453b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4432453bf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432453b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4432453bf1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432453bf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4432453bf1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432453bf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4432453bf1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432453b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4432453bf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7"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311700" y="315925"/>
            <a:ext cx="8520600" cy="831300"/>
          </a:xfrm>
          <a:prstGeom prst="rect">
            <a:avLst/>
          </a:prstGeom>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body"/>
          </p:nvPr>
        </p:nvSpPr>
        <p:spPr>
          <a:xfrm>
            <a:off x="311700" y="1225225"/>
            <a:ext cx="8520600" cy="3354000"/>
          </a:xfrm>
          <a:prstGeom prst="rect">
            <a:avLst/>
          </a:prstGeom>
        </p:spPr>
        <p:txBody>
          <a:bodyPr anchorCtr="0" anchor="t" bIns="0" lIns="0" spcFirstLastPara="1" rIns="0" wrap="square" tIns="0">
            <a:norm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165520" y="95760"/>
            <a:ext cx="845280" cy="379440"/>
          </a:xfrm>
          <a:prstGeom prst="rect">
            <a:avLst/>
          </a:prstGeom>
          <a:noFill/>
          <a:ln>
            <a:noFill/>
          </a:ln>
        </p:spPr>
      </p:pic>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2000"/>
              <a:buFont typeface="Calibri"/>
              <a:buNone/>
            </a:pPr>
            <a:r>
              <a:rPr b="0" i="0" lang="en-US" sz="2000" u="none" cap="none" strike="noStrike">
                <a:solidFill>
                  <a:srgbClr val="181818"/>
                </a:solidFill>
                <a:latin typeface="Calibri"/>
                <a:ea typeface="Calibri"/>
                <a:cs typeface="Calibri"/>
                <a:sym typeface="Calibri"/>
              </a:rPr>
              <a:t>Denilson Bonatti</a:t>
            </a:r>
            <a:br>
              <a:rPr b="0" i="0" lang="en-US" sz="18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67" name="Google Shape;67;p15"/>
          <p:cNvSpPr/>
          <p:nvPr/>
        </p:nvSpPr>
        <p:spPr>
          <a:xfrm>
            <a:off x="1402200" y="3704050"/>
            <a:ext cx="4524600" cy="32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1600"/>
              <a:buFont typeface="Calibri"/>
              <a:buNone/>
            </a:pPr>
            <a:r>
              <a:rPr b="0" i="0" lang="en-US" sz="1600" u="none" cap="none" strike="noStrik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b="0" i="0" sz="1600" u="none" cap="none" strike="noStrike">
              <a:latin typeface="Arial"/>
              <a:ea typeface="Arial"/>
              <a:cs typeface="Arial"/>
              <a:sym typeface="Arial"/>
            </a:endParaRPr>
          </a:p>
        </p:txBody>
      </p:sp>
      <p:sp>
        <p:nvSpPr>
          <p:cNvPr id="68" name="Google Shape;68;p15"/>
          <p:cNvSpPr/>
          <p:nvPr/>
        </p:nvSpPr>
        <p:spPr>
          <a:xfrm>
            <a:off x="1402200" y="1355760"/>
            <a:ext cx="599976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Cluster Kubernetes em Produção</a:t>
            </a:r>
            <a:endParaRPr b="0" i="0" sz="4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4"/>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kube-scheduler</a:t>
            </a:r>
            <a:endParaRPr b="1" sz="4000">
              <a:solidFill>
                <a:srgbClr val="EE4C4C"/>
              </a:solidFill>
              <a:latin typeface="Century Gothic"/>
              <a:ea typeface="Century Gothic"/>
              <a:cs typeface="Century Gothic"/>
              <a:sym typeface="Century Gothic"/>
            </a:endParaRPr>
          </a:p>
        </p:txBody>
      </p:sp>
      <p:sp>
        <p:nvSpPr>
          <p:cNvPr id="134" name="Google Shape;134;p2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35" name="Google Shape;135;p24"/>
          <p:cNvSpPr txBox="1"/>
          <p:nvPr/>
        </p:nvSpPr>
        <p:spPr>
          <a:xfrm>
            <a:off x="658150" y="2060275"/>
            <a:ext cx="7747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kube-scheduler é um processo que atribui pods a nós. Ele determina </a:t>
            </a:r>
            <a:r>
              <a:rPr lang="en-US" sz="1800"/>
              <a:t>quais nós são</a:t>
            </a:r>
            <a:r>
              <a:rPr lang="en-US" sz="1800"/>
              <a:t> </a:t>
            </a:r>
            <a:r>
              <a:rPr lang="en-US" sz="1800"/>
              <a:t>os posicionamentos</a:t>
            </a:r>
            <a:r>
              <a:rPr lang="en-US" sz="1800"/>
              <a:t> válidos para cada pod na fila de agendamento de acordo com as restrições e os recursos disponíveis. O </a:t>
            </a:r>
            <a:r>
              <a:rPr lang="en-US" sz="1800">
                <a:solidFill>
                  <a:schemeClr val="dk1"/>
                </a:solidFill>
              </a:rPr>
              <a:t>kube-scheduler</a:t>
            </a:r>
            <a:r>
              <a:rPr lang="en-US" sz="1800"/>
              <a:t> então classifica cada Node válido e vincula o Pod a um Node adequado. </a:t>
            </a:r>
            <a:endParaRPr/>
          </a:p>
        </p:txBody>
      </p:sp>
      <p:sp>
        <p:nvSpPr>
          <p:cNvPr id="136" name="Google Shape;136;p24"/>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kube-controller-manager</a:t>
            </a:r>
            <a:endParaRPr b="1" sz="4000">
              <a:solidFill>
                <a:srgbClr val="EE4C4C"/>
              </a:solidFill>
              <a:latin typeface="Century Gothic"/>
              <a:ea typeface="Century Gothic"/>
              <a:cs typeface="Century Gothic"/>
              <a:sym typeface="Century Gothic"/>
            </a:endParaRPr>
          </a:p>
        </p:txBody>
      </p:sp>
      <p:sp>
        <p:nvSpPr>
          <p:cNvPr id="142" name="Google Shape;142;p25"/>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43" name="Google Shape;143;p25"/>
          <p:cNvSpPr txBox="1"/>
          <p:nvPr/>
        </p:nvSpPr>
        <p:spPr>
          <a:xfrm>
            <a:off x="658150" y="2060275"/>
            <a:ext cx="7747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No Kubernetes, um controlador é um loop que observa o estado compartilhado do cluster por meio do </a:t>
            </a:r>
            <a:r>
              <a:rPr lang="en-US" sz="1800">
                <a:solidFill>
                  <a:schemeClr val="dk1"/>
                </a:solidFill>
              </a:rPr>
              <a:t>kube-apiserver </a:t>
            </a:r>
            <a:r>
              <a:rPr lang="en-US" sz="1800"/>
              <a:t>e faz alterações tentando mover o estado atual para o estado desejado. </a:t>
            </a:r>
            <a:endParaRPr/>
          </a:p>
        </p:txBody>
      </p:sp>
      <p:sp>
        <p:nvSpPr>
          <p:cNvPr id="144" name="Google Shape;144;p25"/>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Administração da camada de gerenciamento</a:t>
            </a:r>
            <a:endParaRPr b="1" sz="4000">
              <a:solidFill>
                <a:srgbClr val="EE4C4C"/>
              </a:solidFill>
              <a:latin typeface="Century Gothic"/>
              <a:ea typeface="Century Gothic"/>
              <a:cs typeface="Century Gothic"/>
              <a:sym typeface="Century Gothic"/>
            </a:endParaRPr>
          </a:p>
        </p:txBody>
      </p:sp>
      <p:sp>
        <p:nvSpPr>
          <p:cNvPr id="150" name="Google Shape;150;p2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51" name="Google Shape;151;p26"/>
          <p:cNvSpPr txBox="1"/>
          <p:nvPr/>
        </p:nvSpPr>
        <p:spPr>
          <a:xfrm>
            <a:off x="658150" y="2060275"/>
            <a:ext cx="4728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kubeadm: o comando para criar o cluster.</a:t>
            </a:r>
            <a:endParaRPr sz="1800"/>
          </a:p>
          <a:p>
            <a:pPr indent="-342900" lvl="0" marL="457200" rtl="0" algn="l">
              <a:spcBef>
                <a:spcPts val="0"/>
              </a:spcBef>
              <a:spcAft>
                <a:spcPts val="0"/>
              </a:spcAft>
              <a:buSzPts val="1800"/>
              <a:buChar char="●"/>
            </a:pPr>
            <a:r>
              <a:rPr lang="en-US" sz="1800"/>
              <a:t>kubelet: o componente que executa em todas as máquinas no seu cluster e cuida de tarefas como a inicialização de pods e contêineres.</a:t>
            </a:r>
            <a:endParaRPr sz="1800"/>
          </a:p>
          <a:p>
            <a:pPr indent="-342900" lvl="0" marL="457200" rtl="0" algn="l">
              <a:spcBef>
                <a:spcPts val="0"/>
              </a:spcBef>
              <a:spcAft>
                <a:spcPts val="0"/>
              </a:spcAft>
              <a:buSzPts val="1800"/>
              <a:buChar char="●"/>
            </a:pPr>
            <a:r>
              <a:rPr lang="en-US" sz="1800"/>
              <a:t>kubectl: a ferramenta de linha de comando para interação com o cluster</a:t>
            </a:r>
            <a:endParaRPr sz="1800"/>
          </a:p>
          <a:p>
            <a:pPr indent="0" lvl="0" marL="0" rtl="0" algn="l">
              <a:spcBef>
                <a:spcPts val="0"/>
              </a:spcBef>
              <a:spcAft>
                <a:spcPts val="0"/>
              </a:spcAft>
              <a:buNone/>
            </a:pPr>
            <a:r>
              <a:t/>
            </a:r>
            <a:endParaRPr sz="1800"/>
          </a:p>
        </p:txBody>
      </p:sp>
      <p:sp>
        <p:nvSpPr>
          <p:cNvPr id="152" name="Google Shape;152;p26"/>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pic>
        <p:nvPicPr>
          <p:cNvPr id="153" name="Google Shape;153;p26"/>
          <p:cNvPicPr preferRelativeResize="0"/>
          <p:nvPr/>
        </p:nvPicPr>
        <p:blipFill>
          <a:blip r:embed="rId3">
            <a:alphaModFix/>
          </a:blip>
          <a:stretch>
            <a:fillRect/>
          </a:stretch>
        </p:blipFill>
        <p:spPr>
          <a:xfrm>
            <a:off x="6647300" y="1995875"/>
            <a:ext cx="1817175" cy="20745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2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Amazon EKS</a:t>
            </a:r>
            <a:endParaRPr b="1" sz="4000">
              <a:solidFill>
                <a:srgbClr val="EE4C4C"/>
              </a:solidFill>
              <a:latin typeface="Century Gothic"/>
              <a:ea typeface="Century Gothic"/>
              <a:cs typeface="Century Gothic"/>
              <a:sym typeface="Century Gothic"/>
            </a:endParaRPr>
          </a:p>
        </p:txBody>
      </p:sp>
      <p:sp>
        <p:nvSpPr>
          <p:cNvPr id="159" name="Google Shape;159;p2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60" name="Google Shape;160;p27"/>
          <p:cNvSpPr txBox="1"/>
          <p:nvPr/>
        </p:nvSpPr>
        <p:spPr>
          <a:xfrm>
            <a:off x="658150" y="2060275"/>
            <a:ext cx="7611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O Amazon Elastic Kubernetes Service (Amazon EKS) é um serviço gerenciado de Kubernetes que descarta a necessidade de instalar e operar a camada de gerenciamento do cluster. Ele é certificado como compatível com o Kubernetes, portanto, você pode migrar qualquer aplicativo com facilidade para o EKS.</a:t>
            </a:r>
            <a:endParaRPr sz="1800"/>
          </a:p>
          <a:p>
            <a:pPr indent="0" lvl="0" marL="0" rtl="0" algn="l">
              <a:spcBef>
                <a:spcPts val="0"/>
              </a:spcBef>
              <a:spcAft>
                <a:spcPts val="0"/>
              </a:spcAft>
              <a:buNone/>
            </a:pPr>
            <a:r>
              <a:t/>
            </a:r>
            <a:endParaRPr sz="1800"/>
          </a:p>
        </p:txBody>
      </p:sp>
      <p:sp>
        <p:nvSpPr>
          <p:cNvPr id="161" name="Google Shape;161;p27"/>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67" name="Google Shape;167;p28"/>
          <p:cNvPicPr preferRelativeResize="0"/>
          <p:nvPr/>
        </p:nvPicPr>
        <p:blipFill rotWithShape="1">
          <a:blip r:embed="rId3">
            <a:alphaModFix/>
          </a:blip>
          <a:srcRect b="0" l="0" r="0" t="11801"/>
          <a:stretch/>
        </p:blipFill>
        <p:spPr>
          <a:xfrm>
            <a:off x="1470050" y="1330600"/>
            <a:ext cx="6203900" cy="2990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73" name="Google Shape;173;p29"/>
          <p:cNvPicPr preferRelativeResize="0"/>
          <p:nvPr/>
        </p:nvPicPr>
        <p:blipFill rotWithShape="1">
          <a:blip r:embed="rId3">
            <a:alphaModFix/>
          </a:blip>
          <a:srcRect b="0" l="0" r="0" t="13262"/>
          <a:stretch/>
        </p:blipFill>
        <p:spPr>
          <a:xfrm>
            <a:off x="588775" y="1509424"/>
            <a:ext cx="7545475" cy="2508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Serviços similares ao EKS</a:t>
            </a:r>
            <a:endParaRPr b="1" sz="4000">
              <a:solidFill>
                <a:srgbClr val="EE4C4C"/>
              </a:solidFill>
              <a:latin typeface="Century Gothic"/>
              <a:ea typeface="Century Gothic"/>
              <a:cs typeface="Century Gothic"/>
              <a:sym typeface="Century Gothic"/>
            </a:endParaRPr>
          </a:p>
        </p:txBody>
      </p:sp>
      <p:sp>
        <p:nvSpPr>
          <p:cNvPr id="179" name="Google Shape;179;p3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80" name="Google Shape;180;p30"/>
          <p:cNvSpPr txBox="1"/>
          <p:nvPr/>
        </p:nvSpPr>
        <p:spPr>
          <a:xfrm>
            <a:off x="658150" y="2060275"/>
            <a:ext cx="7611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GCP Kubernetes Engine (GKE)</a:t>
            </a:r>
            <a:endParaRPr sz="1800"/>
          </a:p>
          <a:p>
            <a:pPr indent="-342900" lvl="0" marL="457200" rtl="0" algn="l">
              <a:spcBef>
                <a:spcPts val="0"/>
              </a:spcBef>
              <a:spcAft>
                <a:spcPts val="0"/>
              </a:spcAft>
              <a:buSzPts val="1800"/>
              <a:buChar char="●"/>
            </a:pPr>
            <a:r>
              <a:rPr lang="en-US" sz="1800"/>
              <a:t>Azure Kubernetes Service (AKS)</a:t>
            </a:r>
            <a:endParaRPr sz="1800"/>
          </a:p>
          <a:p>
            <a:pPr indent="0" lvl="0" marL="0" rtl="0" algn="l">
              <a:spcBef>
                <a:spcPts val="0"/>
              </a:spcBef>
              <a:spcAft>
                <a:spcPts val="0"/>
              </a:spcAft>
              <a:buNone/>
            </a:pPr>
            <a:r>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1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Componentes do Kubernetes</a:t>
            </a:r>
            <a:endParaRPr b="0" sz="4000" strike="noStrike">
              <a:latin typeface="Arial"/>
              <a:ea typeface="Arial"/>
              <a:cs typeface="Arial"/>
              <a:sym typeface="Arial"/>
            </a:endParaRPr>
          </a:p>
        </p:txBody>
      </p:sp>
      <p:sp>
        <p:nvSpPr>
          <p:cNvPr id="74" name="Google Shape;74;p1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75" name="Google Shape;75;p16"/>
          <p:cNvSpPr txBox="1"/>
          <p:nvPr/>
        </p:nvSpPr>
        <p:spPr>
          <a:xfrm>
            <a:off x="608100" y="1645375"/>
            <a:ext cx="7747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Ao implantar o Kubernetes, você obtém um cluster.</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Um cluster Kubernetes consiste em um conjunto de servidores de processamento, chamados nós, que executam aplicações em </a:t>
            </a:r>
            <a:r>
              <a:rPr lang="en-US" sz="1800"/>
              <a:t>contêineres.</a:t>
            </a:r>
            <a:r>
              <a:rPr lang="en-US" sz="1800"/>
              <a:t> Todo cluster possui ao menos um servidor de processamento (worker node).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76" name="Google Shape;76;p16"/>
          <p:cNvSpPr txBox="1"/>
          <p:nvPr/>
        </p:nvSpPr>
        <p:spPr>
          <a:xfrm>
            <a:off x="701050" y="470387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82" name="Google Shape;82;p17"/>
          <p:cNvPicPr preferRelativeResize="0"/>
          <p:nvPr/>
        </p:nvPicPr>
        <p:blipFill>
          <a:blip r:embed="rId3">
            <a:alphaModFix/>
          </a:blip>
          <a:stretch>
            <a:fillRect/>
          </a:stretch>
        </p:blipFill>
        <p:spPr>
          <a:xfrm>
            <a:off x="407625" y="693900"/>
            <a:ext cx="8328748" cy="3891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Componentes do Kubernetes</a:t>
            </a:r>
            <a:endParaRPr b="0" sz="4000" strike="noStrike">
              <a:latin typeface="Arial"/>
              <a:ea typeface="Arial"/>
              <a:cs typeface="Arial"/>
              <a:sym typeface="Arial"/>
            </a:endParaRPr>
          </a:p>
        </p:txBody>
      </p:sp>
      <p:sp>
        <p:nvSpPr>
          <p:cNvPr id="88" name="Google Shape;88;p1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89" name="Google Shape;89;p18"/>
          <p:cNvSpPr txBox="1"/>
          <p:nvPr/>
        </p:nvSpPr>
        <p:spPr>
          <a:xfrm>
            <a:off x="608100" y="1645375"/>
            <a:ext cx="77475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O servidor de </a:t>
            </a:r>
            <a:r>
              <a:rPr b="1" lang="en-US" sz="1800"/>
              <a:t>processamento </a:t>
            </a:r>
            <a:r>
              <a:rPr lang="en-US" sz="1800"/>
              <a:t>(Worker) hospeda os Pods que são componentes de uma aplicação. O ambiente de </a:t>
            </a:r>
            <a:r>
              <a:rPr b="1" lang="en-US" sz="1800"/>
              <a:t>gerenciamento</a:t>
            </a:r>
            <a:r>
              <a:rPr lang="en-US" sz="1800"/>
              <a:t> gerencia os nós de processamento e os Pods no cluster. Em ambientes de produção, o ambiente de gerenciamento é geralmente executado em múltiplos computadores, provendo tolerância a falhas e alta disponibilidade.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90" name="Google Shape;90;p18"/>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Componentes da camada de gerenciamento</a:t>
            </a:r>
            <a:endParaRPr b="0" sz="4000" strike="noStrike">
              <a:latin typeface="Arial"/>
              <a:ea typeface="Arial"/>
              <a:cs typeface="Arial"/>
              <a:sym typeface="Arial"/>
            </a:endParaRPr>
          </a:p>
        </p:txBody>
      </p:sp>
      <p:sp>
        <p:nvSpPr>
          <p:cNvPr id="96" name="Google Shape;96;p1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7" name="Google Shape;97;p19"/>
          <p:cNvSpPr txBox="1"/>
          <p:nvPr/>
        </p:nvSpPr>
        <p:spPr>
          <a:xfrm>
            <a:off x="658150" y="2060275"/>
            <a:ext cx="7747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Os componentes da camada de gerenciamento tomam decisões globais sobre o cluster, bem como detectam e respondem aos eventos do cluster.</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Os componentes da camada de gerenciamento podem ser executados em qualquer máquina do cluster. Contudo, para simplificar, os scripts de configuração normalmente iniciam todos os componentes da camada de gerenciamento na mesma máquina.</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98" name="Google Shape;98;p19"/>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2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Componentes da camada de gerenciamento</a:t>
            </a:r>
            <a:endParaRPr b="0" sz="4000" strike="noStrike">
              <a:latin typeface="Arial"/>
              <a:ea typeface="Arial"/>
              <a:cs typeface="Arial"/>
              <a:sym typeface="Arial"/>
            </a:endParaRPr>
          </a:p>
        </p:txBody>
      </p:sp>
      <p:sp>
        <p:nvSpPr>
          <p:cNvPr id="104" name="Google Shape;104;p2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5" name="Google Shape;105;p20"/>
          <p:cNvSpPr txBox="1"/>
          <p:nvPr/>
        </p:nvSpPr>
        <p:spPr>
          <a:xfrm>
            <a:off x="658150" y="2060275"/>
            <a:ext cx="77475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kube-apiserver</a:t>
            </a:r>
            <a:endParaRPr sz="1800"/>
          </a:p>
          <a:p>
            <a:pPr indent="-342900" lvl="0" marL="457200" rtl="0" algn="l">
              <a:spcBef>
                <a:spcPts val="0"/>
              </a:spcBef>
              <a:spcAft>
                <a:spcPts val="0"/>
              </a:spcAft>
              <a:buSzPts val="1800"/>
              <a:buChar char="●"/>
            </a:pPr>
            <a:r>
              <a:rPr lang="en-US" sz="1800"/>
              <a:t>etcd </a:t>
            </a:r>
            <a:endParaRPr sz="1800"/>
          </a:p>
          <a:p>
            <a:pPr indent="-342900" lvl="0" marL="457200" rtl="0" algn="l">
              <a:spcBef>
                <a:spcPts val="0"/>
              </a:spcBef>
              <a:spcAft>
                <a:spcPts val="0"/>
              </a:spcAft>
              <a:buSzPts val="1800"/>
              <a:buChar char="●"/>
            </a:pPr>
            <a:r>
              <a:rPr lang="en-US" sz="1800"/>
              <a:t>kube-scheduler</a:t>
            </a:r>
            <a:endParaRPr sz="1800"/>
          </a:p>
          <a:p>
            <a:pPr indent="-342900" lvl="0" marL="457200" rtl="0" algn="l">
              <a:spcBef>
                <a:spcPts val="0"/>
              </a:spcBef>
              <a:spcAft>
                <a:spcPts val="0"/>
              </a:spcAft>
              <a:buSzPts val="1800"/>
              <a:buChar char="●"/>
            </a:pPr>
            <a:r>
              <a:rPr lang="en-US" sz="1800"/>
              <a:t>kube-controller-manager</a:t>
            </a:r>
            <a:endParaRPr sz="1800"/>
          </a:p>
          <a:p>
            <a:pPr indent="0" lvl="0" marL="0" rtl="0" algn="l">
              <a:spcBef>
                <a:spcPts val="0"/>
              </a:spcBef>
              <a:spcAft>
                <a:spcPts val="0"/>
              </a:spcAft>
              <a:buNone/>
            </a:pPr>
            <a:r>
              <a:t/>
            </a:r>
            <a:endParaRPr/>
          </a:p>
        </p:txBody>
      </p:sp>
      <p:sp>
        <p:nvSpPr>
          <p:cNvPr id="106" name="Google Shape;106;p20"/>
          <p:cNvSpPr txBox="1"/>
          <p:nvPr/>
        </p:nvSpPr>
        <p:spPr>
          <a:xfrm>
            <a:off x="658150" y="4671350"/>
            <a:ext cx="412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https://kubernetes.io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kube-apiserver</a:t>
            </a:r>
            <a:endParaRPr b="0" sz="4000" strike="noStrike">
              <a:latin typeface="Arial"/>
              <a:ea typeface="Arial"/>
              <a:cs typeface="Arial"/>
              <a:sym typeface="Arial"/>
            </a:endParaRPr>
          </a:p>
        </p:txBody>
      </p:sp>
      <p:sp>
        <p:nvSpPr>
          <p:cNvPr id="112" name="Google Shape;112;p21"/>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13" name="Google Shape;113;p21"/>
          <p:cNvSpPr txBox="1"/>
          <p:nvPr/>
        </p:nvSpPr>
        <p:spPr>
          <a:xfrm>
            <a:off x="658150" y="2060275"/>
            <a:ext cx="77475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O servidor de API do Kubernetes valida e configura dados para os objetos presentes no cluster, que incluem pods, serviços, controladores de replicação e outros. O API Server atende às operações e fornece o frontend para o estado compartilhado do cluster por meio do qual todos os outros componentes interagem.</a:t>
            </a:r>
            <a:endParaRPr sz="1800"/>
          </a:p>
          <a:p>
            <a:pPr indent="0" lvl="0" marL="0" rtl="0" algn="l">
              <a:spcBef>
                <a:spcPts val="0"/>
              </a:spcBef>
              <a:spcAft>
                <a:spcPts val="0"/>
              </a:spcAft>
              <a:buNone/>
            </a:pPr>
            <a:r>
              <a:t/>
            </a:r>
            <a:endParaRPr/>
          </a:p>
        </p:txBody>
      </p:sp>
      <p:sp>
        <p:nvSpPr>
          <p:cNvPr id="114" name="Google Shape;114;p21"/>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20" name="Google Shape;120;p22"/>
          <p:cNvPicPr preferRelativeResize="0"/>
          <p:nvPr/>
        </p:nvPicPr>
        <p:blipFill>
          <a:blip r:embed="rId3">
            <a:alphaModFix/>
          </a:blip>
          <a:stretch>
            <a:fillRect/>
          </a:stretch>
        </p:blipFill>
        <p:spPr>
          <a:xfrm>
            <a:off x="796225" y="634188"/>
            <a:ext cx="6696125" cy="3875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3"/>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etcd</a:t>
            </a:r>
            <a:endParaRPr b="0" sz="4000" strike="noStrike">
              <a:latin typeface="Arial"/>
              <a:ea typeface="Arial"/>
              <a:cs typeface="Arial"/>
              <a:sym typeface="Arial"/>
            </a:endParaRPr>
          </a:p>
        </p:txBody>
      </p:sp>
      <p:sp>
        <p:nvSpPr>
          <p:cNvPr id="126" name="Google Shape;126;p2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27" name="Google Shape;127;p23"/>
          <p:cNvSpPr txBox="1"/>
          <p:nvPr/>
        </p:nvSpPr>
        <p:spPr>
          <a:xfrm>
            <a:off x="658150" y="2060275"/>
            <a:ext cx="774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etcd é um armazenamento de valor em cluster. Ele ajuda a viabilizar atualizações automáticas mais seguras, coordena a programação de trabalhos em hosts e ajuda a configurar redes de sobreposição para containers.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etcd é um componente importante de vários outros projetos. Ele se destaca por ser o armazenamento de dados principal do Kubernetes</a:t>
            </a:r>
            <a:endParaRPr sz="1800"/>
          </a:p>
          <a:p>
            <a:pPr indent="0" lvl="0" marL="0" rtl="0" algn="l">
              <a:spcBef>
                <a:spcPts val="0"/>
              </a:spcBef>
              <a:spcAft>
                <a:spcPts val="0"/>
              </a:spcAft>
              <a:buNone/>
            </a:pPr>
            <a:r>
              <a:t/>
            </a:r>
            <a:endParaRPr/>
          </a:p>
        </p:txBody>
      </p:sp>
      <p:sp>
        <p:nvSpPr>
          <p:cNvPr id="128" name="Google Shape;128;p23"/>
          <p:cNvSpPr txBox="1"/>
          <p:nvPr/>
        </p:nvSpPr>
        <p:spPr>
          <a:xfrm>
            <a:off x="658150" y="4707100"/>
            <a:ext cx="58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a:t>
            </a:r>
            <a:r>
              <a:rPr lang="en-US" sz="1000"/>
              <a:t>https://www.redhat.com/pt-br/topics/containers/what-is-etcd</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