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39fe0ba7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439fe0ba71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39fe0ba7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439fe0ba71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39bd752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439bd7526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39fe0ba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439fe0ba7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39bd752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439bd7526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39fe0ba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439fe0ba7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39fe0ba7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439fe0ba7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39fe0ba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439fe0ba71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39fe0ba7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439fe0ba7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39fe0ba7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439fe0ba71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7"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title"/>
          </p:nvPr>
        </p:nvSpPr>
        <p:spPr>
          <a:xfrm>
            <a:off x="311700" y="315925"/>
            <a:ext cx="8520600" cy="831300"/>
          </a:xfrm>
          <a:prstGeom prst="rect">
            <a:avLst/>
          </a:prstGeom>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body"/>
          </p:nvPr>
        </p:nvSpPr>
        <p:spPr>
          <a:xfrm>
            <a:off x="311700" y="1225225"/>
            <a:ext cx="8520600" cy="3354000"/>
          </a:xfrm>
          <a:prstGeom prst="rect">
            <a:avLst/>
          </a:prstGeom>
        </p:spPr>
        <p:txBody>
          <a:bodyPr anchorCtr="0" anchor="t" bIns="0" lIns="0" spcFirstLastPara="1" rIns="0" wrap="square" tIns="0">
            <a:norm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1" name="Google Shape;6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8165520" y="95760"/>
            <a:ext cx="845280" cy="379440"/>
          </a:xfrm>
          <a:prstGeom prst="rect">
            <a:avLst/>
          </a:prstGeom>
          <a:noFill/>
          <a:ln>
            <a:noFill/>
          </a:ln>
        </p:spPr>
      </p:pic>
      <p:sp>
        <p:nvSpPr>
          <p:cNvPr id="7" name="Google Shape;7;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2000"/>
              <a:buFont typeface="Calibri"/>
              <a:buNone/>
            </a:pPr>
            <a:r>
              <a:rPr b="0" i="0" lang="en-US" sz="2000" u="none" cap="none" strike="noStrike">
                <a:solidFill>
                  <a:srgbClr val="181818"/>
                </a:solidFill>
                <a:latin typeface="Calibri"/>
                <a:ea typeface="Calibri"/>
                <a:cs typeface="Calibri"/>
                <a:sym typeface="Calibri"/>
              </a:rPr>
              <a:t>Denilson Bonatti</a:t>
            </a:r>
            <a:br>
              <a:rPr b="0" i="0" lang="en-US" sz="18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67" name="Google Shape;67;p15"/>
          <p:cNvSpPr/>
          <p:nvPr/>
        </p:nvSpPr>
        <p:spPr>
          <a:xfrm>
            <a:off x="1402200" y="3587400"/>
            <a:ext cx="4524600" cy="32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81818"/>
              </a:buClr>
              <a:buSzPts val="1600"/>
              <a:buFont typeface="Calibri"/>
              <a:buNone/>
            </a:pPr>
            <a:r>
              <a:rPr b="0" i="0" lang="en-US" sz="1600" u="none" cap="none" strike="noStrik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b="0" i="0" sz="1600" u="none" cap="none" strike="noStrike">
              <a:latin typeface="Arial"/>
              <a:ea typeface="Arial"/>
              <a:cs typeface="Arial"/>
              <a:sym typeface="Arial"/>
            </a:endParaRPr>
          </a:p>
        </p:txBody>
      </p:sp>
      <p:sp>
        <p:nvSpPr>
          <p:cNvPr id="68" name="Google Shape;68;p15"/>
          <p:cNvSpPr/>
          <p:nvPr/>
        </p:nvSpPr>
        <p:spPr>
          <a:xfrm>
            <a:off x="1395350" y="1355750"/>
            <a:ext cx="67746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EE4C4C"/>
                </a:solidFill>
                <a:latin typeface="Century Gothic"/>
                <a:ea typeface="Century Gothic"/>
                <a:cs typeface="Century Gothic"/>
                <a:sym typeface="Century Gothic"/>
              </a:rPr>
              <a:t>Arquitetura básica do Kubernetes</a:t>
            </a:r>
            <a:endParaRPr b="0" i="0" sz="40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pic>
        <p:nvPicPr>
          <p:cNvPr id="172" name="Google Shape;172;p24"/>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73" name="Google Shape;173;p24"/>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174" name="Google Shape;174;p24"/>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75" name="Google Shape;175;p24"/>
          <p:cNvCxnSpPr>
            <a:endCxn id="176"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4"/>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4"/>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178" name="Google Shape;178;p24"/>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79" name="Google Shape;179;p24"/>
          <p:cNvCxnSpPr>
            <a:endCxn id="180"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4"/>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4"/>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182" name="Google Shape;182;p24"/>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sp>
        <p:nvSpPr>
          <p:cNvPr id="183" name="Google Shape;183;p24"/>
          <p:cNvSpPr txBox="1"/>
          <p:nvPr/>
        </p:nvSpPr>
        <p:spPr>
          <a:xfrm>
            <a:off x="5542675" y="20595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
        <p:nvSpPr>
          <p:cNvPr id="184" name="Google Shape;184;p24"/>
          <p:cNvSpPr txBox="1"/>
          <p:nvPr/>
        </p:nvSpPr>
        <p:spPr>
          <a:xfrm>
            <a:off x="5542675" y="31848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
        <p:nvSpPr>
          <p:cNvPr id="185" name="Google Shape;185;p24"/>
          <p:cNvSpPr/>
          <p:nvPr/>
        </p:nvSpPr>
        <p:spPr>
          <a:xfrm>
            <a:off x="5728675" y="2381275"/>
            <a:ext cx="71400" cy="8421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pic>
        <p:nvPicPr>
          <p:cNvPr id="190" name="Google Shape;190;p25"/>
          <p:cNvPicPr preferRelativeResize="0"/>
          <p:nvPr/>
        </p:nvPicPr>
        <p:blipFill>
          <a:blip r:embed="rId3">
            <a:alphaModFix/>
          </a:blip>
          <a:stretch>
            <a:fillRect/>
          </a:stretch>
        </p:blipFill>
        <p:spPr>
          <a:xfrm>
            <a:off x="653150" y="1390825"/>
            <a:ext cx="7400925" cy="26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74" name="Google Shape;74;p16"/>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75" name="Google Shape;75;p16"/>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76" name="Google Shape;76;p16"/>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77" name="Google Shape;77;p16"/>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p:nvPr/>
        </p:nvSpPr>
        <p:spPr>
          <a:xfrm>
            <a:off x="2625400" y="1373500"/>
            <a:ext cx="3805800" cy="34767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7"/>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84" name="Google Shape;84;p17"/>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85" name="Google Shape;85;p17"/>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86" name="Google Shape;86;p17"/>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87" name="Google Shape;87;p17"/>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
        <p:nvSpPr>
          <p:cNvPr id="88" name="Google Shape;88;p17"/>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cluster Kubernetes?</a:t>
            </a:r>
            <a:endParaRPr b="0" sz="4000" strike="noStrike">
              <a:latin typeface="Arial"/>
              <a:ea typeface="Arial"/>
              <a:cs typeface="Arial"/>
              <a:sym typeface="Arial"/>
            </a:endParaRPr>
          </a:p>
        </p:txBody>
      </p:sp>
      <p:sp>
        <p:nvSpPr>
          <p:cNvPr id="94" name="Google Shape;94;p1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95" name="Google Shape;95;p18"/>
          <p:cNvSpPr txBox="1"/>
          <p:nvPr/>
        </p:nvSpPr>
        <p:spPr>
          <a:xfrm>
            <a:off x="565550" y="2011375"/>
            <a:ext cx="7518000" cy="2555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Kubernetes cluster é um conjunto de nós que executam aplicativos em contêineres. </a:t>
            </a:r>
            <a:endParaRPr sz="2000"/>
          </a:p>
          <a:p>
            <a:pPr indent="-355600" lvl="0" marL="457200" rtl="0" algn="l">
              <a:spcBef>
                <a:spcPts val="0"/>
              </a:spcBef>
              <a:spcAft>
                <a:spcPts val="0"/>
              </a:spcAft>
              <a:buSzPts val="2000"/>
              <a:buChar char="●"/>
            </a:pPr>
            <a:r>
              <a:rPr lang="en-US" sz="2000"/>
              <a:t>Kubernetes cluster é um conjunto de máquinas </a:t>
            </a:r>
            <a:r>
              <a:rPr lang="en-US" sz="2000"/>
              <a:t>usadas</a:t>
            </a:r>
            <a:r>
              <a:rPr lang="en-US" sz="2000"/>
              <a:t> para executar aplicações em </a:t>
            </a:r>
            <a:r>
              <a:rPr lang="en-US" sz="2000">
                <a:solidFill>
                  <a:schemeClr val="dk1"/>
                </a:solidFill>
              </a:rPr>
              <a:t>contêineres</a:t>
            </a:r>
            <a:r>
              <a:rPr lang="en-US" sz="2000"/>
              <a:t>. Quando você executa o Kubernetes, está executando um cluster.</a:t>
            </a:r>
            <a:endParaRPr sz="2000"/>
          </a:p>
          <a:p>
            <a:pPr indent="-355600" lvl="0" marL="457200" rtl="0" algn="l">
              <a:spcBef>
                <a:spcPts val="0"/>
              </a:spcBef>
              <a:spcAft>
                <a:spcPts val="0"/>
              </a:spcAft>
              <a:buSzPts val="2000"/>
              <a:buChar char="●"/>
            </a:pPr>
            <a:r>
              <a:rPr lang="en-US" sz="2000"/>
              <a:t>No mínimo, um cluster contém um plano de controle e pelo menos uma máquina ou nó.</a:t>
            </a:r>
            <a:endParaRPr sz="2000"/>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01" name="Google Shape;101;p19"/>
          <p:cNvPicPr preferRelativeResize="0"/>
          <p:nvPr/>
        </p:nvPicPr>
        <p:blipFill>
          <a:blip r:embed="rId4">
            <a:alphaModFix/>
          </a:blip>
          <a:stretch>
            <a:fillRect/>
          </a:stretch>
        </p:blipFill>
        <p:spPr>
          <a:xfrm>
            <a:off x="413100" y="2138994"/>
            <a:ext cx="1155360" cy="1855301"/>
          </a:xfrm>
          <a:prstGeom prst="rect">
            <a:avLst/>
          </a:prstGeom>
          <a:noFill/>
          <a:ln>
            <a:noFill/>
          </a:ln>
        </p:spPr>
      </p:pic>
      <p:sp>
        <p:nvSpPr>
          <p:cNvPr id="102" name="Google Shape;102;p19"/>
          <p:cNvSpPr txBox="1"/>
          <p:nvPr/>
        </p:nvSpPr>
        <p:spPr>
          <a:xfrm>
            <a:off x="619263" y="4032857"/>
            <a:ext cx="74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03" name="Google Shape;103;p19"/>
          <p:cNvCxnSpPr>
            <a:endCxn id="104" idx="1"/>
          </p:cNvCxnSpPr>
          <p:nvPr/>
        </p:nvCxnSpPr>
        <p:spPr>
          <a:xfrm flipH="1" rot="10800000">
            <a:off x="1465956" y="2483606"/>
            <a:ext cx="960300" cy="1575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9"/>
          <p:cNvSpPr/>
          <p:nvPr/>
        </p:nvSpPr>
        <p:spPr>
          <a:xfrm>
            <a:off x="2426256" y="2130806"/>
            <a:ext cx="743100" cy="7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3637842" y="2017800"/>
            <a:ext cx="45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06" name="Google Shape;106;p19"/>
          <p:cNvPicPr preferRelativeResize="0"/>
          <p:nvPr/>
        </p:nvPicPr>
        <p:blipFill>
          <a:blip r:embed="rId5">
            <a:alphaModFix/>
          </a:blip>
          <a:stretch>
            <a:fillRect/>
          </a:stretch>
        </p:blipFill>
        <p:spPr>
          <a:xfrm>
            <a:off x="2601730" y="2452088"/>
            <a:ext cx="446460" cy="333810"/>
          </a:xfrm>
          <a:prstGeom prst="rect">
            <a:avLst/>
          </a:prstGeom>
          <a:noFill/>
          <a:ln>
            <a:noFill/>
          </a:ln>
        </p:spPr>
      </p:pic>
      <p:sp>
        <p:nvSpPr>
          <p:cNvPr id="107" name="Google Shape;107;p19"/>
          <p:cNvSpPr txBox="1"/>
          <p:nvPr/>
        </p:nvSpPr>
        <p:spPr>
          <a:xfrm>
            <a:off x="2381922" y="2109346"/>
            <a:ext cx="831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08" name="Google Shape;108;p19"/>
          <p:cNvCxnSpPr/>
          <p:nvPr/>
        </p:nvCxnSpPr>
        <p:spPr>
          <a:xfrm flipH="1" rot="10800000">
            <a:off x="3110181" y="2540238"/>
            <a:ext cx="477600" cy="630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9"/>
          <p:cNvSpPr txBox="1"/>
          <p:nvPr/>
        </p:nvSpPr>
        <p:spPr>
          <a:xfrm>
            <a:off x="3587778" y="2337015"/>
            <a:ext cx="8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sp>
        <p:nvSpPr>
          <p:cNvPr id="110" name="Google Shape;110;p19"/>
          <p:cNvSpPr txBox="1"/>
          <p:nvPr/>
        </p:nvSpPr>
        <p:spPr>
          <a:xfrm>
            <a:off x="4802150" y="668650"/>
            <a:ext cx="3627000" cy="2247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Menor unidade do Kubernetes</a:t>
            </a:r>
            <a:endParaRPr sz="2000"/>
          </a:p>
          <a:p>
            <a:pPr indent="-355600" lvl="0" marL="457200" rtl="0" algn="l">
              <a:spcBef>
                <a:spcPts val="0"/>
              </a:spcBef>
              <a:spcAft>
                <a:spcPts val="0"/>
              </a:spcAft>
              <a:buSzPts val="2000"/>
              <a:buChar char="●"/>
            </a:pPr>
            <a:r>
              <a:rPr lang="en-US" sz="2000"/>
              <a:t>Uma abstração sobre o container</a:t>
            </a:r>
            <a:endParaRPr sz="2000"/>
          </a:p>
          <a:p>
            <a:pPr indent="-355600" lvl="0" marL="457200" rtl="0" algn="l">
              <a:spcBef>
                <a:spcPts val="0"/>
              </a:spcBef>
              <a:spcAft>
                <a:spcPts val="0"/>
              </a:spcAft>
              <a:buSzPts val="2000"/>
              <a:buChar char="●"/>
            </a:pPr>
            <a:r>
              <a:rPr lang="en-US" sz="2000"/>
              <a:t>Normalmente é executado uma aplicação por Pod</a:t>
            </a:r>
            <a:endParaRPr sz="2000"/>
          </a:p>
          <a:p>
            <a:pPr indent="0" lvl="0" marL="0" rtl="0" algn="l">
              <a:spcBef>
                <a:spcPts val="0"/>
              </a:spcBef>
              <a:spcAft>
                <a:spcPts val="0"/>
              </a:spcAft>
              <a:buNone/>
            </a:pPr>
            <a:r>
              <a:t/>
            </a:r>
            <a:endParaRPr/>
          </a:p>
        </p:txBody>
      </p:sp>
      <p:cxnSp>
        <p:nvCxnSpPr>
          <p:cNvPr id="111" name="Google Shape;111;p19"/>
          <p:cNvCxnSpPr/>
          <p:nvPr/>
        </p:nvCxnSpPr>
        <p:spPr>
          <a:xfrm flipH="1" rot="10800000">
            <a:off x="3110181" y="2222238"/>
            <a:ext cx="477600" cy="6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17" name="Google Shape;117;p20"/>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118" name="Google Shape;118;p20"/>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19" name="Google Shape;119;p20"/>
          <p:cNvCxnSpPr>
            <a:endCxn id="120"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0"/>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6135004" y="1688249"/>
            <a:ext cx="5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22" name="Google Shape;122;p20"/>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123" name="Google Shape;123;p20"/>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24" name="Google Shape;124;p20"/>
          <p:cNvCxnSpPr/>
          <p:nvPr/>
        </p:nvCxnSpPr>
        <p:spPr>
          <a:xfrm flipH="1" rot="10800000">
            <a:off x="5467962" y="2311639"/>
            <a:ext cx="603900" cy="753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20"/>
          <p:cNvSpPr txBox="1"/>
          <p:nvPr/>
        </p:nvSpPr>
        <p:spPr>
          <a:xfrm>
            <a:off x="6071715" y="2069215"/>
            <a:ext cx="1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cxnSp>
        <p:nvCxnSpPr>
          <p:cNvPr id="126" name="Google Shape;126;p20"/>
          <p:cNvCxnSpPr/>
          <p:nvPr/>
        </p:nvCxnSpPr>
        <p:spPr>
          <a:xfrm flipH="1" rot="10800000">
            <a:off x="5467962" y="1932123"/>
            <a:ext cx="603900" cy="753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0"/>
          <p:cNvCxnSpPr>
            <a:endCxn id="128"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20"/>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6135004" y="2760145"/>
            <a:ext cx="5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30" name="Google Shape;130;p20"/>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131" name="Google Shape;131;p20"/>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cxnSp>
        <p:nvCxnSpPr>
          <p:cNvPr id="132" name="Google Shape;132;p20"/>
          <p:cNvCxnSpPr/>
          <p:nvPr/>
        </p:nvCxnSpPr>
        <p:spPr>
          <a:xfrm flipH="1" rot="10800000">
            <a:off x="5467962" y="3383536"/>
            <a:ext cx="603900" cy="753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0"/>
          <p:cNvSpPr txBox="1"/>
          <p:nvPr/>
        </p:nvSpPr>
        <p:spPr>
          <a:xfrm>
            <a:off x="6071715" y="3141112"/>
            <a:ext cx="1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cxnSp>
        <p:nvCxnSpPr>
          <p:cNvPr id="134" name="Google Shape;134;p20"/>
          <p:cNvCxnSpPr/>
          <p:nvPr/>
        </p:nvCxnSpPr>
        <p:spPr>
          <a:xfrm flipH="1" rot="10800000">
            <a:off x="5467962" y="3004019"/>
            <a:ext cx="603900" cy="7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2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Pod?</a:t>
            </a:r>
            <a:endParaRPr b="0" sz="4000" strike="noStrike">
              <a:latin typeface="Arial"/>
              <a:ea typeface="Arial"/>
              <a:cs typeface="Arial"/>
              <a:sym typeface="Arial"/>
            </a:endParaRPr>
          </a:p>
        </p:txBody>
      </p:sp>
      <p:sp>
        <p:nvSpPr>
          <p:cNvPr id="140" name="Google Shape;140;p21"/>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41" name="Google Shape;141;p21"/>
          <p:cNvSpPr txBox="1"/>
          <p:nvPr/>
        </p:nvSpPr>
        <p:spPr>
          <a:xfrm>
            <a:off x="565550" y="2011375"/>
            <a:ext cx="7518000" cy="2555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pod do Kubernetes é um conjunto de um ou mais </a:t>
            </a:r>
            <a:r>
              <a:rPr lang="en-US" sz="2000"/>
              <a:t>contêineres,</a:t>
            </a:r>
            <a:r>
              <a:rPr lang="en-US" sz="2000"/>
              <a:t> sendo a menor unidade de uma aplicação Kubernetes. Os pods são compostos por um container nos casos de uso mais comuns ou por vários containers fortemente acoplados em cenários mais avançados. Os containers são agrupados nesses pods para que os recursos sejam compartilhados de modo mais inteligente.</a:t>
            </a:r>
            <a:endParaRPr sz="2000"/>
          </a:p>
          <a:p>
            <a:pPr indent="0" lvl="0" marL="0" rtl="0" algn="l">
              <a:spcBef>
                <a:spcPts val="0"/>
              </a:spcBef>
              <a:spcAft>
                <a:spcPts val="0"/>
              </a:spcAft>
              <a:buNone/>
            </a:pPr>
            <a:r>
              <a:t/>
            </a:r>
            <a:endParaRPr/>
          </a:p>
        </p:txBody>
      </p:sp>
      <p:sp>
        <p:nvSpPr>
          <p:cNvPr id="142" name="Google Shape;142;p21"/>
          <p:cNvSpPr txBox="1"/>
          <p:nvPr/>
        </p:nvSpPr>
        <p:spPr>
          <a:xfrm>
            <a:off x="565550" y="4671375"/>
            <a:ext cx="64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a:t>
            </a:r>
            <a:r>
              <a:rPr lang="en-US" sz="1100"/>
              <a:t>https://www.redhat.com/pt-br/topics/containers/what-is-a-kubernetes-cluster</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2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O que é um Pod?</a:t>
            </a:r>
            <a:endParaRPr b="0" sz="4000" strike="noStrike">
              <a:latin typeface="Arial"/>
              <a:ea typeface="Arial"/>
              <a:cs typeface="Arial"/>
              <a:sym typeface="Arial"/>
            </a:endParaRPr>
          </a:p>
        </p:txBody>
      </p:sp>
      <p:sp>
        <p:nvSpPr>
          <p:cNvPr id="148" name="Google Shape;148;p2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49" name="Google Shape;149;p22"/>
          <p:cNvSpPr txBox="1"/>
          <p:nvPr/>
        </p:nvSpPr>
        <p:spPr>
          <a:xfrm>
            <a:off x="565550" y="2011375"/>
            <a:ext cx="7518000" cy="1631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Pod é um grupo de um ou mais contêineres de aplicativos (como Docker) que inclui armazenamento compartilhado (volumes), endereço IP e informações sobre como executá-los.</a:t>
            </a:r>
            <a:endParaRPr sz="2000"/>
          </a:p>
          <a:p>
            <a:pPr indent="0" lvl="0" marL="0" rtl="0" algn="l">
              <a:spcBef>
                <a:spcPts val="0"/>
              </a:spcBef>
              <a:spcAft>
                <a:spcPts val="0"/>
              </a:spcAft>
              <a:buNone/>
            </a:pPr>
            <a:r>
              <a:t/>
            </a:r>
            <a:endParaRPr/>
          </a:p>
        </p:txBody>
      </p:sp>
      <p:sp>
        <p:nvSpPr>
          <p:cNvPr id="150" name="Google Shape;150;p22"/>
          <p:cNvSpPr txBox="1"/>
          <p:nvPr/>
        </p:nvSpPr>
        <p:spPr>
          <a:xfrm>
            <a:off x="540000" y="4728575"/>
            <a:ext cx="787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https://kubernetes.io/pt-br/docs/tutorials/kubernetes-basics/explore/explore-intro/</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56" name="Google Shape;156;p23"/>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157" name="Google Shape;157;p23"/>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58" name="Google Shape;158;p23"/>
          <p:cNvCxnSpPr>
            <a:endCxn id="159"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3"/>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3"/>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161" name="Google Shape;161;p23"/>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62" name="Google Shape;162;p23"/>
          <p:cNvCxnSpPr>
            <a:endCxn id="163"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3"/>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3"/>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165" name="Google Shape;165;p23"/>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sp>
        <p:nvSpPr>
          <p:cNvPr id="166" name="Google Shape;166;p23"/>
          <p:cNvSpPr txBox="1"/>
          <p:nvPr/>
        </p:nvSpPr>
        <p:spPr>
          <a:xfrm>
            <a:off x="5542675" y="20595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
        <p:nvSpPr>
          <p:cNvPr id="167" name="Google Shape;167;p23"/>
          <p:cNvSpPr txBox="1"/>
          <p:nvPr/>
        </p:nvSpPr>
        <p:spPr>
          <a:xfrm>
            <a:off x="5542675" y="3184825"/>
            <a:ext cx="443400" cy="369300"/>
          </a:xfrm>
          <a:prstGeom prst="rect">
            <a:avLst/>
          </a:prstGeom>
          <a:solidFill>
            <a:srgbClr val="00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t>IP</a:t>
            </a:r>
            <a:endParaRPr sz="12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