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comments/comment1.xml" ContentType="application/vnd.openxmlformats-officedocument.presentationml.comments+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7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 id="473" r:id="rId220"/>
    <p:sldId id="474" r:id="rId221"/>
    <p:sldId id="475" r:id="rId222"/>
    <p:sldId id="476" r:id="rId223"/>
    <p:sldId id="477" r:id="rId224"/>
    <p:sldId id="478" r:id="rId225"/>
    <p:sldId id="479" r:id="rId226"/>
    <p:sldId id="480" r:id="rId227"/>
    <p:sldId id="481" r:id="rId228"/>
    <p:sldId id="482" r:id="rId229"/>
    <p:sldId id="483" r:id="rId230"/>
    <p:sldId id="484" r:id="rId231"/>
    <p:sldId id="485" r:id="rId232"/>
    <p:sldId id="486" r:id="rId233"/>
    <p:sldId id="487" r:id="rId234"/>
    <p:sldId id="488" r:id="rId235"/>
    <p:sldId id="489" r:id="rId236"/>
    <p:sldId id="490" r:id="rId237"/>
    <p:sldId id="491" r:id="rId238"/>
    <p:sldId id="492" r:id="rId239"/>
    <p:sldId id="493" r:id="rId240"/>
    <p:sldId id="494" r:id="rId241"/>
    <p:sldId id="495" r:id="rId242"/>
    <p:sldId id="496" r:id="rId243"/>
    <p:sldId id="497" r:id="rId244"/>
    <p:sldId id="498" r:id="rId245"/>
    <p:sldId id="499" r:id="rId246"/>
    <p:sldId id="500" r:id="rId247"/>
    <p:sldId id="501" r:id="rId248"/>
    <p:sldId id="502" r:id="rId249"/>
    <p:sldId id="503" r:id="rId250"/>
    <p:sldId id="504" r:id="rId251"/>
    <p:sldId id="505" r:id="rId252"/>
    <p:sldId id="506" r:id="rId253"/>
    <p:sldId id="507" r:id="rId254"/>
    <p:sldId id="508" r:id="rId255"/>
    <p:sldId id="509" r:id="rId256"/>
    <p:sldId id="510" r:id="rId257"/>
    <p:sldId id="511" r:id="rId258"/>
    <p:sldId id="512" r:id="rId259"/>
    <p:sldId id="513" r:id="rId260"/>
    <p:sldId id="514" r:id="rId261"/>
    <p:sldId id="516" r:id="rId262"/>
    <p:sldId id="515" r:id="rId263"/>
    <p:sldId id="517" r:id="rId264"/>
    <p:sldId id="518" r:id="rId265"/>
    <p:sldId id="519" r:id="rId266"/>
    <p:sldId id="520" r:id="rId267"/>
    <p:sldId id="521" r:id="rId268"/>
    <p:sldId id="522" r:id="rId269"/>
    <p:sldId id="523" r:id="rId270"/>
    <p:sldId id="524" r:id="rId271"/>
    <p:sldId id="525" r:id="rId272"/>
    <p:sldId id="526" r:id="rId273"/>
  </p:sldIdLst>
  <p:sldSz cx="9144000" cy="5143500" type="screen16x9"/>
  <p:notesSz cx="6858000" cy="9144000"/>
  <p:embeddedFontLst>
    <p:embeddedFont>
      <p:font typeface="Calibri" panose="020F0502020204030204" pitchFamily="34" charset="0"/>
      <p:regular r:id="rId275"/>
      <p:bold r:id="rId276"/>
      <p:italic r:id="rId277"/>
      <p:boldItalic r:id="rId278"/>
    </p:embeddedFont>
    <p:embeddedFont>
      <p:font typeface="Consolas" panose="020B0609020204030204" pitchFamily="49" charset="0"/>
      <p:regular r:id="rId279"/>
      <p:bold r:id="rId280"/>
      <p:italic r:id="rId281"/>
      <p:boldItalic r:id="rId282"/>
    </p:embeddedFont>
    <p:embeddedFont>
      <p:font typeface="Roboto" panose="02000000000000000000" pitchFamily="2" charset="0"/>
      <p:regular r:id="rId283"/>
      <p:bold r:id="rId284"/>
      <p:italic r:id="rId285"/>
      <p:boldItalic r:id="rId2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7" roundtripDataSignature="AMtx7mh3W8PJfjXqC9sq/mlhJ1+oaMWG9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srael Pavelek"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9C7FA-2AA7-4B00-AEC4-EF8F5005498B}">
  <a:tblStyle styleId="{4EE9C7FA-2AA7-4B00-AEC4-EF8F5005498B}"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b="off" i="off"/>
      <a:tcStyle>
        <a:tcBdr/>
        <a:fill>
          <a:solidFill>
            <a:srgbClr val="CCDFE8"/>
          </a:solidFill>
        </a:fill>
      </a:tcStyle>
    </a:band1H>
    <a:band2H>
      <a:tcTxStyle b="off" i="off"/>
      <a:tcStyle>
        <a:tcBdr/>
      </a:tcStyle>
    </a:band2H>
    <a:band1V>
      <a:tcTxStyle b="off" i="off"/>
      <a:tcStyle>
        <a:tcBdr/>
        <a:fill>
          <a:solidFill>
            <a:srgbClr val="CCDFE8"/>
          </a:solidFill>
        </a:fill>
      </a:tcStyle>
    </a:band1V>
    <a:band2V>
      <a:tcTxStyle b="off" i="off"/>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F457022C-7CA5-450D-A874-BD94A5084EA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font" Target="fonts/font5.fntdata"/><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viewProps" Target="viewProps.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font" Target="fonts/font6.fntdata"/><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theme" Target="theme/theme1.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font" Target="fonts/font7.fntdata"/><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tableStyles" Target="tableStyle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font" Target="fonts/font8.fntdata"/><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font" Target="fonts/font9.fntdata"/><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font" Target="fonts/font10.fntdata"/><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notesMaster" Target="notesMasters/notesMaster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font" Target="fonts/font11.fntdata"/><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font" Target="fonts/font1.fntdata"/><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font" Target="fonts/font12.fntdata"/><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font" Target="fonts/font2.fntdata"/><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customschemas.google.com/relationships/presentationmetadata" Target="metadata"/><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font" Target="fonts/font3.fntdata"/><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commentAuthors" Target="commentAuthors.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font" Target="fonts/font4.fntdata"/><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presProps" Target="presProps.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0-22T03:58:07.034" idx="1">
    <p:pos x="4371" y="1211"/>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H-SbiN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3" name="Google Shape;80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1" name="Google Shape;811;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8" name="Google Shape;818;p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6" name="Google Shape;826;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2" name="Google Shape;83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8" name="Google Shape;838;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2" name="Google Shape;852;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9" name="Google Shape;859;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6" name="Google Shape;86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2" name="Google Shape;872;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9" name="Google Shape;87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5" name="Google Shape;88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1" name="Google Shape;891;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8" name="Google Shape;898;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p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p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8" name="Google Shape;928;p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4" name="Google Shape;934;p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p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1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1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p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p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4" name="Google Shape;96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0" name="Google Shape;970;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6" name="Google Shape;976;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3" name="Google Shape;983;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9" name="Google Shape;98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5" name="Google Shape;995;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2" name="Google Shape;1002;p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9" name="Google Shape;1009;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5" name="Google Shape;101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2" name="Google Shape;102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8" name="Google Shape;1028;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5" name="Google Shape;1035;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4" name="Google Shape;1044;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1" name="Google Shape;1051;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8" name="Google Shape;1058;p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9" name="Google Shape;1069;p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6" name="Google Shape;1076;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3" name="Google Shape;1083;p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9" name="Google Shape;1089;p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3" name="Google Shape;1103;p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7" name="Google Shape;1117;p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3" name="Google Shape;1123;p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1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9" name="Google Shape;1129;p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5" name="Google Shape;1135;p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1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1" name="Google Shape;1141;p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6" name="Google Shape;1146;p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2" name="Google Shape;1152;p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4" name="Google Shape;1164;p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1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1" name="Google Shape;1171;p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7" name="Google Shape;1177;p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3" name="Google Shape;1183;p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9" name="Google Shape;1189;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5" name="Google Shape;1195;p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1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1" name="Google Shape;1201;p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1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1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3" name="Google Shape;1213;p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p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9" name="Google Shape;1219;p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1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5" name="Google Shape;1225;p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1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1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7" name="Google Shape;1237;p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3" name="Google Shape;1243;p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0" name="Google Shape;1250;p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p1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7" name="Google Shape;1257;p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1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3" name="Google Shape;1263;p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9" name="Google Shape;1269;p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p1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2" name="Google Shape;1282;p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p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8" name="Google Shape;1288;p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p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1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0" name="Google Shape;1300;p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5" name="Google Shape;1305;p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0" name="Google Shape;1310;p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6" name="Google Shape;1316;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1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2" name="Google Shape;1322;p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1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7" name="Google Shape;1327;p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1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3" name="Google Shape;1333;p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9" name="Google Shape;1339;p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1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5" name="Google Shape;1345;p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1" name="Google Shape;1351;p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7" name="Google Shape;1357;p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2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8" name="Google Shape;1388;p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2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6" name="Google Shape;1396;p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2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2" name="Google Shape;1402;p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8" name="Google Shape;1408;p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p2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5" name="Google Shape;1415;p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p2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1" name="Google Shape;1421;p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2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7" name="Google Shape;1427;p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p2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3" name="Google Shape;1433;p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p2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7" name="Google Shape;1467;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p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6" name="Google Shape;1496;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2" name="Google Shape;1502;p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p2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7" name="Google Shape;1507;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8" name="Google Shape;21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20</a:t>
            </a:fld>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2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3" name="Google Shape;1513;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p2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9" name="Google Shape;1519;p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p2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5" name="Google Shape;1525;p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p2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1" name="Google Shape;1531;p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2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p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2" name="Google Shape;1542;p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p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8" name="Google Shape;1548;p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p2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4" name="Google Shape;1554;p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p2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0" name="Google Shape;1560;p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2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6" name="Google Shape;1566;p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25" name="Google Shape;22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21</a:t>
            </a:fld>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p2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2" name="Google Shape;1572;p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p2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8" name="Google Shape;1578;p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p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4" name="Google Shape;1584;p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p2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0" name="Google Shape;1590;p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p2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6" name="Google Shape;1596;p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2" name="Google Shape;1602;p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p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8" name="Google Shape;1608;p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p2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5" name="Google Shape;1615;p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p2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1" name="Google Shape;1621;p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p2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7" name="Google Shape;1627;p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p2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4" name="Google Shape;1634;p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p2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1" name="Google Shape;1641;p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p2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8" name="Google Shape;1648;p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p2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4" name="Google Shape;1654;p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p2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0" name="Google Shape;1660;p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2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6" name="Google Shape;1666;p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p2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2" name="Google Shape;1672;p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p2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8" name="Google Shape;1678;p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2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4" name="Google Shape;1684;p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p2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0" name="Google Shape;1690;p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2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p2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2" name="Google Shape;1702;p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p2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8" name="Google Shape;1708;p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p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4" name="Google Shape;1714;p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p2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0" name="Google Shape;1720;p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p2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6" name="Google Shape;1726;p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p2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2" name="Google Shape;1732;p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p2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8" name="Google Shape;1738;p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p2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4" name="Google Shape;1744;p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p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0" name="Google Shape;1750;p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p2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6" name="Google Shape;1756;p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p2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2" name="Google Shape;1762;p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p2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0" name="Google Shape;1770;p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p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6" name="Google Shape;1776;p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p2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2" name="Google Shape;1782;p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p2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8" name="Google Shape;1788;p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2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6" name="Google Shape;1796;p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p2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2" name="Google Shape;1802;p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p2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0" name="Google Shape;1810;p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p2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6" name="Google Shape;1816;p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2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2" name="Google Shape;1822;p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0" name="Google Shape;1830;p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p2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6" name="Google Shape;1836;p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p2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4" name="Google Shape;1844;p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p2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0" name="Google Shape;1850;p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8" name="Google Shape;1858;p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2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p2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0" name="Google Shape;1870;p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p2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6" name="Google Shape;1876;p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p2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2" name="Google Shape;1882;p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p2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5" name="Google Shape;1895;p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p2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9" name="Google Shape;1889;p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p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1" name="Google Shape;1901;p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p2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7" name="Google Shape;1907;p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p2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0" name="Google Shape;1930;p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p2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7" name="Google Shape;1957;p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2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3" name="Google Shape;1963;p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p2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1" name="Google Shape;1971;p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p2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9" name="Google Shape;1979;p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5"/>
        <p:cNvGrpSpPr/>
        <p:nvPr/>
      </p:nvGrpSpPr>
      <p:grpSpPr>
        <a:xfrm>
          <a:off x="0" y="0"/>
          <a:ext cx="0" cy="0"/>
          <a:chOff x="0" y="0"/>
          <a:chExt cx="0" cy="0"/>
        </a:xfrm>
      </p:grpSpPr>
      <p:sp>
        <p:nvSpPr>
          <p:cNvPr id="1986" name="Google Shape;1986;p2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7" name="Google Shape;1987;p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2"/>
        <p:cNvGrpSpPr/>
        <p:nvPr/>
      </p:nvGrpSpPr>
      <p:grpSpPr>
        <a:xfrm>
          <a:off x="0" y="0"/>
          <a:ext cx="0" cy="0"/>
          <a:chOff x="0" y="0"/>
          <a:chExt cx="0" cy="0"/>
        </a:xfrm>
      </p:grpSpPr>
      <p:sp>
        <p:nvSpPr>
          <p:cNvPr id="1993" name="Google Shape;1993;p2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4" name="Google Shape;1994;p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2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3" name="Google Shape;2003;p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1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2" name="Google Shape;472;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3" name="Google Shape;523;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5" name="Google Shape;58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7" name="Google Shape;59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9" name="Google Shape;60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5" name="Google Shape;61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1" name="Google Shape;62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7" name="Google Shape;62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4" name="Google Shape;63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0" name="Google Shape;64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6" name="Google Shape;66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3" name="Google Shape;67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0" name="Google Shape;68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8" name="Google Shape;68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4" name="Google Shape;69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2" name="Google Shape;702;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0" name="Google Shape;71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7" name="Google Shape;71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5" name="Google Shape;72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6" name="Google Shape;746;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0" name="Google Shape;76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7" name="Google Shape;767;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5" name="Google Shape;77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2" name="Google Shape;78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9" name="Google Shape;78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6" name="Google Shape;796;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106"/>
          <p:cNvSpPr/>
          <p:nvPr/>
        </p:nvSpPr>
        <p:spPr>
          <a:xfrm>
            <a:off x="0" y="4478274"/>
            <a:ext cx="9144000" cy="66522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 name="Google Shape;20;p106"/>
          <p:cNvSpPr/>
          <p:nvPr/>
        </p:nvSpPr>
        <p:spPr>
          <a:xfrm>
            <a:off x="-9144" y="4539996"/>
            <a:ext cx="2249424" cy="53492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1" name="Google Shape;21;p106"/>
          <p:cNvSpPr/>
          <p:nvPr/>
        </p:nvSpPr>
        <p:spPr>
          <a:xfrm>
            <a:off x="2359152" y="4533138"/>
            <a:ext cx="6784848" cy="5349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 name="Google Shape;22;p106"/>
          <p:cNvSpPr txBox="1">
            <a:spLocks noGrp="1"/>
          </p:cNvSpPr>
          <p:nvPr>
            <p:ph type="subTitle" idx="1"/>
          </p:nvPr>
        </p:nvSpPr>
        <p:spPr>
          <a:xfrm>
            <a:off x="2362200" y="4537528"/>
            <a:ext cx="6515100" cy="5143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700"/>
              </a:spcBef>
              <a:spcAft>
                <a:spcPts val="0"/>
              </a:spcAft>
              <a:buSzPts val="1680"/>
              <a:buNone/>
              <a:defRPr sz="28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106"/>
          <p:cNvSpPr txBox="1">
            <a:spLocks noGrp="1"/>
          </p:cNvSpPr>
          <p:nvPr>
            <p:ph type="dt" idx="10"/>
          </p:nvPr>
        </p:nvSpPr>
        <p:spPr>
          <a:xfrm>
            <a:off x="76200" y="4551524"/>
            <a:ext cx="2057400" cy="5143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06"/>
          <p:cNvSpPr txBox="1">
            <a:spLocks noGrp="1"/>
          </p:cNvSpPr>
          <p:nvPr>
            <p:ph type="ftr" idx="11"/>
          </p:nvPr>
        </p:nvSpPr>
        <p:spPr>
          <a:xfrm>
            <a:off x="2085393" y="177404"/>
            <a:ext cx="58674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6"/>
          <p:cNvSpPr txBox="1">
            <a:spLocks noGrp="1"/>
          </p:cNvSpPr>
          <p:nvPr>
            <p:ph type="sldNum" idx="12"/>
          </p:nvPr>
        </p:nvSpPr>
        <p:spPr>
          <a:xfrm>
            <a:off x="8001000" y="171450"/>
            <a:ext cx="838200" cy="28575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26" name="Google Shape;26;p106"/>
          <p:cNvSpPr txBox="1">
            <a:spLocks noGrp="1"/>
          </p:cNvSpPr>
          <p:nvPr>
            <p:ph type="title"/>
          </p:nvPr>
        </p:nvSpPr>
        <p:spPr>
          <a:xfrm>
            <a:off x="2362200" y="2343150"/>
            <a:ext cx="6477000" cy="20383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42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7"/>
          <p:cNvSpPr txBox="1">
            <a:spLocks noGrp="1"/>
          </p:cNvSpPr>
          <p:nvPr>
            <p:ph type="body" idx="1"/>
          </p:nvPr>
        </p:nvSpPr>
        <p:spPr>
          <a:xfrm>
            <a:off x="609600" y="1352551"/>
            <a:ext cx="3886200" cy="3268624"/>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107"/>
          <p:cNvSpPr txBox="1">
            <a:spLocks noGrp="1"/>
          </p:cNvSpPr>
          <p:nvPr>
            <p:ph type="body" idx="2"/>
          </p:nvPr>
        </p:nvSpPr>
        <p:spPr>
          <a:xfrm>
            <a:off x="4844901" y="1352549"/>
            <a:ext cx="3886200" cy="3268625"/>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107"/>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7"/>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42" name="Google Shape;42;p107"/>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43"/>
        <p:cNvGrpSpPr/>
        <p:nvPr/>
      </p:nvGrpSpPr>
      <p:grpSpPr>
        <a:xfrm>
          <a:off x="0" y="0"/>
          <a:ext cx="0" cy="0"/>
          <a:chOff x="0" y="0"/>
          <a:chExt cx="0" cy="0"/>
        </a:xfrm>
      </p:grpSpPr>
      <p:sp>
        <p:nvSpPr>
          <p:cNvPr id="44" name="Google Shape;44;p10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8"/>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8"/>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8"/>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48" name="Google Shape;48;p10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49"/>
        <p:cNvGrpSpPr/>
        <p:nvPr/>
      </p:nvGrpSpPr>
      <p:grpSpPr>
        <a:xfrm>
          <a:off x="0" y="0"/>
          <a:ext cx="0" cy="0"/>
          <a:chOff x="0" y="0"/>
          <a:chExt cx="0" cy="0"/>
        </a:xfrm>
      </p:grpSpPr>
      <p:sp>
        <p:nvSpPr>
          <p:cNvPr id="50" name="Google Shape;50;p112"/>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2"/>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2"/>
          <p:cNvSpPr txBox="1">
            <a:spLocks noGrp="1"/>
          </p:cNvSpPr>
          <p:nvPr>
            <p:ph type="sldNum" idx="12"/>
          </p:nvPr>
        </p:nvSpPr>
        <p:spPr>
          <a:xfrm>
            <a:off x="0" y="4686300"/>
            <a:ext cx="533400" cy="28575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bg>
      <p:bgPr>
        <a:blipFill rotWithShape="1">
          <a:blip r:embed="rId2">
            <a:alphaModFix/>
          </a:blip>
          <a:tile tx="0" ty="0" sx="100000" sy="100000" flip="none" algn="t"/>
        </a:blipFill>
        <a:effectLst/>
      </p:bgPr>
    </p:bg>
    <p:spTree>
      <p:nvGrpSpPr>
        <p:cNvPr id="1" name="Shape 53"/>
        <p:cNvGrpSpPr/>
        <p:nvPr/>
      </p:nvGrpSpPr>
      <p:grpSpPr>
        <a:xfrm>
          <a:off x="0" y="0"/>
          <a:ext cx="0" cy="0"/>
          <a:chOff x="0" y="0"/>
          <a:chExt cx="0" cy="0"/>
        </a:xfrm>
      </p:grpSpPr>
      <p:sp>
        <p:nvSpPr>
          <p:cNvPr id="54" name="Google Shape;54;p109"/>
          <p:cNvSpPr txBox="1">
            <a:spLocks noGrp="1"/>
          </p:cNvSpPr>
          <p:nvPr>
            <p:ph type="body" idx="1"/>
          </p:nvPr>
        </p:nvSpPr>
        <p:spPr>
          <a:xfrm>
            <a:off x="1371600" y="2057400"/>
            <a:ext cx="7123113" cy="12549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1680"/>
              <a:buNone/>
              <a:defRPr sz="2800">
                <a:solidFill>
                  <a:schemeClr val="dk2"/>
                </a:solidFill>
              </a:defRPr>
            </a:lvl1pPr>
            <a:lvl2pPr marL="914400" lvl="1" indent="-228600" algn="l">
              <a:lnSpc>
                <a:spcPct val="100000"/>
              </a:lnSpc>
              <a:spcBef>
                <a:spcPts val="550"/>
              </a:spcBef>
              <a:spcAft>
                <a:spcPts val="0"/>
              </a:spcAft>
              <a:buSzPts val="1260"/>
              <a:buNone/>
              <a:defRPr sz="1800">
                <a:solidFill>
                  <a:srgbClr val="888888"/>
                </a:solidFill>
              </a:defRPr>
            </a:lvl2pPr>
            <a:lvl3pPr marL="1371600" lvl="2" indent="-228600" algn="l">
              <a:lnSpc>
                <a:spcPct val="100000"/>
              </a:lnSpc>
              <a:spcBef>
                <a:spcPts val="500"/>
              </a:spcBef>
              <a:spcAft>
                <a:spcPts val="0"/>
              </a:spcAft>
              <a:buSzPts val="1200"/>
              <a:buNone/>
              <a:defRPr sz="1600">
                <a:solidFill>
                  <a:srgbClr val="888888"/>
                </a:solidFill>
              </a:defRPr>
            </a:lvl3pPr>
            <a:lvl4pPr marL="1828800" lvl="3" indent="-228600" algn="l">
              <a:lnSpc>
                <a:spcPct val="100000"/>
              </a:lnSpc>
              <a:spcBef>
                <a:spcPts val="400"/>
              </a:spcBef>
              <a:spcAft>
                <a:spcPts val="0"/>
              </a:spcAft>
              <a:buSzPts val="1050"/>
              <a:buNone/>
              <a:defRPr sz="1400">
                <a:solidFill>
                  <a:srgbClr val="888888"/>
                </a:solidFill>
              </a:defRPr>
            </a:lvl4pPr>
            <a:lvl5pPr marL="2286000" lvl="4" indent="-228600" algn="l">
              <a:lnSpc>
                <a:spcPct val="100000"/>
              </a:lnSpc>
              <a:spcBef>
                <a:spcPts val="400"/>
              </a:spcBef>
              <a:spcAft>
                <a:spcPts val="0"/>
              </a:spcAft>
              <a:buSzPts val="910"/>
              <a:buNone/>
              <a:defRPr sz="1400">
                <a:solidFill>
                  <a:srgbClr val="888888"/>
                </a:solidFill>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09"/>
          <p:cNvSpPr/>
          <p:nvPr/>
        </p:nvSpPr>
        <p:spPr>
          <a:xfrm>
            <a:off x="0" y="1143000"/>
            <a:ext cx="9144000" cy="8572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6" name="Google Shape;56;p109"/>
          <p:cNvSpPr/>
          <p:nvPr/>
        </p:nvSpPr>
        <p:spPr>
          <a:xfrm>
            <a:off x="0" y="1200150"/>
            <a:ext cx="1295400" cy="7429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7" name="Google Shape;57;p109"/>
          <p:cNvSpPr/>
          <p:nvPr/>
        </p:nvSpPr>
        <p:spPr>
          <a:xfrm>
            <a:off x="1371600" y="1200150"/>
            <a:ext cx="7772400" cy="7429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58" name="Google Shape;58;p109"/>
          <p:cNvSpPr txBox="1">
            <a:spLocks noGrp="1"/>
          </p:cNvSpPr>
          <p:nvPr>
            <p:ph type="title"/>
          </p:nvPr>
        </p:nvSpPr>
        <p:spPr>
          <a:xfrm>
            <a:off x="1371600" y="1200150"/>
            <a:ext cx="7620000" cy="7429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4400"/>
              <a:buFont typeface="Twentieth Century"/>
              <a:buNone/>
              <a:defRPr sz="4400" b="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9"/>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9"/>
          <p:cNvSpPr txBox="1">
            <a:spLocks noGrp="1"/>
          </p:cNvSpPr>
          <p:nvPr>
            <p:ph type="sldNum" idx="12"/>
          </p:nvPr>
        </p:nvSpPr>
        <p:spPr>
          <a:xfrm>
            <a:off x="0" y="1314450"/>
            <a:ext cx="1295400" cy="526257"/>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61" name="Google Shape;61;p109"/>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62"/>
        <p:cNvGrpSpPr/>
        <p:nvPr/>
      </p:nvGrpSpPr>
      <p:grpSpPr>
        <a:xfrm>
          <a:off x="0" y="0"/>
          <a:ext cx="0" cy="0"/>
          <a:chOff x="0" y="0"/>
          <a:chExt cx="0" cy="0"/>
        </a:xfrm>
      </p:grpSpPr>
      <p:sp>
        <p:nvSpPr>
          <p:cNvPr id="63" name="Google Shape;63;p110"/>
          <p:cNvSpPr txBox="1">
            <a:spLocks noGrp="1"/>
          </p:cNvSpPr>
          <p:nvPr>
            <p:ph type="title"/>
          </p:nvPr>
        </p:nvSpPr>
        <p:spPr>
          <a:xfrm>
            <a:off x="612648" y="118110"/>
            <a:ext cx="8153400"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42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0"/>
          <p:cNvSpPr txBox="1">
            <a:spLocks noGrp="1"/>
          </p:cNvSpPr>
          <p:nvPr>
            <p:ph type="body" idx="1"/>
          </p:nvPr>
        </p:nvSpPr>
        <p:spPr>
          <a:xfrm>
            <a:off x="609600" y="1919818"/>
            <a:ext cx="3886200" cy="26289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5" name="Google Shape;65;p110"/>
          <p:cNvSpPr txBox="1">
            <a:spLocks noGrp="1"/>
          </p:cNvSpPr>
          <p:nvPr>
            <p:ph type="body" idx="2"/>
          </p:nvPr>
        </p:nvSpPr>
        <p:spPr>
          <a:xfrm>
            <a:off x="4800600" y="1919818"/>
            <a:ext cx="3886200" cy="26289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6" name="Google Shape;66;p110"/>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0"/>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68" name="Google Shape;68;p110"/>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0"/>
          <p:cNvSpPr txBox="1">
            <a:spLocks noGrp="1"/>
          </p:cNvSpPr>
          <p:nvPr>
            <p:ph type="body" idx="3"/>
          </p:nvPr>
        </p:nvSpPr>
        <p:spPr>
          <a:xfrm>
            <a:off x="609600" y="1362287"/>
            <a:ext cx="3886200" cy="530352"/>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lnSpc>
                <a:spcPct val="100000"/>
              </a:lnSpc>
              <a:spcBef>
                <a:spcPts val="700"/>
              </a:spcBef>
              <a:spcAft>
                <a:spcPts val="0"/>
              </a:spcAft>
              <a:buSzPts val="1200"/>
              <a:buFont typeface="Twentieth Century"/>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110"/>
          <p:cNvSpPr txBox="1">
            <a:spLocks noGrp="1"/>
          </p:cNvSpPr>
          <p:nvPr>
            <p:ph type="body" idx="4"/>
          </p:nvPr>
        </p:nvSpPr>
        <p:spPr>
          <a:xfrm>
            <a:off x="4800600" y="1362287"/>
            <a:ext cx="3886200" cy="530352"/>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lnSpc>
                <a:spcPct val="100000"/>
              </a:lnSpc>
              <a:spcBef>
                <a:spcPts val="700"/>
              </a:spcBef>
              <a:spcAft>
                <a:spcPts val="0"/>
              </a:spcAft>
              <a:buSzPts val="1200"/>
              <a:buFont typeface="Twentieth Century"/>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71"/>
        <p:cNvGrpSpPr/>
        <p:nvPr/>
      </p:nvGrpSpPr>
      <p:grpSpPr>
        <a:xfrm>
          <a:off x="0" y="0"/>
          <a:ext cx="0" cy="0"/>
          <a:chOff x="0" y="0"/>
          <a:chExt cx="0" cy="0"/>
        </a:xfrm>
      </p:grpSpPr>
      <p:sp>
        <p:nvSpPr>
          <p:cNvPr id="72" name="Google Shape;72;p11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1"/>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1"/>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1"/>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11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4200"/>
              <a:buFont typeface="Twentieth Century"/>
              <a:buNone/>
              <a:defRPr sz="4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3"/>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3"/>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3"/>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81" name="Google Shape;81;p113"/>
          <p:cNvSpPr txBox="1">
            <a:spLocks noGrp="1"/>
          </p:cNvSpPr>
          <p:nvPr>
            <p:ph type="body" idx="1"/>
          </p:nvPr>
        </p:nvSpPr>
        <p:spPr>
          <a:xfrm>
            <a:off x="609600" y="1428750"/>
            <a:ext cx="1600200" cy="31242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2" name="Google Shape;82;p113"/>
          <p:cNvSpPr txBox="1">
            <a:spLocks noGrp="1"/>
          </p:cNvSpPr>
          <p:nvPr>
            <p:ph type="body" idx="2"/>
          </p:nvPr>
        </p:nvSpPr>
        <p:spPr>
          <a:xfrm>
            <a:off x="2362200" y="1428750"/>
            <a:ext cx="6400800" cy="32004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bg>
      <p:bgPr>
        <a:solidFill>
          <a:schemeClr val="dk2"/>
        </a:solidFill>
        <a:effectLst/>
      </p:bgPr>
    </p:bg>
    <p:spTree>
      <p:nvGrpSpPr>
        <p:cNvPr id="1" name="Shape 83"/>
        <p:cNvGrpSpPr/>
        <p:nvPr/>
      </p:nvGrpSpPr>
      <p:grpSpPr>
        <a:xfrm>
          <a:off x="0" y="0"/>
          <a:ext cx="0" cy="0"/>
          <a:chOff x="0" y="0"/>
          <a:chExt cx="0" cy="0"/>
        </a:xfrm>
      </p:grpSpPr>
      <p:sp>
        <p:nvSpPr>
          <p:cNvPr id="84" name="Google Shape;84;p114"/>
          <p:cNvSpPr>
            <a:spLocks noGrp="1"/>
          </p:cNvSpPr>
          <p:nvPr>
            <p:ph type="pic" idx="2"/>
          </p:nvPr>
        </p:nvSpPr>
        <p:spPr>
          <a:xfrm>
            <a:off x="1557668" y="0"/>
            <a:ext cx="7586332" cy="3419856"/>
          </a:xfrm>
          <a:prstGeom prst="rect">
            <a:avLst/>
          </a:prstGeom>
          <a:solidFill>
            <a:srgbClr val="A2B2B6"/>
          </a:solidFill>
          <a:ln>
            <a:noFill/>
          </a:ln>
        </p:spPr>
      </p:sp>
      <p:sp>
        <p:nvSpPr>
          <p:cNvPr id="85" name="Google Shape;85;p114"/>
          <p:cNvSpPr txBox="1">
            <a:spLocks noGrp="1"/>
          </p:cNvSpPr>
          <p:nvPr>
            <p:ph type="body" idx="1"/>
          </p:nvPr>
        </p:nvSpPr>
        <p:spPr>
          <a:xfrm>
            <a:off x="1600200" y="4114800"/>
            <a:ext cx="7315200" cy="5143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1020"/>
              <a:buFont typeface="Twentieth Century"/>
              <a:buNone/>
              <a:defRPr sz="1700"/>
            </a:lvl1pPr>
            <a:lvl2pPr marL="914400" lvl="1" indent="-228600" algn="l">
              <a:lnSpc>
                <a:spcPct val="100000"/>
              </a:lnSpc>
              <a:spcBef>
                <a:spcPts val="550"/>
              </a:spcBef>
              <a:spcAft>
                <a:spcPts val="0"/>
              </a:spcAft>
              <a:buSzPts val="840"/>
              <a:buFont typeface="Twentieth Century"/>
              <a:buNone/>
              <a:defRPr sz="1200"/>
            </a:lvl2pPr>
            <a:lvl3pPr marL="1371600" lvl="2" indent="-228600" algn="l">
              <a:lnSpc>
                <a:spcPct val="100000"/>
              </a:lnSpc>
              <a:spcBef>
                <a:spcPts val="500"/>
              </a:spcBef>
              <a:spcAft>
                <a:spcPts val="0"/>
              </a:spcAft>
              <a:buSzPts val="750"/>
              <a:buFont typeface="Twentieth Century"/>
              <a:buNone/>
              <a:defRPr sz="1000"/>
            </a:lvl3pPr>
            <a:lvl4pPr marL="1828800" lvl="3" indent="-228600" algn="l">
              <a:lnSpc>
                <a:spcPct val="100000"/>
              </a:lnSpc>
              <a:spcBef>
                <a:spcPts val="400"/>
              </a:spcBef>
              <a:spcAft>
                <a:spcPts val="0"/>
              </a:spcAft>
              <a:buSzPts val="675"/>
              <a:buFont typeface="Twentieth Century"/>
              <a:buNone/>
              <a:defRPr sz="900"/>
            </a:lvl4pPr>
            <a:lvl5pPr marL="2286000" lvl="4" indent="-228600" algn="l">
              <a:lnSpc>
                <a:spcPct val="100000"/>
              </a:lnSpc>
              <a:spcBef>
                <a:spcPts val="400"/>
              </a:spcBef>
              <a:spcAft>
                <a:spcPts val="0"/>
              </a:spcAft>
              <a:buSzPts val="585"/>
              <a:buFont typeface="Twentieth Century"/>
              <a:buNone/>
              <a:defRPr sz="900"/>
            </a:lvl5pPr>
            <a:lvl6pPr marL="2743200" lvl="5" indent="-228600" algn="l">
              <a:lnSpc>
                <a:spcPct val="100000"/>
              </a:lnSpc>
              <a:spcBef>
                <a:spcPts val="360"/>
              </a:spcBef>
              <a:spcAft>
                <a:spcPts val="0"/>
              </a:spcAft>
              <a:buSzPts val="1800"/>
              <a:buNone/>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6" name="Google Shape;86;p114"/>
          <p:cNvSpPr/>
          <p:nvPr/>
        </p:nvSpPr>
        <p:spPr>
          <a:xfrm>
            <a:off x="-9144" y="3429000"/>
            <a:ext cx="9144000" cy="66522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7" name="Google Shape;87;p114"/>
          <p:cNvSpPr/>
          <p:nvPr/>
        </p:nvSpPr>
        <p:spPr>
          <a:xfrm>
            <a:off x="-9144" y="3497580"/>
            <a:ext cx="1463040" cy="53492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8" name="Google Shape;88;p114"/>
          <p:cNvSpPr/>
          <p:nvPr/>
        </p:nvSpPr>
        <p:spPr>
          <a:xfrm>
            <a:off x="1545336" y="3490722"/>
            <a:ext cx="7589520" cy="5349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9" name="Google Shape;89;p114"/>
          <p:cNvSpPr txBox="1">
            <a:spLocks noGrp="1"/>
          </p:cNvSpPr>
          <p:nvPr>
            <p:ph type="title"/>
          </p:nvPr>
        </p:nvSpPr>
        <p:spPr>
          <a:xfrm>
            <a:off x="1600200" y="3543300"/>
            <a:ext cx="7315200" cy="457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Twentieth Century"/>
              <a:buNone/>
              <a:defRPr sz="28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14"/>
          <p:cNvSpPr/>
          <p:nvPr/>
        </p:nvSpPr>
        <p:spPr>
          <a:xfrm>
            <a:off x="1447800" y="0"/>
            <a:ext cx="100584" cy="515035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1" name="Google Shape;91;p114"/>
          <p:cNvSpPr txBox="1">
            <a:spLocks noGrp="1"/>
          </p:cNvSpPr>
          <p:nvPr>
            <p:ph type="dt" idx="10"/>
          </p:nvPr>
        </p:nvSpPr>
        <p:spPr>
          <a:xfrm>
            <a:off x="6248400" y="4686300"/>
            <a:ext cx="26670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4"/>
          <p:cNvSpPr txBox="1">
            <a:spLocks noGrp="1"/>
          </p:cNvSpPr>
          <p:nvPr>
            <p:ph type="sldNum" idx="12"/>
          </p:nvPr>
        </p:nvSpPr>
        <p:spPr>
          <a:xfrm>
            <a:off x="0" y="3500437"/>
            <a:ext cx="1447800" cy="497684"/>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93" name="Google Shape;93;p114"/>
          <p:cNvSpPr txBox="1">
            <a:spLocks noGrp="1"/>
          </p:cNvSpPr>
          <p:nvPr>
            <p:ph type="ftr" idx="11"/>
          </p:nvPr>
        </p:nvSpPr>
        <p:spPr>
          <a:xfrm>
            <a:off x="1600200" y="4686155"/>
            <a:ext cx="45720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jp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04"/>
          <p:cNvSpPr txBox="1">
            <a:spLocks noGrp="1"/>
          </p:cNvSpPr>
          <p:nvPr>
            <p:ph type="body" idx="1"/>
          </p:nvPr>
        </p:nvSpPr>
        <p:spPr>
          <a:xfrm>
            <a:off x="612648" y="1352550"/>
            <a:ext cx="8153400" cy="3242310"/>
          </a:xfrm>
          <a:prstGeom prst="rect">
            <a:avLst/>
          </a:prstGeom>
          <a:noFill/>
          <a:ln>
            <a:noFill/>
          </a:ln>
        </p:spPr>
        <p:txBody>
          <a:bodyPr spcFirstLastPara="1" wrap="square" lIns="91425" tIns="45700" rIns="91425" bIns="45700" anchor="t" anchorCtr="0">
            <a:norm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lt1"/>
                </a:solidFill>
                <a:latin typeface="Twentieth Century"/>
                <a:ea typeface="Twentieth Century"/>
                <a:cs typeface="Twentieth Century"/>
                <a:sym typeface="Twentieth Century"/>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lt1"/>
                </a:solidFill>
                <a:latin typeface="Twentieth Century"/>
                <a:ea typeface="Twentieth Century"/>
                <a:cs typeface="Twentieth Century"/>
                <a:sym typeface="Twentieth Century"/>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00000"/>
              </a:lnSpc>
              <a:spcBef>
                <a:spcPts val="400"/>
              </a:spcBef>
              <a:spcAft>
                <a:spcPts val="0"/>
              </a:spcAft>
              <a:buClr>
                <a:schemeClr val="accent3"/>
              </a:buClr>
              <a:buSzPts val="1500"/>
              <a:buFont typeface="Noto Sans Symbols"/>
              <a:buChar char="■"/>
              <a:defRPr sz="2000" b="0" i="0" u="none" strike="noStrike" cap="none">
                <a:solidFill>
                  <a:schemeClr val="lt1"/>
                </a:solidFill>
                <a:latin typeface="Twentieth Century"/>
                <a:ea typeface="Twentieth Century"/>
                <a:cs typeface="Twentieth Century"/>
                <a:sym typeface="Twentieth Century"/>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lt1"/>
                </a:solidFill>
                <a:latin typeface="Twentieth Century"/>
                <a:ea typeface="Twentieth Century"/>
                <a:cs typeface="Twentieth Century"/>
                <a:sym typeface="Twentieth Century"/>
              </a:defRPr>
            </a:lvl5pPr>
            <a:lvl6pPr marL="2743200" marR="0" lvl="5" indent="-228600" algn="l" rtl="0">
              <a:lnSpc>
                <a:spcPct val="100000"/>
              </a:lnSpc>
              <a:spcBef>
                <a:spcPts val="360"/>
              </a:spcBef>
              <a:spcAft>
                <a:spcPts val="0"/>
              </a:spcAft>
              <a:buClr>
                <a:schemeClr val="accent1"/>
              </a:buClr>
              <a:buSzPts val="1800"/>
              <a:buFont typeface="Noto Sans Symbols"/>
              <a:buNone/>
              <a:defRPr sz="1800" b="0" i="0" u="none" strike="noStrike" cap="none">
                <a:solidFill>
                  <a:schemeClr val="lt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1" name="Google Shape;11;p104"/>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2" name="Google Shape;12;p104"/>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3" name="Google Shape;13;p104"/>
          <p:cNvSpPr/>
          <p:nvPr/>
        </p:nvSpPr>
        <p:spPr>
          <a:xfrm>
            <a:off x="0" y="1095170"/>
            <a:ext cx="9144000" cy="2400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 name="Google Shape;14;p104"/>
          <p:cNvSpPr/>
          <p:nvPr/>
        </p:nvSpPr>
        <p:spPr>
          <a:xfrm>
            <a:off x="0" y="1129460"/>
            <a:ext cx="533400" cy="1714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 name="Google Shape;15;p104"/>
          <p:cNvSpPr/>
          <p:nvPr/>
        </p:nvSpPr>
        <p:spPr>
          <a:xfrm>
            <a:off x="590550" y="1129460"/>
            <a:ext cx="8553450" cy="1714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 name="Google Shape;16;p104"/>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17" name="Google Shape;17;p10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2"/>
              </a:buClr>
              <a:buSzPts val="4200"/>
              <a:buFont typeface="Twentieth Century"/>
              <a:buNone/>
              <a:defRPr sz="4200" b="0" i="0" u="none" strike="noStrike" cap="none">
                <a:solidFill>
                  <a:schemeClr val="lt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27"/>
        <p:cNvGrpSpPr/>
        <p:nvPr/>
      </p:nvGrpSpPr>
      <p:grpSpPr>
        <a:xfrm>
          <a:off x="0" y="0"/>
          <a:ext cx="0" cy="0"/>
          <a:chOff x="0" y="0"/>
          <a:chExt cx="0" cy="0"/>
        </a:xfrm>
      </p:grpSpPr>
      <p:sp>
        <p:nvSpPr>
          <p:cNvPr id="28" name="Google Shape;28;p103"/>
          <p:cNvSpPr txBox="1">
            <a:spLocks noGrp="1"/>
          </p:cNvSpPr>
          <p:nvPr>
            <p:ph type="body" idx="1"/>
          </p:nvPr>
        </p:nvSpPr>
        <p:spPr>
          <a:xfrm>
            <a:off x="612648" y="1352550"/>
            <a:ext cx="8153400" cy="3242310"/>
          </a:xfrm>
          <a:prstGeom prst="rect">
            <a:avLst/>
          </a:prstGeom>
          <a:noFill/>
          <a:ln>
            <a:noFill/>
          </a:ln>
        </p:spPr>
        <p:txBody>
          <a:bodyPr spcFirstLastPara="1" wrap="square" lIns="91425" tIns="45700" rIns="91425" bIns="45700" anchor="t" anchorCtr="0">
            <a:normAutofit/>
          </a:bodyPr>
          <a:lstStyle>
            <a:lvl1pPr marL="457200" marR="0" lvl="0" indent="-339090" algn="l" rtl="0">
              <a:lnSpc>
                <a:spcPct val="100000"/>
              </a:lnSpc>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lnSpc>
                <a:spcPct val="100000"/>
              </a:lnSpc>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lnSpc>
                <a:spcPct val="100000"/>
              </a:lnSpc>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lnSpc>
                <a:spcPct val="100000"/>
              </a:lnSpc>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228600" algn="l" rtl="0">
              <a:lnSpc>
                <a:spcPct val="100000"/>
              </a:lnSpc>
              <a:spcBef>
                <a:spcPts val="360"/>
              </a:spcBef>
              <a:spcAft>
                <a:spcPts val="0"/>
              </a:spcAft>
              <a:buClr>
                <a:schemeClr val="accent1"/>
              </a:buClr>
              <a:buSzPts val="1800"/>
              <a:buFont typeface="Noto Sans Symbols"/>
              <a:buNone/>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9" name="Google Shape;29;p103"/>
          <p:cNvSpPr txBox="1">
            <a:spLocks noGrp="1"/>
          </p:cNvSpPr>
          <p:nvPr>
            <p:ph type="dt" idx="10"/>
          </p:nvPr>
        </p:nvSpPr>
        <p:spPr>
          <a:xfrm>
            <a:off x="6096000" y="4686300"/>
            <a:ext cx="26670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103"/>
          <p:cNvSpPr txBox="1">
            <a:spLocks noGrp="1"/>
          </p:cNvSpPr>
          <p:nvPr>
            <p:ph type="ftr" idx="11"/>
          </p:nvPr>
        </p:nvSpPr>
        <p:spPr>
          <a:xfrm>
            <a:off x="609601" y="4686155"/>
            <a:ext cx="5421083"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1" name="Google Shape;31;p103"/>
          <p:cNvSpPr/>
          <p:nvPr/>
        </p:nvSpPr>
        <p:spPr>
          <a:xfrm>
            <a:off x="0" y="1095170"/>
            <a:ext cx="9144000" cy="24003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 name="Google Shape;32;p103"/>
          <p:cNvSpPr/>
          <p:nvPr/>
        </p:nvSpPr>
        <p:spPr>
          <a:xfrm>
            <a:off x="0" y="1129460"/>
            <a:ext cx="533400" cy="1714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3" name="Google Shape;33;p103"/>
          <p:cNvSpPr/>
          <p:nvPr/>
        </p:nvSpPr>
        <p:spPr>
          <a:xfrm>
            <a:off x="590550" y="1129460"/>
            <a:ext cx="8553450" cy="1714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4" name="Google Shape;34;p103"/>
          <p:cNvSpPr txBox="1">
            <a:spLocks noGrp="1"/>
          </p:cNvSpPr>
          <p:nvPr>
            <p:ph type="sldNum" idx="12"/>
          </p:nvPr>
        </p:nvSpPr>
        <p:spPr>
          <a:xfrm>
            <a:off x="0" y="1123507"/>
            <a:ext cx="533400" cy="183357"/>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s-AR"/>
              <a:t>‹Nº›</a:t>
            </a:fld>
            <a:endParaRPr/>
          </a:p>
        </p:txBody>
      </p:sp>
      <p:sp>
        <p:nvSpPr>
          <p:cNvPr id="35" name="Google Shape;35;p10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4200"/>
              <a:buFont typeface="Twentieth Century"/>
              <a:buNone/>
              <a:defRPr sz="42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ANS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es.wikipedia.org/wiki/ANSI_C"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3.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6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subTitle" idx="1"/>
          </p:nvPr>
        </p:nvSpPr>
        <p:spPr>
          <a:xfrm>
            <a:off x="2362200" y="4537528"/>
            <a:ext cx="6515100" cy="5143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680"/>
              <a:buNone/>
            </a:pPr>
            <a:r>
              <a:rPr lang="es-AR"/>
              <a:t>Prof. Israel Pavelek</a:t>
            </a:r>
            <a:endParaRPr/>
          </a:p>
        </p:txBody>
      </p:sp>
      <p:grpSp>
        <p:nvGrpSpPr>
          <p:cNvPr id="100" name="Google Shape;100;p1"/>
          <p:cNvGrpSpPr/>
          <p:nvPr/>
        </p:nvGrpSpPr>
        <p:grpSpPr>
          <a:xfrm>
            <a:off x="67235" y="663538"/>
            <a:ext cx="3816424" cy="3816424"/>
            <a:chOff x="543744" y="2252462"/>
            <a:chExt cx="4312096" cy="4312096"/>
          </a:xfrm>
        </p:grpSpPr>
        <p:sp>
          <p:nvSpPr>
            <p:cNvPr id="101" name="Google Shape;101;p1"/>
            <p:cNvSpPr/>
            <p:nvPr/>
          </p:nvSpPr>
          <p:spPr>
            <a:xfrm>
              <a:off x="543744" y="2252462"/>
              <a:ext cx="4312096" cy="4312096"/>
            </a:xfrm>
            <a:prstGeom prst="ellipse">
              <a:avLst/>
            </a:prstGeom>
            <a:solidFill>
              <a:schemeClr val="dk1">
                <a:alpha val="2862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2" name="Google Shape;102;p1"/>
            <p:cNvSpPr/>
            <p:nvPr/>
          </p:nvSpPr>
          <p:spPr>
            <a:xfrm>
              <a:off x="719572" y="2428290"/>
              <a:ext cx="3960440" cy="396044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1" i="0" u="none" strike="noStrike" cap="none">
                  <a:solidFill>
                    <a:srgbClr val="DE535A"/>
                  </a:solidFill>
                  <a:latin typeface="Arial"/>
                  <a:ea typeface="Arial"/>
                  <a:cs typeface="Arial"/>
                  <a:sym typeface="Arial"/>
                </a:rPr>
                <a:t>PROGRAMACIÓN EN </a:t>
              </a:r>
              <a:endParaRPr/>
            </a:p>
            <a:p>
              <a:pPr marL="0" marR="0" lvl="0" indent="0" algn="ctr" rtl="0">
                <a:lnSpc>
                  <a:spcPct val="100000"/>
                </a:lnSpc>
                <a:spcBef>
                  <a:spcPts val="0"/>
                </a:spcBef>
                <a:spcAft>
                  <a:spcPts val="0"/>
                </a:spcAft>
                <a:buNone/>
              </a:pPr>
              <a:r>
                <a:rPr lang="es-AR" sz="1400" b="1" i="0" u="none" strike="noStrike" cap="none">
                  <a:solidFill>
                    <a:srgbClr val="DE535A"/>
                  </a:solidFill>
                  <a:latin typeface="Arial"/>
                  <a:ea typeface="Arial"/>
                  <a:cs typeface="Arial"/>
                  <a:sym typeface="Arial"/>
                </a:rPr>
                <a:t>C/C++ ORIENTADO A</a:t>
              </a:r>
              <a:endParaRPr/>
            </a:p>
            <a:p>
              <a:pPr marL="0" marR="0" lvl="0" indent="0" algn="ctr" rtl="0">
                <a:lnSpc>
                  <a:spcPct val="100000"/>
                </a:lnSpc>
                <a:spcBef>
                  <a:spcPts val="0"/>
                </a:spcBef>
                <a:spcAft>
                  <a:spcPts val="0"/>
                </a:spcAft>
                <a:buNone/>
              </a:pPr>
              <a:r>
                <a:rPr lang="es-AR" sz="1400" b="1" i="0" u="none" strike="noStrike" cap="none">
                  <a:solidFill>
                    <a:srgbClr val="DE535A"/>
                  </a:solidFill>
                  <a:latin typeface="Arial"/>
                  <a:ea typeface="Arial"/>
                  <a:cs typeface="Arial"/>
                  <a:sym typeface="Arial"/>
                </a:rPr>
                <a:t> ENTORNOS </a:t>
              </a:r>
              <a:endParaRPr/>
            </a:p>
            <a:p>
              <a:pPr marL="0" marR="0" lvl="0" indent="0" algn="ctr" rtl="0">
                <a:lnSpc>
                  <a:spcPct val="100000"/>
                </a:lnSpc>
                <a:spcBef>
                  <a:spcPts val="0"/>
                </a:spcBef>
                <a:spcAft>
                  <a:spcPts val="0"/>
                </a:spcAft>
                <a:buNone/>
              </a:pPr>
              <a:r>
                <a:rPr lang="es-AR" sz="1400" b="1" i="0" u="none" strike="noStrike" cap="none">
                  <a:solidFill>
                    <a:srgbClr val="DE535A"/>
                  </a:solidFill>
                  <a:latin typeface="Arial"/>
                  <a:ea typeface="Arial"/>
                  <a:cs typeface="Arial"/>
                  <a:sym typeface="Arial"/>
                </a:rPr>
                <a:t>INFORMÁTICOS </a:t>
              </a:r>
              <a:endParaRPr/>
            </a:p>
            <a:p>
              <a:pPr marL="0" marR="0" lvl="0" indent="0" algn="ctr" rtl="0">
                <a:lnSpc>
                  <a:spcPct val="100000"/>
                </a:lnSpc>
                <a:spcBef>
                  <a:spcPts val="0"/>
                </a:spcBef>
                <a:spcAft>
                  <a:spcPts val="0"/>
                </a:spcAft>
                <a:buNone/>
              </a:pPr>
              <a:r>
                <a:rPr lang="es-AR" sz="1400" b="1" i="0" u="none" strike="noStrike" cap="none">
                  <a:solidFill>
                    <a:srgbClr val="DE535A"/>
                  </a:solidFill>
                  <a:latin typeface="Arial"/>
                  <a:ea typeface="Arial"/>
                  <a:cs typeface="Arial"/>
                  <a:sym typeface="Arial"/>
                </a:rPr>
                <a:t>Y SISTEMAS EMBEBIDOS</a:t>
              </a:r>
              <a:br>
                <a:rPr lang="es-AR" sz="1800" b="1" i="0" u="none" strike="noStrike" cap="none">
                  <a:solidFill>
                    <a:srgbClr val="DE535A"/>
                  </a:solidFill>
                  <a:latin typeface="Arial"/>
                  <a:ea typeface="Arial"/>
                  <a:cs typeface="Arial"/>
                  <a:sym typeface="Arial"/>
                </a:rPr>
              </a:br>
              <a:endParaRPr sz="1800" b="1" i="0" u="none" strike="noStrike" cap="none">
                <a:solidFill>
                  <a:srgbClr val="DE535A"/>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Nombre de variables</a:t>
            </a:r>
            <a:endParaRPr/>
          </a:p>
        </p:txBody>
      </p:sp>
      <p:sp>
        <p:nvSpPr>
          <p:cNvPr id="159" name="Google Shape;159;p11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77500" lnSpcReduction="20000"/>
          </a:bodyPr>
          <a:lstStyle/>
          <a:p>
            <a:pPr marL="457200" lvl="0" indent="-297180" algn="l" rtl="0">
              <a:lnSpc>
                <a:spcPct val="100000"/>
              </a:lnSpc>
              <a:spcBef>
                <a:spcPts val="700"/>
              </a:spcBef>
              <a:spcAft>
                <a:spcPts val="0"/>
              </a:spcAft>
              <a:buSzPct val="48053"/>
              <a:buChar char="◻"/>
            </a:pPr>
            <a:r>
              <a:rPr lang="es-AR"/>
              <a:t>Un nombre válido ha de empezar por una letra o por el carácter de subrayado _, seguido de cualquier cantidad de letras, dígitos o subrayados.</a:t>
            </a:r>
            <a:endParaRPr/>
          </a:p>
          <a:p>
            <a:pPr marL="457200" lvl="0" indent="-297180" algn="l" rtl="0">
              <a:lnSpc>
                <a:spcPct val="100000"/>
              </a:lnSpc>
              <a:spcBef>
                <a:spcPts val="700"/>
              </a:spcBef>
              <a:spcAft>
                <a:spcPts val="0"/>
              </a:spcAft>
              <a:buSzPct val="48053"/>
              <a:buChar char="◻"/>
            </a:pPr>
            <a:r>
              <a:rPr lang="es-AR"/>
              <a:t>No se pueden utilizar números como primer caracter</a:t>
            </a:r>
            <a:endParaRPr/>
          </a:p>
          <a:p>
            <a:pPr marL="457200" lvl="0" indent="-297180" algn="l" rtl="0">
              <a:lnSpc>
                <a:spcPct val="100000"/>
              </a:lnSpc>
              <a:spcBef>
                <a:spcPts val="700"/>
              </a:spcBef>
              <a:spcAft>
                <a:spcPts val="0"/>
              </a:spcAft>
              <a:buSzPct val="48053"/>
              <a:buChar char="◻"/>
            </a:pPr>
            <a:r>
              <a:rPr lang="es-AR"/>
              <a:t>OJO: Se distinguen mayúsculas de minúsculas. (CASE SENSITITVE)</a:t>
            </a:r>
            <a:endParaRPr/>
          </a:p>
          <a:p>
            <a:pPr marL="457200" lvl="0" indent="-297180" algn="l" rtl="0">
              <a:lnSpc>
                <a:spcPct val="100000"/>
              </a:lnSpc>
              <a:spcBef>
                <a:spcPts val="700"/>
              </a:spcBef>
              <a:spcAft>
                <a:spcPts val="0"/>
              </a:spcAft>
              <a:buSzPct val="48053"/>
              <a:buChar char="◻"/>
            </a:pPr>
            <a:r>
              <a:rPr lang="es-AR"/>
              <a:t>No se pueden utilizar palabras las reservadas antes mencionadas</a:t>
            </a:r>
            <a:endParaRPr/>
          </a:p>
          <a:p>
            <a:pPr marL="457200" lvl="0" indent="-297180" algn="l" rtl="0">
              <a:lnSpc>
                <a:spcPct val="100000"/>
              </a:lnSpc>
              <a:spcBef>
                <a:spcPts val="700"/>
              </a:spcBef>
              <a:spcAft>
                <a:spcPts val="0"/>
              </a:spcAft>
              <a:buSzPct val="48053"/>
              <a:buChar char="◻"/>
            </a:pPr>
            <a:r>
              <a:rPr lang="es-AR"/>
              <a:t>Muchos compiladores no permiten letras acentuadas o eñes.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4"/>
        <p:cNvGrpSpPr/>
        <p:nvPr/>
      </p:nvGrpSpPr>
      <p:grpSpPr>
        <a:xfrm>
          <a:off x="0" y="0"/>
          <a:ext cx="0" cy="0"/>
          <a:chOff x="0" y="0"/>
          <a:chExt cx="0" cy="0"/>
        </a:xfrm>
      </p:grpSpPr>
      <p:sp>
        <p:nvSpPr>
          <p:cNvPr id="805" name="Google Shape;805;p7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Ciclos infinitos</a:t>
            </a:r>
            <a:endParaRPr/>
          </a:p>
        </p:txBody>
      </p:sp>
      <p:sp>
        <p:nvSpPr>
          <p:cNvPr id="806" name="Google Shape;806;p73"/>
          <p:cNvSpPr/>
          <p:nvPr/>
        </p:nvSpPr>
        <p:spPr>
          <a:xfrm>
            <a:off x="827584" y="2997075"/>
            <a:ext cx="777686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for</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//bucle infinito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
        <p:nvSpPr>
          <p:cNvPr id="807" name="Google Shape;807;p73"/>
          <p:cNvSpPr/>
          <p:nvPr/>
        </p:nvSpPr>
        <p:spPr>
          <a:xfrm>
            <a:off x="827584" y="1419622"/>
            <a:ext cx="748883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while</a:t>
            </a:r>
            <a:r>
              <a:rPr lang="es-AR" sz="1800" b="0" i="0" u="none" strike="noStrike" cap="none">
                <a:solidFill>
                  <a:srgbClr val="D4D4D4"/>
                </a:solidFill>
                <a:latin typeface="Consolas"/>
                <a:ea typeface="Consolas"/>
                <a:cs typeface="Consolas"/>
                <a:sym typeface="Consolas"/>
              </a:rPr>
              <a: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//bucle infinito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
        <p:nvSpPr>
          <p:cNvPr id="808" name="Google Shape;808;p73"/>
          <p:cNvSpPr txBox="1"/>
          <p:nvPr/>
        </p:nvSpPr>
        <p:spPr>
          <a:xfrm>
            <a:off x="971600" y="4176633"/>
            <a:ext cx="7992888"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Estos códigos ejecutan infinitas veces el código dentro de las llaves, en los microcontroladores, suele existir este tipo de bucles, dado que el sistema siempre se encuentra funcionando. En Arduino este bucle es llamado loop</a:t>
            </a: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12"/>
        <p:cNvGrpSpPr/>
        <p:nvPr/>
      </p:nvGrpSpPr>
      <p:grpSpPr>
        <a:xfrm>
          <a:off x="0" y="0"/>
          <a:ext cx="0" cy="0"/>
          <a:chOff x="0" y="0"/>
          <a:chExt cx="0" cy="0"/>
        </a:xfrm>
      </p:grpSpPr>
      <p:sp>
        <p:nvSpPr>
          <p:cNvPr id="813" name="Google Shape;813;p7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Ciclos switch</a:t>
            </a:r>
            <a:endParaRPr>
              <a:solidFill>
                <a:schemeClr val="lt1"/>
              </a:solidFill>
            </a:endParaRPr>
          </a:p>
        </p:txBody>
      </p:sp>
      <p:pic>
        <p:nvPicPr>
          <p:cNvPr id="814" name="Google Shape;814;p74"/>
          <p:cNvPicPr preferRelativeResize="0"/>
          <p:nvPr/>
        </p:nvPicPr>
        <p:blipFill rotWithShape="1">
          <a:blip r:embed="rId3">
            <a:alphaModFix/>
          </a:blip>
          <a:srcRect/>
          <a:stretch/>
        </p:blipFill>
        <p:spPr>
          <a:xfrm>
            <a:off x="5220072" y="1477377"/>
            <a:ext cx="3923928" cy="2518355"/>
          </a:xfrm>
          <a:prstGeom prst="rect">
            <a:avLst/>
          </a:prstGeom>
          <a:noFill/>
          <a:ln>
            <a:noFill/>
          </a:ln>
        </p:spPr>
      </p:pic>
      <p:sp>
        <p:nvSpPr>
          <p:cNvPr id="815" name="Google Shape;815;p74"/>
          <p:cNvSpPr/>
          <p:nvPr/>
        </p:nvSpPr>
        <p:spPr>
          <a:xfrm>
            <a:off x="0" y="1477377"/>
            <a:ext cx="8064896"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switch</a:t>
            </a:r>
            <a:r>
              <a:rPr lang="es-AR" sz="1800" b="0" i="0" u="none" strike="noStrike" cap="none">
                <a:solidFill>
                  <a:srgbClr val="D4D4D4"/>
                </a:solidFill>
                <a:latin typeface="Consolas"/>
                <a:ea typeface="Consolas"/>
                <a:cs typeface="Consolas"/>
                <a:sym typeface="Consolas"/>
              </a:rPr>
              <a:t>(Var){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case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"Vale 0"</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break</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case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1</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"Vale 1"</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break</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case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2</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"Vale 2"</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break</a:t>
            </a: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case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3</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"Vale 3"</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break</a:t>
            </a: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default</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"No vale 0 ni 1 ni 2 ni 3"</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break</a:t>
            </a: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 }</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19"/>
        <p:cNvGrpSpPr/>
        <p:nvPr/>
      </p:nvGrpSpPr>
      <p:grpSpPr>
        <a:xfrm>
          <a:off x="0" y="0"/>
          <a:ext cx="0" cy="0"/>
          <a:chOff x="0" y="0"/>
          <a:chExt cx="0" cy="0"/>
        </a:xfrm>
      </p:grpSpPr>
      <p:sp>
        <p:nvSpPr>
          <p:cNvPr id="820" name="Google Shape;820;p14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Ejemplo de calculadora usando Switch</a:t>
            </a:r>
            <a:endParaRPr>
              <a:solidFill>
                <a:schemeClr val="lt1"/>
              </a:solidFill>
            </a:endParaRPr>
          </a:p>
        </p:txBody>
      </p:sp>
      <p:sp>
        <p:nvSpPr>
          <p:cNvPr id="821" name="Google Shape;821;p142"/>
          <p:cNvSpPr/>
          <p:nvPr/>
        </p:nvSpPr>
        <p:spPr>
          <a:xfrm>
            <a:off x="0" y="1357889"/>
            <a:ext cx="3825688" cy="3046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#include</a:t>
            </a:r>
            <a:r>
              <a:rPr lang="es-AR" sz="1200" b="0" i="0" u="none" strike="noStrike" cap="none">
                <a:solidFill>
                  <a:srgbClr val="CE9178"/>
                </a:solidFill>
                <a:latin typeface="Consolas"/>
                <a:ea typeface="Consolas"/>
                <a:cs typeface="Consolas"/>
                <a:sym typeface="Consolas"/>
              </a:rPr>
              <a:t>&lt;stdio.h&gt;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var1,var2,res;</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char</a:t>
            </a:r>
            <a:r>
              <a:rPr lang="es-AR" sz="1200" b="0" i="0" u="none" strike="noStrike" cap="none">
                <a:solidFill>
                  <a:srgbClr val="D4D4D4"/>
                </a:solidFill>
                <a:latin typeface="Consolas"/>
                <a:ea typeface="Consolas"/>
                <a:cs typeface="Consolas"/>
                <a:sym typeface="Consolas"/>
              </a:rPr>
              <a:t> op;</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"Ingrese el primer valor:</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scanf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"%d"</a:t>
            </a:r>
            <a:r>
              <a:rPr lang="es-AR" sz="1200" b="0" i="0" u="none" strike="noStrike" cap="none">
                <a:solidFill>
                  <a:srgbClr val="D4D4D4"/>
                </a:solidFill>
                <a:latin typeface="Consolas"/>
                <a:ea typeface="Consolas"/>
                <a:cs typeface="Consolas"/>
                <a:sym typeface="Consolas"/>
              </a:rPr>
              <a:t>,&amp;var1);</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"Ingrese el segundo valor:</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scanf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"%d"</a:t>
            </a:r>
            <a:r>
              <a:rPr lang="es-AR" sz="1200" b="0" i="0" u="none" strike="noStrike" cap="none">
                <a:solidFill>
                  <a:srgbClr val="D4D4D4"/>
                </a:solidFill>
                <a:latin typeface="Consolas"/>
                <a:ea typeface="Consolas"/>
                <a:cs typeface="Consolas"/>
                <a:sym typeface="Consolas"/>
              </a:rPr>
              <a:t>,&amp;var2);</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"Ingrese la operacion</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6A9955"/>
                </a:solidFill>
                <a:latin typeface="Consolas"/>
                <a:ea typeface="Consolas"/>
                <a:cs typeface="Consolas"/>
                <a:sym typeface="Consolas"/>
              </a:rPr>
              <a:t>//fflush(stdin);</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scanf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 %c"</a:t>
            </a:r>
            <a:r>
              <a:rPr lang="es-AR" sz="1200" b="0" i="0" u="none" strike="noStrike" cap="none">
                <a:solidFill>
                  <a:srgbClr val="D4D4D4"/>
                </a:solidFill>
                <a:latin typeface="Consolas"/>
                <a:ea typeface="Consolas"/>
                <a:cs typeface="Consolas"/>
                <a:sym typeface="Consolas"/>
              </a:rPr>
              <a:t>,&amp;op);</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"operacion: %c</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,op);</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sz="3200" b="0" i="0" u="none" strike="noStrike" cap="none">
              <a:solidFill>
                <a:srgbClr val="D4D4D4"/>
              </a:solidFill>
              <a:latin typeface="Consolas"/>
              <a:ea typeface="Consolas"/>
              <a:cs typeface="Consolas"/>
              <a:sym typeface="Consolas"/>
            </a:endParaRPr>
          </a:p>
        </p:txBody>
      </p:sp>
      <p:sp>
        <p:nvSpPr>
          <p:cNvPr id="822" name="Google Shape;822;p142"/>
          <p:cNvSpPr txBox="1"/>
          <p:nvPr/>
        </p:nvSpPr>
        <p:spPr>
          <a:xfrm>
            <a:off x="3825688" y="1565618"/>
            <a:ext cx="6217024" cy="26314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C586C0"/>
                </a:solidFill>
                <a:latin typeface="Consolas"/>
                <a:ea typeface="Consolas"/>
                <a:cs typeface="Consolas"/>
                <a:sym typeface="Consolas"/>
              </a:rPr>
              <a:t>switch</a:t>
            </a:r>
            <a:r>
              <a:rPr lang="es-AR" sz="1100" b="0" i="0" u="none" strike="noStrike" cap="none">
                <a:solidFill>
                  <a:srgbClr val="D4D4D4"/>
                </a:solidFill>
                <a:latin typeface="Consolas"/>
                <a:ea typeface="Consolas"/>
                <a:cs typeface="Consolas"/>
                <a:sym typeface="Consolas"/>
              </a:rPr>
              <a:t>(op){</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case</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:res=var1+var2;</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break</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case</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:res=var1-var2;</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break</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case</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:res=var1*var2;</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break</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case</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if</a:t>
            </a:r>
            <a:r>
              <a:rPr lang="es-AR" sz="1100" b="0" i="0" u="none" strike="noStrike" cap="none">
                <a:solidFill>
                  <a:srgbClr val="D4D4D4"/>
                </a:solidFill>
                <a:latin typeface="Consolas"/>
                <a:ea typeface="Consolas"/>
                <a:cs typeface="Consolas"/>
                <a:sym typeface="Consolas"/>
              </a:rPr>
              <a:t>(var2!=</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)res=var1/var2;</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else</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"Error no se puede dividir por cero</a:t>
            </a:r>
            <a:r>
              <a:rPr lang="es-AR" sz="1100" b="0" i="0" u="none" strike="noStrike" cap="none">
                <a:solidFill>
                  <a:srgbClr val="D7BA7D"/>
                </a:solidFill>
                <a:latin typeface="Consolas"/>
                <a:ea typeface="Consolas"/>
                <a:cs typeface="Consolas"/>
                <a:sym typeface="Consolas"/>
              </a:rPr>
              <a:t>\n</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break</a:t>
            </a: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"%d %c %d = %d</a:t>
            </a:r>
            <a:r>
              <a:rPr lang="es-AR" sz="1100" b="0" i="0" u="none" strike="noStrike" cap="none">
                <a:solidFill>
                  <a:srgbClr val="D7BA7D"/>
                </a:solidFill>
                <a:latin typeface="Consolas"/>
                <a:ea typeface="Consolas"/>
                <a:cs typeface="Consolas"/>
                <a:sym typeface="Consolas"/>
              </a:rPr>
              <a:t>\n</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,var1,op,var2,res);</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return</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a:t>
            </a:r>
            <a:endParaRPr/>
          </a:p>
        </p:txBody>
      </p:sp>
      <p:cxnSp>
        <p:nvCxnSpPr>
          <p:cNvPr id="823" name="Google Shape;823;p142"/>
          <p:cNvCxnSpPr/>
          <p:nvPr/>
        </p:nvCxnSpPr>
        <p:spPr>
          <a:xfrm>
            <a:off x="3738283" y="1411941"/>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7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Break y continue</a:t>
            </a:r>
            <a:endParaRPr/>
          </a:p>
        </p:txBody>
      </p:sp>
      <p:sp>
        <p:nvSpPr>
          <p:cNvPr id="829" name="Google Shape;829;p75"/>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Si me encuentro dentro de un bucle, while, do while, for, switch y el código pasa por la sentencia</a:t>
            </a:r>
            <a:endParaRPr/>
          </a:p>
          <a:p>
            <a:pPr marL="640080" lvl="1" indent="-274320" algn="l" rtl="0">
              <a:lnSpc>
                <a:spcPct val="100000"/>
              </a:lnSpc>
              <a:spcBef>
                <a:spcPts val="550"/>
              </a:spcBef>
              <a:spcAft>
                <a:spcPts val="0"/>
              </a:spcAft>
              <a:buSzPts val="1820"/>
              <a:buChar char="?"/>
            </a:pPr>
            <a:r>
              <a:rPr lang="es-AR"/>
              <a:t> break, automáticamente el procesador abandona el bucle.</a:t>
            </a:r>
            <a:endParaRPr/>
          </a:p>
          <a:p>
            <a:pPr marL="640080" lvl="1" indent="-274320" algn="l" rtl="0">
              <a:lnSpc>
                <a:spcPct val="100000"/>
              </a:lnSpc>
              <a:spcBef>
                <a:spcPts val="550"/>
              </a:spcBef>
              <a:spcAft>
                <a:spcPts val="0"/>
              </a:spcAft>
              <a:buSzPts val="1820"/>
              <a:buChar char="?"/>
            </a:pPr>
            <a:r>
              <a:rPr lang="es-AR"/>
              <a:t>continue, vuelve al principio del bucle en caso del for ejecuta la acción y evalúa la condición, en caso de los otros bucles solamente vuelve a evaluar la condición.</a:t>
            </a:r>
            <a:endParaRPr/>
          </a:p>
          <a:p>
            <a:pPr marL="0" lvl="0" indent="0" algn="l" rtl="0">
              <a:lnSpc>
                <a:spcPct val="100000"/>
              </a:lnSpc>
              <a:spcBef>
                <a:spcPts val="700"/>
              </a:spcBef>
              <a:spcAft>
                <a:spcPts val="0"/>
              </a:spcAft>
              <a:buSzPts val="1740"/>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7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Estructuras avanzada de datos</a:t>
            </a:r>
            <a:endParaRPr/>
          </a:p>
        </p:txBody>
      </p:sp>
      <p:sp>
        <p:nvSpPr>
          <p:cNvPr id="835" name="Google Shape;835;p76"/>
          <p:cNvSpPr txBox="1">
            <a:spLocks noGrp="1"/>
          </p:cNvSpPr>
          <p:nvPr>
            <p:ph type="body" idx="1"/>
          </p:nvPr>
        </p:nvSpPr>
        <p:spPr>
          <a:xfrm>
            <a:off x="802520" y="1635646"/>
            <a:ext cx="38862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90000"/>
              </a:lnSpc>
              <a:spcBef>
                <a:spcPts val="0"/>
              </a:spcBef>
              <a:spcAft>
                <a:spcPts val="0"/>
              </a:spcAft>
              <a:buSzPts val="1740"/>
              <a:buChar char="◻"/>
            </a:pPr>
            <a:r>
              <a:rPr lang="es-AR"/>
              <a:t>Vectores</a:t>
            </a:r>
            <a:endParaRPr/>
          </a:p>
          <a:p>
            <a:pPr marL="320040" lvl="0" indent="-320040" algn="l" rtl="0">
              <a:lnSpc>
                <a:spcPct val="90000"/>
              </a:lnSpc>
              <a:spcBef>
                <a:spcPts val="700"/>
              </a:spcBef>
              <a:spcAft>
                <a:spcPts val="0"/>
              </a:spcAft>
              <a:buSzPts val="1740"/>
              <a:buChar char="◻"/>
            </a:pPr>
            <a:r>
              <a:rPr lang="es-AR"/>
              <a:t>Strings</a:t>
            </a:r>
            <a:endParaRPr/>
          </a:p>
          <a:p>
            <a:pPr marL="320040" lvl="0" indent="-320040" algn="l" rtl="0">
              <a:lnSpc>
                <a:spcPct val="90000"/>
              </a:lnSpc>
              <a:spcBef>
                <a:spcPts val="700"/>
              </a:spcBef>
              <a:spcAft>
                <a:spcPts val="0"/>
              </a:spcAft>
              <a:buSzPts val="1740"/>
              <a:buChar char="◻"/>
            </a:pPr>
            <a:r>
              <a:rPr lang="es-AR"/>
              <a:t>Matrices</a:t>
            </a:r>
            <a:endParaRPr/>
          </a:p>
          <a:p>
            <a:pPr marL="320040" lvl="0" indent="-320040" algn="l" rtl="0">
              <a:lnSpc>
                <a:spcPct val="90000"/>
              </a:lnSpc>
              <a:spcBef>
                <a:spcPts val="700"/>
              </a:spcBef>
              <a:spcAft>
                <a:spcPts val="0"/>
              </a:spcAft>
              <a:buSzPts val="1740"/>
              <a:buChar char="◻"/>
            </a:pPr>
            <a:r>
              <a:rPr lang="es-AR"/>
              <a:t>Estructuras</a:t>
            </a:r>
            <a:endParaRPr/>
          </a:p>
          <a:p>
            <a:pPr marL="640080" lvl="1" indent="-274320" algn="l" rtl="0">
              <a:lnSpc>
                <a:spcPct val="90000"/>
              </a:lnSpc>
              <a:spcBef>
                <a:spcPts val="550"/>
              </a:spcBef>
              <a:spcAft>
                <a:spcPts val="0"/>
              </a:spcAft>
              <a:buSzPts val="1820"/>
              <a:buChar char="?"/>
            </a:pPr>
            <a:r>
              <a:rPr lang="es-AR"/>
              <a:t>Estructuras de campo de bit</a:t>
            </a:r>
            <a:endParaRPr/>
          </a:p>
          <a:p>
            <a:pPr marL="640080" lvl="1" indent="-274320" algn="l" rtl="0">
              <a:lnSpc>
                <a:spcPct val="90000"/>
              </a:lnSpc>
              <a:spcBef>
                <a:spcPts val="550"/>
              </a:spcBef>
              <a:spcAft>
                <a:spcPts val="0"/>
              </a:spcAft>
              <a:buSzPts val="1820"/>
              <a:buChar char="?"/>
            </a:pPr>
            <a:r>
              <a:rPr lang="es-AR"/>
              <a:t>Uniones</a:t>
            </a:r>
            <a:endParaRPr/>
          </a:p>
          <a:p>
            <a:pPr marL="365760" lvl="1" indent="0" algn="l" rtl="0">
              <a:lnSpc>
                <a:spcPct val="90000"/>
              </a:lnSpc>
              <a:spcBef>
                <a:spcPts val="550"/>
              </a:spcBef>
              <a:spcAft>
                <a:spcPts val="0"/>
              </a:spcAft>
              <a:buSzPts val="1820"/>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7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Vectores recordando que son…</a:t>
            </a:r>
            <a:endParaRPr/>
          </a:p>
        </p:txBody>
      </p:sp>
      <p:sp>
        <p:nvSpPr>
          <p:cNvPr id="841" name="Google Shape;841;p77"/>
          <p:cNvSpPr txBox="1"/>
          <p:nvPr/>
        </p:nvSpPr>
        <p:spPr>
          <a:xfrm>
            <a:off x="634323" y="1491630"/>
            <a:ext cx="784887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dk1"/>
                </a:solidFill>
                <a:latin typeface="Twentieth Century"/>
                <a:ea typeface="Twentieth Century"/>
                <a:cs typeface="Twentieth Century"/>
                <a:sym typeface="Twentieth Century"/>
              </a:rPr>
              <a:t>Nombre del vector: Temp</a:t>
            </a:r>
            <a:br>
              <a:rPr lang="es-AR" sz="1800" b="0" i="0" u="none" strike="noStrike" cap="none">
                <a:solidFill>
                  <a:schemeClr val="dk1"/>
                </a:solidFill>
                <a:latin typeface="Twentieth Century"/>
                <a:ea typeface="Twentieth Century"/>
                <a:cs typeface="Twentieth Century"/>
                <a:sym typeface="Twentieth Century"/>
              </a:rPr>
            </a:br>
            <a:r>
              <a:rPr lang="es-AR" sz="1800" b="0" i="0" u="none" strike="noStrike" cap="none">
                <a:solidFill>
                  <a:schemeClr val="dk1"/>
                </a:solidFill>
                <a:latin typeface="Twentieth Century"/>
                <a:ea typeface="Twentieth Century"/>
                <a:cs typeface="Twentieth Century"/>
                <a:sym typeface="Twentieth Century"/>
              </a:rPr>
              <a:t>Posee 4 espacios de memoria, el índice que figura entre paréntesis marca a que espacio nos referimos, desde 0 a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dk1"/>
                </a:solidFill>
                <a:latin typeface="Twentieth Century"/>
                <a:ea typeface="Twentieth Century"/>
                <a:cs typeface="Twentieth Century"/>
                <a:sym typeface="Twentieth Century"/>
              </a:rPr>
              <a:t>El espacio del índice puede ser un valor fijo, o utilizar una variable para cambiar el acceso.</a:t>
            </a:r>
            <a:endParaRPr sz="1400" b="0" i="0" u="none" strike="noStrike" cap="none">
              <a:solidFill>
                <a:srgbClr val="000000"/>
              </a:solidFill>
              <a:latin typeface="Arial"/>
              <a:ea typeface="Arial"/>
              <a:cs typeface="Arial"/>
              <a:sym typeface="Arial"/>
            </a:endParaRPr>
          </a:p>
        </p:txBody>
      </p:sp>
      <p:graphicFrame>
        <p:nvGraphicFramePr>
          <p:cNvPr id="842" name="Google Shape;842;p77"/>
          <p:cNvGraphicFramePr/>
          <p:nvPr/>
        </p:nvGraphicFramePr>
        <p:xfrm>
          <a:off x="1739044" y="3120130"/>
          <a:ext cx="3000000" cy="3000000"/>
        </p:xfrm>
        <a:graphic>
          <a:graphicData uri="http://schemas.openxmlformats.org/drawingml/2006/table">
            <a:tbl>
              <a:tblPr firstRow="1" bandRow="1">
                <a:noFill/>
                <a:tableStyleId>{4EE9C7FA-2AA7-4B00-AEC4-EF8F5005498B}</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Vector: Temp</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Contenido</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Temp(0)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20</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Temp(1)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25</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Temp(2)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30</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Temp(3)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10</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78"/>
          <p:cNvSpPr txBox="1">
            <a:spLocks noGrp="1"/>
          </p:cNvSpPr>
          <p:nvPr>
            <p:ph type="title"/>
          </p:nvPr>
        </p:nvSpPr>
        <p:spPr>
          <a:xfrm>
            <a:off x="188107" y="123478"/>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Vectores en Pseint</a:t>
            </a:r>
            <a:endParaRPr/>
          </a:p>
        </p:txBody>
      </p:sp>
      <p:sp>
        <p:nvSpPr>
          <p:cNvPr id="848" name="Google Shape;848;p78"/>
          <p:cNvSpPr txBox="1">
            <a:spLocks noGrp="1"/>
          </p:cNvSpPr>
          <p:nvPr>
            <p:ph type="body" idx="1"/>
          </p:nvPr>
        </p:nvSpPr>
        <p:spPr>
          <a:xfrm>
            <a:off x="609600" y="1352551"/>
            <a:ext cx="3530352" cy="3268624"/>
          </a:xfrm>
          <a:prstGeom prst="rect">
            <a:avLst/>
          </a:prstGeom>
          <a:noFill/>
          <a:ln>
            <a:noFill/>
          </a:ln>
        </p:spPr>
        <p:txBody>
          <a:bodyPr spcFirstLastPara="1" wrap="square" lIns="91425" tIns="45700" rIns="91425" bIns="45700" anchor="t" anchorCtr="0">
            <a:normAutofit/>
          </a:bodyPr>
          <a:lstStyle/>
          <a:p>
            <a:pPr marL="320040" lvl="0" indent="-320040" algn="just" rtl="0">
              <a:lnSpc>
                <a:spcPct val="100000"/>
              </a:lnSpc>
              <a:spcBef>
                <a:spcPts val="0"/>
              </a:spcBef>
              <a:spcAft>
                <a:spcPts val="0"/>
              </a:spcAft>
              <a:buSzPts val="1080"/>
              <a:buChar char="◻"/>
            </a:pPr>
            <a:r>
              <a:rPr lang="es-AR" sz="1800"/>
              <a:t>Luego antes de utilizarlo debemos indicar que vamos a utilizar un vector, con su dimensión, en el ejemplo vemos que se declara un Vector de dimensión 4 llamado Temp que va desde Temp(0) hasta Tempo(4)</a:t>
            </a:r>
            <a:endParaRPr/>
          </a:p>
        </p:txBody>
      </p:sp>
      <p:pic>
        <p:nvPicPr>
          <p:cNvPr id="849" name="Google Shape;849;p78"/>
          <p:cNvPicPr preferRelativeResize="0"/>
          <p:nvPr/>
        </p:nvPicPr>
        <p:blipFill rotWithShape="1">
          <a:blip r:embed="rId3">
            <a:alphaModFix/>
          </a:blip>
          <a:srcRect/>
          <a:stretch/>
        </p:blipFill>
        <p:spPr>
          <a:xfrm>
            <a:off x="4788024" y="2283718"/>
            <a:ext cx="3331529" cy="78593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7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Vectores en Pseint</a:t>
            </a:r>
            <a:endParaRPr/>
          </a:p>
        </p:txBody>
      </p:sp>
      <p:sp>
        <p:nvSpPr>
          <p:cNvPr id="855" name="Google Shape;855;p79"/>
          <p:cNvSpPr txBox="1">
            <a:spLocks noGrp="1"/>
          </p:cNvSpPr>
          <p:nvPr>
            <p:ph type="body" idx="1"/>
          </p:nvPr>
        </p:nvSpPr>
        <p:spPr>
          <a:xfrm>
            <a:off x="609600" y="1352550"/>
            <a:ext cx="4898504" cy="3163415"/>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En el siguiente ejemplo se utiliza u ciclo for para ingresar 4 temperaturas y luego se muestran en pantalla con otro ciclo for.</a:t>
            </a:r>
            <a:endParaRPr/>
          </a:p>
          <a:p>
            <a:pPr marL="320040" lvl="0" indent="-209550" algn="l" rtl="0">
              <a:lnSpc>
                <a:spcPct val="100000"/>
              </a:lnSpc>
              <a:spcBef>
                <a:spcPts val="700"/>
              </a:spcBef>
              <a:spcAft>
                <a:spcPts val="0"/>
              </a:spcAft>
              <a:buSzPts val="1740"/>
              <a:buNone/>
            </a:pPr>
            <a:endParaRPr/>
          </a:p>
        </p:txBody>
      </p:sp>
      <p:pic>
        <p:nvPicPr>
          <p:cNvPr id="856" name="Google Shape;856;p79"/>
          <p:cNvPicPr preferRelativeResize="0"/>
          <p:nvPr/>
        </p:nvPicPr>
        <p:blipFill rotWithShape="1">
          <a:blip r:embed="rId3">
            <a:alphaModFix/>
          </a:blip>
          <a:srcRect/>
          <a:stretch/>
        </p:blipFill>
        <p:spPr>
          <a:xfrm>
            <a:off x="5508104" y="0"/>
            <a:ext cx="3542064" cy="51435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pic>
        <p:nvPicPr>
          <p:cNvPr id="861" name="Google Shape;861;p80"/>
          <p:cNvPicPr preferRelativeResize="0"/>
          <p:nvPr/>
        </p:nvPicPr>
        <p:blipFill rotWithShape="1">
          <a:blip r:embed="rId3">
            <a:alphaModFix/>
          </a:blip>
          <a:srcRect/>
          <a:stretch/>
        </p:blipFill>
        <p:spPr>
          <a:xfrm>
            <a:off x="3919452" y="0"/>
            <a:ext cx="5224548" cy="5143500"/>
          </a:xfrm>
          <a:prstGeom prst="rect">
            <a:avLst/>
          </a:prstGeom>
          <a:noFill/>
          <a:ln>
            <a:noFill/>
          </a:ln>
        </p:spPr>
      </p:pic>
      <p:sp>
        <p:nvSpPr>
          <p:cNvPr id="862" name="Google Shape;862;p8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Vectores en Pseint</a:t>
            </a:r>
            <a:endParaRPr/>
          </a:p>
        </p:txBody>
      </p:sp>
      <p:sp>
        <p:nvSpPr>
          <p:cNvPr id="863" name="Google Shape;863;p80"/>
          <p:cNvSpPr txBox="1">
            <a:spLocks noGrp="1"/>
          </p:cNvSpPr>
          <p:nvPr>
            <p:ph type="body" idx="1"/>
          </p:nvPr>
        </p:nvSpPr>
        <p:spPr>
          <a:xfrm>
            <a:off x="179512" y="1347614"/>
            <a:ext cx="4032448" cy="3677776"/>
          </a:xfrm>
          <a:prstGeom prst="rect">
            <a:avLst/>
          </a:prstGeom>
          <a:noFill/>
          <a:ln>
            <a:noFill/>
          </a:ln>
        </p:spPr>
        <p:txBody>
          <a:bodyPr spcFirstLastPara="1" wrap="square" lIns="91425" tIns="45700" rIns="91425" bIns="45700" anchor="t" anchorCtr="0">
            <a:normAutofit/>
          </a:bodyPr>
          <a:lstStyle/>
          <a:p>
            <a:pPr marL="320040" lvl="0" indent="-320040" algn="just" rtl="0">
              <a:lnSpc>
                <a:spcPct val="80000"/>
              </a:lnSpc>
              <a:spcBef>
                <a:spcPts val="0"/>
              </a:spcBef>
              <a:spcAft>
                <a:spcPts val="0"/>
              </a:spcAft>
              <a:buSzPts val="1217"/>
              <a:buChar char="◻"/>
            </a:pPr>
            <a:r>
              <a:rPr lang="es-AR" sz="2029"/>
              <a:t>El siguiente programa muestra en pantalla la mayor temperatura ingresada</a:t>
            </a:r>
            <a:endParaRPr/>
          </a:p>
          <a:p>
            <a:pPr marL="640080" lvl="1" indent="-274320" algn="just" rtl="0">
              <a:lnSpc>
                <a:spcPct val="80000"/>
              </a:lnSpc>
              <a:spcBef>
                <a:spcPts val="550"/>
              </a:spcBef>
              <a:spcAft>
                <a:spcPts val="0"/>
              </a:spcAft>
              <a:buSzPts val="1274"/>
              <a:buChar char="?"/>
            </a:pPr>
            <a:r>
              <a:rPr lang="es-AR" sz="1820"/>
              <a:t>Primero se ingresan las 4 temperaturas</a:t>
            </a:r>
            <a:endParaRPr/>
          </a:p>
          <a:p>
            <a:pPr marL="640080" lvl="1" indent="-274320" algn="just" rtl="0">
              <a:lnSpc>
                <a:spcPct val="80000"/>
              </a:lnSpc>
              <a:spcBef>
                <a:spcPts val="550"/>
              </a:spcBef>
              <a:spcAft>
                <a:spcPts val="0"/>
              </a:spcAft>
              <a:buSzPts val="1274"/>
              <a:buChar char="?"/>
            </a:pPr>
            <a:r>
              <a:rPr lang="es-AR" sz="1820"/>
              <a:t>Luego se busca en el vector cual fue la mayor</a:t>
            </a:r>
            <a:endParaRPr/>
          </a:p>
          <a:p>
            <a:pPr marL="640080" lvl="1" indent="-274320" algn="just" rtl="0">
              <a:lnSpc>
                <a:spcPct val="80000"/>
              </a:lnSpc>
              <a:spcBef>
                <a:spcPts val="550"/>
              </a:spcBef>
              <a:spcAft>
                <a:spcPts val="0"/>
              </a:spcAft>
              <a:buSzPts val="1274"/>
              <a:buChar char="?"/>
            </a:pPr>
            <a:r>
              <a:rPr lang="es-AR" sz="1820"/>
              <a:t>Nota importante, fijarse que el vector se recorre de la 1 a la 3, dado que se asume que cuando hago la primer lectura, al no haber otra temperatura, esa es en primera instancia la mayor</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Codificando vectores	</a:t>
            </a:r>
            <a:endParaRPr/>
          </a:p>
        </p:txBody>
      </p:sp>
      <p:sp>
        <p:nvSpPr>
          <p:cNvPr id="869" name="Google Shape;869;p81"/>
          <p:cNvSpPr txBox="1">
            <a:spLocks noGrp="1"/>
          </p:cNvSpPr>
          <p:nvPr>
            <p:ph type="body" idx="1"/>
          </p:nvPr>
        </p:nvSpPr>
        <p:spPr>
          <a:xfrm>
            <a:off x="609600" y="1352551"/>
            <a:ext cx="828288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80000"/>
              </a:lnSpc>
              <a:spcBef>
                <a:spcPts val="0"/>
              </a:spcBef>
              <a:spcAft>
                <a:spcPts val="0"/>
              </a:spcAft>
              <a:buSzPts val="826"/>
              <a:buChar char="◻"/>
            </a:pPr>
            <a:r>
              <a:rPr lang="es-AR" sz="1377"/>
              <a:t>Debemos entender que la estructura de un vector, agrupa muchos tipos de variables juntos, bajo el nombre del vector, que además podemos diferenciar cada variable utilizando un índice.</a:t>
            </a:r>
            <a:endParaRPr/>
          </a:p>
          <a:p>
            <a:pPr marL="320040" lvl="0" indent="-320040" algn="l" rtl="0">
              <a:lnSpc>
                <a:spcPct val="80000"/>
              </a:lnSpc>
              <a:spcBef>
                <a:spcPts val="700"/>
              </a:spcBef>
              <a:spcAft>
                <a:spcPts val="0"/>
              </a:spcAft>
              <a:buSzPts val="826"/>
              <a:buChar char="◻"/>
            </a:pPr>
            <a:r>
              <a:rPr lang="es-AR" sz="1377"/>
              <a:t>En C se trabaja con el índice de 0 en adelante.</a:t>
            </a:r>
            <a:endParaRPr/>
          </a:p>
          <a:p>
            <a:pPr marL="320040" lvl="0" indent="-320040" algn="l" rtl="0">
              <a:lnSpc>
                <a:spcPct val="80000"/>
              </a:lnSpc>
              <a:spcBef>
                <a:spcPts val="700"/>
              </a:spcBef>
              <a:spcAft>
                <a:spcPts val="0"/>
              </a:spcAft>
              <a:buSzPts val="826"/>
              <a:buChar char="◻"/>
            </a:pPr>
            <a:r>
              <a:rPr lang="es-AR" sz="1377"/>
              <a:t>Para declarar un vector primero tenemos que definir el tipo de memoria que será cada variable del vector (todas serán del mismo tipo)</a:t>
            </a:r>
            <a:endParaRPr/>
          </a:p>
          <a:p>
            <a:pPr marL="320040" lvl="0" indent="-320040" algn="l" rtl="0">
              <a:lnSpc>
                <a:spcPct val="80000"/>
              </a:lnSpc>
              <a:spcBef>
                <a:spcPts val="700"/>
              </a:spcBef>
              <a:spcAft>
                <a:spcPts val="0"/>
              </a:spcAft>
              <a:buSzPts val="826"/>
              <a:buChar char="◻"/>
            </a:pPr>
            <a:r>
              <a:rPr lang="es-AR" sz="1377"/>
              <a:t>En lugar de utilizar paréntesis () se utilizan corchetes []</a:t>
            </a:r>
            <a:endParaRPr/>
          </a:p>
          <a:p>
            <a:pPr marL="320040" lvl="0" indent="-320040" algn="l" rtl="0">
              <a:lnSpc>
                <a:spcPct val="80000"/>
              </a:lnSpc>
              <a:spcBef>
                <a:spcPts val="700"/>
              </a:spcBef>
              <a:spcAft>
                <a:spcPts val="0"/>
              </a:spcAft>
              <a:buSzPts val="826"/>
              <a:buChar char="◻"/>
            </a:pPr>
            <a:r>
              <a:rPr lang="es-AR" sz="1377"/>
              <a:t>unsigned int mivector[10];</a:t>
            </a:r>
            <a:endParaRPr/>
          </a:p>
          <a:p>
            <a:pPr marL="320040" lvl="0" indent="-320040" algn="l" rtl="0">
              <a:lnSpc>
                <a:spcPct val="80000"/>
              </a:lnSpc>
              <a:spcBef>
                <a:spcPts val="700"/>
              </a:spcBef>
              <a:spcAft>
                <a:spcPts val="0"/>
              </a:spcAft>
              <a:buSzPts val="826"/>
              <a:buChar char="◻"/>
            </a:pPr>
            <a:r>
              <a:rPr lang="es-AR" sz="1377"/>
              <a:t>Con la siguiente línea hemos declarado 10 espacios de memoria int, bajo el nombre mivector, podemos indexar cada espacio con el índice, y tendremos desde mivector[0], hasta mivector[9]. 10 espacios de memoria en total. </a:t>
            </a:r>
            <a:endParaRPr/>
          </a:p>
          <a:p>
            <a:pPr marL="320040" lvl="0" indent="-320040" algn="l" rtl="0">
              <a:lnSpc>
                <a:spcPct val="80000"/>
              </a:lnSpc>
              <a:spcBef>
                <a:spcPts val="700"/>
              </a:spcBef>
              <a:spcAft>
                <a:spcPts val="0"/>
              </a:spcAft>
              <a:buSzPts val="826"/>
              <a:buChar char="◻"/>
            </a:pPr>
            <a:r>
              <a:rPr lang="es-AR" sz="1377"/>
              <a:t>El nombre del vector mivector, hace referencia a la dirección donde se encuentra la primer posición de memoria del vector</a:t>
            </a:r>
            <a:endParaRPr/>
          </a:p>
          <a:p>
            <a:pPr marL="320040" lvl="0" indent="-320040" algn="l" rtl="0">
              <a:lnSpc>
                <a:spcPct val="80000"/>
              </a:lnSpc>
              <a:spcBef>
                <a:spcPts val="700"/>
              </a:spcBef>
              <a:spcAft>
                <a:spcPts val="0"/>
              </a:spcAft>
              <a:buSzPts val="826"/>
              <a:buChar char="◻"/>
            </a:pPr>
            <a:r>
              <a:rPr lang="es-AR" sz="1377"/>
              <a:t>unsigned char mivector2[5];</a:t>
            </a:r>
            <a:endParaRPr/>
          </a:p>
          <a:p>
            <a:pPr marL="320040" lvl="0" indent="-320040" algn="l" rtl="0">
              <a:lnSpc>
                <a:spcPct val="80000"/>
              </a:lnSpc>
              <a:spcBef>
                <a:spcPts val="700"/>
              </a:spcBef>
              <a:spcAft>
                <a:spcPts val="0"/>
              </a:spcAft>
              <a:buSzPts val="826"/>
              <a:buChar char="◻"/>
            </a:pPr>
            <a:r>
              <a:rPr lang="es-AR" sz="1377"/>
              <a:t>Creamos un vector de 5 posiciones (todas del tipo char), que va desde mivector2[0] hasta mivector2[4].</a:t>
            </a:r>
            <a:endParaRPr/>
          </a:p>
          <a:p>
            <a:pPr marL="0" lvl="0" indent="0" algn="l" rtl="0">
              <a:lnSpc>
                <a:spcPct val="80000"/>
              </a:lnSpc>
              <a:spcBef>
                <a:spcPts val="700"/>
              </a:spcBef>
              <a:spcAft>
                <a:spcPts val="0"/>
              </a:spcAft>
              <a:buSzPts val="826"/>
              <a:buNone/>
            </a:pPr>
            <a:endParaRPr sz="137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47619"/>
              <a:buNone/>
            </a:pPr>
            <a:r>
              <a:rPr lang="es-AR"/>
              <a:t>Estilos para los nombres de variables</a:t>
            </a:r>
            <a:endParaRPr/>
          </a:p>
        </p:txBody>
      </p:sp>
      <p:sp>
        <p:nvSpPr>
          <p:cNvPr id="165" name="Google Shape;165;p11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Siempre conviene utilizar nombres que ayuden a comprender que contiene la variable.</a:t>
            </a:r>
            <a:endParaRPr/>
          </a:p>
          <a:p>
            <a:pPr marL="457200" lvl="0" indent="-297180" algn="l" rtl="0">
              <a:lnSpc>
                <a:spcPct val="100000"/>
              </a:lnSpc>
              <a:spcBef>
                <a:spcPts val="700"/>
              </a:spcBef>
              <a:spcAft>
                <a:spcPts val="0"/>
              </a:spcAft>
              <a:buSzPts val="1080"/>
              <a:buChar char="◻"/>
            </a:pPr>
            <a:r>
              <a:rPr lang="es-AR"/>
              <a:t>Existen algunos formatos adoptados por los programadores: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8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Inicializando el vector</a:t>
            </a:r>
            <a:endParaRPr/>
          </a:p>
        </p:txBody>
      </p:sp>
      <p:sp>
        <p:nvSpPr>
          <p:cNvPr id="875" name="Google Shape;875;p82"/>
          <p:cNvSpPr txBox="1">
            <a:spLocks noGrp="1"/>
          </p:cNvSpPr>
          <p:nvPr>
            <p:ph type="body" idx="1"/>
          </p:nvPr>
        </p:nvSpPr>
        <p:spPr>
          <a:xfrm>
            <a:off x="609600" y="1352551"/>
            <a:ext cx="7994848"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200"/>
              <a:buChar char="◻"/>
            </a:pPr>
            <a:r>
              <a:rPr lang="es-AR" sz="2000"/>
              <a:t>Como toda variable hay que declararla, y al declararla (como vimos en el slide anterior), podemos además inicializar las variables.</a:t>
            </a:r>
            <a:endParaRPr/>
          </a:p>
          <a:p>
            <a:pPr marL="320040" lvl="0" indent="-320040" algn="l" rtl="0">
              <a:lnSpc>
                <a:spcPct val="100000"/>
              </a:lnSpc>
              <a:spcBef>
                <a:spcPts val="700"/>
              </a:spcBef>
              <a:spcAft>
                <a:spcPts val="0"/>
              </a:spcAft>
              <a:buSzPts val="1200"/>
              <a:buChar char="◻"/>
            </a:pPr>
            <a:r>
              <a:rPr lang="es-AR" sz="2000"/>
              <a:t>unsigned char mivector[4]={0x00,0x01,0x55,0x33};</a:t>
            </a:r>
            <a:endParaRPr/>
          </a:p>
          <a:p>
            <a:pPr marL="320040" lvl="0" indent="-320040" algn="l" rtl="0">
              <a:lnSpc>
                <a:spcPct val="100000"/>
              </a:lnSpc>
              <a:spcBef>
                <a:spcPts val="700"/>
              </a:spcBef>
              <a:spcAft>
                <a:spcPts val="0"/>
              </a:spcAft>
              <a:buSzPts val="1200"/>
              <a:buChar char="◻"/>
            </a:pPr>
            <a:r>
              <a:rPr lang="es-AR" sz="2000"/>
              <a:t>Así dimos un valor inicial a cada memoria del vector:</a:t>
            </a:r>
            <a:endParaRPr/>
          </a:p>
        </p:txBody>
      </p:sp>
      <p:graphicFrame>
        <p:nvGraphicFramePr>
          <p:cNvPr id="876" name="Google Shape;876;p82"/>
          <p:cNvGraphicFramePr/>
          <p:nvPr/>
        </p:nvGraphicFramePr>
        <p:xfrm>
          <a:off x="1739044" y="3120130"/>
          <a:ext cx="3000000" cy="3000000"/>
        </p:xfrm>
        <a:graphic>
          <a:graphicData uri="http://schemas.openxmlformats.org/drawingml/2006/table">
            <a:tbl>
              <a:tblPr firstRow="1" bandRow="1">
                <a:noFill/>
                <a:tableStyleId>{4EE9C7FA-2AA7-4B00-AEC4-EF8F5005498B}</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Vector: mivector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Contenido</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mivector[0]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0x00</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mivector[1]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0x01</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mivector[2]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0x55</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mivector[3]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0x33</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8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Inicializando el vector</a:t>
            </a:r>
            <a:endParaRPr/>
          </a:p>
        </p:txBody>
      </p:sp>
      <p:sp>
        <p:nvSpPr>
          <p:cNvPr id="882" name="Google Shape;882;p83"/>
          <p:cNvSpPr txBox="1">
            <a:spLocks noGrp="1"/>
          </p:cNvSpPr>
          <p:nvPr>
            <p:ph type="body" idx="1"/>
          </p:nvPr>
        </p:nvSpPr>
        <p:spPr>
          <a:xfrm>
            <a:off x="609600" y="1352551"/>
            <a:ext cx="8210872"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200"/>
              <a:buChar char="◻"/>
            </a:pPr>
            <a:r>
              <a:rPr lang="es-AR" sz="2000"/>
              <a:t>Como hemos inicializado el vector, no es necesario decirle al vector la cantidad de posiciones que tendrá, es válido también declarar un vector de la siguiente manera:</a:t>
            </a:r>
            <a:endParaRPr/>
          </a:p>
          <a:p>
            <a:pPr marL="320040" lvl="0" indent="-320040" algn="l" rtl="0">
              <a:lnSpc>
                <a:spcPct val="100000"/>
              </a:lnSpc>
              <a:spcBef>
                <a:spcPts val="700"/>
              </a:spcBef>
              <a:spcAft>
                <a:spcPts val="0"/>
              </a:spcAft>
              <a:buSzPts val="1200"/>
              <a:buChar char="◻"/>
            </a:pPr>
            <a:r>
              <a:rPr lang="es-AR" sz="2000"/>
              <a:t>unsigned char mivector[]={0x00,0x01,0x55,0x33};</a:t>
            </a:r>
            <a:endParaRPr/>
          </a:p>
          <a:p>
            <a:pPr marL="320040" lvl="0" indent="-320040" algn="l" rtl="0">
              <a:lnSpc>
                <a:spcPct val="100000"/>
              </a:lnSpc>
              <a:spcBef>
                <a:spcPts val="700"/>
              </a:spcBef>
              <a:spcAft>
                <a:spcPts val="0"/>
              </a:spcAft>
              <a:buSzPts val="1080"/>
              <a:buChar char="◻"/>
            </a:pPr>
            <a:r>
              <a:rPr lang="es-AR" sz="1800"/>
              <a:t>El compilador sabrá que dicho vector es de 4 posiciones.</a:t>
            </a:r>
            <a:endParaRPr sz="20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8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Vectores de caracteres… strings	</a:t>
            </a:r>
            <a:endParaRPr/>
          </a:p>
        </p:txBody>
      </p:sp>
      <p:sp>
        <p:nvSpPr>
          <p:cNvPr id="888" name="Google Shape;888;p84"/>
          <p:cNvSpPr txBox="1">
            <a:spLocks noGrp="1"/>
          </p:cNvSpPr>
          <p:nvPr>
            <p:ph type="body" idx="1"/>
          </p:nvPr>
        </p:nvSpPr>
        <p:spPr>
          <a:xfrm>
            <a:off x="609600" y="1352551"/>
            <a:ext cx="8210872"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90000"/>
              </a:lnSpc>
              <a:spcBef>
                <a:spcPts val="0"/>
              </a:spcBef>
              <a:spcAft>
                <a:spcPts val="0"/>
              </a:spcAft>
              <a:buSzPts val="1110"/>
              <a:buChar char="◻"/>
            </a:pPr>
            <a:r>
              <a:rPr lang="es-AR" sz="1850"/>
              <a:t>Muchas veces trabajaremos con cadenas de caracteres, strings.</a:t>
            </a:r>
            <a:endParaRPr/>
          </a:p>
          <a:p>
            <a:pPr marL="320040" lvl="0" indent="-320040" algn="l" rtl="0">
              <a:lnSpc>
                <a:spcPct val="90000"/>
              </a:lnSpc>
              <a:spcBef>
                <a:spcPts val="700"/>
              </a:spcBef>
              <a:spcAft>
                <a:spcPts val="0"/>
              </a:spcAft>
              <a:buSzPts val="1110"/>
              <a:buChar char="◻"/>
            </a:pPr>
            <a:r>
              <a:rPr lang="es-AR" sz="1850"/>
              <a:t>Las cadenas de caracteres son vectores del tipo char que poseen en un interior un valor que es asociado de acuerdo al formato ASCII a un caracter. Siempre todos los vectores String están terminados en el carácter NULL (0)</a:t>
            </a:r>
            <a:endParaRPr/>
          </a:p>
          <a:p>
            <a:pPr marL="0" lvl="0" indent="0" algn="l" rtl="0">
              <a:lnSpc>
                <a:spcPct val="90000"/>
              </a:lnSpc>
              <a:spcBef>
                <a:spcPts val="700"/>
              </a:spcBef>
              <a:spcAft>
                <a:spcPts val="0"/>
              </a:spcAft>
              <a:buSzPts val="1110"/>
              <a:buNone/>
            </a:pPr>
            <a:r>
              <a:rPr lang="es-AR" sz="1850"/>
              <a:t>Podríamos escribir:</a:t>
            </a:r>
            <a:endParaRPr/>
          </a:p>
          <a:p>
            <a:pPr marL="320040" lvl="0" indent="-320040" algn="l" rtl="0">
              <a:lnSpc>
                <a:spcPct val="90000"/>
              </a:lnSpc>
              <a:spcBef>
                <a:spcPts val="700"/>
              </a:spcBef>
              <a:spcAft>
                <a:spcPts val="0"/>
              </a:spcAft>
              <a:buSzPts val="1110"/>
              <a:buChar char="◻"/>
            </a:pPr>
            <a:r>
              <a:rPr lang="es-AR" sz="1850"/>
              <a:t>unsigned char mistring[]={‘H’,’o’,’l’,’a’,0}</a:t>
            </a:r>
            <a:endParaRPr/>
          </a:p>
          <a:p>
            <a:pPr marL="320040" lvl="0" indent="-320040" algn="l" rtl="0">
              <a:lnSpc>
                <a:spcPct val="90000"/>
              </a:lnSpc>
              <a:spcBef>
                <a:spcPts val="700"/>
              </a:spcBef>
              <a:spcAft>
                <a:spcPts val="0"/>
              </a:spcAft>
              <a:buSzPts val="1110"/>
              <a:buChar char="◻"/>
            </a:pPr>
            <a:r>
              <a:rPr lang="es-AR" sz="1850"/>
              <a:t>Por simplicidad la notación anterior es igual a escribir</a:t>
            </a:r>
            <a:endParaRPr/>
          </a:p>
          <a:p>
            <a:pPr marL="320040" lvl="0" indent="-320040" algn="l" rtl="0">
              <a:lnSpc>
                <a:spcPct val="90000"/>
              </a:lnSpc>
              <a:spcBef>
                <a:spcPts val="700"/>
              </a:spcBef>
              <a:spcAft>
                <a:spcPts val="0"/>
              </a:spcAft>
              <a:buSzPts val="1110"/>
              <a:buChar char="◻"/>
            </a:pPr>
            <a:r>
              <a:rPr lang="es-AR" sz="1850"/>
              <a:t>unsigned char mistring[]=“Hola”</a:t>
            </a:r>
            <a:endParaRPr/>
          </a:p>
          <a:p>
            <a:pPr marL="320040" lvl="0" indent="-320040" algn="l" rtl="0">
              <a:lnSpc>
                <a:spcPct val="90000"/>
              </a:lnSpc>
              <a:spcBef>
                <a:spcPts val="700"/>
              </a:spcBef>
              <a:spcAft>
                <a:spcPts val="0"/>
              </a:spcAft>
              <a:buSzPts val="1110"/>
              <a:buChar char="◻"/>
            </a:pPr>
            <a:r>
              <a:rPr lang="es-AR" sz="1850"/>
              <a:t>El vector anterior es un vector que posee 5 posiciones, no debemos olvidar el carácter NULL que es agregado automáticamente por el compilador.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8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Como se ve en memoria el string</a:t>
            </a:r>
            <a:endParaRPr/>
          </a:p>
        </p:txBody>
      </p:sp>
      <p:graphicFrame>
        <p:nvGraphicFramePr>
          <p:cNvPr id="894" name="Google Shape;894;p85"/>
          <p:cNvGraphicFramePr/>
          <p:nvPr/>
        </p:nvGraphicFramePr>
        <p:xfrm>
          <a:off x="755577" y="1491630"/>
          <a:ext cx="3000000" cy="3000000"/>
        </p:xfrm>
        <a:graphic>
          <a:graphicData uri="http://schemas.openxmlformats.org/drawingml/2006/table">
            <a:tbl>
              <a:tblPr firstRow="1" bandRow="1">
                <a:noFill/>
                <a:tableStyleId>{4EE9C7FA-2AA7-4B00-AEC4-EF8F5005498B}</a:tableStyleId>
              </a:tblPr>
              <a:tblGrid>
                <a:gridCol w="1797775">
                  <a:extLst>
                    <a:ext uri="{9D8B030D-6E8A-4147-A177-3AD203B41FA5}">
                      <a16:colId xmlns:a16="http://schemas.microsoft.com/office/drawing/2014/main" val="20000"/>
                    </a:ext>
                  </a:extLst>
                </a:gridCol>
                <a:gridCol w="180105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520275">
                  <a:extLst>
                    <a:ext uri="{9D8B030D-6E8A-4147-A177-3AD203B41FA5}">
                      <a16:colId xmlns:a16="http://schemas.microsoft.com/office/drawing/2014/main" val="20003"/>
                    </a:ext>
                  </a:extLst>
                </a:gridCol>
              </a:tblGrid>
              <a:tr h="62160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Posición de memoria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Contenido visto en ASCII</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Contenido visto en Hexa</a:t>
                      </a:r>
                      <a:endParaRPr sz="1400" u="none" strike="noStrike" cap="none"/>
                    </a:p>
                  </a:txBody>
                  <a:tcPr marL="91450" marR="91450" marT="45725" marB="45725"/>
                </a:tc>
                <a:extLst>
                  <a:ext uri="{0D108BD9-81ED-4DB2-BD59-A6C34878D82A}">
                    <a16:rowId xmlns:a16="http://schemas.microsoft.com/office/drawing/2014/main" val="10000"/>
                  </a:ext>
                </a:extLst>
              </a:tr>
              <a:tr h="360125">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0x48</a:t>
                      </a:r>
                      <a:endParaRPr sz="1400" u="none" strike="noStrike" cap="none"/>
                    </a:p>
                  </a:txBody>
                  <a:tcPr marL="91450" marR="91450" marT="45725" marB="45725"/>
                </a:tc>
                <a:extLst>
                  <a:ext uri="{0D108BD9-81ED-4DB2-BD59-A6C34878D82A}">
                    <a16:rowId xmlns:a16="http://schemas.microsoft.com/office/drawing/2014/main" val="10001"/>
                  </a:ext>
                </a:extLst>
              </a:tr>
              <a:tr h="360125">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0x6f</a:t>
                      </a:r>
                      <a:endParaRPr sz="1400" u="none" strike="noStrike" cap="none"/>
                    </a:p>
                  </a:txBody>
                  <a:tcPr marL="91450" marR="91450" marT="45725" marB="45725"/>
                </a:tc>
                <a:extLst>
                  <a:ext uri="{0D108BD9-81ED-4DB2-BD59-A6C34878D82A}">
                    <a16:rowId xmlns:a16="http://schemas.microsoft.com/office/drawing/2014/main" val="10002"/>
                  </a:ext>
                </a:extLst>
              </a:tr>
              <a:tr h="360125">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mistring+2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0x6c</a:t>
                      </a:r>
                      <a:endParaRPr sz="1400" u="none" strike="noStrike" cap="none"/>
                    </a:p>
                  </a:txBody>
                  <a:tcPr marL="91450" marR="91450" marT="45725" marB="45725"/>
                </a:tc>
                <a:extLst>
                  <a:ext uri="{0D108BD9-81ED-4DB2-BD59-A6C34878D82A}">
                    <a16:rowId xmlns:a16="http://schemas.microsoft.com/office/drawing/2014/main" val="10003"/>
                  </a:ext>
                </a:extLst>
              </a:tr>
              <a:tr h="360125">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mistring+3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mistring[3]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0x61</a:t>
                      </a:r>
                      <a:endParaRPr sz="1400" u="none" strike="noStrike" cap="none"/>
                    </a:p>
                  </a:txBody>
                  <a:tcPr marL="91450" marR="91450" marT="45725" marB="45725"/>
                </a:tc>
                <a:extLst>
                  <a:ext uri="{0D108BD9-81ED-4DB2-BD59-A6C34878D82A}">
                    <a16:rowId xmlns:a16="http://schemas.microsoft.com/office/drawing/2014/main" val="10004"/>
                  </a:ext>
                </a:extLst>
              </a:tr>
              <a:tr h="360125">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mistring+4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mistring[4]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NULL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0x00</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
        <p:nvSpPr>
          <p:cNvPr id="895" name="Google Shape;895;p85"/>
          <p:cNvSpPr txBox="1"/>
          <p:nvPr/>
        </p:nvSpPr>
        <p:spPr>
          <a:xfrm>
            <a:off x="772779" y="4186438"/>
            <a:ext cx="800742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dk1"/>
                </a:solidFill>
                <a:latin typeface="Twentieth Century"/>
                <a:ea typeface="Twentieth Century"/>
                <a:cs typeface="Twentieth Century"/>
                <a:sym typeface="Twentieth Century"/>
              </a:rPr>
              <a:t>No sabemos cual es el valor mistring (la posición de memoria) pero sabemos que cada elemento del vector estará una posición de memoria delante de otra y que la palabra mistring es la posición de memoria.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8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Vectores y String constantes</a:t>
            </a:r>
            <a:endParaRPr/>
          </a:p>
        </p:txBody>
      </p:sp>
      <p:sp>
        <p:nvSpPr>
          <p:cNvPr id="901" name="Google Shape;901;p86"/>
          <p:cNvSpPr txBox="1">
            <a:spLocks noGrp="1"/>
          </p:cNvSpPr>
          <p:nvPr>
            <p:ph type="body" idx="1"/>
          </p:nvPr>
        </p:nvSpPr>
        <p:spPr>
          <a:xfrm>
            <a:off x="395536" y="1491630"/>
            <a:ext cx="8210872"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80000"/>
              </a:lnSpc>
              <a:spcBef>
                <a:spcPts val="0"/>
              </a:spcBef>
              <a:spcAft>
                <a:spcPts val="0"/>
              </a:spcAft>
              <a:buSzPts val="1020"/>
              <a:buChar char="◻"/>
            </a:pPr>
            <a:r>
              <a:rPr lang="es-AR" sz="1700"/>
              <a:t>En algunas ocasiones, creamos un vector como tabla de datos o un string para mostrar en algún pantalla que no se va a modificar, solo lo usaremos para leerlo. </a:t>
            </a:r>
            <a:endParaRPr/>
          </a:p>
          <a:p>
            <a:pPr marL="320040" lvl="0" indent="-320040" algn="l" rtl="0">
              <a:lnSpc>
                <a:spcPct val="80000"/>
              </a:lnSpc>
              <a:spcBef>
                <a:spcPts val="700"/>
              </a:spcBef>
              <a:spcAft>
                <a:spcPts val="0"/>
              </a:spcAft>
              <a:buSzPts val="1020"/>
              <a:buChar char="◻"/>
            </a:pPr>
            <a:r>
              <a:rPr lang="es-AR" sz="1700"/>
              <a:t>Recordemos que el vector en sí es una variable por lo tanto puede ser afectada los modificadores y CONST lo es</a:t>
            </a:r>
            <a:endParaRPr/>
          </a:p>
          <a:p>
            <a:pPr marL="320040" lvl="0" indent="-320040" algn="l" rtl="0">
              <a:lnSpc>
                <a:spcPct val="80000"/>
              </a:lnSpc>
              <a:spcBef>
                <a:spcPts val="700"/>
              </a:spcBef>
              <a:spcAft>
                <a:spcPts val="0"/>
              </a:spcAft>
              <a:buSzPts val="1020"/>
              <a:buChar char="◻"/>
            </a:pPr>
            <a:r>
              <a:rPr lang="es-AR" sz="1700"/>
              <a:t>Definiendo el vector o string de la siguiente forma:</a:t>
            </a:r>
            <a:endParaRPr/>
          </a:p>
          <a:p>
            <a:pPr marL="320040" lvl="0" indent="-320040" algn="l" rtl="0">
              <a:lnSpc>
                <a:spcPct val="80000"/>
              </a:lnSpc>
              <a:spcBef>
                <a:spcPts val="700"/>
              </a:spcBef>
              <a:spcAft>
                <a:spcPts val="0"/>
              </a:spcAft>
              <a:buSzPts val="1020"/>
              <a:buChar char="◻"/>
            </a:pPr>
            <a:r>
              <a:rPr lang="es-AR" sz="1700"/>
              <a:t>const unsigned char mistring[]=“Hola”;</a:t>
            </a:r>
            <a:endParaRPr/>
          </a:p>
          <a:p>
            <a:pPr marL="320040" lvl="0" indent="-320040" algn="l" rtl="0">
              <a:lnSpc>
                <a:spcPct val="80000"/>
              </a:lnSpc>
              <a:spcBef>
                <a:spcPts val="700"/>
              </a:spcBef>
              <a:spcAft>
                <a:spcPts val="0"/>
              </a:spcAft>
              <a:buSzPts val="1020"/>
              <a:buChar char="◻"/>
            </a:pPr>
            <a:r>
              <a:rPr lang="es-AR" sz="1700"/>
              <a:t>const unsigned int mivector[]={0x01,0x02,0x03};</a:t>
            </a:r>
            <a:endParaRPr/>
          </a:p>
          <a:p>
            <a:pPr marL="320040" lvl="0" indent="-320040" algn="l" rtl="0">
              <a:lnSpc>
                <a:spcPct val="80000"/>
              </a:lnSpc>
              <a:spcBef>
                <a:spcPts val="700"/>
              </a:spcBef>
              <a:spcAft>
                <a:spcPts val="0"/>
              </a:spcAft>
              <a:buSzPts val="1020"/>
              <a:buChar char="◻"/>
            </a:pPr>
            <a:r>
              <a:rPr lang="es-AR" sz="1700"/>
              <a:t>No sabemos donde este vector y string van a estar alojados, pero si al declararos los constantes sabremos que estarán en memoria de programa y no en memoria de datos. Siempre recordemos que en TODO sistema computacional es menor la cantidad de memoria de datos que la memoria de programa, por lo tanto estamos optimizando recursos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4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Consiga:	</a:t>
            </a:r>
            <a:endParaRPr/>
          </a:p>
        </p:txBody>
      </p:sp>
      <p:sp>
        <p:nvSpPr>
          <p:cNvPr id="907" name="Google Shape;907;p14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a:bodyPr>
          <a:lstStyle/>
          <a:p>
            <a:pPr marL="457200" lvl="0" indent="-297180" algn="l" rtl="0">
              <a:lnSpc>
                <a:spcPct val="100000"/>
              </a:lnSpc>
              <a:spcBef>
                <a:spcPts val="700"/>
              </a:spcBef>
              <a:spcAft>
                <a:spcPts val="0"/>
              </a:spcAft>
              <a:buSzPct val="40260"/>
              <a:buChar char="◻"/>
            </a:pPr>
            <a:r>
              <a:rPr lang="es-AR"/>
              <a:t>Realizar una función que compare dos strings (de la misma longitud, definidos como variables globales) y devuelva 0 si son iguales o 1 si son distintos</a:t>
            </a:r>
            <a:endParaRPr/>
          </a:p>
          <a:p>
            <a:pPr marL="457200" lvl="0" indent="-297180" algn="l" rtl="0">
              <a:lnSpc>
                <a:spcPct val="100000"/>
              </a:lnSpc>
              <a:spcBef>
                <a:spcPts val="700"/>
              </a:spcBef>
              <a:spcAft>
                <a:spcPts val="0"/>
              </a:spcAft>
              <a:buSzPct val="40260"/>
              <a:buChar char="◻"/>
            </a:pPr>
            <a:r>
              <a:rPr lang="es-AR"/>
              <a:t>Realizar una función para pasar a mayúscula y otra a minúscula un string definido como global. Observar las características de las mayúsculas y minúsculas en la tabla ASCII</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4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Ordenamiento	</a:t>
            </a:r>
            <a:endParaRPr/>
          </a:p>
        </p:txBody>
      </p:sp>
      <p:sp>
        <p:nvSpPr>
          <p:cNvPr id="913" name="Google Shape;913;p14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Hacer un programa que ordene un vector que contiene números de menor a mayor (considerar un vector de 10 elementos)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4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Algoritmos de ordenamiento</a:t>
            </a:r>
            <a:endParaRPr/>
          </a:p>
        </p:txBody>
      </p:sp>
      <p:sp>
        <p:nvSpPr>
          <p:cNvPr id="919" name="Google Shape;919;p145"/>
          <p:cNvSpPr txBox="1">
            <a:spLocks noGrp="1"/>
          </p:cNvSpPr>
          <p:nvPr>
            <p:ph type="body" idx="1"/>
          </p:nvPr>
        </p:nvSpPr>
        <p:spPr>
          <a:xfrm>
            <a:off x="609600" y="1352550"/>
            <a:ext cx="6819900" cy="2130238"/>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Ordenamiento Burbuja (Bubblesort)</a:t>
            </a:r>
            <a:endParaRPr/>
          </a:p>
          <a:p>
            <a:pPr marL="457200" lvl="0" indent="-297180" algn="l" rtl="0">
              <a:lnSpc>
                <a:spcPct val="100000"/>
              </a:lnSpc>
              <a:spcBef>
                <a:spcPts val="700"/>
              </a:spcBef>
              <a:spcAft>
                <a:spcPts val="0"/>
              </a:spcAft>
              <a:buSzPts val="1080"/>
              <a:buChar char="◻"/>
            </a:pPr>
            <a:r>
              <a:rPr lang="es-AR"/>
              <a:t>Ordenamiento por Selección</a:t>
            </a:r>
            <a:endParaRPr/>
          </a:p>
          <a:p>
            <a:pPr marL="457200" lvl="0" indent="-297180" algn="l" rtl="0">
              <a:lnSpc>
                <a:spcPct val="100000"/>
              </a:lnSpc>
              <a:spcBef>
                <a:spcPts val="700"/>
              </a:spcBef>
              <a:spcAft>
                <a:spcPts val="0"/>
              </a:spcAft>
              <a:buSzPts val="1080"/>
              <a:buChar char="◻"/>
            </a:pPr>
            <a:r>
              <a:rPr lang="es-AR"/>
              <a:t>Ordenamiento por Inserción</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4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Ordenamiento Burbuja (Bubblesort)</a:t>
            </a:r>
            <a:endParaRPr/>
          </a:p>
        </p:txBody>
      </p:sp>
      <p:sp>
        <p:nvSpPr>
          <p:cNvPr id="925" name="Google Shape;925;p14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Este es el algoritmo más sencillo probablemente. Ideal para empezar. Consiste en recorrer el vector repetidamente, comparando elementos adyacentes de dos en dos. Si un elemento es mayor que el que está en la siguiente posición se intercambian.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9"/>
        <p:cNvGrpSpPr/>
        <p:nvPr/>
      </p:nvGrpSpPr>
      <p:grpSpPr>
        <a:xfrm>
          <a:off x="0" y="0"/>
          <a:ext cx="0" cy="0"/>
          <a:chOff x="0" y="0"/>
          <a:chExt cx="0" cy="0"/>
        </a:xfrm>
      </p:grpSpPr>
      <p:sp>
        <p:nvSpPr>
          <p:cNvPr id="930" name="Google Shape;930;p14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solidFill>
                  <a:schemeClr val="lt1"/>
                </a:solidFill>
              </a:rPr>
              <a:t>Ejemplo</a:t>
            </a:r>
            <a:endParaRPr>
              <a:solidFill>
                <a:schemeClr val="lt1"/>
              </a:solidFill>
            </a:endParaRPr>
          </a:p>
        </p:txBody>
      </p:sp>
      <p:sp>
        <p:nvSpPr>
          <p:cNvPr id="931" name="Google Shape;931;p147"/>
          <p:cNvSpPr txBox="1"/>
          <p:nvPr/>
        </p:nvSpPr>
        <p:spPr>
          <a:xfrm>
            <a:off x="376517" y="1433465"/>
            <a:ext cx="45720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C586C0"/>
                </a:solidFill>
                <a:latin typeface="Consolas"/>
                <a:ea typeface="Consolas"/>
                <a:cs typeface="Consolas"/>
                <a:sym typeface="Consolas"/>
              </a:rPr>
              <a:t>#include</a:t>
            </a:r>
            <a:r>
              <a:rPr lang="es-AR" sz="1100" b="0" i="0" u="none" strike="noStrike" cap="none">
                <a:solidFill>
                  <a:srgbClr val="569CD6"/>
                </a:solidFill>
                <a:latin typeface="Consolas"/>
                <a:ea typeface="Consolas"/>
                <a:cs typeface="Consolas"/>
                <a:sym typeface="Consolas"/>
              </a:rPr>
              <a:t> </a:t>
            </a:r>
            <a:r>
              <a:rPr lang="es-AR" sz="1100" b="0" i="0" u="none" strike="noStrike" cap="none">
                <a:solidFill>
                  <a:srgbClr val="CE9178"/>
                </a:solidFill>
                <a:latin typeface="Consolas"/>
                <a:ea typeface="Consolas"/>
                <a:cs typeface="Consolas"/>
                <a:sym typeface="Consolas"/>
              </a:rPr>
              <a:t>&lt;stdio.h&gt;</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C586C0"/>
                </a:solidFill>
                <a:latin typeface="Consolas"/>
                <a:ea typeface="Consolas"/>
                <a:cs typeface="Consolas"/>
                <a:sym typeface="Consolas"/>
              </a:rPr>
              <a:t>#define</a:t>
            </a:r>
            <a:r>
              <a:rPr lang="es-AR" sz="1100" b="0" i="0" u="none" strike="noStrike" cap="none">
                <a:solidFill>
                  <a:srgbClr val="569CD6"/>
                </a:solidFill>
                <a:latin typeface="Consolas"/>
                <a:ea typeface="Consolas"/>
                <a:cs typeface="Consolas"/>
                <a:sym typeface="Consolas"/>
              </a:rPr>
              <a:t> TAM </a:t>
            </a:r>
            <a:r>
              <a:rPr lang="es-AR" sz="1100" b="0" i="0" u="none" strike="noStrike" cap="none">
                <a:solidFill>
                  <a:srgbClr val="B5CEA8"/>
                </a:solidFill>
                <a:latin typeface="Consolas"/>
                <a:ea typeface="Consolas"/>
                <a:cs typeface="Consolas"/>
                <a:sym typeface="Consolas"/>
              </a:rPr>
              <a:t>10</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TAM</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5</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6</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7</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12</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8</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10</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22</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2</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3</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main</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temp</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for</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&lt;</a:t>
            </a:r>
            <a:r>
              <a:rPr lang="es-AR" sz="1100" b="0" i="0" u="none" strike="noStrike" cap="none">
                <a:solidFill>
                  <a:srgbClr val="569CD6"/>
                </a:solidFill>
                <a:latin typeface="Consolas"/>
                <a:ea typeface="Consolas"/>
                <a:cs typeface="Consolas"/>
                <a:sym typeface="Consolas"/>
              </a:rPr>
              <a:t>TAM</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for</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 ; </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&lt;(</a:t>
            </a:r>
            <a:r>
              <a:rPr lang="es-AR" sz="1100" b="0" i="0" u="none" strike="noStrike" cap="none">
                <a:solidFill>
                  <a:srgbClr val="569CD6"/>
                </a:solidFill>
                <a:latin typeface="Consolas"/>
                <a:ea typeface="Consolas"/>
                <a:cs typeface="Consolas"/>
                <a:sym typeface="Consolas"/>
              </a:rPr>
              <a:t>TAM</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if</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 &gt;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temp</a:t>
            </a:r>
            <a:r>
              <a:rPr lang="es-AR" sz="1100" b="0" i="0" u="none" strike="noStrike" cap="none">
                <a:solidFill>
                  <a:srgbClr val="D4D4D4"/>
                </a:solidFill>
                <a:latin typeface="Consolas"/>
                <a:ea typeface="Consolas"/>
                <a:cs typeface="Consolas"/>
                <a:sym typeface="Consolas"/>
              </a:rPr>
              <a:t> =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 =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j</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1</a:t>
            </a:r>
            <a:r>
              <a:rPr lang="es-AR" sz="1100" b="0" i="0" u="none" strike="noStrike" cap="none">
                <a:solidFill>
                  <a:srgbClr val="D4D4D4"/>
                </a:solidFill>
                <a:latin typeface="Consolas"/>
                <a:ea typeface="Consolas"/>
                <a:cs typeface="Consolas"/>
                <a:sym typeface="Consolas"/>
              </a:rPr>
              <a:t>] = </a:t>
            </a:r>
            <a:r>
              <a:rPr lang="es-AR" sz="1100" b="0" i="0" u="none" strike="noStrike" cap="none">
                <a:solidFill>
                  <a:srgbClr val="9CDCFE"/>
                </a:solidFill>
                <a:latin typeface="Consolas"/>
                <a:ea typeface="Consolas"/>
                <a:cs typeface="Consolas"/>
                <a:sym typeface="Consolas"/>
              </a:rPr>
              <a:t>temp</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for</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&lt;</a:t>
            </a:r>
            <a:r>
              <a:rPr lang="es-AR" sz="1100" b="0" i="0" u="none" strike="noStrike" cap="none">
                <a:solidFill>
                  <a:srgbClr val="569CD6"/>
                </a:solidFill>
                <a:latin typeface="Consolas"/>
                <a:ea typeface="Consolas"/>
                <a:cs typeface="Consolas"/>
                <a:sym typeface="Consolas"/>
              </a:rPr>
              <a:t>TAM</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"%d </a:t>
            </a:r>
            <a:r>
              <a:rPr lang="es-AR" sz="1100" b="0" i="0" u="none" strike="noStrike" cap="none">
                <a:solidFill>
                  <a:srgbClr val="D7BA7D"/>
                </a:solidFill>
                <a:latin typeface="Consolas"/>
                <a:ea typeface="Consolas"/>
                <a:cs typeface="Consolas"/>
                <a:sym typeface="Consolas"/>
              </a:rPr>
              <a:t>\t</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return</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47619"/>
              <a:buNone/>
            </a:pPr>
            <a:r>
              <a:rPr lang="es-AR"/>
              <a:t>Estilos para los nombres de variables</a:t>
            </a:r>
            <a:endParaRPr/>
          </a:p>
        </p:txBody>
      </p:sp>
      <p:sp>
        <p:nvSpPr>
          <p:cNvPr id="171" name="Google Shape;171;p11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28600" algn="l" rtl="0">
              <a:lnSpc>
                <a:spcPct val="100000"/>
              </a:lnSpc>
              <a:spcBef>
                <a:spcPts val="700"/>
              </a:spcBef>
              <a:spcAft>
                <a:spcPts val="0"/>
              </a:spcAft>
              <a:buSzPct val="40260"/>
              <a:buNone/>
            </a:pPr>
            <a:endParaRPr b="1" i="0">
              <a:solidFill>
                <a:srgbClr val="202122"/>
              </a:solidFill>
              <a:latin typeface="Arial"/>
              <a:ea typeface="Arial"/>
              <a:cs typeface="Arial"/>
              <a:sym typeface="Arial"/>
            </a:endParaRPr>
          </a:p>
          <a:p>
            <a:pPr marL="457200" lvl="0" indent="-297180" algn="l" rtl="0">
              <a:lnSpc>
                <a:spcPct val="100000"/>
              </a:lnSpc>
              <a:spcBef>
                <a:spcPts val="700"/>
              </a:spcBef>
              <a:spcAft>
                <a:spcPts val="0"/>
              </a:spcAft>
              <a:buSzPct val="40260"/>
              <a:buChar char="◻"/>
            </a:pPr>
            <a:r>
              <a:rPr lang="es-AR" b="1" i="0">
                <a:solidFill>
                  <a:srgbClr val="202122"/>
                </a:solidFill>
                <a:latin typeface="Arial"/>
                <a:ea typeface="Arial"/>
                <a:cs typeface="Arial"/>
                <a:sym typeface="Arial"/>
              </a:rPr>
              <a:t>Camel case</a:t>
            </a:r>
            <a:endParaRPr/>
          </a:p>
          <a:p>
            <a:pPr marL="457200" lvl="0" indent="-297180" algn="l" rtl="0">
              <a:lnSpc>
                <a:spcPct val="100000"/>
              </a:lnSpc>
              <a:spcBef>
                <a:spcPts val="700"/>
              </a:spcBef>
              <a:spcAft>
                <a:spcPts val="0"/>
              </a:spcAft>
              <a:buSzPct val="40260"/>
              <a:buChar char="◻"/>
            </a:pPr>
            <a:r>
              <a:rPr lang="es-AR" b="1">
                <a:solidFill>
                  <a:srgbClr val="202122"/>
                </a:solidFill>
                <a:latin typeface="Arial"/>
                <a:ea typeface="Arial"/>
                <a:cs typeface="Arial"/>
                <a:sym typeface="Arial"/>
              </a:rPr>
              <a:t>snake_case</a:t>
            </a:r>
            <a:endParaRPr b="1">
              <a:solidFill>
                <a:srgbClr val="202122"/>
              </a:solidFill>
              <a:latin typeface="Arial"/>
              <a:ea typeface="Arial"/>
              <a:cs typeface="Arial"/>
              <a:sym typeface="Arial"/>
            </a:endParaRPr>
          </a:p>
          <a:p>
            <a:pPr marL="457200" lvl="0" indent="-297180" algn="l" rtl="0">
              <a:lnSpc>
                <a:spcPct val="100000"/>
              </a:lnSpc>
              <a:spcBef>
                <a:spcPts val="700"/>
              </a:spcBef>
              <a:spcAft>
                <a:spcPts val="0"/>
              </a:spcAft>
              <a:buSzPct val="40260"/>
              <a:buChar char="◻"/>
            </a:pPr>
            <a:r>
              <a:rPr lang="es-AR" b="1">
                <a:solidFill>
                  <a:srgbClr val="202122"/>
                </a:solidFill>
                <a:latin typeface="Arial"/>
                <a:ea typeface="Arial"/>
                <a:cs typeface="Arial"/>
                <a:sym typeface="Arial"/>
              </a:rPr>
              <a:t>kebab-case</a:t>
            </a:r>
            <a:endParaRPr/>
          </a:p>
          <a:p>
            <a:pPr marL="160020" lvl="0" indent="0" algn="l" rtl="0">
              <a:lnSpc>
                <a:spcPct val="100000"/>
              </a:lnSpc>
              <a:spcBef>
                <a:spcPts val="700"/>
              </a:spcBef>
              <a:spcAft>
                <a:spcPts val="0"/>
              </a:spcAft>
              <a:buSzPct val="40260"/>
              <a:buNone/>
            </a:pPr>
            <a:br>
              <a:rPr lang="es-AR"/>
            </a:br>
            <a:br>
              <a:rPr lang="es-AR"/>
            </a:br>
            <a:br>
              <a:rPr lang="es-AR"/>
            </a:b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4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Ordenamiento por Selección.</a:t>
            </a:r>
            <a:endParaRPr/>
          </a:p>
        </p:txBody>
      </p:sp>
      <p:sp>
        <p:nvSpPr>
          <p:cNvPr id="937" name="Google Shape;937;p14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77500" lnSpcReduction="20000"/>
          </a:bodyPr>
          <a:lstStyle/>
          <a:p>
            <a:pPr marL="160020" lvl="0" indent="0" algn="l" rtl="0">
              <a:lnSpc>
                <a:spcPct val="100000"/>
              </a:lnSpc>
              <a:spcBef>
                <a:spcPts val="700"/>
              </a:spcBef>
              <a:spcAft>
                <a:spcPts val="0"/>
              </a:spcAft>
              <a:buSzPct val="48053"/>
              <a:buNone/>
            </a:pPr>
            <a:r>
              <a:rPr lang="es-AR"/>
              <a:t>Este algoritmo también es sencillo. Consiste en lo siguiente:</a:t>
            </a:r>
            <a:endParaRPr/>
          </a:p>
          <a:p>
            <a:pPr marL="457200" lvl="0" indent="-297180" algn="l" rtl="0">
              <a:lnSpc>
                <a:spcPct val="100000"/>
              </a:lnSpc>
              <a:spcBef>
                <a:spcPts val="700"/>
              </a:spcBef>
              <a:spcAft>
                <a:spcPts val="0"/>
              </a:spcAft>
              <a:buSzPct val="48053"/>
              <a:buChar char="◻"/>
            </a:pPr>
            <a:r>
              <a:rPr lang="es-AR"/>
              <a:t>Buscas el elemento más pequeño de la lista.</a:t>
            </a:r>
            <a:endParaRPr/>
          </a:p>
          <a:p>
            <a:pPr marL="457200" lvl="0" indent="-297180" algn="l" rtl="0">
              <a:lnSpc>
                <a:spcPct val="100000"/>
              </a:lnSpc>
              <a:spcBef>
                <a:spcPts val="700"/>
              </a:spcBef>
              <a:spcAft>
                <a:spcPts val="0"/>
              </a:spcAft>
              <a:buSzPct val="48053"/>
              <a:buChar char="◻"/>
            </a:pPr>
            <a:r>
              <a:rPr lang="es-AR"/>
              <a:t>Lo intercambias con el elemento ubicado en la primera posición de la lista.</a:t>
            </a:r>
            <a:endParaRPr/>
          </a:p>
          <a:p>
            <a:pPr marL="457200" lvl="0" indent="-297180" algn="l" rtl="0">
              <a:lnSpc>
                <a:spcPct val="100000"/>
              </a:lnSpc>
              <a:spcBef>
                <a:spcPts val="700"/>
              </a:spcBef>
              <a:spcAft>
                <a:spcPts val="0"/>
              </a:spcAft>
              <a:buSzPct val="48053"/>
              <a:buChar char="◻"/>
            </a:pPr>
            <a:r>
              <a:rPr lang="es-AR"/>
              <a:t>Buscas el segundo elemento más pequeño de la lista.</a:t>
            </a:r>
            <a:endParaRPr/>
          </a:p>
          <a:p>
            <a:pPr marL="457200" lvl="0" indent="-297180" algn="l" rtl="0">
              <a:lnSpc>
                <a:spcPct val="100000"/>
              </a:lnSpc>
              <a:spcBef>
                <a:spcPts val="700"/>
              </a:spcBef>
              <a:spcAft>
                <a:spcPts val="0"/>
              </a:spcAft>
              <a:buSzPct val="48053"/>
              <a:buChar char="◻"/>
            </a:pPr>
            <a:r>
              <a:rPr lang="es-AR"/>
              <a:t>Lo intercambias con el elemento que ocupa la segunda posición en la lista.</a:t>
            </a:r>
            <a:endParaRPr/>
          </a:p>
          <a:p>
            <a:pPr marL="457200" lvl="0" indent="-297180" algn="l" rtl="0">
              <a:lnSpc>
                <a:spcPct val="100000"/>
              </a:lnSpc>
              <a:spcBef>
                <a:spcPts val="700"/>
              </a:spcBef>
              <a:spcAft>
                <a:spcPts val="0"/>
              </a:spcAft>
              <a:buSzPct val="48053"/>
              <a:buChar char="◻"/>
            </a:pPr>
            <a:r>
              <a:rPr lang="es-AR"/>
              <a:t>Repites este proceso hasta que hayas ordenado toda la lista.</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1"/>
        <p:cNvGrpSpPr/>
        <p:nvPr/>
      </p:nvGrpSpPr>
      <p:grpSpPr>
        <a:xfrm>
          <a:off x="0" y="0"/>
          <a:ext cx="0" cy="0"/>
          <a:chOff x="0" y="0"/>
          <a:chExt cx="0" cy="0"/>
        </a:xfrm>
      </p:grpSpPr>
      <p:sp>
        <p:nvSpPr>
          <p:cNvPr id="942" name="Google Shape;942;p14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solidFill>
                  <a:schemeClr val="lt1"/>
                </a:solidFill>
              </a:rPr>
              <a:t>Ejemplo</a:t>
            </a:r>
            <a:endParaRPr>
              <a:solidFill>
                <a:schemeClr val="lt1"/>
              </a:solidFill>
            </a:endParaRPr>
          </a:p>
        </p:txBody>
      </p:sp>
      <p:sp>
        <p:nvSpPr>
          <p:cNvPr id="943" name="Google Shape;943;p149"/>
          <p:cNvSpPr txBox="1"/>
          <p:nvPr/>
        </p:nvSpPr>
        <p:spPr>
          <a:xfrm>
            <a:off x="396687" y="1264617"/>
            <a:ext cx="4572000" cy="46935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#include</a:t>
            </a:r>
            <a:r>
              <a:rPr lang="es-AR" sz="1200" b="0" i="0" u="none" strike="noStrike" cap="none">
                <a:solidFill>
                  <a:srgbClr val="569CD6"/>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&lt;stdio.h&gt;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#define</a:t>
            </a:r>
            <a:r>
              <a:rPr lang="es-AR" sz="1200" b="0" i="0" u="none" strike="noStrike" cap="none">
                <a:solidFill>
                  <a:srgbClr val="569CD6"/>
                </a:solidFill>
                <a:latin typeface="Consolas"/>
                <a:ea typeface="Consolas"/>
                <a:cs typeface="Consolas"/>
                <a:sym typeface="Consolas"/>
              </a:rPr>
              <a:t> TAM </a:t>
            </a:r>
            <a:r>
              <a:rPr lang="es-AR" sz="1200" b="0" i="0" u="none" strike="noStrike" cap="none">
                <a:solidFill>
                  <a:srgbClr val="B5CEA8"/>
                </a:solidFill>
                <a:latin typeface="Consolas"/>
                <a:ea typeface="Consolas"/>
                <a:cs typeface="Consolas"/>
                <a:sym typeface="Consolas"/>
              </a:rPr>
              <a:t>10</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TAM</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5</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6</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7</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12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8</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10</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22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3</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temp</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pos_men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menor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for</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&lt;(</a:t>
            </a:r>
            <a:r>
              <a:rPr lang="es-AR" sz="1200" b="0" i="0" u="none" strike="noStrike" cap="none">
                <a:solidFill>
                  <a:srgbClr val="569CD6"/>
                </a:solidFill>
                <a:latin typeface="Consolas"/>
                <a:ea typeface="Consolas"/>
                <a:cs typeface="Consolas"/>
                <a:sym typeface="Consolas"/>
              </a:rPr>
              <a:t>TAM</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menor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pos_men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for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&lt;</a:t>
            </a:r>
            <a:r>
              <a:rPr lang="es-AR" sz="1200" b="0" i="0" u="none" strike="noStrike" cap="none">
                <a:solidFill>
                  <a:srgbClr val="569CD6"/>
                </a:solidFill>
                <a:latin typeface="Consolas"/>
                <a:ea typeface="Consolas"/>
                <a:cs typeface="Consolas"/>
                <a:sym typeface="Consolas"/>
              </a:rPr>
              <a:t>TAM</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if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]&lt;</a:t>
            </a:r>
            <a:r>
              <a:rPr lang="es-AR" sz="1200" b="0" i="0" u="none" strike="noStrike" cap="none">
                <a:solidFill>
                  <a:srgbClr val="9CDCFE"/>
                </a:solidFill>
                <a:latin typeface="Consolas"/>
                <a:ea typeface="Consolas"/>
                <a:cs typeface="Consolas"/>
                <a:sym typeface="Consolas"/>
              </a:rPr>
              <a:t>menor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menor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pos_men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j</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temp</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i</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pos_men</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lista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pos_men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temp</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for</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&lt;</a:t>
            </a:r>
            <a:r>
              <a:rPr lang="es-AR" sz="1100" b="0" i="0" u="none" strike="noStrike" cap="none">
                <a:solidFill>
                  <a:srgbClr val="569CD6"/>
                </a:solidFill>
                <a:latin typeface="Consolas"/>
                <a:ea typeface="Consolas"/>
                <a:cs typeface="Consolas"/>
                <a:sym typeface="Consolas"/>
              </a:rPr>
              <a:t>TAM</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"%d </a:t>
            </a:r>
            <a:r>
              <a:rPr lang="es-AR" sz="1100" b="0" i="0" u="none" strike="noStrike" cap="none">
                <a:solidFill>
                  <a:srgbClr val="D7BA7D"/>
                </a:solidFill>
                <a:latin typeface="Consolas"/>
                <a:ea typeface="Consolas"/>
                <a:cs typeface="Consolas"/>
                <a:sym typeface="Consolas"/>
              </a:rPr>
              <a:t>\t</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lista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i</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5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Ordenamiento por Inserción</a:t>
            </a:r>
            <a:endParaRPr/>
          </a:p>
        </p:txBody>
      </p:sp>
      <p:sp>
        <p:nvSpPr>
          <p:cNvPr id="949" name="Google Shape;949;p150"/>
          <p:cNvSpPr txBox="1">
            <a:spLocks noGrp="1"/>
          </p:cNvSpPr>
          <p:nvPr>
            <p:ph type="body" idx="1"/>
          </p:nvPr>
        </p:nvSpPr>
        <p:spPr>
          <a:xfrm>
            <a:off x="333935" y="1372720"/>
            <a:ext cx="8153400" cy="3276600"/>
          </a:xfrm>
          <a:prstGeom prst="rect">
            <a:avLst/>
          </a:prstGeom>
          <a:noFill/>
          <a:ln>
            <a:noFill/>
          </a:ln>
        </p:spPr>
        <p:txBody>
          <a:bodyPr spcFirstLastPara="1" wrap="square" lIns="91425" tIns="45700" rIns="91425" bIns="45700" anchor="t" anchorCtr="0">
            <a:normAutofit fontScale="77500" lnSpcReduction="20000"/>
          </a:bodyPr>
          <a:lstStyle/>
          <a:p>
            <a:pPr marL="457200" lvl="0" indent="-297180" algn="l" rtl="0">
              <a:lnSpc>
                <a:spcPct val="100000"/>
              </a:lnSpc>
              <a:spcBef>
                <a:spcPts val="700"/>
              </a:spcBef>
              <a:spcAft>
                <a:spcPts val="0"/>
              </a:spcAft>
              <a:buSzPct val="63343"/>
              <a:buChar char="◻"/>
            </a:pPr>
            <a:r>
              <a:rPr lang="es-AR" sz="2200"/>
              <a:t>Este algoritmo también es bastante sencillo. ¿Has jugado cartas?. ¿Cómo las vas ordenando cuando las recibís? Yo lo hago de esta forma: tomo la primera y la pongo en mi mano. Luego tomo la segunda y la comparo con la que tengo: si es mayor, la pongo a la derecha,). Después tomo la tercera y la comparo con las que tengo en la mano, desplazándola hasta que quede en su posición final. Continúo haciendo esto, insertando cada carta en la posición que le corresponde, hasta que las tengo todas en orden. </a:t>
            </a:r>
            <a:endParaRPr/>
          </a:p>
          <a:p>
            <a:pPr marL="457200" lvl="0" indent="-228600" algn="l" rtl="0">
              <a:lnSpc>
                <a:spcPct val="100000"/>
              </a:lnSpc>
              <a:spcBef>
                <a:spcPts val="700"/>
              </a:spcBef>
              <a:spcAft>
                <a:spcPts val="0"/>
              </a:spcAft>
              <a:buSzPct val="63343"/>
              <a:buNone/>
            </a:pPr>
            <a:endParaRPr sz="2200"/>
          </a:p>
          <a:p>
            <a:pPr marL="457200" lvl="0" indent="-297180" algn="l" rtl="0">
              <a:lnSpc>
                <a:spcPct val="100000"/>
              </a:lnSpc>
              <a:spcBef>
                <a:spcPts val="700"/>
              </a:spcBef>
              <a:spcAft>
                <a:spcPts val="0"/>
              </a:spcAft>
              <a:buSzPct val="63343"/>
              <a:buChar char="◻"/>
            </a:pPr>
            <a:r>
              <a:rPr lang="es-AR" sz="2200"/>
              <a:t>Para simular esto en un programa necesitamos tener en cuenta algo: no podemos desplazar los elementos así como así o se perderá un elemento. Lo que hacemos es guardar una copia del elemento actual (que sería como la carta que tomamos) y desplazar todos los elementos mayores hacia la derecha. Luego copiamos el elemento guardado en la posición del último elemento que se desplazó.</a:t>
            </a:r>
            <a:endParaRPr sz="22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53"/>
        <p:cNvGrpSpPr/>
        <p:nvPr/>
      </p:nvGrpSpPr>
      <p:grpSpPr>
        <a:xfrm>
          <a:off x="0" y="0"/>
          <a:ext cx="0" cy="0"/>
          <a:chOff x="0" y="0"/>
          <a:chExt cx="0" cy="0"/>
        </a:xfrm>
      </p:grpSpPr>
      <p:sp>
        <p:nvSpPr>
          <p:cNvPr id="954" name="Google Shape;954;p15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solidFill>
                  <a:schemeClr val="lt1"/>
                </a:solidFill>
              </a:rPr>
              <a:t>Ejemplo</a:t>
            </a:r>
            <a:endParaRPr>
              <a:solidFill>
                <a:schemeClr val="lt1"/>
              </a:solidFill>
            </a:endParaRPr>
          </a:p>
        </p:txBody>
      </p:sp>
      <p:sp>
        <p:nvSpPr>
          <p:cNvPr id="955" name="Google Shape;955;p151"/>
          <p:cNvSpPr txBox="1"/>
          <p:nvPr/>
        </p:nvSpPr>
        <p:spPr>
          <a:xfrm>
            <a:off x="396687" y="1264617"/>
            <a:ext cx="5762066" cy="43396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#define</a:t>
            </a:r>
            <a:r>
              <a:rPr lang="es-AR" sz="1400" b="0" i="0" u="none" strike="noStrike" cap="none">
                <a:solidFill>
                  <a:srgbClr val="569CD6"/>
                </a:solidFill>
                <a:latin typeface="Consolas"/>
                <a:ea typeface="Consolas"/>
                <a:cs typeface="Consolas"/>
                <a:sym typeface="Consolas"/>
              </a:rPr>
              <a:t> TAM </a:t>
            </a:r>
            <a:r>
              <a:rPr lang="es-AR" sz="1400" b="0" i="0" u="none" strike="noStrike" cap="none">
                <a:solidFill>
                  <a:srgbClr val="B5CEA8"/>
                </a:solidFill>
                <a:latin typeface="Consolas"/>
                <a:ea typeface="Consolas"/>
                <a:cs typeface="Consolas"/>
                <a:sym typeface="Consolas"/>
              </a:rPr>
              <a:t>10</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TAM</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5</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6</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7</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8</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10</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temp</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for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&lt;</a:t>
            </a:r>
            <a:r>
              <a:rPr lang="es-AR" sz="1400" b="0" i="0" u="none" strike="noStrike" cap="none">
                <a:solidFill>
                  <a:srgbClr val="569CD6"/>
                </a:solidFill>
                <a:latin typeface="Consolas"/>
                <a:ea typeface="Consolas"/>
                <a:cs typeface="Consolas"/>
                <a:sym typeface="Consolas"/>
              </a:rPr>
              <a:t>TAM</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temp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while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]&gt;</a:t>
            </a:r>
            <a:r>
              <a:rPr lang="es-AR" sz="1400" b="0" i="0" u="none" strike="noStrike" cap="none">
                <a:solidFill>
                  <a:srgbClr val="9CDCFE"/>
                </a:solidFill>
                <a:latin typeface="Consolas"/>
                <a:ea typeface="Consolas"/>
                <a:cs typeface="Consolas"/>
                <a:sym typeface="Consolas"/>
              </a:rPr>
              <a:t>temp</a:t>
            </a:r>
            <a:r>
              <a:rPr lang="es-AR" sz="1400" b="0" i="0" u="none" strike="noStrike" cap="none">
                <a:solidFill>
                  <a:srgbClr val="D4D4D4"/>
                </a:solidFill>
                <a:latin typeface="Consolas"/>
                <a:ea typeface="Consolas"/>
                <a:cs typeface="Consolas"/>
                <a:sym typeface="Consolas"/>
              </a:rPr>
              <a:t>)&amp;&amp;(</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&gt;=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j</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temp</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for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&lt;</a:t>
            </a:r>
            <a:r>
              <a:rPr lang="es-AR" sz="1400" b="0" i="0" u="none" strike="noStrike" cap="none">
                <a:solidFill>
                  <a:srgbClr val="569CD6"/>
                </a:solidFill>
                <a:latin typeface="Consolas"/>
                <a:ea typeface="Consolas"/>
                <a:cs typeface="Consolas"/>
                <a:sym typeface="Consolas"/>
              </a:rPr>
              <a:t>TAM</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"%d </a:t>
            </a:r>
            <a:r>
              <a:rPr lang="es-AR" sz="1400" b="0" i="0" u="none" strike="noStrike" cap="none">
                <a:solidFill>
                  <a:srgbClr val="D7BA7D"/>
                </a:solidFill>
                <a:latin typeface="Consolas"/>
                <a:ea typeface="Consolas"/>
                <a:cs typeface="Consolas"/>
                <a:sym typeface="Consolas"/>
              </a:rPr>
              <a:t>\t</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lista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endParaRPr sz="11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5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Bibliotecas útiles	</a:t>
            </a:r>
            <a:endParaRPr/>
          </a:p>
        </p:txBody>
      </p:sp>
      <p:sp>
        <p:nvSpPr>
          <p:cNvPr id="961" name="Google Shape;961;p15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Ver el link y las funciones de ctype.h y string.h</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Matrices	</a:t>
            </a:r>
            <a:endParaRPr/>
          </a:p>
        </p:txBody>
      </p:sp>
      <p:sp>
        <p:nvSpPr>
          <p:cNvPr id="967" name="Google Shape;967;p87"/>
          <p:cNvSpPr txBox="1">
            <a:spLocks noGrp="1"/>
          </p:cNvSpPr>
          <p:nvPr>
            <p:ph type="body" idx="1"/>
          </p:nvPr>
        </p:nvSpPr>
        <p:spPr>
          <a:xfrm>
            <a:off x="609600" y="1352551"/>
            <a:ext cx="7850832" cy="3268624"/>
          </a:xfrm>
          <a:prstGeom prst="rect">
            <a:avLst/>
          </a:prstGeom>
          <a:blipFill rotWithShape="1">
            <a:blip r:embed="rId3">
              <a:alphaModFix/>
            </a:blip>
            <a:stretch>
              <a:fillRect l="-697" t="-3544" r="-1396"/>
            </a:stretch>
          </a:blip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8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Matrices	</a:t>
            </a:r>
            <a:endParaRPr/>
          </a:p>
        </p:txBody>
      </p:sp>
      <p:sp>
        <p:nvSpPr>
          <p:cNvPr id="973" name="Google Shape;973;p88"/>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80000"/>
              </a:lnSpc>
              <a:spcBef>
                <a:spcPts val="0"/>
              </a:spcBef>
              <a:spcAft>
                <a:spcPts val="0"/>
              </a:spcAft>
              <a:buSzPts val="1087"/>
              <a:buChar char="◻"/>
            </a:pPr>
            <a:r>
              <a:rPr lang="es-AR" sz="1812"/>
              <a:t>En algunas ocasiones necesitamos trabajar con datos multidimensionales, si pensamos al vector como una columna de información, podemos agregarle otra columna más y un índice para indicar a que columna nos referimos, entonces...</a:t>
            </a:r>
            <a:endParaRPr/>
          </a:p>
          <a:p>
            <a:pPr marL="320040" lvl="0" indent="-251002" algn="l" rtl="0">
              <a:lnSpc>
                <a:spcPct val="80000"/>
              </a:lnSpc>
              <a:spcBef>
                <a:spcPts val="700"/>
              </a:spcBef>
              <a:spcAft>
                <a:spcPts val="0"/>
              </a:spcAft>
              <a:buSzPts val="1087"/>
              <a:buNone/>
            </a:pPr>
            <a:endParaRPr sz="1812"/>
          </a:p>
          <a:p>
            <a:pPr marL="320040" lvl="0" indent="-320040" algn="l" rtl="0">
              <a:lnSpc>
                <a:spcPct val="80000"/>
              </a:lnSpc>
              <a:spcBef>
                <a:spcPts val="700"/>
              </a:spcBef>
              <a:spcAft>
                <a:spcPts val="0"/>
              </a:spcAft>
              <a:buSzPts val="1087"/>
              <a:buChar char="◻"/>
            </a:pPr>
            <a:r>
              <a:rPr lang="es-AR" sz="1812"/>
              <a:t>unsigned char mimatriz[2][2]={0x01,0x02,0x03,0x04};</a:t>
            </a:r>
            <a:endParaRPr/>
          </a:p>
          <a:p>
            <a:pPr marL="320040" lvl="0" indent="-320040" algn="l" rtl="0">
              <a:lnSpc>
                <a:spcPct val="80000"/>
              </a:lnSpc>
              <a:spcBef>
                <a:spcPts val="700"/>
              </a:spcBef>
              <a:spcAft>
                <a:spcPts val="0"/>
              </a:spcAft>
              <a:buSzPts val="1087"/>
              <a:buChar char="◻"/>
            </a:pPr>
            <a:r>
              <a:rPr lang="es-AR" sz="1812"/>
              <a:t>Es necesario incluir el segundo subíndice para que el compilador sepa como trabajamos la matriz, el primero indica la fila y el segundo la columna (aunque en realidad la concepción de fila y columna es nuestra, puede estar al reves)</a:t>
            </a:r>
            <a:endParaRPr/>
          </a:p>
          <a:p>
            <a:pPr marL="320040" lvl="0" indent="-320040" algn="l" rtl="0">
              <a:lnSpc>
                <a:spcPct val="80000"/>
              </a:lnSpc>
              <a:spcBef>
                <a:spcPts val="700"/>
              </a:spcBef>
              <a:spcAft>
                <a:spcPts val="0"/>
              </a:spcAft>
              <a:buSzPts val="1087"/>
              <a:buChar char="◻"/>
            </a:pPr>
            <a:r>
              <a:rPr lang="es-AR" sz="1812"/>
              <a:t>unsigned char mimatriz[1][4]={0x01,0x02,0x03,0x04}; es la declaración de un vector de una sola fila</a:t>
            </a:r>
            <a:endParaRPr/>
          </a:p>
          <a:p>
            <a:pPr marL="320040" lvl="0" indent="-251002" algn="l" rtl="0">
              <a:lnSpc>
                <a:spcPct val="80000"/>
              </a:lnSpc>
              <a:spcBef>
                <a:spcPts val="700"/>
              </a:spcBef>
              <a:spcAft>
                <a:spcPts val="0"/>
              </a:spcAft>
              <a:buSzPts val="1087"/>
              <a:buNone/>
            </a:pPr>
            <a:endParaRPr sz="1812"/>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8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Matrices	</a:t>
            </a:r>
            <a:endParaRPr/>
          </a:p>
        </p:txBody>
      </p:sp>
      <p:sp>
        <p:nvSpPr>
          <p:cNvPr id="979" name="Google Shape;979;p89"/>
          <p:cNvSpPr txBox="1">
            <a:spLocks noGrp="1"/>
          </p:cNvSpPr>
          <p:nvPr>
            <p:ph type="body" idx="1"/>
          </p:nvPr>
        </p:nvSpPr>
        <p:spPr>
          <a:xfrm>
            <a:off x="609600" y="1352551"/>
            <a:ext cx="7850832"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200"/>
              <a:buChar char="◻"/>
            </a:pPr>
            <a:r>
              <a:rPr lang="es-AR" sz="2000"/>
              <a:t>unsigned char mimatriz[fila][columna]={0x01,0x02,0x03,0x04}</a:t>
            </a:r>
            <a:endParaRPr/>
          </a:p>
          <a:p>
            <a:pPr marL="320040" lvl="0" indent="-243840" algn="l" rtl="0">
              <a:lnSpc>
                <a:spcPct val="100000"/>
              </a:lnSpc>
              <a:spcBef>
                <a:spcPts val="700"/>
              </a:spcBef>
              <a:spcAft>
                <a:spcPts val="0"/>
              </a:spcAft>
              <a:buSzPts val="1200"/>
              <a:buNone/>
            </a:pPr>
            <a:endParaRPr sz="2000"/>
          </a:p>
        </p:txBody>
      </p:sp>
      <p:graphicFrame>
        <p:nvGraphicFramePr>
          <p:cNvPr id="980" name="Google Shape;980;p89"/>
          <p:cNvGraphicFramePr/>
          <p:nvPr/>
        </p:nvGraphicFramePr>
        <p:xfrm>
          <a:off x="2051720" y="2591239"/>
          <a:ext cx="3000000" cy="3000000"/>
        </p:xfrm>
        <a:graphic>
          <a:graphicData uri="http://schemas.openxmlformats.org/drawingml/2006/table">
            <a:tbl>
              <a:tblPr firstRow="1" bandRow="1">
                <a:noFill/>
                <a:tableStyleId>{4EE9C7FA-2AA7-4B00-AEC4-EF8F5005498B}</a:tableStyleId>
              </a:tblPr>
              <a:tblGrid>
                <a:gridCol w="1451300">
                  <a:extLst>
                    <a:ext uri="{9D8B030D-6E8A-4147-A177-3AD203B41FA5}">
                      <a16:colId xmlns:a16="http://schemas.microsoft.com/office/drawing/2014/main" val="20000"/>
                    </a:ext>
                  </a:extLst>
                </a:gridCol>
                <a:gridCol w="736925">
                  <a:extLst>
                    <a:ext uri="{9D8B030D-6E8A-4147-A177-3AD203B41FA5}">
                      <a16:colId xmlns:a16="http://schemas.microsoft.com/office/drawing/2014/main" val="20001"/>
                    </a:ext>
                  </a:extLst>
                </a:gridCol>
                <a:gridCol w="177962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fila\columna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1</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0x02</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0x04</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9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Matrices	</a:t>
            </a:r>
            <a:endParaRPr/>
          </a:p>
        </p:txBody>
      </p:sp>
      <p:sp>
        <p:nvSpPr>
          <p:cNvPr id="986" name="Google Shape;986;p90"/>
          <p:cNvSpPr txBox="1">
            <a:spLocks noGrp="1"/>
          </p:cNvSpPr>
          <p:nvPr>
            <p:ph type="body" idx="1"/>
          </p:nvPr>
        </p:nvSpPr>
        <p:spPr>
          <a:xfrm>
            <a:off x="609600" y="1352551"/>
            <a:ext cx="7850832"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200"/>
              <a:buChar char="◻"/>
            </a:pPr>
            <a:r>
              <a:rPr lang="es-AR" sz="2000"/>
              <a:t>Las matrices son muy útiles a la hora de trabajar con secuencias, dado que puedo tener en las columnas la secuencia constante de trabajo y cambiando el índice de columna cambio entre una y otra secuencia cambiando solamente una secuencia.</a:t>
            </a:r>
            <a:endParaRPr/>
          </a:p>
          <a:p>
            <a:pPr marL="320040" lvl="0" indent="-243840" algn="l" rtl="0">
              <a:lnSpc>
                <a:spcPct val="100000"/>
              </a:lnSpc>
              <a:spcBef>
                <a:spcPts val="700"/>
              </a:spcBef>
              <a:spcAft>
                <a:spcPts val="0"/>
              </a:spcAft>
              <a:buSzPts val="1200"/>
              <a:buNone/>
            </a:pPr>
            <a:endParaRPr sz="2000"/>
          </a:p>
          <a:p>
            <a:pPr marL="320040" lvl="0" indent="-243840" algn="l" rtl="0">
              <a:lnSpc>
                <a:spcPct val="100000"/>
              </a:lnSpc>
              <a:spcBef>
                <a:spcPts val="700"/>
              </a:spcBef>
              <a:spcAft>
                <a:spcPts val="0"/>
              </a:spcAft>
              <a:buSzPts val="1200"/>
              <a:buNone/>
            </a:pPr>
            <a:endParaRPr sz="2000"/>
          </a:p>
          <a:p>
            <a:pPr marL="320040" lvl="0" indent="-243840" algn="l" rtl="0">
              <a:lnSpc>
                <a:spcPct val="100000"/>
              </a:lnSpc>
              <a:spcBef>
                <a:spcPts val="700"/>
              </a:spcBef>
              <a:spcAft>
                <a:spcPts val="0"/>
              </a:spcAft>
              <a:buSzPts val="1200"/>
              <a:buNone/>
            </a:pPr>
            <a:endParaRPr sz="20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9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Secuencias</a:t>
            </a:r>
            <a:endParaRPr/>
          </a:p>
        </p:txBody>
      </p:sp>
      <p:graphicFrame>
        <p:nvGraphicFramePr>
          <p:cNvPr id="992" name="Google Shape;992;p91"/>
          <p:cNvGraphicFramePr/>
          <p:nvPr/>
        </p:nvGraphicFramePr>
        <p:xfrm>
          <a:off x="1524000" y="2156637"/>
          <a:ext cx="3000000" cy="3000000"/>
        </p:xfrm>
        <a:graphic>
          <a:graphicData uri="http://schemas.openxmlformats.org/drawingml/2006/table">
            <a:tbl>
              <a:tblPr firstRow="1" bandRow="1">
                <a:noFill/>
                <a:tableStyleId>{4EE9C7FA-2AA7-4B00-AEC4-EF8F5005498B}</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fila\columna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1</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0x02</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0x04</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0x66</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0xAA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0x3a</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Camel Case</a:t>
            </a:r>
            <a:endParaRPr/>
          </a:p>
        </p:txBody>
      </p:sp>
      <p:sp>
        <p:nvSpPr>
          <p:cNvPr id="177" name="Google Shape;177;p11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b="1" i="1">
                <a:solidFill>
                  <a:srgbClr val="5A5A5A"/>
                </a:solidFill>
                <a:latin typeface="Roboto"/>
                <a:ea typeface="Roboto"/>
                <a:cs typeface="Roboto"/>
                <a:sym typeface="Roboto"/>
              </a:rPr>
              <a:t>Upper Camel Case</a:t>
            </a:r>
            <a:endParaRPr/>
          </a:p>
          <a:p>
            <a:pPr marL="914400" lvl="1" indent="-308610" algn="l" rtl="0">
              <a:lnSpc>
                <a:spcPct val="100000"/>
              </a:lnSpc>
              <a:spcBef>
                <a:spcPts val="550"/>
              </a:spcBef>
              <a:spcAft>
                <a:spcPts val="0"/>
              </a:spcAft>
              <a:buSzPts val="1260"/>
              <a:buChar char="?"/>
            </a:pPr>
            <a:r>
              <a:rPr lang="es-AR"/>
              <a:t>Ejemplo: </a:t>
            </a:r>
            <a:r>
              <a:rPr lang="es-AR" b="0" i="0">
                <a:solidFill>
                  <a:srgbClr val="5A5A5A"/>
                </a:solidFill>
                <a:latin typeface="Roboto"/>
                <a:ea typeface="Roboto"/>
                <a:cs typeface="Roboto"/>
                <a:sym typeface="Roboto"/>
              </a:rPr>
              <a:t> </a:t>
            </a:r>
            <a:r>
              <a:rPr lang="es-AR" i="0">
                <a:solidFill>
                  <a:schemeClr val="accent2"/>
                </a:solidFill>
                <a:latin typeface="Roboto"/>
                <a:ea typeface="Roboto"/>
                <a:cs typeface="Roboto"/>
                <a:sym typeface="Roboto"/>
              </a:rPr>
              <a:t>EjemploDeNomenclatura</a:t>
            </a:r>
            <a:endParaRPr b="1" i="1">
              <a:solidFill>
                <a:schemeClr val="accent2"/>
              </a:solidFill>
              <a:latin typeface="Roboto"/>
              <a:ea typeface="Roboto"/>
              <a:cs typeface="Roboto"/>
              <a:sym typeface="Roboto"/>
            </a:endParaRPr>
          </a:p>
          <a:p>
            <a:pPr marL="457200" lvl="0" indent="-297180" algn="l" rtl="0">
              <a:lnSpc>
                <a:spcPct val="100000"/>
              </a:lnSpc>
              <a:spcBef>
                <a:spcPts val="700"/>
              </a:spcBef>
              <a:spcAft>
                <a:spcPts val="0"/>
              </a:spcAft>
              <a:buSzPts val="1080"/>
              <a:buChar char="◻"/>
            </a:pPr>
            <a:r>
              <a:rPr lang="es-AR" b="1" i="1">
                <a:solidFill>
                  <a:srgbClr val="5A5A5A"/>
                </a:solidFill>
                <a:latin typeface="Roboto"/>
                <a:ea typeface="Roboto"/>
                <a:cs typeface="Roboto"/>
                <a:sym typeface="Roboto"/>
              </a:rPr>
              <a:t>Lower Camel Case</a:t>
            </a:r>
            <a:endParaRPr/>
          </a:p>
          <a:p>
            <a:pPr marL="914400" lvl="1" indent="-308610" algn="l" rtl="0">
              <a:lnSpc>
                <a:spcPct val="100000"/>
              </a:lnSpc>
              <a:spcBef>
                <a:spcPts val="550"/>
              </a:spcBef>
              <a:spcAft>
                <a:spcPts val="0"/>
              </a:spcAft>
              <a:buSzPts val="1260"/>
              <a:buChar char="?"/>
            </a:pPr>
            <a:r>
              <a:rPr lang="es-AR"/>
              <a:t>Ejemplo: </a:t>
            </a:r>
            <a:r>
              <a:rPr lang="es-AR">
                <a:solidFill>
                  <a:schemeClr val="accent2"/>
                </a:solidFill>
                <a:latin typeface="Roboto"/>
                <a:ea typeface="Roboto"/>
                <a:cs typeface="Roboto"/>
                <a:sym typeface="Roboto"/>
              </a:rPr>
              <a:t>ejemploDeNomenclatura</a:t>
            </a:r>
            <a:endParaRPr>
              <a:solidFill>
                <a:schemeClr val="accent2"/>
              </a:solidFill>
              <a:latin typeface="Roboto"/>
              <a:ea typeface="Roboto"/>
              <a:cs typeface="Roboto"/>
              <a:sym typeface="Roboto"/>
            </a:endParaRPr>
          </a:p>
          <a:p>
            <a:pPr marL="605790" lvl="1" indent="0" algn="l" rtl="0">
              <a:lnSpc>
                <a:spcPct val="100000"/>
              </a:lnSpc>
              <a:spcBef>
                <a:spcPts val="550"/>
              </a:spcBef>
              <a:spcAft>
                <a:spcPts val="0"/>
              </a:spcAft>
              <a:buSzPts val="1260"/>
              <a:buNone/>
            </a:pPr>
            <a:endParaRPr>
              <a:solidFill>
                <a:schemeClr val="accent2"/>
              </a:solidFill>
              <a:latin typeface="Roboto"/>
              <a:ea typeface="Roboto"/>
              <a:cs typeface="Roboto"/>
              <a:sym typeface="Roboto"/>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6"/>
        <p:cNvGrpSpPr/>
        <p:nvPr/>
      </p:nvGrpSpPr>
      <p:grpSpPr>
        <a:xfrm>
          <a:off x="0" y="0"/>
          <a:ext cx="0" cy="0"/>
          <a:chOff x="0" y="0"/>
          <a:chExt cx="0" cy="0"/>
        </a:xfrm>
      </p:grpSpPr>
      <p:sp>
        <p:nvSpPr>
          <p:cNvPr id="997" name="Google Shape;997;p9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Código	</a:t>
            </a:r>
            <a:endParaRPr/>
          </a:p>
        </p:txBody>
      </p:sp>
      <p:sp>
        <p:nvSpPr>
          <p:cNvPr id="998" name="Google Shape;998;p92"/>
          <p:cNvSpPr txBox="1"/>
          <p:nvPr/>
        </p:nvSpPr>
        <p:spPr>
          <a:xfrm>
            <a:off x="971600" y="4176633"/>
            <a:ext cx="79928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Cuando la variable secuencia valga 0 veremos en pantalla 1,3,85 y 170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Si secuencia vale 1 veremos 2,4,102 y 58</a:t>
            </a:r>
            <a:endParaRPr sz="1400" b="0" i="0" u="none" strike="noStrike" cap="none">
              <a:solidFill>
                <a:srgbClr val="000000"/>
              </a:solidFill>
              <a:latin typeface="Arial"/>
              <a:ea typeface="Arial"/>
              <a:cs typeface="Arial"/>
              <a:sym typeface="Arial"/>
            </a:endParaRPr>
          </a:p>
        </p:txBody>
      </p:sp>
      <p:sp>
        <p:nvSpPr>
          <p:cNvPr id="999" name="Google Shape;999;p92"/>
          <p:cNvSpPr/>
          <p:nvPr/>
        </p:nvSpPr>
        <p:spPr>
          <a:xfrm>
            <a:off x="395536" y="1385007"/>
            <a:ext cx="7992888" cy="35086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mimatriz</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4</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0x01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0x03</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0x55</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0xaa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0x02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0x04</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0x66</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0x3a</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secuencia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for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&lt;</a:t>
            </a:r>
            <a:r>
              <a:rPr lang="es-AR" sz="1400" b="0" i="0" u="none" strike="noStrike" cap="none">
                <a:solidFill>
                  <a:srgbClr val="B5CEA8"/>
                </a:solidFill>
                <a:latin typeface="Consolas"/>
                <a:ea typeface="Consolas"/>
                <a:cs typeface="Consolas"/>
                <a:sym typeface="Consolas"/>
              </a:rPr>
              <a:t>4</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mimatriz</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secuencia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03"/>
        <p:cNvGrpSpPr/>
        <p:nvPr/>
      </p:nvGrpSpPr>
      <p:grpSpPr>
        <a:xfrm>
          <a:off x="0" y="0"/>
          <a:ext cx="0" cy="0"/>
          <a:chOff x="0" y="0"/>
          <a:chExt cx="0" cy="0"/>
        </a:xfrm>
      </p:grpSpPr>
      <p:sp>
        <p:nvSpPr>
          <p:cNvPr id="1004" name="Google Shape;1004;p15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Código	</a:t>
            </a:r>
            <a:endParaRPr/>
          </a:p>
        </p:txBody>
      </p:sp>
      <p:sp>
        <p:nvSpPr>
          <p:cNvPr id="1005" name="Google Shape;1005;p153"/>
          <p:cNvSpPr txBox="1"/>
          <p:nvPr/>
        </p:nvSpPr>
        <p:spPr>
          <a:xfrm>
            <a:off x="971600" y="4176633"/>
            <a:ext cx="799288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No es necesario pero algunos agregan llaves para separar cada secuencia y que sea más claro donde comienza uno y donde termina la otra.	</a:t>
            </a:r>
            <a:endParaRPr sz="1400" b="0" i="0" u="none" strike="noStrike" cap="none">
              <a:solidFill>
                <a:srgbClr val="000000"/>
              </a:solidFill>
              <a:latin typeface="Arial"/>
              <a:ea typeface="Arial"/>
              <a:cs typeface="Arial"/>
              <a:sym typeface="Arial"/>
            </a:endParaRPr>
          </a:p>
        </p:txBody>
      </p:sp>
      <p:sp>
        <p:nvSpPr>
          <p:cNvPr id="1006" name="Google Shape;1006;p153"/>
          <p:cNvSpPr/>
          <p:nvPr/>
        </p:nvSpPr>
        <p:spPr>
          <a:xfrm>
            <a:off x="395536" y="1385007"/>
            <a:ext cx="7992888" cy="30623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mimatriz</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4</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0x01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0x03</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0x55</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0xaa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0x02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0x04</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0x66</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0x3a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secuencia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for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&lt;</a:t>
            </a:r>
            <a:r>
              <a:rPr lang="es-AR" sz="1400" b="0" i="0" u="none" strike="noStrike" cap="none">
                <a:solidFill>
                  <a:srgbClr val="B5CEA8"/>
                </a:solidFill>
                <a:latin typeface="Consolas"/>
                <a:ea typeface="Consolas"/>
                <a:cs typeface="Consolas"/>
                <a:sym typeface="Consolas"/>
              </a:rPr>
              <a:t>4</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mimatriz</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secuencia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i</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9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Estructuras</a:t>
            </a:r>
            <a:endParaRPr/>
          </a:p>
        </p:txBody>
      </p:sp>
      <p:sp>
        <p:nvSpPr>
          <p:cNvPr id="1012" name="Google Shape;1012;p93"/>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En algunas ocasiones nos interesa agrupar datos baja una estructurar determinada. </a:t>
            </a:r>
            <a:br>
              <a:rPr lang="es-AR"/>
            </a:br>
            <a:r>
              <a:rPr lang="es-AR"/>
              <a:t>#ejemplo, si vamos a trabajar con puntos, sabemos que en un sistema cartesiano posee una coordenada en x y otra en y.</a:t>
            </a:r>
            <a:endParaRPr/>
          </a:p>
          <a:p>
            <a:pPr marL="640080" lvl="1" indent="-274320" algn="l" rtl="0">
              <a:lnSpc>
                <a:spcPct val="100000"/>
              </a:lnSpc>
              <a:spcBef>
                <a:spcPts val="550"/>
              </a:spcBef>
              <a:spcAft>
                <a:spcPts val="0"/>
              </a:spcAft>
              <a:buSzPts val="1820"/>
              <a:buChar char="?"/>
            </a:pPr>
            <a:r>
              <a:rPr lang="es-AR"/>
              <a:t>Deberíamos entonces declarar por cada punto una coordenada x y otra y. Así tendríamos</a:t>
            </a:r>
            <a:endParaRPr/>
          </a:p>
          <a:p>
            <a:pPr marL="640080" lvl="1" indent="-158750" algn="l" rtl="0">
              <a:lnSpc>
                <a:spcPct val="100000"/>
              </a:lnSpc>
              <a:spcBef>
                <a:spcPts val="550"/>
              </a:spcBef>
              <a:spcAft>
                <a:spcPts val="0"/>
              </a:spcAft>
              <a:buSzPts val="1820"/>
              <a:buNone/>
            </a:pP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9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Estructuras</a:t>
            </a:r>
            <a:endParaRPr/>
          </a:p>
        </p:txBody>
      </p:sp>
      <p:sp>
        <p:nvSpPr>
          <p:cNvPr id="1018" name="Google Shape;1018;p94"/>
          <p:cNvSpPr txBox="1">
            <a:spLocks noGrp="1"/>
          </p:cNvSpPr>
          <p:nvPr>
            <p:ph type="body" idx="1"/>
          </p:nvPr>
        </p:nvSpPr>
        <p:spPr>
          <a:xfrm>
            <a:off x="609600" y="1352551"/>
            <a:ext cx="8138864"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unsigned char Punto1coordx;</a:t>
            </a:r>
            <a:endParaRPr/>
          </a:p>
          <a:p>
            <a:pPr marL="320040" lvl="0" indent="-320040" algn="l" rtl="0">
              <a:lnSpc>
                <a:spcPct val="100000"/>
              </a:lnSpc>
              <a:spcBef>
                <a:spcPts val="700"/>
              </a:spcBef>
              <a:spcAft>
                <a:spcPts val="0"/>
              </a:spcAft>
              <a:buSzPts val="1740"/>
              <a:buChar char="◻"/>
            </a:pPr>
            <a:r>
              <a:rPr lang="es-AR"/>
              <a:t>unsigned char Punto1coordy;</a:t>
            </a:r>
            <a:endParaRPr/>
          </a:p>
          <a:p>
            <a:pPr marL="320040" lvl="0" indent="-320040" algn="l" rtl="0">
              <a:lnSpc>
                <a:spcPct val="100000"/>
              </a:lnSpc>
              <a:spcBef>
                <a:spcPts val="700"/>
              </a:spcBef>
              <a:spcAft>
                <a:spcPts val="0"/>
              </a:spcAft>
              <a:buSzPts val="1740"/>
              <a:buChar char="◻"/>
            </a:pPr>
            <a:r>
              <a:rPr lang="es-AR"/>
              <a:t>unsigned char Punto2coordx;</a:t>
            </a:r>
            <a:endParaRPr/>
          </a:p>
          <a:p>
            <a:pPr marL="320040" lvl="0" indent="-320040" algn="l" rtl="0">
              <a:lnSpc>
                <a:spcPct val="100000"/>
              </a:lnSpc>
              <a:spcBef>
                <a:spcPts val="700"/>
              </a:spcBef>
              <a:spcAft>
                <a:spcPts val="0"/>
              </a:spcAft>
              <a:buSzPts val="1740"/>
              <a:buChar char="◻"/>
            </a:pPr>
            <a:r>
              <a:rPr lang="es-AR"/>
              <a:t>unsigned char Punto2coordy;</a:t>
            </a:r>
            <a:endParaRPr/>
          </a:p>
          <a:p>
            <a:pPr marL="320040" lvl="0" indent="-209550" algn="l" rtl="0">
              <a:lnSpc>
                <a:spcPct val="100000"/>
              </a:lnSpc>
              <a:spcBef>
                <a:spcPts val="700"/>
              </a:spcBef>
              <a:spcAft>
                <a:spcPts val="0"/>
              </a:spcAft>
              <a:buSzPts val="1740"/>
              <a:buNone/>
            </a:pPr>
            <a:endParaRPr/>
          </a:p>
          <a:p>
            <a:pPr marL="320040" lvl="0" indent="-209550" algn="l" rtl="0">
              <a:lnSpc>
                <a:spcPct val="100000"/>
              </a:lnSpc>
              <a:spcBef>
                <a:spcPts val="700"/>
              </a:spcBef>
              <a:spcAft>
                <a:spcPts val="0"/>
              </a:spcAft>
              <a:buSzPts val="1740"/>
              <a:buNone/>
            </a:pPr>
            <a:endParaRPr/>
          </a:p>
          <a:p>
            <a:pPr marL="320040" lvl="0" indent="-209550" algn="l" rtl="0">
              <a:lnSpc>
                <a:spcPct val="100000"/>
              </a:lnSpc>
              <a:spcBef>
                <a:spcPts val="700"/>
              </a:spcBef>
              <a:spcAft>
                <a:spcPts val="0"/>
              </a:spcAft>
              <a:buSzPts val="1740"/>
              <a:buNone/>
            </a:pPr>
            <a:endParaRPr/>
          </a:p>
          <a:p>
            <a:pPr marL="320040" lvl="0" indent="-209550" algn="l" rtl="0">
              <a:lnSpc>
                <a:spcPct val="100000"/>
              </a:lnSpc>
              <a:spcBef>
                <a:spcPts val="700"/>
              </a:spcBef>
              <a:spcAft>
                <a:spcPts val="0"/>
              </a:spcAft>
              <a:buSzPts val="1740"/>
              <a:buNone/>
            </a:pPr>
            <a:endParaRPr/>
          </a:p>
        </p:txBody>
      </p:sp>
      <p:sp>
        <p:nvSpPr>
          <p:cNvPr id="1019" name="Google Shape;1019;p94"/>
          <p:cNvSpPr txBox="1"/>
          <p:nvPr/>
        </p:nvSpPr>
        <p:spPr>
          <a:xfrm>
            <a:off x="971600" y="4176633"/>
            <a:ext cx="79928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dk1"/>
                </a:solidFill>
                <a:latin typeface="Twentieth Century"/>
                <a:ea typeface="Twentieth Century"/>
                <a:cs typeface="Twentieth Century"/>
                <a:sym typeface="Twentieth Century"/>
              </a:rPr>
              <a:t>Muy incomodo de trabajar!, imaginen si tuviéramos muchos puntos!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9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Estructuras</a:t>
            </a:r>
            <a:endParaRPr/>
          </a:p>
        </p:txBody>
      </p:sp>
      <p:sp>
        <p:nvSpPr>
          <p:cNvPr id="1025" name="Google Shape;1025;p95"/>
          <p:cNvSpPr txBox="1">
            <a:spLocks noGrp="1"/>
          </p:cNvSpPr>
          <p:nvPr>
            <p:ph type="body" idx="1"/>
          </p:nvPr>
        </p:nvSpPr>
        <p:spPr>
          <a:xfrm>
            <a:off x="609600" y="1352551"/>
            <a:ext cx="8138864"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Podemos entonces crear la estructura de un punto que en su interior contenga dos variables del tipo unsigned char coordX y unsigned char coordY</a:t>
            </a:r>
            <a:endParaRPr/>
          </a:p>
          <a:p>
            <a:pPr marL="320040" lvl="0" indent="-209550" algn="l" rtl="0">
              <a:lnSpc>
                <a:spcPct val="100000"/>
              </a:lnSpc>
              <a:spcBef>
                <a:spcPts val="700"/>
              </a:spcBef>
              <a:spcAft>
                <a:spcPts val="0"/>
              </a:spcAft>
              <a:buSzPts val="1740"/>
              <a:buNone/>
            </a:pPr>
            <a:endParaRPr/>
          </a:p>
          <a:p>
            <a:pPr marL="320040" lvl="0" indent="-209550" algn="l" rtl="0">
              <a:lnSpc>
                <a:spcPct val="100000"/>
              </a:lnSpc>
              <a:spcBef>
                <a:spcPts val="700"/>
              </a:spcBef>
              <a:spcAft>
                <a:spcPts val="0"/>
              </a:spcAft>
              <a:buSzPts val="1740"/>
              <a:buNone/>
            </a:pPr>
            <a:endParaRPr/>
          </a:p>
          <a:p>
            <a:pPr marL="320040" lvl="0" indent="-209550" algn="l" rtl="0">
              <a:lnSpc>
                <a:spcPct val="100000"/>
              </a:lnSpc>
              <a:spcBef>
                <a:spcPts val="700"/>
              </a:spcBef>
              <a:spcAft>
                <a:spcPts val="0"/>
              </a:spcAft>
              <a:buSzPts val="1740"/>
              <a:buNone/>
            </a:pP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9"/>
        <p:cNvGrpSpPr/>
        <p:nvPr/>
      </p:nvGrpSpPr>
      <p:grpSpPr>
        <a:xfrm>
          <a:off x="0" y="0"/>
          <a:ext cx="0" cy="0"/>
          <a:chOff x="0" y="0"/>
          <a:chExt cx="0" cy="0"/>
        </a:xfrm>
      </p:grpSpPr>
      <p:sp>
        <p:nvSpPr>
          <p:cNvPr id="1030" name="Google Shape;1030;p9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Código	</a:t>
            </a:r>
            <a:endParaRPr/>
          </a:p>
        </p:txBody>
      </p:sp>
      <p:sp>
        <p:nvSpPr>
          <p:cNvPr id="1031" name="Google Shape;1031;p96"/>
          <p:cNvSpPr txBox="1"/>
          <p:nvPr/>
        </p:nvSpPr>
        <p:spPr>
          <a:xfrm>
            <a:off x="971600" y="4176633"/>
            <a:ext cx="79928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Esta declaración no genera código, todavía esta estructura no fue asignada a ninguna variable. </a:t>
            </a:r>
            <a:endParaRPr sz="1400" b="0" i="0" u="none" strike="noStrike" cap="none">
              <a:solidFill>
                <a:srgbClr val="000000"/>
              </a:solidFill>
              <a:latin typeface="Arial"/>
              <a:ea typeface="Arial"/>
              <a:cs typeface="Arial"/>
              <a:sym typeface="Arial"/>
            </a:endParaRPr>
          </a:p>
        </p:txBody>
      </p:sp>
      <p:sp>
        <p:nvSpPr>
          <p:cNvPr id="1032" name="Google Shape;1032;p96"/>
          <p:cNvSpPr/>
          <p:nvPr/>
        </p:nvSpPr>
        <p:spPr>
          <a:xfrm>
            <a:off x="1187624" y="1635646"/>
            <a:ext cx="45720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struct</a:t>
            </a:r>
            <a:r>
              <a:rPr lang="es-AR" sz="1800" b="0" i="0" u="none" strike="noStrike" cap="none">
                <a:solidFill>
                  <a:srgbClr val="D4D4D4"/>
                </a:solidFill>
                <a:latin typeface="Consolas"/>
                <a:ea typeface="Consolas"/>
                <a:cs typeface="Consolas"/>
                <a:sym typeface="Consolas"/>
              </a:rPr>
              <a:t> puntos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coordX;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coordY;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6"/>
        <p:cNvGrpSpPr/>
        <p:nvPr/>
      </p:nvGrpSpPr>
      <p:grpSpPr>
        <a:xfrm>
          <a:off x="0" y="0"/>
          <a:ext cx="0" cy="0"/>
          <a:chOff x="0" y="0"/>
          <a:chExt cx="0" cy="0"/>
        </a:xfrm>
      </p:grpSpPr>
      <p:sp>
        <p:nvSpPr>
          <p:cNvPr id="1037" name="Google Shape;1037;p9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sz="3780">
                <a:solidFill>
                  <a:schemeClr val="lt1"/>
                </a:solidFill>
              </a:rPr>
              <a:t>Generando variables del formato de nuestra estructura	</a:t>
            </a:r>
            <a:endParaRPr/>
          </a:p>
        </p:txBody>
      </p:sp>
      <p:sp>
        <p:nvSpPr>
          <p:cNvPr id="1038" name="Google Shape;1038;p98"/>
          <p:cNvSpPr txBox="1"/>
          <p:nvPr/>
        </p:nvSpPr>
        <p:spPr>
          <a:xfrm>
            <a:off x="467544" y="3795886"/>
            <a:ext cx="7992888"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De esta manera creamos dos variables punto1 y punto2 de forma que cada una contiene dos variables coordX y coordY. Cuando se declaran así las variables no es necesario el nombre de la estructura punta, como vemos a la derecha.</a:t>
            </a:r>
            <a:endParaRPr sz="1400" b="0" i="0" u="none" strike="noStrike" cap="none">
              <a:solidFill>
                <a:srgbClr val="000000"/>
              </a:solidFill>
              <a:latin typeface="Arial"/>
              <a:ea typeface="Arial"/>
              <a:cs typeface="Arial"/>
              <a:sym typeface="Arial"/>
            </a:endParaRPr>
          </a:p>
        </p:txBody>
      </p:sp>
      <p:sp>
        <p:nvSpPr>
          <p:cNvPr id="1039" name="Google Shape;1039;p98"/>
          <p:cNvSpPr/>
          <p:nvPr/>
        </p:nvSpPr>
        <p:spPr>
          <a:xfrm>
            <a:off x="323528" y="1530350"/>
            <a:ext cx="45720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struct</a:t>
            </a:r>
            <a:r>
              <a:rPr lang="es-AR" sz="1800" b="0" i="0" u="none" strike="noStrike" cap="none">
                <a:solidFill>
                  <a:srgbClr val="D4D4D4"/>
                </a:solidFill>
                <a:latin typeface="Consolas"/>
                <a:ea typeface="Consolas"/>
                <a:cs typeface="Consolas"/>
                <a:sym typeface="Consolas"/>
              </a:rPr>
              <a:t> puntos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coordX;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coordY;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}punto1,punto2;</a:t>
            </a:r>
            <a:endParaRPr sz="1800" b="0" i="0" u="none" strike="noStrike" cap="none">
              <a:solidFill>
                <a:srgbClr val="D4D4D4"/>
              </a:solidFill>
              <a:latin typeface="Consolas"/>
              <a:ea typeface="Consolas"/>
              <a:cs typeface="Consolas"/>
              <a:sym typeface="Consolas"/>
            </a:endParaRPr>
          </a:p>
        </p:txBody>
      </p:sp>
      <p:sp>
        <p:nvSpPr>
          <p:cNvPr id="1040" name="Google Shape;1040;p98"/>
          <p:cNvSpPr/>
          <p:nvPr/>
        </p:nvSpPr>
        <p:spPr>
          <a:xfrm>
            <a:off x="5148064" y="1530350"/>
            <a:ext cx="457200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struct</a:t>
            </a: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coordX;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coordY;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}punto1,punto2;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endParaRPr sz="1800" b="0" i="0" u="none" strike="noStrike" cap="none">
              <a:solidFill>
                <a:srgbClr val="D4D4D4"/>
              </a:solidFill>
              <a:latin typeface="Consolas"/>
              <a:ea typeface="Consolas"/>
              <a:cs typeface="Consolas"/>
              <a:sym typeface="Consolas"/>
            </a:endParaRPr>
          </a:p>
        </p:txBody>
      </p:sp>
      <p:sp>
        <p:nvSpPr>
          <p:cNvPr id="1041" name="Google Shape;1041;p98"/>
          <p:cNvSpPr/>
          <p:nvPr/>
        </p:nvSpPr>
        <p:spPr>
          <a:xfrm>
            <a:off x="3509628" y="1980982"/>
            <a:ext cx="1512168" cy="576064"/>
          </a:xfrm>
          <a:prstGeom prst="mathEqual">
            <a:avLst>
              <a:gd name="adj1" fmla="val 23520"/>
              <a:gd name="adj2" fmla="val 11760"/>
            </a:avLst>
          </a:prstGeom>
          <a:solidFill>
            <a:schemeClr val="accent1"/>
          </a:solidFill>
          <a:ln w="1905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5"/>
        <p:cNvGrpSpPr/>
        <p:nvPr/>
      </p:nvGrpSpPr>
      <p:grpSpPr>
        <a:xfrm>
          <a:off x="0" y="0"/>
          <a:ext cx="0" cy="0"/>
          <a:chOff x="0" y="0"/>
          <a:chExt cx="0" cy="0"/>
        </a:xfrm>
      </p:grpSpPr>
      <p:sp>
        <p:nvSpPr>
          <p:cNvPr id="1046" name="Google Shape;1046;p9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sz="3780">
                <a:solidFill>
                  <a:schemeClr val="lt1"/>
                </a:solidFill>
              </a:rPr>
              <a:t>Generando variables del formato de nuestra estructura	</a:t>
            </a:r>
            <a:endParaRPr/>
          </a:p>
        </p:txBody>
      </p:sp>
      <p:sp>
        <p:nvSpPr>
          <p:cNvPr id="1047" name="Google Shape;1047;p99"/>
          <p:cNvSpPr txBox="1"/>
          <p:nvPr/>
        </p:nvSpPr>
        <p:spPr>
          <a:xfrm>
            <a:off x="5039544" y="2067694"/>
            <a:ext cx="3600400"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Cuando queremos declarar variables dentro de una función necesitamos que la estructura tenga nombre y declaramos las variables punto1 y punto2 de esta manera.</a:t>
            </a:r>
            <a:endParaRPr sz="1400" b="0" i="0" u="none" strike="noStrike" cap="none">
              <a:solidFill>
                <a:srgbClr val="000000"/>
              </a:solidFill>
              <a:latin typeface="Arial"/>
              <a:ea typeface="Arial"/>
              <a:cs typeface="Arial"/>
              <a:sym typeface="Arial"/>
            </a:endParaRPr>
          </a:p>
        </p:txBody>
      </p:sp>
      <p:sp>
        <p:nvSpPr>
          <p:cNvPr id="1048" name="Google Shape;1048;p99"/>
          <p:cNvSpPr/>
          <p:nvPr/>
        </p:nvSpPr>
        <p:spPr>
          <a:xfrm>
            <a:off x="467544" y="1347614"/>
            <a:ext cx="4572000"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struct</a:t>
            </a:r>
            <a:r>
              <a:rPr lang="es-AR" sz="1600" b="0" i="0" u="none" strike="noStrike" cap="none">
                <a:solidFill>
                  <a:srgbClr val="D4D4D4"/>
                </a:solidFill>
                <a:latin typeface="Consolas"/>
                <a:ea typeface="Consolas"/>
                <a:cs typeface="Consolas"/>
                <a:sym typeface="Consolas"/>
              </a:rPr>
              <a:t>  puntos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char</a:t>
            </a:r>
            <a:r>
              <a:rPr lang="es-AR" sz="1600" b="0" i="0" u="none" strike="noStrike" cap="none">
                <a:solidFill>
                  <a:srgbClr val="D4D4D4"/>
                </a:solidFill>
                <a:latin typeface="Consolas"/>
                <a:ea typeface="Consolas"/>
                <a:cs typeface="Consolas"/>
                <a:sym typeface="Consolas"/>
              </a:rPr>
              <a:t> coordX;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char</a:t>
            </a:r>
            <a:r>
              <a:rPr lang="es-AR" sz="1600" b="0" i="0" u="none" strike="noStrike" cap="none">
                <a:solidFill>
                  <a:srgbClr val="D4D4D4"/>
                </a:solidFill>
                <a:latin typeface="Consolas"/>
                <a:ea typeface="Consolas"/>
                <a:cs typeface="Consolas"/>
                <a:sym typeface="Consolas"/>
              </a:rPr>
              <a:t> coordY;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void</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struct</a:t>
            </a:r>
            <a:r>
              <a:rPr lang="es-AR" sz="1600" b="0" i="0" u="none" strike="noStrike" cap="none">
                <a:solidFill>
                  <a:srgbClr val="D4D4D4"/>
                </a:solidFill>
                <a:latin typeface="Consolas"/>
                <a:ea typeface="Consolas"/>
                <a:cs typeface="Consolas"/>
                <a:sym typeface="Consolas"/>
              </a:rPr>
              <a:t> puntos punto1,punto2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6A9955"/>
                </a:solidFill>
                <a:latin typeface="Consolas"/>
                <a:ea typeface="Consolas"/>
                <a:cs typeface="Consolas"/>
                <a:sym typeface="Consolas"/>
              </a:rPr>
              <a:t>    micodigo</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6A9955"/>
                </a:solidFill>
                <a:latin typeface="Consolas"/>
                <a:ea typeface="Consolas"/>
                <a:cs typeface="Consolas"/>
                <a:sym typeface="Consolas"/>
              </a:rPr>
              <a:t>  */</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2"/>
        <p:cNvGrpSpPr/>
        <p:nvPr/>
      </p:nvGrpSpPr>
      <p:grpSpPr>
        <a:xfrm>
          <a:off x="0" y="0"/>
          <a:ext cx="0" cy="0"/>
          <a:chOff x="0" y="0"/>
          <a:chExt cx="0" cy="0"/>
        </a:xfrm>
      </p:grpSpPr>
      <p:sp>
        <p:nvSpPr>
          <p:cNvPr id="1053" name="Google Shape;1053;p10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Trabajando con los campos…</a:t>
            </a:r>
            <a:endParaRPr/>
          </a:p>
        </p:txBody>
      </p:sp>
      <p:sp>
        <p:nvSpPr>
          <p:cNvPr id="1054" name="Google Shape;1054;p100"/>
          <p:cNvSpPr txBox="1"/>
          <p:nvPr/>
        </p:nvSpPr>
        <p:spPr>
          <a:xfrm>
            <a:off x="4860032" y="2643758"/>
            <a:ext cx="3600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Con el operador </a:t>
            </a:r>
            <a:r>
              <a:rPr lang="es-AR" sz="1800" b="0" i="0" u="none" strike="noStrike" cap="none">
                <a:solidFill>
                  <a:schemeClr val="accent2"/>
                </a:solidFill>
                <a:latin typeface="Twentieth Century"/>
                <a:ea typeface="Twentieth Century"/>
                <a:cs typeface="Twentieth Century"/>
                <a:sym typeface="Twentieth Century"/>
              </a:rPr>
              <a:t>.</a:t>
            </a:r>
            <a:r>
              <a:rPr lang="es-AR" sz="1800" b="0" i="0" u="none" strike="noStrike" cap="none">
                <a:solidFill>
                  <a:schemeClr val="lt1"/>
                </a:solidFill>
                <a:latin typeface="Twentieth Century"/>
                <a:ea typeface="Twentieth Century"/>
                <a:cs typeface="Twentieth Century"/>
                <a:sym typeface="Twentieth Century"/>
              </a:rPr>
              <a:t> Trabajamos con los campos de cada estructura. </a:t>
            </a:r>
            <a:endParaRPr sz="1400" b="0" i="0" u="none" strike="noStrike" cap="none">
              <a:solidFill>
                <a:srgbClr val="000000"/>
              </a:solidFill>
              <a:latin typeface="Arial"/>
              <a:ea typeface="Arial"/>
              <a:cs typeface="Arial"/>
              <a:sym typeface="Arial"/>
            </a:endParaRPr>
          </a:p>
        </p:txBody>
      </p:sp>
      <p:sp>
        <p:nvSpPr>
          <p:cNvPr id="1055" name="Google Shape;1055;p100"/>
          <p:cNvSpPr/>
          <p:nvPr/>
        </p:nvSpPr>
        <p:spPr>
          <a:xfrm>
            <a:off x="467544" y="1347614"/>
            <a:ext cx="4572000"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puntos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coordX;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coordY;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puntos punto1,punto2;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154"/>
          <p:cNvSpPr txBox="1">
            <a:spLocks noGrp="1"/>
          </p:cNvSpPr>
          <p:nvPr>
            <p:ph type="title"/>
          </p:nvPr>
        </p:nvSpPr>
        <p:spPr>
          <a:xfrm>
            <a:off x="581891" y="1715366"/>
            <a:ext cx="8153400" cy="171276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47619"/>
              <a:buNone/>
            </a:pPr>
            <a:r>
              <a:rPr lang="es-AR"/>
              <a:t>Diseñar una estructura de datos para un sistema de alumnos de colegios con al menos 5 campos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b="1" i="0">
                <a:solidFill>
                  <a:srgbClr val="5A5A5A"/>
                </a:solidFill>
                <a:latin typeface="Roboto"/>
                <a:ea typeface="Roboto"/>
                <a:cs typeface="Roboto"/>
                <a:sym typeface="Roboto"/>
              </a:rPr>
              <a:t>Snake Case</a:t>
            </a:r>
            <a:endParaRPr/>
          </a:p>
        </p:txBody>
      </p:sp>
      <p:sp>
        <p:nvSpPr>
          <p:cNvPr id="183" name="Google Shape;183;p12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Cuando cada una de las palabras, se separa por un guión bajo (_). Es común en los nombres de variables y funciones en C, aunque también Ruby. </a:t>
            </a:r>
            <a:endParaRPr/>
          </a:p>
          <a:p>
            <a:pPr marL="457200" lvl="0" indent="-297180" algn="l" rtl="0">
              <a:lnSpc>
                <a:spcPct val="100000"/>
              </a:lnSpc>
              <a:spcBef>
                <a:spcPts val="700"/>
              </a:spcBef>
              <a:spcAft>
                <a:spcPts val="0"/>
              </a:spcAft>
              <a:buSzPts val="1080"/>
              <a:buChar char="◻"/>
            </a:pPr>
            <a:r>
              <a:rPr lang="es-AR"/>
              <a:t>Ejemplo: </a:t>
            </a:r>
            <a:r>
              <a:rPr lang="es-AR">
                <a:solidFill>
                  <a:schemeClr val="accent2"/>
                </a:solidFill>
              </a:rPr>
              <a:t>ejemplo_de_nomenclatura</a:t>
            </a:r>
            <a:endParaRPr>
              <a:solidFill>
                <a:schemeClr val="accent2"/>
              </a:solidFill>
            </a:endParaRPr>
          </a:p>
          <a:p>
            <a:pPr marL="457200" lvl="0" indent="-228600" algn="l" rtl="0">
              <a:lnSpc>
                <a:spcPct val="100000"/>
              </a:lnSpc>
              <a:spcBef>
                <a:spcPts val="700"/>
              </a:spcBef>
              <a:spcAft>
                <a:spcPts val="0"/>
              </a:spcAft>
              <a:buSzPts val="1080"/>
              <a:buNone/>
            </a:pPr>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5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Typedef</a:t>
            </a:r>
            <a:endParaRPr/>
          </a:p>
        </p:txBody>
      </p:sp>
      <p:sp>
        <p:nvSpPr>
          <p:cNvPr id="1066" name="Google Shape;1066;p15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C podemos definir nuevos tipos de variables con la palabra Typedef de modo que ahora nuestra estructura sea un nuevo tipo de dato</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0"/>
        <p:cNvGrpSpPr/>
        <p:nvPr/>
      </p:nvGrpSpPr>
      <p:grpSpPr>
        <a:xfrm>
          <a:off x="0" y="0"/>
          <a:ext cx="0" cy="0"/>
          <a:chOff x="0" y="0"/>
          <a:chExt cx="0" cy="0"/>
        </a:xfrm>
      </p:grpSpPr>
      <p:sp>
        <p:nvSpPr>
          <p:cNvPr id="1071" name="Google Shape;1071;p15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Typedef</a:t>
            </a:r>
            <a:endParaRPr/>
          </a:p>
        </p:txBody>
      </p:sp>
      <p:sp>
        <p:nvSpPr>
          <p:cNvPr id="1072" name="Google Shape;1072;p156"/>
          <p:cNvSpPr txBox="1"/>
          <p:nvPr/>
        </p:nvSpPr>
        <p:spPr>
          <a:xfrm>
            <a:off x="4686300" y="1877275"/>
            <a:ext cx="36004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Definimos un nuevo tipo de dato llamado Punto e instanciamos 2 variables con los nombres punto1 y punto2</a:t>
            </a:r>
            <a:endParaRPr sz="1400" b="0" i="0" u="none" strike="noStrike" cap="none">
              <a:solidFill>
                <a:srgbClr val="000000"/>
              </a:solidFill>
              <a:latin typeface="Arial"/>
              <a:ea typeface="Arial"/>
              <a:cs typeface="Arial"/>
              <a:sym typeface="Arial"/>
            </a:endParaRPr>
          </a:p>
        </p:txBody>
      </p:sp>
      <p:sp>
        <p:nvSpPr>
          <p:cNvPr id="1073" name="Google Shape;1073;p156"/>
          <p:cNvSpPr/>
          <p:nvPr/>
        </p:nvSpPr>
        <p:spPr>
          <a:xfrm>
            <a:off x="494437" y="1461914"/>
            <a:ext cx="7950315" cy="41857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typedef</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puntos</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4EC9B0"/>
                </a:solidFill>
                <a:latin typeface="Consolas"/>
                <a:ea typeface="Consolas"/>
                <a:cs typeface="Consolas"/>
                <a:sym typeface="Consolas"/>
              </a:rPr>
              <a:t>punto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punto</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punto2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"La coordenada X del punto 1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"La coordenada Y del punto 1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400"/>
              <a:buFont typeface="Arial"/>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7"/>
        <p:cNvGrpSpPr/>
        <p:nvPr/>
      </p:nvGrpSpPr>
      <p:grpSpPr>
        <a:xfrm>
          <a:off x="0" y="0"/>
          <a:ext cx="0" cy="0"/>
          <a:chOff x="0" y="0"/>
          <a:chExt cx="0" cy="0"/>
        </a:xfrm>
      </p:grpSpPr>
      <p:sp>
        <p:nvSpPr>
          <p:cNvPr id="1078" name="Google Shape;1078;p10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Vectores y estructuras</a:t>
            </a:r>
            <a:endParaRPr/>
          </a:p>
        </p:txBody>
      </p:sp>
      <p:sp>
        <p:nvSpPr>
          <p:cNvPr id="1079" name="Google Shape;1079;p101"/>
          <p:cNvSpPr txBox="1"/>
          <p:nvPr/>
        </p:nvSpPr>
        <p:spPr>
          <a:xfrm>
            <a:off x="4860032" y="2643758"/>
            <a:ext cx="36004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Con el siguiente código generamos un vector punto con 10 elementos, cada elemento tiene su campo coordX y coordY. El el ciclo for inicializamos todos las corrdenadas (x e y) en 0,0</a:t>
            </a:r>
            <a:endParaRPr sz="1400" b="0" i="0" u="none" strike="noStrike" cap="none">
              <a:solidFill>
                <a:srgbClr val="000000"/>
              </a:solidFill>
              <a:latin typeface="Arial"/>
              <a:ea typeface="Arial"/>
              <a:cs typeface="Arial"/>
              <a:sym typeface="Arial"/>
            </a:endParaRPr>
          </a:p>
        </p:txBody>
      </p:sp>
      <p:sp>
        <p:nvSpPr>
          <p:cNvPr id="1080" name="Google Shape;1080;p101"/>
          <p:cNvSpPr/>
          <p:nvPr/>
        </p:nvSpPr>
        <p:spPr>
          <a:xfrm>
            <a:off x="395536" y="1347614"/>
            <a:ext cx="4572000"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569CD6"/>
                </a:solidFill>
                <a:latin typeface="Consolas"/>
                <a:ea typeface="Consolas"/>
                <a:cs typeface="Consolas"/>
                <a:sym typeface="Consolas"/>
              </a:rPr>
              <a:t>struct</a:t>
            </a:r>
            <a:r>
              <a:rPr lang="es-AR" sz="1200" b="0" i="0" u="none" strike="noStrike" cap="none">
                <a:solidFill>
                  <a:srgbClr val="D4D4D4"/>
                </a:solidFill>
                <a:latin typeface="Consolas"/>
                <a:ea typeface="Consolas"/>
                <a:cs typeface="Consolas"/>
                <a:sym typeface="Consolas"/>
              </a:rPr>
              <a:t>  puntos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char</a:t>
            </a:r>
            <a:r>
              <a:rPr lang="es-AR" sz="1200" b="0" i="0" u="none" strike="noStrike" cap="none">
                <a:solidFill>
                  <a:srgbClr val="D4D4D4"/>
                </a:solidFill>
                <a:latin typeface="Consolas"/>
                <a:ea typeface="Consolas"/>
                <a:cs typeface="Consolas"/>
                <a:sym typeface="Consolas"/>
              </a:rPr>
              <a:t> coordX;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char</a:t>
            </a:r>
            <a:r>
              <a:rPr lang="es-AR" sz="1200" b="0" i="0" u="none" strike="noStrike" cap="none">
                <a:solidFill>
                  <a:srgbClr val="D4D4D4"/>
                </a:solidFill>
                <a:latin typeface="Consolas"/>
                <a:ea typeface="Consolas"/>
                <a:cs typeface="Consolas"/>
                <a:sym typeface="Consolas"/>
              </a:rPr>
              <a:t> coordY;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punto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10</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char</a:t>
            </a:r>
            <a:r>
              <a:rPr lang="es-AR" sz="1200" b="0" i="0" u="none" strike="noStrike" cap="none">
                <a:solidFill>
                  <a:srgbClr val="D4D4D4"/>
                </a:solidFill>
                <a:latin typeface="Consolas"/>
                <a:ea typeface="Consolas"/>
                <a:cs typeface="Consolas"/>
                <a:sym typeface="Consolas"/>
              </a:rPr>
              <a:t>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for</a:t>
            </a:r>
            <a:r>
              <a:rPr lang="es-AR" sz="1200" b="0" i="0" u="none" strike="noStrike" cap="none">
                <a:solidFill>
                  <a:srgbClr val="D4D4D4"/>
                </a:solidFill>
                <a:latin typeface="Consolas"/>
                <a:ea typeface="Consolas"/>
                <a:cs typeface="Consolas"/>
                <a:sym typeface="Consolas"/>
              </a:rPr>
              <a:t>(i=</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;i&lt;</a:t>
            </a:r>
            <a:r>
              <a:rPr lang="es-AR" sz="1200" b="0" i="0" u="none" strike="noStrike" cap="none">
                <a:solidFill>
                  <a:srgbClr val="B5CEA8"/>
                </a:solidFill>
                <a:latin typeface="Consolas"/>
                <a:ea typeface="Consolas"/>
                <a:cs typeface="Consolas"/>
                <a:sym typeface="Consolas"/>
              </a:rPr>
              <a:t>10</a:t>
            </a:r>
            <a:r>
              <a:rPr lang="es-AR" sz="1200" b="0" i="0" u="none" strike="noStrike" cap="none">
                <a:solidFill>
                  <a:srgbClr val="D4D4D4"/>
                </a:solidFill>
                <a:latin typeface="Consolas"/>
                <a:ea typeface="Consolas"/>
                <a:cs typeface="Consolas"/>
                <a:sym typeface="Consolas"/>
              </a:rPr>
              <a:t>;i++){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punto</a:t>
            </a:r>
            <a:r>
              <a:rPr lang="es-AR" sz="1200" b="0" i="0" u="none" strike="noStrike" cap="none">
                <a:solidFill>
                  <a:srgbClr val="D4D4D4"/>
                </a:solidFill>
                <a:latin typeface="Consolas"/>
                <a:ea typeface="Consolas"/>
                <a:cs typeface="Consolas"/>
                <a:sym typeface="Consolas"/>
              </a:rPr>
              <a:t>[i].</a:t>
            </a:r>
            <a:r>
              <a:rPr lang="es-AR" sz="1200" b="0" i="0" u="none" strike="noStrike" cap="none">
                <a:solidFill>
                  <a:srgbClr val="9CDCFE"/>
                </a:solidFill>
                <a:latin typeface="Consolas"/>
                <a:ea typeface="Consolas"/>
                <a:cs typeface="Consolas"/>
                <a:sym typeface="Consolas"/>
              </a:rPr>
              <a:t>coordX</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punto</a:t>
            </a:r>
            <a:r>
              <a:rPr lang="es-AR" sz="1200" b="0" i="0" u="none" strike="noStrike" cap="none">
                <a:solidFill>
                  <a:srgbClr val="D4D4D4"/>
                </a:solidFill>
                <a:latin typeface="Consolas"/>
                <a:ea typeface="Consolas"/>
                <a:cs typeface="Consolas"/>
                <a:sym typeface="Consolas"/>
              </a:rPr>
              <a:t>[i].</a:t>
            </a:r>
            <a:r>
              <a:rPr lang="es-AR" sz="1200" b="0" i="0" u="none" strike="noStrike" cap="none">
                <a:solidFill>
                  <a:srgbClr val="9CDCFE"/>
                </a:solidFill>
                <a:latin typeface="Consolas"/>
                <a:ea typeface="Consolas"/>
                <a:cs typeface="Consolas"/>
                <a:sym typeface="Consolas"/>
              </a:rPr>
              <a:t>coordY</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6A9955"/>
                </a:solidFill>
                <a:latin typeface="Consolas"/>
                <a:ea typeface="Consolas"/>
                <a:cs typeface="Consolas"/>
                <a:sym typeface="Consolas"/>
              </a:rPr>
              <a: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6A9955"/>
                </a:solidFill>
                <a:latin typeface="Consolas"/>
                <a:ea typeface="Consolas"/>
                <a:cs typeface="Consolas"/>
                <a:sym typeface="Consolas"/>
              </a:rPr>
              <a:t>    micodigo</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6A9955"/>
                </a:solidFill>
                <a:latin typeface="Consolas"/>
                <a:ea typeface="Consolas"/>
                <a:cs typeface="Consolas"/>
                <a:sym typeface="Consolas"/>
              </a:rPr>
              <a:t>  */</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endParaRPr sz="12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5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Uniones</a:t>
            </a:r>
            <a:endParaRPr/>
          </a:p>
        </p:txBody>
      </p:sp>
      <p:sp>
        <p:nvSpPr>
          <p:cNvPr id="1086" name="Google Shape;1086;p15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Las estructuras vistas hasta ahora poseen cada una espacios de memorias diferentes de acuerdo al tipo de variable.</a:t>
            </a:r>
            <a:endParaRPr/>
          </a:p>
          <a:p>
            <a:pPr marL="457200" lvl="0" indent="-297180" algn="l" rtl="0">
              <a:lnSpc>
                <a:spcPct val="100000"/>
              </a:lnSpc>
              <a:spcBef>
                <a:spcPts val="700"/>
              </a:spcBef>
              <a:spcAft>
                <a:spcPts val="0"/>
              </a:spcAft>
              <a:buSzPts val="1080"/>
              <a:buChar char="◻"/>
            </a:pPr>
            <a:r>
              <a:rPr lang="es-AR"/>
              <a:t>Podemos definir un tipo de estructura llamada unión en donde todos los elementos (espacios de memoria) comienzan en la misma posición.</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0"/>
        <p:cNvGrpSpPr/>
        <p:nvPr/>
      </p:nvGrpSpPr>
      <p:grpSpPr>
        <a:xfrm>
          <a:off x="0" y="0"/>
          <a:ext cx="0" cy="0"/>
          <a:chOff x="0" y="0"/>
          <a:chExt cx="0" cy="0"/>
        </a:xfrm>
      </p:grpSpPr>
      <p:sp>
        <p:nvSpPr>
          <p:cNvPr id="1091" name="Google Shape;1091;p15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Uniones</a:t>
            </a:r>
            <a:endParaRPr/>
          </a:p>
        </p:txBody>
      </p:sp>
      <p:sp>
        <p:nvSpPr>
          <p:cNvPr id="1092" name="Google Shape;1092;p158"/>
          <p:cNvSpPr/>
          <p:nvPr/>
        </p:nvSpPr>
        <p:spPr>
          <a:xfrm>
            <a:off x="395535" y="1347614"/>
            <a:ext cx="7733211" cy="1323399"/>
          </a:xfrm>
          <a:prstGeom prst="rect">
            <a:avLst/>
          </a:prstGeom>
          <a:noFill/>
          <a:ln>
            <a:noFill/>
          </a:ln>
        </p:spPr>
        <p:txBody>
          <a:bodyPr spcFirstLastPara="1" wrap="square" lIns="91425" tIns="45700" rIns="91425" bIns="45700" anchor="t" anchorCtr="0">
            <a:spAutoFit/>
          </a:bodyPr>
          <a:lstStyle/>
          <a:p>
            <a:pPr marL="16002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struct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puntos</a:t>
            </a:r>
            <a:r>
              <a:rPr lang="es-AR" sz="1600" b="0" i="0" u="none" strike="noStrike" cap="none">
                <a:solidFill>
                  <a:srgbClr val="D4D4D4"/>
                </a:solidFill>
                <a:latin typeface="Consolas"/>
                <a:ea typeface="Consolas"/>
                <a:cs typeface="Consolas"/>
                <a:sym typeface="Consolas"/>
              </a:rPr>
              <a:t> {</a:t>
            </a:r>
            <a:endParaRPr/>
          </a:p>
          <a:p>
            <a:pPr marL="16002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char</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coordX</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//variable de 1 byte</a:t>
            </a:r>
            <a:endParaRPr sz="1600" b="0" i="0" u="none" strike="noStrike" cap="none">
              <a:solidFill>
                <a:srgbClr val="D4D4D4"/>
              </a:solidFill>
              <a:latin typeface="Consolas"/>
              <a:ea typeface="Consolas"/>
              <a:cs typeface="Consolas"/>
              <a:sym typeface="Consolas"/>
            </a:endParaRPr>
          </a:p>
          <a:p>
            <a:pPr marL="16002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short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coordY</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//variable de 2 bytes</a:t>
            </a:r>
            <a:endParaRPr sz="1600" b="0" i="0" u="none" strike="noStrike" cap="none">
              <a:solidFill>
                <a:srgbClr val="D4D4D4"/>
              </a:solidFill>
              <a:latin typeface="Consolas"/>
              <a:ea typeface="Consolas"/>
              <a:cs typeface="Consolas"/>
              <a:sym typeface="Consolas"/>
            </a:endParaRPr>
          </a:p>
          <a:p>
            <a:pPr marL="16002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9CDCFE"/>
                </a:solidFill>
                <a:latin typeface="Consolas"/>
                <a:ea typeface="Consolas"/>
                <a:cs typeface="Consolas"/>
                <a:sym typeface="Consolas"/>
              </a:rPr>
              <a:t>punto</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//variable de 3 bytes</a:t>
            </a:r>
            <a:endParaRPr sz="1600" b="0" i="0" u="none" strike="noStrike" cap="none">
              <a:solidFill>
                <a:srgbClr val="D4D4D4"/>
              </a:solidFill>
              <a:latin typeface="Consolas"/>
              <a:ea typeface="Consolas"/>
              <a:cs typeface="Consolas"/>
              <a:sym typeface="Consolas"/>
            </a:endParaRPr>
          </a:p>
        </p:txBody>
      </p:sp>
      <p:sp>
        <p:nvSpPr>
          <p:cNvPr id="1093" name="Google Shape;1093;p158"/>
          <p:cNvSpPr/>
          <p:nvPr/>
        </p:nvSpPr>
        <p:spPr>
          <a:xfrm>
            <a:off x="2581835" y="3032312"/>
            <a:ext cx="1398494" cy="1512794"/>
          </a:xfrm>
          <a:prstGeom prst="rect">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094" name="Google Shape;1094;p158"/>
          <p:cNvCxnSpPr/>
          <p:nvPr/>
        </p:nvCxnSpPr>
        <p:spPr>
          <a:xfrm rot="10800000" flipH="1">
            <a:off x="2581835" y="3531533"/>
            <a:ext cx="1398494"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095" name="Google Shape;1095;p158"/>
          <p:cNvCxnSpPr/>
          <p:nvPr/>
        </p:nvCxnSpPr>
        <p:spPr>
          <a:xfrm rot="10800000" flipH="1">
            <a:off x="2581835" y="4038318"/>
            <a:ext cx="1398494"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096" name="Google Shape;1096;p158"/>
          <p:cNvSpPr txBox="1"/>
          <p:nvPr/>
        </p:nvSpPr>
        <p:spPr>
          <a:xfrm>
            <a:off x="4262140" y="3046888"/>
            <a:ext cx="85792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CoordX</a:t>
            </a:r>
            <a:endParaRPr sz="1600" b="0" i="0" u="none" strike="noStrike" cap="none">
              <a:solidFill>
                <a:srgbClr val="9CDCFE"/>
              </a:solidFill>
              <a:latin typeface="Consolas"/>
              <a:ea typeface="Consolas"/>
              <a:cs typeface="Consolas"/>
              <a:sym typeface="Consolas"/>
            </a:endParaRPr>
          </a:p>
        </p:txBody>
      </p:sp>
      <p:sp>
        <p:nvSpPr>
          <p:cNvPr id="1097" name="Google Shape;1097;p158"/>
          <p:cNvSpPr txBox="1"/>
          <p:nvPr/>
        </p:nvSpPr>
        <p:spPr>
          <a:xfrm>
            <a:off x="4507452" y="3788709"/>
            <a:ext cx="85792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CoordY</a:t>
            </a:r>
            <a:endParaRPr sz="1600" b="0" i="0" u="none" strike="noStrike" cap="none">
              <a:solidFill>
                <a:srgbClr val="9CDCFE"/>
              </a:solidFill>
              <a:latin typeface="Consolas"/>
              <a:ea typeface="Consolas"/>
              <a:cs typeface="Consolas"/>
              <a:sym typeface="Consolas"/>
            </a:endParaRPr>
          </a:p>
        </p:txBody>
      </p:sp>
      <p:sp>
        <p:nvSpPr>
          <p:cNvPr id="1098" name="Google Shape;1098;p158"/>
          <p:cNvSpPr/>
          <p:nvPr/>
        </p:nvSpPr>
        <p:spPr>
          <a:xfrm>
            <a:off x="4175312" y="3603812"/>
            <a:ext cx="332140" cy="860603"/>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99" name="Google Shape;1099;p158"/>
          <p:cNvSpPr/>
          <p:nvPr/>
        </p:nvSpPr>
        <p:spPr>
          <a:xfrm>
            <a:off x="5554530" y="3032312"/>
            <a:ext cx="332140" cy="1512790"/>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00" name="Google Shape;1100;p158"/>
          <p:cNvSpPr txBox="1"/>
          <p:nvPr/>
        </p:nvSpPr>
        <p:spPr>
          <a:xfrm>
            <a:off x="6155934" y="3603812"/>
            <a:ext cx="7457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punto</a:t>
            </a:r>
            <a:endParaRPr sz="1600" b="0" i="0" u="none" strike="noStrike" cap="none">
              <a:solidFill>
                <a:srgbClr val="9CDCFE"/>
              </a:solidFill>
              <a:latin typeface="Consolas"/>
              <a:ea typeface="Consolas"/>
              <a:cs typeface="Consolas"/>
              <a:sym typeface="Consola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4"/>
        <p:cNvGrpSpPr/>
        <p:nvPr/>
      </p:nvGrpSpPr>
      <p:grpSpPr>
        <a:xfrm>
          <a:off x="0" y="0"/>
          <a:ext cx="0" cy="0"/>
          <a:chOff x="0" y="0"/>
          <a:chExt cx="0" cy="0"/>
        </a:xfrm>
      </p:grpSpPr>
      <p:sp>
        <p:nvSpPr>
          <p:cNvPr id="1105" name="Google Shape;1105;p15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Uniones</a:t>
            </a:r>
            <a:endParaRPr/>
          </a:p>
        </p:txBody>
      </p:sp>
      <p:sp>
        <p:nvSpPr>
          <p:cNvPr id="1106" name="Google Shape;1106;p159"/>
          <p:cNvSpPr/>
          <p:nvPr/>
        </p:nvSpPr>
        <p:spPr>
          <a:xfrm>
            <a:off x="395535" y="1347614"/>
            <a:ext cx="7733211" cy="1323399"/>
          </a:xfrm>
          <a:prstGeom prst="rect">
            <a:avLst/>
          </a:prstGeom>
          <a:noFill/>
          <a:ln>
            <a:noFill/>
          </a:ln>
        </p:spPr>
        <p:txBody>
          <a:bodyPr spcFirstLastPara="1" wrap="square" lIns="91425" tIns="45700" rIns="91425" bIns="45700" anchor="t" anchorCtr="0">
            <a:spAutoFit/>
          </a:bodyPr>
          <a:lstStyle/>
          <a:p>
            <a:pPr marL="16002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union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puntos</a:t>
            </a:r>
            <a:r>
              <a:rPr lang="es-AR" sz="1600" b="0" i="0" u="none" strike="noStrike" cap="none">
                <a:solidFill>
                  <a:srgbClr val="D4D4D4"/>
                </a:solidFill>
                <a:latin typeface="Consolas"/>
                <a:ea typeface="Consolas"/>
                <a:cs typeface="Consolas"/>
                <a:sym typeface="Consolas"/>
              </a:rPr>
              <a:t> {</a:t>
            </a:r>
            <a:endParaRPr/>
          </a:p>
          <a:p>
            <a:pPr marL="16002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char</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coordX</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//variable de 1 byte</a:t>
            </a:r>
            <a:endParaRPr sz="1600" b="0" i="0" u="none" strike="noStrike" cap="none">
              <a:solidFill>
                <a:srgbClr val="D4D4D4"/>
              </a:solidFill>
              <a:latin typeface="Consolas"/>
              <a:ea typeface="Consolas"/>
              <a:cs typeface="Consolas"/>
              <a:sym typeface="Consolas"/>
            </a:endParaRPr>
          </a:p>
          <a:p>
            <a:pPr marL="16002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short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coordY</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//variable de 2 bytes</a:t>
            </a:r>
            <a:endParaRPr sz="1600" b="0" i="0" u="none" strike="noStrike" cap="none">
              <a:solidFill>
                <a:srgbClr val="D4D4D4"/>
              </a:solidFill>
              <a:latin typeface="Consolas"/>
              <a:ea typeface="Consolas"/>
              <a:cs typeface="Consolas"/>
              <a:sym typeface="Consolas"/>
            </a:endParaRPr>
          </a:p>
          <a:p>
            <a:pPr marL="16002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9CDCFE"/>
                </a:solidFill>
                <a:latin typeface="Consolas"/>
                <a:ea typeface="Consolas"/>
                <a:cs typeface="Consolas"/>
                <a:sym typeface="Consolas"/>
              </a:rPr>
              <a:t>punto</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//variable de 3 bytes</a:t>
            </a:r>
            <a:endParaRPr sz="1600" b="0" i="0" u="none" strike="noStrike" cap="none">
              <a:solidFill>
                <a:srgbClr val="D4D4D4"/>
              </a:solidFill>
              <a:latin typeface="Consolas"/>
              <a:ea typeface="Consolas"/>
              <a:cs typeface="Consolas"/>
              <a:sym typeface="Consolas"/>
            </a:endParaRPr>
          </a:p>
        </p:txBody>
      </p:sp>
      <p:sp>
        <p:nvSpPr>
          <p:cNvPr id="1107" name="Google Shape;1107;p159"/>
          <p:cNvSpPr/>
          <p:nvPr/>
        </p:nvSpPr>
        <p:spPr>
          <a:xfrm>
            <a:off x="2581835" y="3032312"/>
            <a:ext cx="1398494" cy="924298"/>
          </a:xfrm>
          <a:prstGeom prst="rect">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108" name="Google Shape;1108;p159"/>
          <p:cNvCxnSpPr/>
          <p:nvPr/>
        </p:nvCxnSpPr>
        <p:spPr>
          <a:xfrm rot="10800000" flipH="1">
            <a:off x="2581835" y="3531533"/>
            <a:ext cx="1398494"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109" name="Google Shape;1109;p159"/>
          <p:cNvSpPr txBox="1"/>
          <p:nvPr/>
        </p:nvSpPr>
        <p:spPr>
          <a:xfrm>
            <a:off x="4262140" y="3046888"/>
            <a:ext cx="85792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CoordX</a:t>
            </a:r>
            <a:endParaRPr sz="1600" b="0" i="0" u="none" strike="noStrike" cap="none">
              <a:solidFill>
                <a:srgbClr val="9CDCFE"/>
              </a:solidFill>
              <a:latin typeface="Consolas"/>
              <a:ea typeface="Consolas"/>
              <a:cs typeface="Consolas"/>
              <a:sym typeface="Consolas"/>
            </a:endParaRPr>
          </a:p>
        </p:txBody>
      </p:sp>
      <p:sp>
        <p:nvSpPr>
          <p:cNvPr id="1110" name="Google Shape;1110;p159"/>
          <p:cNvSpPr txBox="1"/>
          <p:nvPr/>
        </p:nvSpPr>
        <p:spPr>
          <a:xfrm>
            <a:off x="5447241" y="3293336"/>
            <a:ext cx="85792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CoordY</a:t>
            </a:r>
            <a:endParaRPr sz="1600" b="0" i="0" u="none" strike="noStrike" cap="none">
              <a:solidFill>
                <a:srgbClr val="9CDCFE"/>
              </a:solidFill>
              <a:latin typeface="Consolas"/>
              <a:ea typeface="Consolas"/>
              <a:cs typeface="Consolas"/>
              <a:sym typeface="Consolas"/>
            </a:endParaRPr>
          </a:p>
        </p:txBody>
      </p:sp>
      <p:sp>
        <p:nvSpPr>
          <p:cNvPr id="1111" name="Google Shape;1111;p159"/>
          <p:cNvSpPr/>
          <p:nvPr/>
        </p:nvSpPr>
        <p:spPr>
          <a:xfrm>
            <a:off x="5108206" y="3032312"/>
            <a:ext cx="332140" cy="860603"/>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12" name="Google Shape;1112;p159"/>
          <p:cNvSpPr/>
          <p:nvPr/>
        </p:nvSpPr>
        <p:spPr>
          <a:xfrm>
            <a:off x="6196484" y="3046556"/>
            <a:ext cx="332140" cy="910054"/>
          </a:xfrm>
          <a:prstGeom prst="rightBrace">
            <a:avLst>
              <a:gd name="adj1" fmla="val 8333"/>
              <a:gd name="adj2" fmla="val 50000"/>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13" name="Google Shape;1113;p159"/>
          <p:cNvSpPr txBox="1"/>
          <p:nvPr/>
        </p:nvSpPr>
        <p:spPr>
          <a:xfrm>
            <a:off x="6642808" y="3231157"/>
            <a:ext cx="7457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punto</a:t>
            </a:r>
            <a:endParaRPr sz="1600" b="0" i="0" u="none" strike="noStrike" cap="none">
              <a:solidFill>
                <a:srgbClr val="9CDCFE"/>
              </a:solidFill>
              <a:latin typeface="Consolas"/>
              <a:ea typeface="Consolas"/>
              <a:cs typeface="Consolas"/>
              <a:sym typeface="Consolas"/>
            </a:endParaRPr>
          </a:p>
        </p:txBody>
      </p:sp>
      <p:sp>
        <p:nvSpPr>
          <p:cNvPr id="1114" name="Google Shape;1114;p159"/>
          <p:cNvSpPr txBox="1"/>
          <p:nvPr/>
        </p:nvSpPr>
        <p:spPr>
          <a:xfrm>
            <a:off x="609600" y="4392136"/>
            <a:ext cx="768234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9CDCFE"/>
                </a:solidFill>
                <a:latin typeface="Consolas"/>
                <a:ea typeface="Consolas"/>
                <a:cs typeface="Consolas"/>
                <a:sym typeface="Consolas"/>
              </a:rPr>
              <a:t>Coord X y CoordY empiezan en la misma dirección de memoria (compartida por ambos miembros de la estructura</a:t>
            </a:r>
            <a:endParaRPr sz="1600" b="0" i="0" u="none" strike="noStrike" cap="none">
              <a:solidFill>
                <a:srgbClr val="9CDCFE"/>
              </a:solidFill>
              <a:latin typeface="Consolas"/>
              <a:ea typeface="Consolas"/>
              <a:cs typeface="Consolas"/>
              <a:sym typeface="Consola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6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Sizeof()</a:t>
            </a:r>
            <a:endParaRPr/>
          </a:p>
        </p:txBody>
      </p:sp>
      <p:sp>
        <p:nvSpPr>
          <p:cNvPr id="1120" name="Google Shape;1120;p160"/>
          <p:cNvSpPr txBox="1">
            <a:spLocks noGrp="1"/>
          </p:cNvSpPr>
          <p:nvPr>
            <p:ph type="body" idx="1"/>
          </p:nvPr>
        </p:nvSpPr>
        <p:spPr>
          <a:xfrm>
            <a:off x="609600" y="1352550"/>
            <a:ext cx="8413376" cy="3276600"/>
          </a:xfrm>
          <a:prstGeom prst="rect">
            <a:avLst/>
          </a:prstGeom>
          <a:noFill/>
          <a:ln>
            <a:noFill/>
          </a:ln>
        </p:spPr>
        <p:txBody>
          <a:bodyPr spcFirstLastPara="1" wrap="square" lIns="91425" tIns="45700" rIns="91425" bIns="45700" anchor="t" anchorCtr="0">
            <a:normAutofit fontScale="77500" lnSpcReduction="20000"/>
          </a:bodyPr>
          <a:lstStyle/>
          <a:p>
            <a:pPr marL="457200" lvl="0" indent="-297180" algn="l" rtl="0">
              <a:lnSpc>
                <a:spcPct val="100000"/>
              </a:lnSpc>
              <a:spcBef>
                <a:spcPts val="700"/>
              </a:spcBef>
              <a:spcAft>
                <a:spcPts val="0"/>
              </a:spcAft>
              <a:buSzPct val="48053"/>
              <a:buChar char="◻"/>
            </a:pPr>
            <a:r>
              <a:rPr lang="es-AR"/>
              <a:t>Sizeof pese a parecer una función es un operador de C y C++ para determinar el tamaño (en bytes) de una variable. Podemos entonces utilizar:</a:t>
            </a:r>
            <a:endParaRPr/>
          </a:p>
          <a:p>
            <a:pPr marL="457200" lvl="0" indent="-228600" algn="l" rtl="0">
              <a:lnSpc>
                <a:spcPct val="100000"/>
              </a:lnSpc>
              <a:spcBef>
                <a:spcPts val="700"/>
              </a:spcBef>
              <a:spcAft>
                <a:spcPts val="0"/>
              </a:spcAft>
              <a:buSzPct val="48053"/>
              <a:buNone/>
            </a:pPr>
            <a:endParaRPr/>
          </a:p>
          <a:p>
            <a:pPr marL="160020" lvl="0" indent="0" algn="l" rtl="0">
              <a:lnSpc>
                <a:spcPct val="100000"/>
              </a:lnSpc>
              <a:spcBef>
                <a:spcPts val="700"/>
              </a:spcBef>
              <a:spcAft>
                <a:spcPts val="0"/>
              </a:spcAft>
              <a:buSzPct val="63343"/>
              <a:buNone/>
            </a:pPr>
            <a:r>
              <a:rPr lang="es-AR" sz="2200" b="1">
                <a:solidFill>
                  <a:srgbClr val="569CD6"/>
                </a:solidFill>
                <a:latin typeface="Consolas"/>
                <a:ea typeface="Consolas"/>
                <a:cs typeface="Consolas"/>
                <a:sym typeface="Consolas"/>
              </a:rPr>
              <a:t>int</a:t>
            </a:r>
            <a:r>
              <a:rPr lang="es-AR" sz="2200" b="1">
                <a:solidFill>
                  <a:srgbClr val="D4D4D4"/>
                </a:solidFill>
                <a:latin typeface="Consolas"/>
                <a:ea typeface="Consolas"/>
                <a:cs typeface="Consolas"/>
                <a:sym typeface="Consolas"/>
              </a:rPr>
              <a:t> </a:t>
            </a:r>
            <a:r>
              <a:rPr lang="es-AR" sz="2200" b="1">
                <a:solidFill>
                  <a:srgbClr val="DCDCAA"/>
                </a:solidFill>
                <a:latin typeface="Consolas"/>
                <a:ea typeface="Consolas"/>
                <a:cs typeface="Consolas"/>
                <a:sym typeface="Consolas"/>
              </a:rPr>
              <a:t>main</a:t>
            </a:r>
            <a:r>
              <a:rPr lang="es-AR" sz="2200" b="1">
                <a:solidFill>
                  <a:srgbClr val="D4D4D4"/>
                </a:solidFill>
                <a:latin typeface="Consolas"/>
                <a:ea typeface="Consolas"/>
                <a:cs typeface="Consolas"/>
                <a:sym typeface="Consolas"/>
              </a:rPr>
              <a:t> (</a:t>
            </a:r>
            <a:r>
              <a:rPr lang="es-AR" sz="2200" b="1">
                <a:solidFill>
                  <a:srgbClr val="569CD6"/>
                </a:solidFill>
                <a:latin typeface="Consolas"/>
                <a:ea typeface="Consolas"/>
                <a:cs typeface="Consolas"/>
                <a:sym typeface="Consolas"/>
              </a:rPr>
              <a:t>void</a:t>
            </a:r>
            <a:r>
              <a:rPr lang="es-AR" sz="2200" b="1">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63343"/>
              <a:buNone/>
            </a:pPr>
            <a:br>
              <a:rPr lang="es-AR" sz="2200" b="1">
                <a:solidFill>
                  <a:srgbClr val="D4D4D4"/>
                </a:solidFill>
                <a:latin typeface="Consolas"/>
                <a:ea typeface="Consolas"/>
                <a:cs typeface="Consolas"/>
                <a:sym typeface="Consolas"/>
              </a:rPr>
            </a:br>
            <a:r>
              <a:rPr lang="es-AR" sz="2200" b="1">
                <a:solidFill>
                  <a:srgbClr val="D4D4D4"/>
                </a:solidFill>
                <a:latin typeface="Consolas"/>
                <a:ea typeface="Consolas"/>
                <a:cs typeface="Consolas"/>
                <a:sym typeface="Consolas"/>
              </a:rPr>
              <a:t>    </a:t>
            </a:r>
            <a:r>
              <a:rPr lang="es-AR" sz="2200" b="1">
                <a:solidFill>
                  <a:srgbClr val="DCDCAA"/>
                </a:solidFill>
                <a:latin typeface="Consolas"/>
                <a:ea typeface="Consolas"/>
                <a:cs typeface="Consolas"/>
                <a:sym typeface="Consolas"/>
              </a:rPr>
              <a:t>printf</a:t>
            </a:r>
            <a:r>
              <a:rPr lang="es-AR" sz="2200" b="1">
                <a:solidFill>
                  <a:srgbClr val="D4D4D4"/>
                </a:solidFill>
                <a:latin typeface="Consolas"/>
                <a:ea typeface="Consolas"/>
                <a:cs typeface="Consolas"/>
                <a:sym typeface="Consolas"/>
              </a:rPr>
              <a:t>(</a:t>
            </a:r>
            <a:r>
              <a:rPr lang="es-AR" sz="2200" b="1">
                <a:solidFill>
                  <a:srgbClr val="CE9178"/>
                </a:solidFill>
                <a:latin typeface="Consolas"/>
                <a:ea typeface="Consolas"/>
                <a:cs typeface="Consolas"/>
                <a:sym typeface="Consolas"/>
              </a:rPr>
              <a:t>"La variables char ocupan: %d bytes</a:t>
            </a:r>
            <a:r>
              <a:rPr lang="es-AR" sz="2200" b="1">
                <a:solidFill>
                  <a:srgbClr val="D7BA7D"/>
                </a:solidFill>
                <a:latin typeface="Consolas"/>
                <a:ea typeface="Consolas"/>
                <a:cs typeface="Consolas"/>
                <a:sym typeface="Consolas"/>
              </a:rPr>
              <a:t>\n</a:t>
            </a:r>
            <a:r>
              <a:rPr lang="es-AR" sz="2200" b="1">
                <a:solidFill>
                  <a:srgbClr val="CE9178"/>
                </a:solidFill>
                <a:latin typeface="Consolas"/>
                <a:ea typeface="Consolas"/>
                <a:cs typeface="Consolas"/>
                <a:sym typeface="Consolas"/>
              </a:rPr>
              <a:t>"</a:t>
            </a:r>
            <a:r>
              <a:rPr lang="es-AR" sz="2200" b="1">
                <a:solidFill>
                  <a:srgbClr val="D4D4D4"/>
                </a:solidFill>
                <a:latin typeface="Consolas"/>
                <a:ea typeface="Consolas"/>
                <a:cs typeface="Consolas"/>
                <a:sym typeface="Consolas"/>
              </a:rPr>
              <a:t>,</a:t>
            </a:r>
            <a:r>
              <a:rPr lang="es-AR" sz="2200" b="1">
                <a:solidFill>
                  <a:srgbClr val="569CD6"/>
                </a:solidFill>
                <a:latin typeface="Consolas"/>
                <a:ea typeface="Consolas"/>
                <a:cs typeface="Consolas"/>
                <a:sym typeface="Consolas"/>
              </a:rPr>
              <a:t>sizeof</a:t>
            </a:r>
            <a:r>
              <a:rPr lang="es-AR" sz="2200" b="1">
                <a:solidFill>
                  <a:srgbClr val="D4D4D4"/>
                </a:solidFill>
                <a:latin typeface="Consolas"/>
                <a:ea typeface="Consolas"/>
                <a:cs typeface="Consolas"/>
                <a:sym typeface="Consolas"/>
              </a:rPr>
              <a:t>(</a:t>
            </a:r>
            <a:r>
              <a:rPr lang="es-AR" sz="2200" b="1">
                <a:solidFill>
                  <a:srgbClr val="569CD6"/>
                </a:solidFill>
                <a:latin typeface="Consolas"/>
                <a:ea typeface="Consolas"/>
                <a:cs typeface="Consolas"/>
                <a:sym typeface="Consolas"/>
              </a:rPr>
              <a:t>char</a:t>
            </a:r>
            <a:r>
              <a:rPr lang="es-AR" sz="2200" b="1">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63343"/>
              <a:buNone/>
            </a:pPr>
            <a:r>
              <a:rPr lang="es-AR" sz="2200" b="1">
                <a:solidFill>
                  <a:srgbClr val="D4D4D4"/>
                </a:solidFill>
                <a:latin typeface="Consolas"/>
                <a:ea typeface="Consolas"/>
                <a:cs typeface="Consolas"/>
                <a:sym typeface="Consolas"/>
              </a:rPr>
              <a:t>    </a:t>
            </a:r>
            <a:r>
              <a:rPr lang="es-AR" sz="2200" b="1">
                <a:solidFill>
                  <a:srgbClr val="DCDCAA"/>
                </a:solidFill>
                <a:latin typeface="Consolas"/>
                <a:ea typeface="Consolas"/>
                <a:cs typeface="Consolas"/>
                <a:sym typeface="Consolas"/>
              </a:rPr>
              <a:t>printf</a:t>
            </a:r>
            <a:r>
              <a:rPr lang="es-AR" sz="2200" b="1">
                <a:solidFill>
                  <a:srgbClr val="D4D4D4"/>
                </a:solidFill>
                <a:latin typeface="Consolas"/>
                <a:ea typeface="Consolas"/>
                <a:cs typeface="Consolas"/>
                <a:sym typeface="Consolas"/>
              </a:rPr>
              <a:t>(</a:t>
            </a:r>
            <a:r>
              <a:rPr lang="es-AR" sz="2200" b="1">
                <a:solidFill>
                  <a:srgbClr val="CE9178"/>
                </a:solidFill>
                <a:latin typeface="Consolas"/>
                <a:ea typeface="Consolas"/>
                <a:cs typeface="Consolas"/>
                <a:sym typeface="Consolas"/>
              </a:rPr>
              <a:t>"La variables int ocupan: %d bytes</a:t>
            </a:r>
            <a:r>
              <a:rPr lang="es-AR" sz="2200" b="1">
                <a:solidFill>
                  <a:srgbClr val="D7BA7D"/>
                </a:solidFill>
                <a:latin typeface="Consolas"/>
                <a:ea typeface="Consolas"/>
                <a:cs typeface="Consolas"/>
                <a:sym typeface="Consolas"/>
              </a:rPr>
              <a:t>\n</a:t>
            </a:r>
            <a:r>
              <a:rPr lang="es-AR" sz="2200" b="1">
                <a:solidFill>
                  <a:srgbClr val="CE9178"/>
                </a:solidFill>
                <a:latin typeface="Consolas"/>
                <a:ea typeface="Consolas"/>
                <a:cs typeface="Consolas"/>
                <a:sym typeface="Consolas"/>
              </a:rPr>
              <a:t>"</a:t>
            </a:r>
            <a:r>
              <a:rPr lang="es-AR" sz="2200" b="1">
                <a:solidFill>
                  <a:srgbClr val="D4D4D4"/>
                </a:solidFill>
                <a:latin typeface="Consolas"/>
                <a:ea typeface="Consolas"/>
                <a:cs typeface="Consolas"/>
                <a:sym typeface="Consolas"/>
              </a:rPr>
              <a:t>,</a:t>
            </a:r>
            <a:r>
              <a:rPr lang="es-AR" sz="2200" b="1">
                <a:solidFill>
                  <a:srgbClr val="569CD6"/>
                </a:solidFill>
                <a:latin typeface="Consolas"/>
                <a:ea typeface="Consolas"/>
                <a:cs typeface="Consolas"/>
                <a:sym typeface="Consolas"/>
              </a:rPr>
              <a:t>sizeof</a:t>
            </a:r>
            <a:r>
              <a:rPr lang="es-AR" sz="2200" b="1">
                <a:solidFill>
                  <a:srgbClr val="D4D4D4"/>
                </a:solidFill>
                <a:latin typeface="Consolas"/>
                <a:ea typeface="Consolas"/>
                <a:cs typeface="Consolas"/>
                <a:sym typeface="Consolas"/>
              </a:rPr>
              <a:t>(</a:t>
            </a:r>
            <a:r>
              <a:rPr lang="es-AR" sz="2200" b="1">
                <a:solidFill>
                  <a:srgbClr val="569CD6"/>
                </a:solidFill>
                <a:latin typeface="Consolas"/>
                <a:ea typeface="Consolas"/>
                <a:cs typeface="Consolas"/>
                <a:sym typeface="Consolas"/>
              </a:rPr>
              <a:t>int</a:t>
            </a:r>
            <a:r>
              <a:rPr lang="es-AR" sz="2200" b="1">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63343"/>
              <a:buNone/>
            </a:pPr>
            <a:r>
              <a:rPr lang="es-AR" sz="2200" b="1">
                <a:solidFill>
                  <a:srgbClr val="D4D4D4"/>
                </a:solidFill>
                <a:latin typeface="Consolas"/>
                <a:ea typeface="Consolas"/>
                <a:cs typeface="Consolas"/>
                <a:sym typeface="Consolas"/>
              </a:rPr>
              <a:t>    </a:t>
            </a:r>
            <a:r>
              <a:rPr lang="es-AR" sz="2200" b="1">
                <a:solidFill>
                  <a:srgbClr val="C586C0"/>
                </a:solidFill>
                <a:latin typeface="Consolas"/>
                <a:ea typeface="Consolas"/>
                <a:cs typeface="Consolas"/>
                <a:sym typeface="Consolas"/>
              </a:rPr>
              <a:t>return</a:t>
            </a:r>
            <a:r>
              <a:rPr lang="es-AR" sz="2200" b="1">
                <a:solidFill>
                  <a:srgbClr val="D4D4D4"/>
                </a:solidFill>
                <a:latin typeface="Consolas"/>
                <a:ea typeface="Consolas"/>
                <a:cs typeface="Consolas"/>
                <a:sym typeface="Consolas"/>
              </a:rPr>
              <a:t> </a:t>
            </a:r>
            <a:r>
              <a:rPr lang="es-AR" sz="2200" b="1">
                <a:solidFill>
                  <a:srgbClr val="B5CEA8"/>
                </a:solidFill>
                <a:latin typeface="Consolas"/>
                <a:ea typeface="Consolas"/>
                <a:cs typeface="Consolas"/>
                <a:sym typeface="Consolas"/>
              </a:rPr>
              <a:t>0</a:t>
            </a:r>
            <a:r>
              <a:rPr lang="es-AR" sz="2200" b="1">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63343"/>
              <a:buNone/>
            </a:pPr>
            <a:r>
              <a:rPr lang="es-AR" sz="2200" b="1">
                <a:solidFill>
                  <a:srgbClr val="D4D4D4"/>
                </a:solidFill>
                <a:latin typeface="Consolas"/>
                <a:ea typeface="Consolas"/>
                <a:cs typeface="Consolas"/>
                <a:sym typeface="Consolas"/>
              </a:rPr>
              <a:t>}</a:t>
            </a:r>
            <a:endParaRPr/>
          </a:p>
          <a:p>
            <a:pPr marL="457200" lvl="0" indent="-228600" algn="l" rtl="0">
              <a:lnSpc>
                <a:spcPct val="100000"/>
              </a:lnSpc>
              <a:spcBef>
                <a:spcPts val="700"/>
              </a:spcBef>
              <a:spcAft>
                <a:spcPts val="0"/>
              </a:spcAft>
              <a:buSzPct val="48053"/>
              <a:buNone/>
            </a:pP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6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Sizeof()</a:t>
            </a:r>
            <a:endParaRPr/>
          </a:p>
        </p:txBody>
      </p:sp>
      <p:sp>
        <p:nvSpPr>
          <p:cNvPr id="1126" name="Google Shape;1126;p16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Con Size of verificar el tamaño de todas las variables con sus modificadores </a:t>
            </a:r>
            <a:endParaRPr/>
          </a:p>
          <a:p>
            <a:pPr marL="457200" lvl="0" indent="-297180" algn="l" rtl="0">
              <a:lnSpc>
                <a:spcPct val="100000"/>
              </a:lnSpc>
              <a:spcBef>
                <a:spcPts val="700"/>
              </a:spcBef>
              <a:spcAft>
                <a:spcPts val="0"/>
              </a:spcAft>
              <a:buSzPts val="1080"/>
              <a:buChar char="◻"/>
            </a:pPr>
            <a:r>
              <a:rPr lang="es-AR"/>
              <a:t>Unsigned short int</a:t>
            </a:r>
            <a:endParaRPr/>
          </a:p>
          <a:p>
            <a:pPr marL="457200" lvl="0" indent="-297180" algn="l" rtl="0">
              <a:lnSpc>
                <a:spcPct val="100000"/>
              </a:lnSpc>
              <a:spcBef>
                <a:spcPts val="700"/>
              </a:spcBef>
              <a:spcAft>
                <a:spcPts val="0"/>
              </a:spcAft>
              <a:buSzPts val="1080"/>
              <a:buChar char="◻"/>
            </a:pPr>
            <a:r>
              <a:rPr lang="es-AR"/>
              <a:t>Unsigned long int etc…</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16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Sizeof()</a:t>
            </a:r>
            <a:endParaRPr/>
          </a:p>
        </p:txBody>
      </p:sp>
      <p:sp>
        <p:nvSpPr>
          <p:cNvPr id="1132" name="Google Shape;1132;p16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Con las estructuras y las uniones podemos verificar el tamaño de cada variable.</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6"/>
        <p:cNvGrpSpPr/>
        <p:nvPr/>
      </p:nvGrpSpPr>
      <p:grpSpPr>
        <a:xfrm>
          <a:off x="0" y="0"/>
          <a:ext cx="0" cy="0"/>
          <a:chOff x="0" y="0"/>
          <a:chExt cx="0" cy="0"/>
        </a:xfrm>
      </p:grpSpPr>
      <p:sp>
        <p:nvSpPr>
          <p:cNvPr id="1137" name="Google Shape;1137;p16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Ejercicio razonar la salida del programa</a:t>
            </a:r>
            <a:endParaRPr/>
          </a:p>
        </p:txBody>
      </p:sp>
      <p:sp>
        <p:nvSpPr>
          <p:cNvPr id="1138" name="Google Shape;1138;p163"/>
          <p:cNvSpPr/>
          <p:nvPr/>
        </p:nvSpPr>
        <p:spPr>
          <a:xfrm>
            <a:off x="395535" y="1347614"/>
            <a:ext cx="7733211" cy="35393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typedef</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puntos</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//variable de 1 byte</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short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//variable de 2 bytes</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4EC9B0"/>
                </a:solidFill>
                <a:latin typeface="Consolas"/>
                <a:ea typeface="Consolas"/>
                <a:cs typeface="Consolas"/>
                <a:sym typeface="Consolas"/>
              </a:rPr>
              <a:t>punto</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//variable de 3 bytes</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punto</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punto2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"La coordenada X del punto 1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coordX</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"La coordenada Y del punto 1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punto1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coordY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"La variable punto1 ocupa %d bytes</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sizeof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4EC9B0"/>
                </a:solidFill>
                <a:latin typeface="Consolas"/>
                <a:ea typeface="Consolas"/>
                <a:cs typeface="Consolas"/>
                <a:sym typeface="Consolas"/>
              </a:rPr>
              <a:t>punto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b="1" i="0">
                <a:solidFill>
                  <a:srgbClr val="5A5A5A"/>
                </a:solidFill>
                <a:latin typeface="Roboto"/>
                <a:ea typeface="Roboto"/>
                <a:cs typeface="Roboto"/>
                <a:sym typeface="Roboto"/>
              </a:rPr>
              <a:t>Kebab Case (No apto para C)</a:t>
            </a:r>
            <a:endParaRPr/>
          </a:p>
        </p:txBody>
      </p:sp>
      <p:sp>
        <p:nvSpPr>
          <p:cNvPr id="189" name="Google Shape;189;p12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Es igual que el Snake Case, esta vez, son guiones medios (-) los que separan las palabras. Su uso más común es de las URLs. </a:t>
            </a:r>
            <a:endParaRPr/>
          </a:p>
          <a:p>
            <a:pPr marL="457200" lvl="0" indent="-297180" algn="l" rtl="0">
              <a:lnSpc>
                <a:spcPct val="100000"/>
              </a:lnSpc>
              <a:spcBef>
                <a:spcPts val="700"/>
              </a:spcBef>
              <a:spcAft>
                <a:spcPts val="0"/>
              </a:spcAft>
              <a:buSzPts val="1080"/>
              <a:buChar char="◻"/>
            </a:pPr>
            <a:r>
              <a:rPr lang="es-AR"/>
              <a:t>Ejemplo: </a:t>
            </a:r>
            <a:r>
              <a:rPr lang="es-AR">
                <a:solidFill>
                  <a:schemeClr val="accent2"/>
                </a:solidFill>
              </a:rPr>
              <a:t>ejemplo-de-nomenclatura</a:t>
            </a:r>
            <a:endParaRPr>
              <a:solidFill>
                <a:schemeClr val="accent2"/>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64"/>
          <p:cNvSpPr txBox="1">
            <a:spLocks noGrp="1"/>
          </p:cNvSpPr>
          <p:nvPr>
            <p:ph type="title"/>
          </p:nvPr>
        </p:nvSpPr>
        <p:spPr>
          <a:xfrm>
            <a:off x="277091" y="1787236"/>
            <a:ext cx="8153400" cy="183745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dk1"/>
                </a:solidFill>
              </a:rPr>
              <a:t>Imprimió el programa anterior lo esperado de sizeof() en caso negativo pensar por qué?</a:t>
            </a:r>
            <a:endParaRPr>
              <a:solidFill>
                <a:schemeClr val="dk1"/>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6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Estructura de campo de bits</a:t>
            </a:r>
            <a:endParaRPr/>
          </a:p>
        </p:txBody>
      </p:sp>
      <p:sp>
        <p:nvSpPr>
          <p:cNvPr id="1149" name="Google Shape;1149;p16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Los campos de bits solo  pueden existir en estructuras y nos permite utilizar variables de bit que nosotros definamos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3"/>
        <p:cNvGrpSpPr/>
        <p:nvPr/>
      </p:nvGrpSpPr>
      <p:grpSpPr>
        <a:xfrm>
          <a:off x="0" y="0"/>
          <a:ext cx="0" cy="0"/>
          <a:chOff x="0" y="0"/>
          <a:chExt cx="0" cy="0"/>
        </a:xfrm>
      </p:grpSpPr>
      <p:sp>
        <p:nvSpPr>
          <p:cNvPr id="1154" name="Google Shape;1154;p16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Ejercicio razonar la salida del programa</a:t>
            </a:r>
            <a:endParaRPr/>
          </a:p>
        </p:txBody>
      </p:sp>
      <p:sp>
        <p:nvSpPr>
          <p:cNvPr id="1155" name="Google Shape;1155;p166"/>
          <p:cNvSpPr/>
          <p:nvPr/>
        </p:nvSpPr>
        <p:spPr>
          <a:xfrm>
            <a:off x="416317" y="1624705"/>
            <a:ext cx="7733211"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encoder</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encoderCuenta</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23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encodervueltas</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4</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
        <p:nvSpPr>
          <p:cNvPr id="1156" name="Google Shape;1156;p166"/>
          <p:cNvSpPr txBox="1"/>
          <p:nvPr/>
        </p:nvSpPr>
        <p:spPr>
          <a:xfrm>
            <a:off x="519545" y="3202637"/>
            <a:ext cx="8312727"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En este caso definimos una estructura encoder que posee dos campos, el primero encoderCuenta posee 23 bits y el segundo encodervueltas 4. Prestar atención que siempre se cololca unisgned int a la izquierda pese a que trabajamos con tamaños establecidos por los bits colocados luegos de los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67"/>
          <p:cNvSpPr txBox="1">
            <a:spLocks noGrp="1"/>
          </p:cNvSpPr>
          <p:nvPr>
            <p:ph type="title"/>
          </p:nvPr>
        </p:nvSpPr>
        <p:spPr>
          <a:xfrm>
            <a:off x="637309" y="2258637"/>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47619"/>
              <a:buNone/>
            </a:pPr>
            <a:r>
              <a:rPr lang="es-AR"/>
              <a:t>Pensar para que podría usar una unión y una estructura de campo de bits juntos</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65"/>
        <p:cNvGrpSpPr/>
        <p:nvPr/>
      </p:nvGrpSpPr>
      <p:grpSpPr>
        <a:xfrm>
          <a:off x="0" y="0"/>
          <a:ext cx="0" cy="0"/>
          <a:chOff x="0" y="0"/>
          <a:chExt cx="0" cy="0"/>
        </a:xfrm>
      </p:grpSpPr>
      <p:sp>
        <p:nvSpPr>
          <p:cNvPr id="1166" name="Google Shape;1166;p16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Uniones anónimas</a:t>
            </a:r>
            <a:endParaRPr/>
          </a:p>
        </p:txBody>
      </p:sp>
      <p:sp>
        <p:nvSpPr>
          <p:cNvPr id="1167" name="Google Shape;1167;p168"/>
          <p:cNvSpPr/>
          <p:nvPr/>
        </p:nvSpPr>
        <p:spPr>
          <a:xfrm>
            <a:off x="416317" y="1624705"/>
            <a:ext cx="7733211" cy="33239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union</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bit0</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bit1</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bit2</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bit3</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bit4</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bit5</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bit6</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2"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bit7</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byte</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variable</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
        <p:nvSpPr>
          <p:cNvPr id="1168" name="Google Shape;1168;p168"/>
          <p:cNvSpPr txBox="1"/>
          <p:nvPr/>
        </p:nvSpPr>
        <p:spPr>
          <a:xfrm>
            <a:off x="4787153" y="1624705"/>
            <a:ext cx="4045119"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En este caso no es necesario darle una variable ni nombre a la estructura de campo de bits ni a la unión y para acceder así al bit0 escribimos</a:t>
            </a:r>
            <a:endParaRPr/>
          </a:p>
          <a:p>
            <a:pPr marL="0" marR="0" lvl="0" indent="0" algn="l" rtl="0">
              <a:lnSpc>
                <a:spcPct val="100000"/>
              </a:lnSpc>
              <a:spcBef>
                <a:spcPts val="0"/>
              </a:spcBef>
              <a:spcAft>
                <a:spcPts val="0"/>
              </a:spcAft>
              <a:buNone/>
            </a:pPr>
            <a:endParaRPr sz="1400" b="0" i="0" u="none" strike="noStrike" cap="none">
              <a:solidFill>
                <a:srgbClr val="9CDCFE"/>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variable.bit0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16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Utilizando macros </a:t>
            </a:r>
            <a:endParaRPr/>
          </a:p>
        </p:txBody>
      </p:sp>
      <p:sp>
        <p:nvSpPr>
          <p:cNvPr id="1174" name="Google Shape;1174;p16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85000" lnSpcReduction="20000"/>
          </a:bodyPr>
          <a:lstStyle/>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bandera1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bit0</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bandera2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bit1</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bandera3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bit2</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bandera4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bit3</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bandera5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bit4</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bandera6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bit5</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bandera7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bit6</a:t>
            </a:r>
            <a:r>
              <a:rPr lang="es-AR" b="0">
                <a:solidFill>
                  <a:srgbClr val="569CD6"/>
                </a:solidFill>
                <a:latin typeface="Consolas"/>
                <a:ea typeface="Consolas"/>
                <a:cs typeface="Consolas"/>
                <a:sym typeface="Consolas"/>
              </a:rPr>
              <a:t> </a:t>
            </a:r>
            <a:endParaRPr b="0">
              <a:solidFill>
                <a:srgbClr val="D4D4D4"/>
              </a:solidFill>
              <a:latin typeface="Consolas"/>
              <a:ea typeface="Consolas"/>
              <a:cs typeface="Consolas"/>
              <a:sym typeface="Consolas"/>
            </a:endParaRPr>
          </a:p>
          <a:p>
            <a:pPr marL="457200" lvl="0" indent="-297180" algn="l" rtl="0">
              <a:lnSpc>
                <a:spcPct val="100000"/>
              </a:lnSpc>
              <a:spcBef>
                <a:spcPts val="700"/>
              </a:spcBef>
              <a:spcAft>
                <a:spcPts val="0"/>
              </a:spcAft>
              <a:buSzPct val="43813"/>
              <a:buChar char="◻"/>
            </a:pPr>
            <a:r>
              <a:rPr lang="es-AR" b="0">
                <a:solidFill>
                  <a:srgbClr val="C586C0"/>
                </a:solidFill>
                <a:latin typeface="Consolas"/>
                <a:ea typeface="Consolas"/>
                <a:cs typeface="Consolas"/>
                <a:sym typeface="Consolas"/>
              </a:rPr>
              <a:t>#define</a:t>
            </a:r>
            <a:r>
              <a:rPr lang="es-AR" b="0">
                <a:solidFill>
                  <a:srgbClr val="569CD6"/>
                </a:solidFill>
                <a:latin typeface="Consolas"/>
                <a:ea typeface="Consolas"/>
                <a:cs typeface="Consolas"/>
                <a:sym typeface="Consolas"/>
              </a:rPr>
              <a:t> bandera8 </a:t>
            </a:r>
            <a:r>
              <a:rPr lang="es-AR" b="0">
                <a:solidFill>
                  <a:srgbClr val="9CDCFE"/>
                </a:solidFill>
                <a:latin typeface="Consolas"/>
                <a:ea typeface="Consolas"/>
                <a:cs typeface="Consolas"/>
                <a:sym typeface="Consolas"/>
              </a:rPr>
              <a:t>variable</a:t>
            </a:r>
            <a:r>
              <a:rPr lang="es-AR" b="0">
                <a:solidFill>
                  <a:srgbClr val="569CD6"/>
                </a:solidFill>
                <a:latin typeface="Consolas"/>
                <a:ea typeface="Consolas"/>
                <a:cs typeface="Consolas"/>
                <a:sym typeface="Consolas"/>
              </a:rPr>
              <a:t>.</a:t>
            </a:r>
            <a:r>
              <a:rPr lang="es-AR" b="0">
                <a:solidFill>
                  <a:srgbClr val="9CDCFE"/>
                </a:solidFill>
                <a:latin typeface="Consolas"/>
                <a:ea typeface="Consolas"/>
                <a:cs typeface="Consolas"/>
                <a:sym typeface="Consolas"/>
              </a:rPr>
              <a:t>bit7</a:t>
            </a:r>
            <a:endParaRPr b="0">
              <a:solidFill>
                <a:srgbClr val="D4D4D4"/>
              </a:solidFill>
              <a:latin typeface="Consolas"/>
              <a:ea typeface="Consolas"/>
              <a:cs typeface="Consolas"/>
              <a:sym typeface="Consolas"/>
            </a:endParaRPr>
          </a:p>
          <a:p>
            <a:pPr marL="457200" lvl="0" indent="-228600" algn="l" rtl="0">
              <a:lnSpc>
                <a:spcPct val="100000"/>
              </a:lnSpc>
              <a:spcBef>
                <a:spcPts val="700"/>
              </a:spcBef>
              <a:spcAft>
                <a:spcPts val="0"/>
              </a:spcAft>
              <a:buSzPct val="43813"/>
              <a:buNone/>
            </a:pP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7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Ejercicio</a:t>
            </a:r>
            <a:endParaRPr/>
          </a:p>
        </p:txBody>
      </p:sp>
      <p:sp>
        <p:nvSpPr>
          <p:cNvPr id="1180" name="Google Shape;1180;p17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Utilizar una unión para poder ver el contenido de los 4 bytes dentro de una variable float de a uno.</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84"/>
        <p:cNvGrpSpPr/>
        <p:nvPr/>
      </p:nvGrpSpPr>
      <p:grpSpPr>
        <a:xfrm>
          <a:off x="0" y="0"/>
          <a:ext cx="0" cy="0"/>
          <a:chOff x="0" y="0"/>
          <a:chExt cx="0" cy="0"/>
        </a:xfrm>
      </p:grpSpPr>
      <p:sp>
        <p:nvSpPr>
          <p:cNvPr id="1185" name="Google Shape;1185;p17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Resolución</a:t>
            </a:r>
            <a:endParaRPr/>
          </a:p>
        </p:txBody>
      </p:sp>
      <p:sp>
        <p:nvSpPr>
          <p:cNvPr id="1186" name="Google Shape;1186;p171"/>
          <p:cNvSpPr/>
          <p:nvPr/>
        </p:nvSpPr>
        <p:spPr>
          <a:xfrm>
            <a:off x="416317" y="1624705"/>
            <a:ext cx="7733211" cy="3108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union</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float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valor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bytes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4</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valor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15</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bytes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bytes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bytes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bytes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0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Punteros</a:t>
            </a:r>
            <a:endParaRPr/>
          </a:p>
        </p:txBody>
      </p:sp>
      <p:sp>
        <p:nvSpPr>
          <p:cNvPr id="1192" name="Google Shape;1192;p102"/>
          <p:cNvSpPr txBox="1">
            <a:spLocks noGrp="1"/>
          </p:cNvSpPr>
          <p:nvPr>
            <p:ph type="body" idx="1"/>
          </p:nvPr>
        </p:nvSpPr>
        <p:spPr>
          <a:xfrm>
            <a:off x="802520" y="1635646"/>
            <a:ext cx="796048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Algunos dicen que existen dos tipos de lenguajes</a:t>
            </a:r>
            <a:endParaRPr/>
          </a:p>
          <a:p>
            <a:pPr marL="640080" lvl="1" indent="-274320" algn="l" rtl="0">
              <a:lnSpc>
                <a:spcPct val="100000"/>
              </a:lnSpc>
              <a:spcBef>
                <a:spcPts val="550"/>
              </a:spcBef>
              <a:spcAft>
                <a:spcPts val="0"/>
              </a:spcAft>
              <a:buSzPts val="1820"/>
              <a:buChar char="?"/>
            </a:pPr>
            <a:r>
              <a:rPr lang="es-AR"/>
              <a:t>Los que tienen puntero</a:t>
            </a:r>
            <a:endParaRPr/>
          </a:p>
          <a:p>
            <a:pPr marL="640080" lvl="1" indent="-274320" algn="l" rtl="0">
              <a:lnSpc>
                <a:spcPct val="100000"/>
              </a:lnSpc>
              <a:spcBef>
                <a:spcPts val="550"/>
              </a:spcBef>
              <a:spcAft>
                <a:spcPts val="0"/>
              </a:spcAft>
              <a:buSzPts val="1820"/>
              <a:buChar char="?"/>
            </a:pPr>
            <a:r>
              <a:rPr lang="es-AR"/>
              <a:t>Los que no</a:t>
            </a:r>
            <a:endParaRPr/>
          </a:p>
          <a:p>
            <a:pPr marL="365760" lvl="1" indent="0" algn="l" rtl="0">
              <a:lnSpc>
                <a:spcPct val="100000"/>
              </a:lnSpc>
              <a:spcBef>
                <a:spcPts val="550"/>
              </a:spcBef>
              <a:spcAft>
                <a:spcPts val="0"/>
              </a:spcAft>
              <a:buSzPts val="1820"/>
              <a:buNone/>
            </a:pPr>
            <a:endParaRPr/>
          </a:p>
          <a:p>
            <a:pPr marL="365760" lvl="1" indent="0" algn="ctr" rtl="0">
              <a:lnSpc>
                <a:spcPct val="100000"/>
              </a:lnSpc>
              <a:spcBef>
                <a:spcPts val="550"/>
              </a:spcBef>
              <a:spcAft>
                <a:spcPts val="0"/>
              </a:spcAft>
              <a:buSzPts val="1820"/>
              <a:buNone/>
            </a:pPr>
            <a:r>
              <a:rPr lang="es-AR"/>
              <a:t>¡¡¡¡C Tiene punteros!!!!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7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Puntero definición</a:t>
            </a:r>
            <a:endParaRPr/>
          </a:p>
        </p:txBody>
      </p:sp>
      <p:sp>
        <p:nvSpPr>
          <p:cNvPr id="1198" name="Google Shape;1198;p17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Un puntero es un tipo de variable que contiene una dirección y que nos brinda la posibilidad de trabajar con la dirección tanto como con el contenido de dicha posición (apuntada)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Aclaración</a:t>
            </a:r>
            <a:endParaRPr/>
          </a:p>
        </p:txBody>
      </p:sp>
      <p:sp>
        <p:nvSpPr>
          <p:cNvPr id="195" name="Google Shape;195;p9"/>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just" rtl="0">
              <a:lnSpc>
                <a:spcPct val="100000"/>
              </a:lnSpc>
              <a:spcBef>
                <a:spcPts val="0"/>
              </a:spcBef>
              <a:spcAft>
                <a:spcPts val="0"/>
              </a:spcAft>
              <a:buSzPts val="1740"/>
              <a:buChar char="◻"/>
            </a:pPr>
            <a:r>
              <a:rPr lang="es-AR"/>
              <a:t>Recordar que los valores de int pueden cambiar cuando trabajamos en sistemas embebidos por lo general int es una variable de 16 bits pero en las computadoras modernas int es de 32 bits. Mas adelante veremos un operador llamado sizeof() que nos permite saber el tamaño de las variables en la PC donde se ejecutan.</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7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Declaración de un puntero</a:t>
            </a:r>
            <a:endParaRPr/>
          </a:p>
        </p:txBody>
      </p:sp>
      <p:sp>
        <p:nvSpPr>
          <p:cNvPr id="1204" name="Google Shape;1204;p17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97180" algn="l" rtl="0">
              <a:lnSpc>
                <a:spcPct val="100000"/>
              </a:lnSpc>
              <a:spcBef>
                <a:spcPts val="700"/>
              </a:spcBef>
              <a:spcAft>
                <a:spcPts val="0"/>
              </a:spcAft>
              <a:buSzPct val="83397"/>
              <a:buChar char="◻"/>
            </a:pPr>
            <a:r>
              <a:rPr lang="es-AR" sz="1400">
                <a:solidFill>
                  <a:srgbClr val="569CD6"/>
                </a:solidFill>
                <a:latin typeface="Consolas"/>
                <a:ea typeface="Consolas"/>
                <a:cs typeface="Consolas"/>
                <a:sym typeface="Consolas"/>
              </a:rPr>
              <a:t>TIPO * nombre_puntero;</a:t>
            </a:r>
            <a:r>
              <a:rPr lang="es-AR" sz="1400" b="0">
                <a:solidFill>
                  <a:schemeClr val="dk1"/>
                </a:solidFill>
                <a:latin typeface="Consolas"/>
                <a:ea typeface="Consolas"/>
                <a:cs typeface="Consolas"/>
                <a:sym typeface="Consolas"/>
              </a:rPr>
              <a:t>	//TIPO es el tipo de dato al que apunta el puntero</a:t>
            </a:r>
            <a:endParaRPr/>
          </a:p>
          <a:p>
            <a:pPr marL="160020" lvl="0" indent="0" algn="l" rtl="0">
              <a:lnSpc>
                <a:spcPct val="100000"/>
              </a:lnSpc>
              <a:spcBef>
                <a:spcPts val="700"/>
              </a:spcBef>
              <a:spcAft>
                <a:spcPts val="0"/>
              </a:spcAft>
              <a:buSzPct val="40260"/>
              <a:buNone/>
            </a:pPr>
            <a:r>
              <a:rPr lang="es-AR" u="sng"/>
              <a:t>#ej</a:t>
            </a:r>
            <a:endParaRPr/>
          </a:p>
          <a:p>
            <a:pPr marL="160020" lvl="0" indent="0" algn="l" rtl="0">
              <a:lnSpc>
                <a:spcPct val="100000"/>
              </a:lnSpc>
              <a:spcBef>
                <a:spcPts val="700"/>
              </a:spcBef>
              <a:spcAft>
                <a:spcPts val="0"/>
              </a:spcAft>
              <a:buSzPct val="83397"/>
              <a:buNone/>
            </a:pPr>
            <a:r>
              <a:rPr lang="es-AR" sz="1400" b="0">
                <a:solidFill>
                  <a:srgbClr val="569CD6"/>
                </a:solidFill>
                <a:latin typeface="Consolas"/>
                <a:ea typeface="Consolas"/>
                <a:cs typeface="Consolas"/>
                <a:sym typeface="Consolas"/>
              </a:rPr>
              <a:t>char</a:t>
            </a:r>
            <a:r>
              <a:rPr lang="es-AR" sz="1400" b="0">
                <a:solidFill>
                  <a:srgbClr val="D4D4D4"/>
                </a:solidFill>
                <a:latin typeface="Consolas"/>
                <a:ea typeface="Consolas"/>
                <a:cs typeface="Consolas"/>
                <a:sym typeface="Consolas"/>
              </a:rPr>
              <a:t> *pchar; //creamos una variable que apunta a una variable de tipo char.</a:t>
            </a:r>
            <a:endParaRPr/>
          </a:p>
          <a:p>
            <a:pPr marL="160020" lvl="0" indent="0" algn="l" rtl="0">
              <a:lnSpc>
                <a:spcPct val="100000"/>
              </a:lnSpc>
              <a:spcBef>
                <a:spcPts val="700"/>
              </a:spcBef>
              <a:spcAft>
                <a:spcPts val="0"/>
              </a:spcAft>
              <a:buSzPct val="83397"/>
              <a:buNone/>
            </a:pPr>
            <a:endParaRPr sz="1400">
              <a:solidFill>
                <a:srgbClr val="D4D4D4"/>
              </a:solidFill>
              <a:latin typeface="Consolas"/>
              <a:ea typeface="Consolas"/>
              <a:cs typeface="Consolas"/>
              <a:sym typeface="Consolas"/>
            </a:endParaRPr>
          </a:p>
          <a:p>
            <a:pPr marL="160020" lvl="0" indent="0" algn="l" rtl="0">
              <a:lnSpc>
                <a:spcPct val="100000"/>
              </a:lnSpc>
              <a:spcBef>
                <a:spcPts val="700"/>
              </a:spcBef>
              <a:spcAft>
                <a:spcPts val="0"/>
              </a:spcAft>
              <a:buSzPct val="83397"/>
              <a:buNone/>
            </a:pPr>
            <a:r>
              <a:rPr lang="es-AR" sz="1400">
                <a:solidFill>
                  <a:schemeClr val="dk1"/>
                </a:solidFill>
                <a:latin typeface="Consolas"/>
                <a:ea typeface="Consolas"/>
                <a:cs typeface="Consolas"/>
                <a:sym typeface="Consolas"/>
              </a:rPr>
              <a:t>Los punteros no puede no inicializarse (mala práctica) por tanto debemos hacerlo apuntar a alguna variable.</a:t>
            </a:r>
            <a:endParaRPr/>
          </a:p>
          <a:p>
            <a:pPr marL="160020" lvl="0" indent="0" algn="l" rtl="0">
              <a:lnSpc>
                <a:spcPct val="100000"/>
              </a:lnSpc>
              <a:spcBef>
                <a:spcPts val="700"/>
              </a:spcBef>
              <a:spcAft>
                <a:spcPts val="0"/>
              </a:spcAft>
              <a:buSzPct val="83397"/>
              <a:buNone/>
            </a:pPr>
            <a:endParaRPr sz="1400" b="0">
              <a:solidFill>
                <a:srgbClr val="D4D4D4"/>
              </a:solidFill>
              <a:latin typeface="Consolas"/>
              <a:ea typeface="Consolas"/>
              <a:cs typeface="Consolas"/>
              <a:sym typeface="Consolas"/>
            </a:endParaRPr>
          </a:p>
          <a:p>
            <a:pPr marL="160020" lvl="0" indent="0" algn="l" rtl="0">
              <a:lnSpc>
                <a:spcPct val="100000"/>
              </a:lnSpc>
              <a:spcBef>
                <a:spcPts val="700"/>
              </a:spcBef>
              <a:spcAft>
                <a:spcPts val="0"/>
              </a:spcAft>
              <a:buSzPct val="72972"/>
              <a:buNone/>
            </a:pPr>
            <a:r>
              <a:rPr lang="es-AR" sz="1600" b="0">
                <a:solidFill>
                  <a:srgbClr val="569CD6"/>
                </a:solidFill>
                <a:latin typeface="Consolas"/>
                <a:ea typeface="Consolas"/>
                <a:cs typeface="Consolas"/>
                <a:sym typeface="Consolas"/>
              </a:rPr>
              <a:t>char</a:t>
            </a:r>
            <a:r>
              <a:rPr lang="es-AR" sz="1600" b="0">
                <a:solidFill>
                  <a:srgbClr val="D4D4D4"/>
                </a:solidFill>
                <a:latin typeface="Consolas"/>
                <a:ea typeface="Consolas"/>
                <a:cs typeface="Consolas"/>
                <a:sym typeface="Consolas"/>
              </a:rPr>
              <a:t> </a:t>
            </a:r>
            <a:r>
              <a:rPr lang="es-AR" sz="1600" b="0">
                <a:solidFill>
                  <a:srgbClr val="9CDCFE"/>
                </a:solidFill>
                <a:latin typeface="Consolas"/>
                <a:ea typeface="Consolas"/>
                <a:cs typeface="Consolas"/>
                <a:sym typeface="Consolas"/>
              </a:rPr>
              <a:t>var</a:t>
            </a:r>
            <a:r>
              <a:rPr lang="es-AR" sz="1600"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72972"/>
              <a:buNone/>
            </a:pPr>
            <a:r>
              <a:rPr lang="es-AR" sz="1600" b="0">
                <a:solidFill>
                  <a:srgbClr val="569CD6"/>
                </a:solidFill>
                <a:latin typeface="Consolas"/>
                <a:ea typeface="Consolas"/>
                <a:cs typeface="Consolas"/>
                <a:sym typeface="Consolas"/>
              </a:rPr>
              <a:t>char</a:t>
            </a:r>
            <a:r>
              <a:rPr lang="es-AR" sz="1600" b="0">
                <a:solidFill>
                  <a:srgbClr val="D4D4D4"/>
                </a:solidFill>
                <a:latin typeface="Consolas"/>
                <a:ea typeface="Consolas"/>
                <a:cs typeface="Consolas"/>
                <a:sym typeface="Consolas"/>
              </a:rPr>
              <a:t> *</a:t>
            </a:r>
            <a:r>
              <a:rPr lang="es-AR" sz="1600" b="0">
                <a:solidFill>
                  <a:srgbClr val="9CDCFE"/>
                </a:solidFill>
                <a:latin typeface="Consolas"/>
                <a:ea typeface="Consolas"/>
                <a:cs typeface="Consolas"/>
                <a:sym typeface="Consolas"/>
              </a:rPr>
              <a:t>pchar</a:t>
            </a:r>
            <a:r>
              <a:rPr lang="es-AR" sz="1600" b="0">
                <a:solidFill>
                  <a:srgbClr val="D4D4D4"/>
                </a:solidFill>
                <a:latin typeface="Consolas"/>
                <a:ea typeface="Consolas"/>
                <a:cs typeface="Consolas"/>
                <a:sym typeface="Consolas"/>
              </a:rPr>
              <a:t>=&amp;</a:t>
            </a:r>
            <a:r>
              <a:rPr lang="es-AR" sz="1600" b="0">
                <a:solidFill>
                  <a:srgbClr val="9CDCFE"/>
                </a:solidFill>
                <a:latin typeface="Consolas"/>
                <a:ea typeface="Consolas"/>
                <a:cs typeface="Consolas"/>
                <a:sym typeface="Consolas"/>
              </a:rPr>
              <a:t>var</a:t>
            </a:r>
            <a:r>
              <a:rPr lang="es-AR" sz="1600"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72972"/>
              <a:buNone/>
            </a:pPr>
            <a:endParaRPr sz="1600" b="0">
              <a:solidFill>
                <a:srgbClr val="D4D4D4"/>
              </a:solidFill>
              <a:latin typeface="Consolas"/>
              <a:ea typeface="Consolas"/>
              <a:cs typeface="Consolas"/>
              <a:sym typeface="Consolas"/>
            </a:endParaRPr>
          </a:p>
          <a:p>
            <a:pPr marL="160020" lvl="0" indent="0" algn="l" rtl="0">
              <a:lnSpc>
                <a:spcPct val="100000"/>
              </a:lnSpc>
              <a:spcBef>
                <a:spcPts val="700"/>
              </a:spcBef>
              <a:spcAft>
                <a:spcPts val="0"/>
              </a:spcAft>
              <a:buSzPct val="83397"/>
              <a:buNone/>
            </a:pPr>
            <a:r>
              <a:rPr lang="es-AR" sz="1400">
                <a:solidFill>
                  <a:schemeClr val="dk1"/>
                </a:solidFill>
                <a:latin typeface="Consolas"/>
                <a:ea typeface="Consolas"/>
                <a:cs typeface="Consolas"/>
                <a:sym typeface="Consolas"/>
              </a:rPr>
              <a:t>Creamos una variable var y un puntero pchar que apunta a dicha variable</a:t>
            </a:r>
            <a:endParaRPr/>
          </a:p>
          <a:p>
            <a:pPr marL="160020" lvl="0" indent="0" algn="l" rtl="0">
              <a:lnSpc>
                <a:spcPct val="100000"/>
              </a:lnSpc>
              <a:spcBef>
                <a:spcPts val="700"/>
              </a:spcBef>
              <a:spcAft>
                <a:spcPts val="0"/>
              </a:spcAft>
              <a:buSzPct val="83397"/>
              <a:buNone/>
            </a:pPr>
            <a:r>
              <a:rPr lang="es-AR" sz="1400" b="0">
                <a:solidFill>
                  <a:srgbClr val="D4D4D4"/>
                </a:solidFill>
                <a:latin typeface="Consolas"/>
                <a:ea typeface="Consolas"/>
                <a:cs typeface="Consolas"/>
                <a:sym typeface="Consolas"/>
              </a:rPr>
              <a:t>	</a:t>
            </a:r>
            <a:endParaRPr/>
          </a:p>
          <a:p>
            <a:pPr marL="160020" lvl="0" indent="0" algn="l" rtl="0">
              <a:lnSpc>
                <a:spcPct val="100000"/>
              </a:lnSpc>
              <a:spcBef>
                <a:spcPts val="700"/>
              </a:spcBef>
              <a:spcAft>
                <a:spcPts val="0"/>
              </a:spcAft>
              <a:buSzPct val="40260"/>
              <a:buNone/>
            </a:pPr>
            <a:endParaRPr u="sng"/>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17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#Pregunta</a:t>
            </a:r>
            <a:endParaRPr/>
          </a:p>
        </p:txBody>
      </p:sp>
      <p:sp>
        <p:nvSpPr>
          <p:cNvPr id="1210" name="Google Shape;1210;p17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¿Cómo podemos ver la cantidad de bytes que la variable pchar ocupa en memoria? Hacer el código.</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7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Operadores  * y &amp;</a:t>
            </a:r>
            <a:endParaRPr/>
          </a:p>
        </p:txBody>
      </p:sp>
      <p:sp>
        <p:nvSpPr>
          <p:cNvPr id="1216" name="Google Shape;1216;p17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El operador &amp; obtiene la dirección de la variable que está al lado. En el ejemplo anterior le asignamos al puntero la dirección de la variable var. Como cuando hacemos un scanf y le pasamos como parámetro la dirección donde se encuentra la variable que va a guardar lo ingresado</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7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Operadores  * y &amp;</a:t>
            </a:r>
            <a:endParaRPr/>
          </a:p>
        </p:txBody>
      </p:sp>
      <p:sp>
        <p:nvSpPr>
          <p:cNvPr id="1222" name="Google Shape;1222;p176"/>
          <p:cNvSpPr txBox="1">
            <a:spLocks noGrp="1"/>
          </p:cNvSpPr>
          <p:nvPr>
            <p:ph type="body" idx="1"/>
          </p:nvPr>
        </p:nvSpPr>
        <p:spPr>
          <a:xfrm>
            <a:off x="609600" y="1352550"/>
            <a:ext cx="8534400" cy="3276600"/>
          </a:xfrm>
          <a:prstGeom prst="rect">
            <a:avLst/>
          </a:prstGeom>
          <a:noFill/>
          <a:ln>
            <a:noFill/>
          </a:ln>
        </p:spPr>
        <p:txBody>
          <a:bodyPr spcFirstLastPara="1" wrap="square" lIns="91425" tIns="45700" rIns="91425" bIns="45700" anchor="t" anchorCtr="0">
            <a:normAutofit fontScale="77500" lnSpcReduction="20000"/>
          </a:bodyPr>
          <a:lstStyle/>
          <a:p>
            <a:pPr marL="457200" lvl="0" indent="-297180" algn="l" rtl="0">
              <a:lnSpc>
                <a:spcPct val="100000"/>
              </a:lnSpc>
              <a:spcBef>
                <a:spcPts val="700"/>
              </a:spcBef>
              <a:spcAft>
                <a:spcPts val="0"/>
              </a:spcAft>
              <a:buSzPct val="48053"/>
              <a:buChar char="◻"/>
            </a:pPr>
            <a:r>
              <a:rPr lang="es-AR"/>
              <a:t>El operador * utilizado al lado de una variable del tipo puntero devuelve el contenido de la variable apuntada por dicho puntero.</a:t>
            </a:r>
            <a:endParaRPr/>
          </a:p>
          <a:p>
            <a:pPr marL="160020" lvl="0" indent="0" algn="l" rtl="0">
              <a:lnSpc>
                <a:spcPct val="100000"/>
              </a:lnSpc>
              <a:spcBef>
                <a:spcPts val="700"/>
              </a:spcBef>
              <a:spcAft>
                <a:spcPts val="0"/>
              </a:spcAft>
              <a:buSzPct val="48053"/>
              <a:buNone/>
            </a:pPr>
            <a:endParaRPr b="0">
              <a:solidFill>
                <a:srgbClr val="569CD6"/>
              </a:solidFill>
              <a:latin typeface="Consolas"/>
              <a:ea typeface="Consolas"/>
              <a:cs typeface="Consolas"/>
              <a:sym typeface="Consolas"/>
            </a:endParaRPr>
          </a:p>
          <a:p>
            <a:pPr marL="160020" lvl="0" indent="0" algn="l" rtl="0">
              <a:lnSpc>
                <a:spcPct val="100000"/>
              </a:lnSpc>
              <a:spcBef>
                <a:spcPts val="700"/>
              </a:spcBef>
              <a:spcAft>
                <a:spcPts val="0"/>
              </a:spcAft>
              <a:buSzPct val="48053"/>
              <a:buNone/>
            </a:pPr>
            <a:r>
              <a:rPr lang="es-AR" b="1">
                <a:solidFill>
                  <a:srgbClr val="569CD6"/>
                </a:solidFill>
                <a:latin typeface="Consolas"/>
                <a:ea typeface="Consolas"/>
                <a:cs typeface="Consolas"/>
                <a:sym typeface="Consolas"/>
              </a:rPr>
              <a:t>char</a:t>
            </a:r>
            <a:r>
              <a:rPr lang="es-AR" b="1">
                <a:solidFill>
                  <a:srgbClr val="D4D4D4"/>
                </a:solidFill>
                <a:latin typeface="Consolas"/>
                <a:ea typeface="Consolas"/>
                <a:cs typeface="Consolas"/>
                <a:sym typeface="Consolas"/>
              </a:rPr>
              <a:t> </a:t>
            </a:r>
            <a:r>
              <a:rPr lang="es-AR" b="1">
                <a:solidFill>
                  <a:srgbClr val="9CDCFE"/>
                </a:solidFill>
                <a:latin typeface="Consolas"/>
                <a:ea typeface="Consolas"/>
                <a:cs typeface="Consolas"/>
                <a:sym typeface="Consolas"/>
              </a:rPr>
              <a:t>var</a:t>
            </a:r>
            <a:r>
              <a:rPr lang="es-AR" b="1">
                <a:solidFill>
                  <a:srgbClr val="D4D4D4"/>
                </a:solidFill>
                <a:latin typeface="Consolas"/>
                <a:ea typeface="Consolas"/>
                <a:cs typeface="Consolas"/>
                <a:sym typeface="Consolas"/>
              </a:rPr>
              <a:t>=</a:t>
            </a:r>
            <a:r>
              <a:rPr lang="es-AR" b="1">
                <a:solidFill>
                  <a:srgbClr val="B5CEA8"/>
                </a:solidFill>
                <a:latin typeface="Consolas"/>
                <a:ea typeface="Consolas"/>
                <a:cs typeface="Consolas"/>
                <a:sym typeface="Consolas"/>
              </a:rPr>
              <a:t>3</a:t>
            </a:r>
            <a:r>
              <a:rPr lang="es-AR" b="1">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48053"/>
              <a:buNone/>
            </a:pPr>
            <a:r>
              <a:rPr lang="es-AR" b="1">
                <a:solidFill>
                  <a:srgbClr val="569CD6"/>
                </a:solidFill>
                <a:latin typeface="Consolas"/>
                <a:ea typeface="Consolas"/>
                <a:cs typeface="Consolas"/>
                <a:sym typeface="Consolas"/>
              </a:rPr>
              <a:t>char</a:t>
            </a:r>
            <a:r>
              <a:rPr lang="es-AR" b="1">
                <a:solidFill>
                  <a:srgbClr val="D4D4D4"/>
                </a:solidFill>
                <a:latin typeface="Consolas"/>
                <a:ea typeface="Consolas"/>
                <a:cs typeface="Consolas"/>
                <a:sym typeface="Consolas"/>
              </a:rPr>
              <a:t> *</a:t>
            </a:r>
            <a:r>
              <a:rPr lang="es-AR" b="1">
                <a:solidFill>
                  <a:srgbClr val="9CDCFE"/>
                </a:solidFill>
                <a:latin typeface="Consolas"/>
                <a:ea typeface="Consolas"/>
                <a:cs typeface="Consolas"/>
                <a:sym typeface="Consolas"/>
              </a:rPr>
              <a:t>pchar</a:t>
            </a:r>
            <a:r>
              <a:rPr lang="es-AR" b="1">
                <a:solidFill>
                  <a:srgbClr val="D4D4D4"/>
                </a:solidFill>
                <a:latin typeface="Consolas"/>
                <a:ea typeface="Consolas"/>
                <a:cs typeface="Consolas"/>
                <a:sym typeface="Consolas"/>
              </a:rPr>
              <a:t>=&amp;</a:t>
            </a:r>
            <a:r>
              <a:rPr lang="es-AR" b="1">
                <a:solidFill>
                  <a:srgbClr val="9CDCFE"/>
                </a:solidFill>
                <a:latin typeface="Consolas"/>
                <a:ea typeface="Consolas"/>
                <a:cs typeface="Consolas"/>
                <a:sym typeface="Consolas"/>
              </a:rPr>
              <a:t>var</a:t>
            </a:r>
            <a:r>
              <a:rPr lang="es-AR" b="1">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ct val="48053"/>
              <a:buNone/>
            </a:pPr>
            <a:r>
              <a:rPr lang="es-AR" b="1">
                <a:solidFill>
                  <a:srgbClr val="DCDCAA"/>
                </a:solidFill>
                <a:latin typeface="Consolas"/>
                <a:ea typeface="Consolas"/>
                <a:cs typeface="Consolas"/>
                <a:sym typeface="Consolas"/>
              </a:rPr>
              <a:t>printf</a:t>
            </a:r>
            <a:r>
              <a:rPr lang="es-AR" b="1">
                <a:solidFill>
                  <a:srgbClr val="D4D4D4"/>
                </a:solidFill>
                <a:latin typeface="Consolas"/>
                <a:ea typeface="Consolas"/>
                <a:cs typeface="Consolas"/>
                <a:sym typeface="Consolas"/>
              </a:rPr>
              <a:t>(</a:t>
            </a:r>
            <a:r>
              <a:rPr lang="es-AR" b="1">
                <a:solidFill>
                  <a:srgbClr val="CE9178"/>
                </a:solidFill>
                <a:latin typeface="Consolas"/>
                <a:ea typeface="Consolas"/>
                <a:cs typeface="Consolas"/>
                <a:sym typeface="Consolas"/>
              </a:rPr>
              <a:t>"%d</a:t>
            </a:r>
            <a:r>
              <a:rPr lang="es-AR" b="1">
                <a:solidFill>
                  <a:srgbClr val="D7BA7D"/>
                </a:solidFill>
                <a:latin typeface="Consolas"/>
                <a:ea typeface="Consolas"/>
                <a:cs typeface="Consolas"/>
                <a:sym typeface="Consolas"/>
              </a:rPr>
              <a:t>\n</a:t>
            </a:r>
            <a:r>
              <a:rPr lang="es-AR" b="1">
                <a:solidFill>
                  <a:srgbClr val="CE9178"/>
                </a:solidFill>
                <a:latin typeface="Consolas"/>
                <a:ea typeface="Consolas"/>
                <a:cs typeface="Consolas"/>
                <a:sym typeface="Consolas"/>
              </a:rPr>
              <a:t>"</a:t>
            </a:r>
            <a:r>
              <a:rPr lang="es-AR" b="1">
                <a:solidFill>
                  <a:srgbClr val="D4D4D4"/>
                </a:solidFill>
                <a:latin typeface="Consolas"/>
                <a:ea typeface="Consolas"/>
                <a:cs typeface="Consolas"/>
                <a:sym typeface="Consolas"/>
              </a:rPr>
              <a:t>,*</a:t>
            </a:r>
            <a:r>
              <a:rPr lang="es-AR" b="1">
                <a:solidFill>
                  <a:srgbClr val="9CDCFE"/>
                </a:solidFill>
                <a:latin typeface="Consolas"/>
                <a:ea typeface="Consolas"/>
                <a:cs typeface="Consolas"/>
                <a:sym typeface="Consolas"/>
              </a:rPr>
              <a:t>pchar</a:t>
            </a:r>
            <a:r>
              <a:rPr lang="es-AR" b="1">
                <a:solidFill>
                  <a:srgbClr val="D4D4D4"/>
                </a:solidFill>
                <a:latin typeface="Consolas"/>
                <a:ea typeface="Consolas"/>
                <a:cs typeface="Consolas"/>
                <a:sym typeface="Consolas"/>
              </a:rPr>
              <a:t>);   //imprime el contenido de a donde apunta pchar, en este caso var3</a:t>
            </a:r>
            <a:endParaRPr/>
          </a:p>
          <a:p>
            <a:pPr marL="160020" lvl="0" indent="0" algn="l" rtl="0">
              <a:lnSpc>
                <a:spcPct val="100000"/>
              </a:lnSpc>
              <a:spcBef>
                <a:spcPts val="700"/>
              </a:spcBef>
              <a:spcAft>
                <a:spcPts val="0"/>
              </a:spcAft>
              <a:buSzPct val="48053"/>
              <a:buNone/>
            </a:pPr>
            <a:br>
              <a:rPr lang="es-AR"/>
            </a:b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7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Aritmética de punteros</a:t>
            </a:r>
            <a:endParaRPr/>
          </a:p>
        </p:txBody>
      </p:sp>
      <p:sp>
        <p:nvSpPr>
          <p:cNvPr id="1228" name="Google Shape;1228;p17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Los punteros son variables y como tales, pueden incrementarse, decrementarse, sumarse etc.</a:t>
            </a:r>
            <a:endParaRPr/>
          </a:p>
          <a:p>
            <a:pPr marL="457200" lvl="0" indent="-297180" algn="l" rtl="0">
              <a:lnSpc>
                <a:spcPct val="100000"/>
              </a:lnSpc>
              <a:spcBef>
                <a:spcPts val="700"/>
              </a:spcBef>
              <a:spcAft>
                <a:spcPts val="0"/>
              </a:spcAft>
              <a:buSzPts val="1080"/>
              <a:buChar char="◻"/>
            </a:pPr>
            <a:r>
              <a:rPr lang="es-AR"/>
              <a:t>Cuando incrementamos un puntero como </a:t>
            </a:r>
            <a:endParaRPr/>
          </a:p>
          <a:p>
            <a:pPr marL="457200" lvl="0" indent="-297180" algn="l" rtl="0">
              <a:lnSpc>
                <a:spcPct val="100000"/>
              </a:lnSpc>
              <a:spcBef>
                <a:spcPts val="700"/>
              </a:spcBef>
              <a:spcAft>
                <a:spcPts val="0"/>
              </a:spcAft>
              <a:buSzPts val="1080"/>
              <a:buChar char="◻"/>
            </a:pPr>
            <a:r>
              <a:rPr lang="es-AR"/>
              <a:t>p++  este se incrementa de acuerdo al tipo de puntero que es, es decir un (char *p) se incrementa 1 byte, mientras que un (short int *p) se incrementa 2 bytes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7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Aritmética de punteros</a:t>
            </a:r>
            <a:endParaRPr/>
          </a:p>
        </p:txBody>
      </p:sp>
      <p:sp>
        <p:nvSpPr>
          <p:cNvPr id="1234" name="Google Shape;1234;p17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a=*(p++);</a:t>
            </a:r>
            <a:endParaRPr/>
          </a:p>
          <a:p>
            <a:pPr marL="457200" lvl="0" indent="-297180" algn="l" rtl="0">
              <a:lnSpc>
                <a:spcPct val="100000"/>
              </a:lnSpc>
              <a:spcBef>
                <a:spcPts val="700"/>
              </a:spcBef>
              <a:spcAft>
                <a:spcPts val="0"/>
              </a:spcAft>
              <a:buSzPts val="1080"/>
              <a:buChar char="◻"/>
            </a:pPr>
            <a:r>
              <a:rPr lang="es-AR"/>
              <a:t>En este caso recordemos que se hace un post incremento, por tanto primero asigna a la variable a el valor del contenido de la dirección apuntada por p y luego se incrementa en de acuerdo al tipo de dato al que apunte.</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7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Ejercicio</a:t>
            </a:r>
            <a:endParaRPr/>
          </a:p>
        </p:txBody>
      </p:sp>
      <p:sp>
        <p:nvSpPr>
          <p:cNvPr id="1240" name="Google Shape;1240;p17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Utilizar un puntero para poder ver el contenido de los 4 bytes dentro de una variable float de a uno.</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44"/>
        <p:cNvGrpSpPr/>
        <p:nvPr/>
      </p:nvGrpSpPr>
      <p:grpSpPr>
        <a:xfrm>
          <a:off x="0" y="0"/>
          <a:ext cx="0" cy="0"/>
          <a:chOff x="0" y="0"/>
          <a:chExt cx="0" cy="0"/>
        </a:xfrm>
      </p:grpSpPr>
      <p:sp>
        <p:nvSpPr>
          <p:cNvPr id="1245" name="Google Shape;1245;p18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Resolución</a:t>
            </a:r>
            <a:endParaRPr/>
          </a:p>
        </p:txBody>
      </p:sp>
      <p:sp>
        <p:nvSpPr>
          <p:cNvPr id="1246" name="Google Shape;1246;p180"/>
          <p:cNvSpPr txBox="1"/>
          <p:nvPr/>
        </p:nvSpPr>
        <p:spPr>
          <a:xfrm>
            <a:off x="484094" y="1596720"/>
            <a:ext cx="5546912"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float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15</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*)&amp;</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p:txBody>
      </p:sp>
      <p:sp>
        <p:nvSpPr>
          <p:cNvPr id="1247" name="Google Shape;1247;p180"/>
          <p:cNvSpPr txBox="1"/>
          <p:nvPr/>
        </p:nvSpPr>
        <p:spPr>
          <a:xfrm>
            <a:off x="971550" y="3782738"/>
            <a:ext cx="691515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¿Qué es el (unsinged char *) que aparece al lado del puntero? Que pasa si no se coloca?</a:t>
            </a:r>
            <a:endParaRPr sz="1400" b="0" i="0" u="none" strike="noStrike" cap="none">
              <a:solidFill>
                <a:srgbClr val="9CDCFE"/>
              </a:solidFill>
              <a:latin typeface="Consolas"/>
              <a:ea typeface="Consolas"/>
              <a:cs typeface="Consolas"/>
              <a:sym typeface="Consola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1"/>
        <p:cNvGrpSpPr/>
        <p:nvPr/>
      </p:nvGrpSpPr>
      <p:grpSpPr>
        <a:xfrm>
          <a:off x="0" y="0"/>
          <a:ext cx="0" cy="0"/>
          <a:chOff x="0" y="0"/>
          <a:chExt cx="0" cy="0"/>
        </a:xfrm>
      </p:grpSpPr>
      <p:sp>
        <p:nvSpPr>
          <p:cNvPr id="1252" name="Google Shape;1252;p18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Resolución v2</a:t>
            </a:r>
            <a:endParaRPr/>
          </a:p>
        </p:txBody>
      </p:sp>
      <p:sp>
        <p:nvSpPr>
          <p:cNvPr id="1253" name="Google Shape;1253;p181"/>
          <p:cNvSpPr txBox="1"/>
          <p:nvPr/>
        </p:nvSpPr>
        <p:spPr>
          <a:xfrm>
            <a:off x="484094" y="1596720"/>
            <a:ext cx="5546912"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    float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15</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*)&amp;</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"0x%x</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
        <p:nvSpPr>
          <p:cNvPr id="1254" name="Google Shape;1254;p181"/>
          <p:cNvSpPr txBox="1"/>
          <p:nvPr/>
        </p:nvSpPr>
        <p:spPr>
          <a:xfrm>
            <a:off x="971550" y="3782738"/>
            <a:ext cx="69151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Los punteros se pueden indexar como vectores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18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Punteros indexados</a:t>
            </a:r>
            <a:endParaRPr/>
          </a:p>
        </p:txBody>
      </p:sp>
      <p:sp>
        <p:nvSpPr>
          <p:cNvPr id="1260" name="Google Shape;1260;p18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Esto se puede hacer, porque si recordamos en los vectores el nombre del vector es la dirección de comienzo de todo el vector en memoria.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Aclaración variables bool</a:t>
            </a:r>
            <a:endParaRPr/>
          </a:p>
        </p:txBody>
      </p:sp>
      <p:sp>
        <p:nvSpPr>
          <p:cNvPr id="201" name="Google Shape;201;p10"/>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just" rtl="0">
              <a:lnSpc>
                <a:spcPct val="90000"/>
              </a:lnSpc>
              <a:spcBef>
                <a:spcPts val="0"/>
              </a:spcBef>
              <a:spcAft>
                <a:spcPts val="0"/>
              </a:spcAft>
              <a:buSzPts val="1609"/>
              <a:buChar char="◻"/>
            </a:pPr>
            <a:r>
              <a:rPr lang="es-AR" sz="2682"/>
              <a:t>Algunos compiladores habilitan el uso de variable del tipo bool para poder trabajar con bits, por lo general las variables bool no son ANSI C, pero aclaramos que de ser posible usarlos son variables de 1 bit, que pueden entonces tomar el valor 0 o 1 (False o True).</a:t>
            </a:r>
            <a:endParaRPr/>
          </a:p>
          <a:p>
            <a:pPr marL="320040" lvl="0" indent="-320040" algn="just" rtl="0">
              <a:lnSpc>
                <a:spcPct val="90000"/>
              </a:lnSpc>
              <a:spcBef>
                <a:spcPts val="700"/>
              </a:spcBef>
              <a:spcAft>
                <a:spcPts val="0"/>
              </a:spcAft>
              <a:buSzPts val="1609"/>
              <a:buChar char="◻"/>
            </a:pPr>
            <a:r>
              <a:rPr lang="es-AR" sz="2682"/>
              <a:t>También hay que tener en cuenta que si reservamos una única variable de 1 bit, seguramente el compilador reserve al menos todo un byte para dicha variable.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8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Cast (molde)</a:t>
            </a:r>
            <a:endParaRPr/>
          </a:p>
        </p:txBody>
      </p:sp>
      <p:sp>
        <p:nvSpPr>
          <p:cNvPr id="1266" name="Google Shape;1266;p18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Cuando convertimos entre diferentes tipos de datos, por ejemplo</a:t>
            </a:r>
            <a:endParaRPr/>
          </a:p>
          <a:p>
            <a:pPr marL="160020" lvl="0" indent="0" algn="l" rtl="0">
              <a:lnSpc>
                <a:spcPct val="100000"/>
              </a:lnSpc>
              <a:spcBef>
                <a:spcPts val="700"/>
              </a:spcBef>
              <a:spcAft>
                <a:spcPts val="0"/>
              </a:spcAft>
              <a:buSzPts val="1080"/>
              <a:buNone/>
            </a:pPr>
            <a:r>
              <a:rPr lang="es-AR" b="0">
                <a:solidFill>
                  <a:srgbClr val="569CD6"/>
                </a:solidFill>
                <a:latin typeface="Consolas"/>
                <a:ea typeface="Consolas"/>
                <a:cs typeface="Consolas"/>
                <a:sym typeface="Consolas"/>
              </a:rPr>
              <a:t>int</a:t>
            </a:r>
            <a:r>
              <a:rPr lang="es-AR" b="0">
                <a:solidFill>
                  <a:srgbClr val="D4D4D4"/>
                </a:solidFill>
                <a:latin typeface="Consolas"/>
                <a:ea typeface="Consolas"/>
                <a:cs typeface="Consolas"/>
                <a:sym typeface="Consolas"/>
              </a:rPr>
              <a:t> </a:t>
            </a:r>
            <a:r>
              <a:rPr lang="es-AR" b="0">
                <a:solidFill>
                  <a:srgbClr val="9CDCFE"/>
                </a:solidFill>
                <a:latin typeface="Consolas"/>
                <a:ea typeface="Consolas"/>
                <a:cs typeface="Consolas"/>
                <a:sym typeface="Consolas"/>
              </a:rPr>
              <a:t>var1</a:t>
            </a:r>
            <a:r>
              <a:rPr lang="es-AR" b="0">
                <a:solidFill>
                  <a:srgbClr val="D4D4D4"/>
                </a:solidFill>
                <a:latin typeface="Consolas"/>
                <a:ea typeface="Consolas"/>
                <a:cs typeface="Consolas"/>
                <a:sym typeface="Consolas"/>
              </a:rPr>
              <a:t>=</a:t>
            </a:r>
            <a:r>
              <a:rPr lang="es-AR" b="0">
                <a:solidFill>
                  <a:srgbClr val="B5CEA8"/>
                </a:solidFill>
                <a:latin typeface="Consolas"/>
                <a:ea typeface="Consolas"/>
                <a:cs typeface="Consolas"/>
                <a:sym typeface="Consolas"/>
              </a:rPr>
              <a:t>0xffff</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b="0">
                <a:solidFill>
                  <a:srgbClr val="569CD6"/>
                </a:solidFill>
                <a:latin typeface="Consolas"/>
                <a:ea typeface="Consolas"/>
                <a:cs typeface="Consolas"/>
                <a:sym typeface="Consolas"/>
              </a:rPr>
              <a:t>char</a:t>
            </a:r>
            <a:r>
              <a:rPr lang="es-AR" b="0">
                <a:solidFill>
                  <a:srgbClr val="D4D4D4"/>
                </a:solidFill>
                <a:latin typeface="Consolas"/>
                <a:ea typeface="Consolas"/>
                <a:cs typeface="Consolas"/>
                <a:sym typeface="Consolas"/>
              </a:rPr>
              <a:t> </a:t>
            </a:r>
            <a:r>
              <a:rPr lang="es-AR" b="0">
                <a:solidFill>
                  <a:srgbClr val="9CDCFE"/>
                </a:solidFill>
                <a:latin typeface="Consolas"/>
                <a:ea typeface="Consolas"/>
                <a:cs typeface="Consolas"/>
                <a:sym typeface="Consolas"/>
              </a:rPr>
              <a:t>var2</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b="0">
                <a:solidFill>
                  <a:srgbClr val="9CDCFE"/>
                </a:solidFill>
                <a:latin typeface="Consolas"/>
                <a:ea typeface="Consolas"/>
                <a:cs typeface="Consolas"/>
                <a:sym typeface="Consolas"/>
              </a:rPr>
              <a:t>var2</a:t>
            </a:r>
            <a:r>
              <a:rPr lang="es-AR" b="0">
                <a:solidFill>
                  <a:srgbClr val="D4D4D4"/>
                </a:solidFill>
                <a:latin typeface="Consolas"/>
                <a:ea typeface="Consolas"/>
                <a:cs typeface="Consolas"/>
                <a:sym typeface="Consolas"/>
              </a:rPr>
              <a:t>=</a:t>
            </a:r>
            <a:r>
              <a:rPr lang="es-AR" b="0">
                <a:solidFill>
                  <a:srgbClr val="9CDCFE"/>
                </a:solidFill>
                <a:latin typeface="Consolas"/>
                <a:ea typeface="Consolas"/>
                <a:cs typeface="Consolas"/>
                <a:sym typeface="Consolas"/>
              </a:rPr>
              <a:t>var1</a:t>
            </a:r>
            <a:r>
              <a:rPr lang="es-AR" b="0">
                <a:solidFill>
                  <a:srgbClr val="D4D4D4"/>
                </a:solidFill>
                <a:latin typeface="Consolas"/>
                <a:ea typeface="Consolas"/>
                <a:cs typeface="Consolas"/>
                <a:sym typeface="Consolas"/>
              </a:rPr>
              <a:t>;</a:t>
            </a:r>
            <a:br>
              <a:rPr lang="es-AR" b="0">
                <a:solidFill>
                  <a:srgbClr val="D4D4D4"/>
                </a:solidFill>
                <a:latin typeface="Consolas"/>
                <a:ea typeface="Consolas"/>
                <a:cs typeface="Consolas"/>
                <a:sym typeface="Consolas"/>
              </a:rPr>
            </a:b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18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Cast (molde)</a:t>
            </a:r>
            <a:endParaRPr/>
          </a:p>
        </p:txBody>
      </p:sp>
      <p:sp>
        <p:nvSpPr>
          <p:cNvPr id="1272" name="Google Shape;1272;p18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l" rtl="0">
              <a:lnSpc>
                <a:spcPct val="100000"/>
              </a:lnSpc>
              <a:spcBef>
                <a:spcPts val="700"/>
              </a:spcBef>
              <a:spcAft>
                <a:spcPts val="0"/>
              </a:spcAft>
              <a:buSzPts val="1080"/>
              <a:buNone/>
            </a:pPr>
            <a:r>
              <a:rPr lang="es-AR" b="0">
                <a:solidFill>
                  <a:srgbClr val="569CD6"/>
                </a:solidFill>
                <a:latin typeface="Consolas"/>
                <a:ea typeface="Consolas"/>
                <a:cs typeface="Consolas"/>
                <a:sym typeface="Consolas"/>
              </a:rPr>
              <a:t>int</a:t>
            </a:r>
            <a:r>
              <a:rPr lang="es-AR" b="0">
                <a:solidFill>
                  <a:srgbClr val="D4D4D4"/>
                </a:solidFill>
                <a:latin typeface="Consolas"/>
                <a:ea typeface="Consolas"/>
                <a:cs typeface="Consolas"/>
                <a:sym typeface="Consolas"/>
              </a:rPr>
              <a:t> </a:t>
            </a:r>
            <a:r>
              <a:rPr lang="es-AR" b="0">
                <a:solidFill>
                  <a:srgbClr val="9CDCFE"/>
                </a:solidFill>
                <a:latin typeface="Consolas"/>
                <a:ea typeface="Consolas"/>
                <a:cs typeface="Consolas"/>
                <a:sym typeface="Consolas"/>
              </a:rPr>
              <a:t>var1</a:t>
            </a:r>
            <a:r>
              <a:rPr lang="es-AR" b="0">
                <a:solidFill>
                  <a:srgbClr val="D4D4D4"/>
                </a:solidFill>
                <a:latin typeface="Consolas"/>
                <a:ea typeface="Consolas"/>
                <a:cs typeface="Consolas"/>
                <a:sym typeface="Consolas"/>
              </a:rPr>
              <a:t>=</a:t>
            </a:r>
            <a:r>
              <a:rPr lang="es-AR" b="0">
                <a:solidFill>
                  <a:srgbClr val="B5CEA8"/>
                </a:solidFill>
                <a:latin typeface="Consolas"/>
                <a:ea typeface="Consolas"/>
                <a:cs typeface="Consolas"/>
                <a:sym typeface="Consolas"/>
              </a:rPr>
              <a:t>0xffff</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b="0">
                <a:solidFill>
                  <a:srgbClr val="569CD6"/>
                </a:solidFill>
                <a:latin typeface="Consolas"/>
                <a:ea typeface="Consolas"/>
                <a:cs typeface="Consolas"/>
                <a:sym typeface="Consolas"/>
              </a:rPr>
              <a:t>char</a:t>
            </a:r>
            <a:r>
              <a:rPr lang="es-AR" b="0">
                <a:solidFill>
                  <a:srgbClr val="D4D4D4"/>
                </a:solidFill>
                <a:latin typeface="Consolas"/>
                <a:ea typeface="Consolas"/>
                <a:cs typeface="Consolas"/>
                <a:sym typeface="Consolas"/>
              </a:rPr>
              <a:t> </a:t>
            </a:r>
            <a:r>
              <a:rPr lang="es-AR" b="0">
                <a:solidFill>
                  <a:srgbClr val="9CDCFE"/>
                </a:solidFill>
                <a:latin typeface="Consolas"/>
                <a:ea typeface="Consolas"/>
                <a:cs typeface="Consolas"/>
                <a:sym typeface="Consolas"/>
              </a:rPr>
              <a:t>var2</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b="0">
                <a:solidFill>
                  <a:srgbClr val="9CDCFE"/>
                </a:solidFill>
                <a:latin typeface="Consolas"/>
                <a:ea typeface="Consolas"/>
                <a:cs typeface="Consolas"/>
                <a:sym typeface="Consolas"/>
              </a:rPr>
              <a:t>var2</a:t>
            </a:r>
            <a:r>
              <a:rPr lang="es-AR" b="0">
                <a:solidFill>
                  <a:srgbClr val="D4D4D4"/>
                </a:solidFill>
                <a:latin typeface="Consolas"/>
                <a:ea typeface="Consolas"/>
                <a:cs typeface="Consolas"/>
                <a:sym typeface="Consolas"/>
              </a:rPr>
              <a:t>=(</a:t>
            </a:r>
            <a:r>
              <a:rPr lang="es-AR" b="0">
                <a:solidFill>
                  <a:srgbClr val="569CD6"/>
                </a:solidFill>
                <a:latin typeface="Consolas"/>
                <a:ea typeface="Consolas"/>
                <a:cs typeface="Consolas"/>
                <a:sym typeface="Consolas"/>
              </a:rPr>
              <a:t>char</a:t>
            </a:r>
            <a:r>
              <a:rPr lang="es-AR" b="0">
                <a:solidFill>
                  <a:srgbClr val="D4D4D4"/>
                </a:solidFill>
                <a:latin typeface="Consolas"/>
                <a:ea typeface="Consolas"/>
                <a:cs typeface="Consolas"/>
                <a:sym typeface="Consolas"/>
              </a:rPr>
              <a:t>)</a:t>
            </a:r>
            <a:r>
              <a:rPr lang="es-AR" b="0">
                <a:solidFill>
                  <a:srgbClr val="9CDCFE"/>
                </a:solidFill>
                <a:latin typeface="Consolas"/>
                <a:ea typeface="Consolas"/>
                <a:cs typeface="Consolas"/>
                <a:sym typeface="Consolas"/>
              </a:rPr>
              <a:t>var1</a:t>
            </a:r>
            <a:r>
              <a:rPr lang="es-AR" b="0">
                <a:solidFill>
                  <a:srgbClr val="D4D4D4"/>
                </a:solidFill>
                <a:latin typeface="Consolas"/>
                <a:ea typeface="Consolas"/>
                <a:cs typeface="Consolas"/>
                <a:sym typeface="Consolas"/>
              </a:rPr>
              <a:t>;</a:t>
            </a:r>
            <a:endParaRPr/>
          </a:p>
        </p:txBody>
      </p:sp>
      <p:sp>
        <p:nvSpPr>
          <p:cNvPr id="1273" name="Google Shape;1273;p184"/>
          <p:cNvSpPr txBox="1"/>
          <p:nvPr/>
        </p:nvSpPr>
        <p:spPr>
          <a:xfrm>
            <a:off x="1077939" y="3583641"/>
            <a:ext cx="679415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En el caso del puntero asignábamos un variable float (su dirección) a un puntero a char, por eso colocamos el cast indicando la operación que queremos hacer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18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Cast (molde)</a:t>
            </a:r>
            <a:endParaRPr/>
          </a:p>
        </p:txBody>
      </p:sp>
      <p:sp>
        <p:nvSpPr>
          <p:cNvPr id="1279" name="Google Shape;1279;p18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b="0">
                <a:solidFill>
                  <a:schemeClr val="dk1"/>
                </a:solidFill>
                <a:latin typeface="Consolas"/>
                <a:ea typeface="Consolas"/>
                <a:cs typeface="Consolas"/>
                <a:sym typeface="Consolas"/>
              </a:rPr>
              <a:t>En estos casos el compilador puede dar un warning</a:t>
            </a:r>
            <a:r>
              <a:rPr lang="es-AR">
                <a:solidFill>
                  <a:schemeClr val="dk1"/>
                </a:solidFill>
                <a:latin typeface="Consolas"/>
                <a:ea typeface="Consolas"/>
                <a:cs typeface="Consolas"/>
                <a:sym typeface="Consolas"/>
              </a:rPr>
              <a:t>, avisando que podemos perder datos, estos casos le indicamos al compilador que la operación es intencional indicándole el tipo de dato destino. </a:t>
            </a:r>
            <a:br>
              <a:rPr lang="es-AR" b="0">
                <a:solidFill>
                  <a:srgbClr val="D4D4D4"/>
                </a:solidFill>
                <a:latin typeface="Consolas"/>
                <a:ea typeface="Consolas"/>
                <a:cs typeface="Consolas"/>
                <a:sym typeface="Consolas"/>
              </a:rPr>
            </a:b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18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Ejercicio</a:t>
            </a:r>
            <a:endParaRPr/>
          </a:p>
        </p:txBody>
      </p:sp>
      <p:sp>
        <p:nvSpPr>
          <p:cNvPr id="1285" name="Google Shape;1285;p18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97180" algn="l" rtl="0">
              <a:lnSpc>
                <a:spcPct val="100000"/>
              </a:lnSpc>
              <a:spcBef>
                <a:spcPts val="700"/>
              </a:spcBef>
              <a:spcAft>
                <a:spcPts val="0"/>
              </a:spcAft>
              <a:buSzPct val="40260"/>
              <a:buChar char="◻"/>
            </a:pPr>
            <a:r>
              <a:rPr lang="es-AR"/>
              <a:t>Hacer un código que posea una función que reciba una variable, la incremente, la imprima en pantalla y luego al volver a la función principal vuelva a imprimir dicha variable.</a:t>
            </a:r>
            <a:endParaRPr/>
          </a:p>
          <a:p>
            <a:pPr marL="457200" lvl="0" indent="-228600" algn="l" rtl="0">
              <a:lnSpc>
                <a:spcPct val="100000"/>
              </a:lnSpc>
              <a:spcBef>
                <a:spcPts val="700"/>
              </a:spcBef>
              <a:spcAft>
                <a:spcPts val="0"/>
              </a:spcAft>
              <a:buSzPct val="40260"/>
              <a:buNone/>
            </a:pPr>
            <a:endParaRPr/>
          </a:p>
          <a:p>
            <a:pPr marL="457200" lvl="0" indent="-297180" algn="l" rtl="0">
              <a:lnSpc>
                <a:spcPct val="100000"/>
              </a:lnSpc>
              <a:spcBef>
                <a:spcPts val="700"/>
              </a:spcBef>
              <a:spcAft>
                <a:spcPts val="0"/>
              </a:spcAft>
              <a:buSzPct val="40260"/>
              <a:buChar char="◻"/>
            </a:pPr>
            <a:r>
              <a:rPr lang="es-AR"/>
              <a:t>¿Este código modifica la variable original de la función principal cuando la incrementamos en la función?</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9"/>
        <p:cNvGrpSpPr/>
        <p:nvPr/>
      </p:nvGrpSpPr>
      <p:grpSpPr>
        <a:xfrm>
          <a:off x="0" y="0"/>
          <a:ext cx="0" cy="0"/>
          <a:chOff x="0" y="0"/>
          <a:chExt cx="0" cy="0"/>
        </a:xfrm>
      </p:grpSpPr>
      <p:sp>
        <p:nvSpPr>
          <p:cNvPr id="1290" name="Google Shape;1290;p18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Código para probar:</a:t>
            </a:r>
            <a:endParaRPr/>
          </a:p>
        </p:txBody>
      </p:sp>
      <p:sp>
        <p:nvSpPr>
          <p:cNvPr id="1291" name="Google Shape;1291;p187"/>
          <p:cNvSpPr txBox="1"/>
          <p:nvPr/>
        </p:nvSpPr>
        <p:spPr>
          <a:xfrm>
            <a:off x="609600" y="1574949"/>
            <a:ext cx="6900582"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mifunc</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mivarlocal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mifunc</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mivarlocal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"mivarlocal en main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mivarlocal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mifunc</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"mi var en mifunc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8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47619"/>
              <a:buNone/>
            </a:pPr>
            <a:r>
              <a:rPr lang="es-AR"/>
              <a:t>Pasaje de parámetros por valor o por referencia</a:t>
            </a:r>
            <a:endParaRPr/>
          </a:p>
        </p:txBody>
      </p:sp>
      <p:sp>
        <p:nvSpPr>
          <p:cNvPr id="1297" name="Google Shape;1297;p18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El funcionamiento del código anterior nos indica que cuando pasamos un parámetro a una función, pasamos un valor, una copia de dicho valor, pero no la variable en si misma.</a:t>
            </a:r>
            <a:endParaRPr/>
          </a:p>
          <a:p>
            <a:pPr marL="457200" lvl="0" indent="-297180" algn="l" rtl="0">
              <a:lnSpc>
                <a:spcPct val="100000"/>
              </a:lnSpc>
              <a:spcBef>
                <a:spcPts val="700"/>
              </a:spcBef>
              <a:spcAft>
                <a:spcPts val="0"/>
              </a:spcAft>
              <a:buSzPts val="1080"/>
              <a:buChar char="◻"/>
            </a:pPr>
            <a:r>
              <a:rPr lang="es-AR"/>
              <a:t>Para solucionar esto debemos pasarle la referencia de donde está ubicada la variable para que la pueda modificar.</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18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¿Qué debemos utilizar si queremos pasarle a la función la ubicación de nuestra variable?</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19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ctr" rtl="0">
              <a:lnSpc>
                <a:spcPct val="100000"/>
              </a:lnSpc>
              <a:spcBef>
                <a:spcPts val="700"/>
              </a:spcBef>
              <a:spcAft>
                <a:spcPts val="0"/>
              </a:spcAft>
              <a:buSzPts val="1080"/>
              <a:buNone/>
            </a:pPr>
            <a:endParaRPr/>
          </a:p>
          <a:p>
            <a:pPr marL="160020" lvl="0" indent="0" algn="ctr" rtl="0">
              <a:lnSpc>
                <a:spcPct val="100000"/>
              </a:lnSpc>
              <a:spcBef>
                <a:spcPts val="700"/>
              </a:spcBef>
              <a:spcAft>
                <a:spcPts val="0"/>
              </a:spcAft>
              <a:buSzPts val="1080"/>
              <a:buNone/>
            </a:pPr>
            <a:endParaRPr/>
          </a:p>
          <a:p>
            <a:pPr marL="160020" lvl="0" indent="0" algn="ctr" rtl="0">
              <a:lnSpc>
                <a:spcPct val="100000"/>
              </a:lnSpc>
              <a:spcBef>
                <a:spcPts val="700"/>
              </a:spcBef>
              <a:spcAft>
                <a:spcPts val="0"/>
              </a:spcAft>
              <a:buSzPts val="1080"/>
              <a:buNone/>
            </a:pPr>
            <a:r>
              <a:rPr lang="es-AR"/>
              <a:t>¡¡¡Pasarle un puntero!!!</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1"/>
        <p:cNvGrpSpPr/>
        <p:nvPr/>
      </p:nvGrpSpPr>
      <p:grpSpPr>
        <a:xfrm>
          <a:off x="0" y="0"/>
          <a:ext cx="0" cy="0"/>
          <a:chOff x="0" y="0"/>
          <a:chExt cx="0" cy="0"/>
        </a:xfrm>
      </p:grpSpPr>
      <p:sp>
        <p:nvSpPr>
          <p:cNvPr id="1312" name="Google Shape;1312;p19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Código</a:t>
            </a:r>
            <a:endParaRPr/>
          </a:p>
        </p:txBody>
      </p:sp>
      <p:sp>
        <p:nvSpPr>
          <p:cNvPr id="1313" name="Google Shape;1313;p191"/>
          <p:cNvSpPr txBox="1"/>
          <p:nvPr/>
        </p:nvSpPr>
        <p:spPr>
          <a:xfrm>
            <a:off x="665018" y="1412668"/>
            <a:ext cx="7987146"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mifunc</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mivarlocal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mifunc</a:t>
            </a:r>
            <a:r>
              <a:rPr lang="es-AR" sz="1400" b="0" i="0" u="none" strike="noStrike" cap="none">
                <a:solidFill>
                  <a:srgbClr val="D4D4D4"/>
                </a:solidFill>
                <a:latin typeface="Consolas"/>
                <a:ea typeface="Consolas"/>
                <a:cs typeface="Consolas"/>
                <a:sym typeface="Consolas"/>
              </a:rPr>
              <a:t>(&amp;</a:t>
            </a:r>
            <a:r>
              <a:rPr lang="es-AR" sz="1400" b="0" i="0" u="none" strike="noStrike" cap="none">
                <a:solidFill>
                  <a:srgbClr val="9CDCFE"/>
                </a:solidFill>
                <a:latin typeface="Consolas"/>
                <a:ea typeface="Consolas"/>
                <a:cs typeface="Consolas"/>
                <a:sym typeface="Consolas"/>
              </a:rPr>
              <a:t>mivarlocal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"mivarlocal en main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mivarlocal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mifunc</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"mi var en mifunc vale: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mivar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7"/>
        <p:cNvGrpSpPr/>
        <p:nvPr/>
      </p:nvGrpSpPr>
      <p:grpSpPr>
        <a:xfrm>
          <a:off x="0" y="0"/>
          <a:ext cx="0" cy="0"/>
          <a:chOff x="0" y="0"/>
          <a:chExt cx="0" cy="0"/>
        </a:xfrm>
      </p:grpSpPr>
      <p:sp>
        <p:nvSpPr>
          <p:cNvPr id="1318" name="Google Shape;1318;p19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¿Qué pasa con mivar cada vez que entro mifunc()?</a:t>
            </a:r>
            <a:endParaRPr/>
          </a:p>
        </p:txBody>
      </p:sp>
      <p:sp>
        <p:nvSpPr>
          <p:cNvPr id="1319" name="Google Shape;1319;p192"/>
          <p:cNvSpPr txBox="1"/>
          <p:nvPr/>
        </p:nvSpPr>
        <p:spPr>
          <a:xfrm>
            <a:off x="806823" y="1534609"/>
            <a:ext cx="4572000" cy="35086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#include</a:t>
            </a:r>
            <a:r>
              <a:rPr lang="es-AR" sz="1200" b="0" i="0" u="none" strike="noStrike" cap="none">
                <a:solidFill>
                  <a:srgbClr val="569CD6"/>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&lt;stdio.h&gt;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mivar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"%d</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mivar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mivar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Comentarios //   /*-*/</a:t>
            </a:r>
            <a:endParaRPr/>
          </a:p>
        </p:txBody>
      </p:sp>
      <p:sp>
        <p:nvSpPr>
          <p:cNvPr id="207" name="Google Shape;207;p11"/>
          <p:cNvSpPr txBox="1">
            <a:spLocks noGrp="1"/>
          </p:cNvSpPr>
          <p:nvPr>
            <p:ph type="body" idx="1"/>
          </p:nvPr>
        </p:nvSpPr>
        <p:spPr>
          <a:xfrm>
            <a:off x="693056" y="1352550"/>
            <a:ext cx="8199423"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90000"/>
              </a:lnSpc>
              <a:spcBef>
                <a:spcPts val="0"/>
              </a:spcBef>
              <a:spcAft>
                <a:spcPts val="0"/>
              </a:spcAft>
              <a:buSzPts val="1609"/>
              <a:buChar char="◻"/>
            </a:pPr>
            <a:r>
              <a:rPr lang="es-AR" sz="2682"/>
              <a:t>En C podemos agregar comentarios en donde queramos a modo de agregar palabras que nos ayuden a entender que hace esa parte del código. </a:t>
            </a:r>
            <a:endParaRPr/>
          </a:p>
          <a:p>
            <a:pPr marL="320040" lvl="0" indent="-320040" algn="l" rtl="0">
              <a:lnSpc>
                <a:spcPct val="90000"/>
              </a:lnSpc>
              <a:spcBef>
                <a:spcPts val="700"/>
              </a:spcBef>
              <a:spcAft>
                <a:spcPts val="0"/>
              </a:spcAft>
              <a:buSzPts val="1609"/>
              <a:buChar char="◻"/>
            </a:pPr>
            <a:r>
              <a:rPr lang="es-AR" sz="2682"/>
              <a:t>Podemos hacer comentarios</a:t>
            </a:r>
            <a:endParaRPr/>
          </a:p>
          <a:p>
            <a:pPr marL="640080" lvl="1" indent="-274320" algn="l" rtl="0">
              <a:lnSpc>
                <a:spcPct val="90000"/>
              </a:lnSpc>
              <a:spcBef>
                <a:spcPts val="550"/>
              </a:spcBef>
              <a:spcAft>
                <a:spcPts val="0"/>
              </a:spcAft>
              <a:buSzPts val="1683"/>
              <a:buChar char="?"/>
            </a:pPr>
            <a:r>
              <a:rPr lang="es-AR" sz="2405"/>
              <a:t>De una única línea, todo lo que esté después de // no es tomado en cuenta</a:t>
            </a:r>
            <a:endParaRPr/>
          </a:p>
          <a:p>
            <a:pPr marL="640080" lvl="1" indent="-274320" algn="l" rtl="0">
              <a:lnSpc>
                <a:spcPct val="90000"/>
              </a:lnSpc>
              <a:spcBef>
                <a:spcPts val="550"/>
              </a:spcBef>
              <a:spcAft>
                <a:spcPts val="0"/>
              </a:spcAft>
              <a:buSzPts val="1683"/>
              <a:buChar char="?"/>
            </a:pPr>
            <a:r>
              <a:rPr lang="es-AR" sz="2405"/>
              <a:t>Comentarios multilínea empezando con /*  y cerrando con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9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¿Como puedo hacer para que mivar conserve el valor al entrar y salir de la función?</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19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Variables static</a:t>
            </a:r>
            <a:endParaRPr/>
          </a:p>
        </p:txBody>
      </p:sp>
      <p:sp>
        <p:nvSpPr>
          <p:cNvPr id="1330" name="Google Shape;1330;p19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Cuando entramos a una función y dicha función posee variables locales, estas son creadas nuevamente y eliminadas del programa cuando nos vamos. Si queremos usar una variable local y que mantenga su valor cuando entramos y salimos de la función le agregamos la palabra reservada static </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9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Consiga:	</a:t>
            </a:r>
            <a:endParaRPr/>
          </a:p>
        </p:txBody>
      </p:sp>
      <p:sp>
        <p:nvSpPr>
          <p:cNvPr id="1336" name="Google Shape;1336;p19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Realizar una función que compare dos strings (pasados como parámetros) y devuelva 0 si son iguales o 1 si son distintos</a:t>
            </a:r>
            <a:endParaRPr/>
          </a:p>
          <a:p>
            <a:pPr marL="457200" lvl="0" indent="-297180" algn="l" rtl="0">
              <a:lnSpc>
                <a:spcPct val="100000"/>
              </a:lnSpc>
              <a:spcBef>
                <a:spcPts val="700"/>
              </a:spcBef>
              <a:spcAft>
                <a:spcPts val="0"/>
              </a:spcAft>
              <a:buSzPts val="1080"/>
              <a:buChar char="◻"/>
            </a:pPr>
            <a:r>
              <a:rPr lang="es-AR"/>
              <a:t>Realizar una función para pasar a mayúscula y otra a minúscula un string pasado como parámetro. Observar las características de las mayúsculas y minúsculas en la tabla ASCII</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0"/>
        <p:cNvGrpSpPr/>
        <p:nvPr/>
      </p:nvGrpSpPr>
      <p:grpSpPr>
        <a:xfrm>
          <a:off x="0" y="0"/>
          <a:ext cx="0" cy="0"/>
          <a:chOff x="0" y="0"/>
          <a:chExt cx="0" cy="0"/>
        </a:xfrm>
      </p:grpSpPr>
      <p:sp>
        <p:nvSpPr>
          <p:cNvPr id="1341" name="Google Shape;1341;p19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Probar el siguiente código con o sin static	</a:t>
            </a:r>
            <a:endParaRPr/>
          </a:p>
        </p:txBody>
      </p:sp>
      <p:sp>
        <p:nvSpPr>
          <p:cNvPr id="1342" name="Google Shape;1342;p196"/>
          <p:cNvSpPr txBox="1"/>
          <p:nvPr/>
        </p:nvSpPr>
        <p:spPr>
          <a:xfrm>
            <a:off x="806823" y="1534609"/>
            <a:ext cx="4572000" cy="35086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#include</a:t>
            </a:r>
            <a:r>
              <a:rPr lang="es-AR" sz="1200" b="0" i="0" u="none" strike="noStrike" cap="none">
                <a:solidFill>
                  <a:srgbClr val="569CD6"/>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&lt;stdio.h&gt;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static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mivar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"%d</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mivar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mivar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19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Variables volatile</a:t>
            </a:r>
            <a:endParaRPr/>
          </a:p>
        </p:txBody>
      </p:sp>
      <p:sp>
        <p:nvSpPr>
          <p:cNvPr id="1348" name="Google Shape;1348;p19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Cuando hay variables que son modificadas externamente (por ejemplo por un pulsador, un sensor etc) debemos declararlas volatile, de esta manera el compilador no optimizará el código, dejando las lecturas donde nosotros las ubicamos y sabrá que dichas lecturas vendrán de agentes externos</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2"/>
        <p:cNvGrpSpPr/>
        <p:nvPr/>
      </p:nvGrpSpPr>
      <p:grpSpPr>
        <a:xfrm>
          <a:off x="0" y="0"/>
          <a:ext cx="0" cy="0"/>
          <a:chOff x="0" y="0"/>
          <a:chExt cx="0" cy="0"/>
        </a:xfrm>
      </p:grpSpPr>
      <p:sp>
        <p:nvSpPr>
          <p:cNvPr id="1353" name="Google Shape;1353;p19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Punteros a estructuras </a:t>
            </a:r>
            <a:endParaRPr/>
          </a:p>
        </p:txBody>
      </p:sp>
      <p:sp>
        <p:nvSpPr>
          <p:cNvPr id="1354" name="Google Shape;1354;p198"/>
          <p:cNvSpPr txBox="1"/>
          <p:nvPr/>
        </p:nvSpPr>
        <p:spPr>
          <a:xfrm>
            <a:off x="806822" y="1534609"/>
            <a:ext cx="7956177"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datos</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estructura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datos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=&amp;</a:t>
            </a:r>
            <a:r>
              <a:rPr lang="es-AR" sz="1400" b="0" i="0" u="none" strike="noStrike" cap="none">
                <a:solidFill>
                  <a:srgbClr val="9CDCFE"/>
                </a:solidFill>
                <a:latin typeface="Consolas"/>
                <a:ea typeface="Consolas"/>
                <a:cs typeface="Consolas"/>
                <a:sym typeface="Consolas"/>
              </a:rPr>
              <a:t>estructura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//creamos un puntero (p) que apunta a estructura</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estructura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10</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//modificamos el valor de a</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-&gt;</a:t>
            </a:r>
            <a:r>
              <a:rPr lang="es-AR" sz="1400" b="0" i="0" u="none" strike="noStrike" cap="none">
                <a:solidFill>
                  <a:srgbClr val="9CDCFE"/>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10</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//modificamos el valor de b a traves del puntero</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8"/>
        <p:cNvGrpSpPr/>
        <p:nvPr/>
      </p:nvGrpSpPr>
      <p:grpSpPr>
        <a:xfrm>
          <a:off x="0" y="0"/>
          <a:ext cx="0" cy="0"/>
          <a:chOff x="0" y="0"/>
          <a:chExt cx="0" cy="0"/>
        </a:xfrm>
      </p:grpSpPr>
      <p:sp>
        <p:nvSpPr>
          <p:cNvPr id="1359" name="Google Shape;1359;p19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Punteros a estructuras </a:t>
            </a:r>
            <a:endParaRPr/>
          </a:p>
        </p:txBody>
      </p:sp>
      <p:sp>
        <p:nvSpPr>
          <p:cNvPr id="1360" name="Google Shape;1360;p199"/>
          <p:cNvSpPr txBox="1"/>
          <p:nvPr/>
        </p:nvSpPr>
        <p:spPr>
          <a:xfrm>
            <a:off x="5923431" y="2632262"/>
            <a:ext cx="2070845"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400" b="0" i="0" u="none" strike="noStrike" cap="none">
                <a:solidFill>
                  <a:srgbClr val="9CDCFE"/>
                </a:solidFill>
                <a:latin typeface="Consolas"/>
                <a:ea typeface="Consolas"/>
                <a:cs typeface="Consolas"/>
                <a:sym typeface="Consolas"/>
              </a:rPr>
              <a:t>p</a:t>
            </a:r>
            <a:r>
              <a:rPr lang="es-AR" sz="2400" b="0" i="0" u="none" strike="noStrike" cap="none">
                <a:solidFill>
                  <a:srgbClr val="D4D4D4"/>
                </a:solidFill>
                <a:latin typeface="Consolas"/>
                <a:ea typeface="Consolas"/>
                <a:cs typeface="Consolas"/>
                <a:sym typeface="Consolas"/>
              </a:rPr>
              <a:t>-&gt;</a:t>
            </a:r>
            <a:r>
              <a:rPr lang="es-AR" sz="2400" b="0" i="0" u="none" strike="noStrike" cap="none">
                <a:solidFill>
                  <a:srgbClr val="9CDCFE"/>
                </a:solidFill>
                <a:latin typeface="Consolas"/>
                <a:ea typeface="Consolas"/>
                <a:cs typeface="Consolas"/>
                <a:sym typeface="Consolas"/>
              </a:rPr>
              <a:t>b</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B5CEA8"/>
                </a:solidFill>
                <a:latin typeface="Consolas"/>
                <a:ea typeface="Consolas"/>
                <a:cs typeface="Consolas"/>
                <a:sym typeface="Consolas"/>
              </a:rPr>
              <a:t>10</a:t>
            </a:r>
            <a:endParaRPr sz="2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endParaRPr sz="2400" b="0" i="0" u="none" strike="noStrike" cap="none">
              <a:solidFill>
                <a:srgbClr val="D4D4D4"/>
              </a:solidFill>
              <a:latin typeface="Consolas"/>
              <a:ea typeface="Consolas"/>
              <a:cs typeface="Consolas"/>
              <a:sym typeface="Consolas"/>
            </a:endParaRPr>
          </a:p>
        </p:txBody>
      </p:sp>
      <p:sp>
        <p:nvSpPr>
          <p:cNvPr id="1361" name="Google Shape;1361;p199"/>
          <p:cNvSpPr txBox="1"/>
          <p:nvPr/>
        </p:nvSpPr>
        <p:spPr>
          <a:xfrm>
            <a:off x="1893794" y="2632262"/>
            <a:ext cx="2389745"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9CDCFE"/>
                </a:solidFill>
                <a:latin typeface="Consolas"/>
                <a:ea typeface="Consolas"/>
                <a:cs typeface="Consolas"/>
                <a:sym typeface="Consolas"/>
              </a:rPr>
              <a:t>p</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9CDCFE"/>
                </a:solidFill>
                <a:latin typeface="Consolas"/>
                <a:ea typeface="Consolas"/>
                <a:cs typeface="Consolas"/>
                <a:sym typeface="Consolas"/>
              </a:rPr>
              <a:t>b</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B5CEA8"/>
                </a:solidFill>
                <a:latin typeface="Consolas"/>
                <a:ea typeface="Consolas"/>
                <a:cs typeface="Consolas"/>
                <a:sym typeface="Consolas"/>
              </a:rPr>
              <a:t>10</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2400" b="0" i="0" u="none" strike="noStrike" cap="none">
              <a:solidFill>
                <a:srgbClr val="D4D4D4"/>
              </a:solidFill>
              <a:latin typeface="Consolas"/>
              <a:ea typeface="Consolas"/>
              <a:cs typeface="Consolas"/>
              <a:sym typeface="Consolas"/>
            </a:endParaRPr>
          </a:p>
        </p:txBody>
      </p:sp>
      <p:sp>
        <p:nvSpPr>
          <p:cNvPr id="1362" name="Google Shape;1362;p199"/>
          <p:cNvSpPr/>
          <p:nvPr/>
        </p:nvSpPr>
        <p:spPr>
          <a:xfrm>
            <a:off x="4128247" y="2571750"/>
            <a:ext cx="1593477" cy="749674"/>
          </a:xfrm>
          <a:prstGeom prst="mathEqual">
            <a:avLst>
              <a:gd name="adj1" fmla="val 23520"/>
              <a:gd name="adj2" fmla="val 11760"/>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200"/>
          <p:cNvSpPr txBox="1">
            <a:spLocks noGrp="1"/>
          </p:cNvSpPr>
          <p:nvPr>
            <p:ph type="title"/>
          </p:nvPr>
        </p:nvSpPr>
        <p:spPr>
          <a:xfrm>
            <a:off x="609599" y="118110"/>
            <a:ext cx="8399929"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47619"/>
              <a:buNone/>
            </a:pPr>
            <a:r>
              <a:rPr lang="es-AR"/>
              <a:t>Punteros a estructuras dentro de estructuras (Lista simplemente enlazada)</a:t>
            </a:r>
            <a:endParaRPr/>
          </a:p>
        </p:txBody>
      </p:sp>
      <p:sp>
        <p:nvSpPr>
          <p:cNvPr id="1368" name="Google Shape;1368;p200"/>
          <p:cNvSpPr/>
          <p:nvPr/>
        </p:nvSpPr>
        <p:spPr>
          <a:xfrm>
            <a:off x="1334611" y="1788458"/>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69" name="Google Shape;1369;p200"/>
          <p:cNvSpPr/>
          <p:nvPr/>
        </p:nvSpPr>
        <p:spPr>
          <a:xfrm>
            <a:off x="3068167" y="1788459"/>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370" name="Google Shape;1370;p200"/>
          <p:cNvCxnSpPr/>
          <p:nvPr/>
        </p:nvCxnSpPr>
        <p:spPr>
          <a:xfrm rot="10800000" flipH="1">
            <a:off x="2316246" y="1879332"/>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371" name="Google Shape;1371;p200"/>
          <p:cNvSpPr/>
          <p:nvPr/>
        </p:nvSpPr>
        <p:spPr>
          <a:xfrm>
            <a:off x="4770329" y="1788459"/>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372" name="Google Shape;1372;p200"/>
          <p:cNvCxnSpPr/>
          <p:nvPr/>
        </p:nvCxnSpPr>
        <p:spPr>
          <a:xfrm rot="10800000" flipH="1">
            <a:off x="4018408" y="1879332"/>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373" name="Google Shape;1373;p200"/>
          <p:cNvSpPr/>
          <p:nvPr/>
        </p:nvSpPr>
        <p:spPr>
          <a:xfrm>
            <a:off x="6490420" y="1788459"/>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374" name="Google Shape;1374;p200"/>
          <p:cNvCxnSpPr/>
          <p:nvPr/>
        </p:nvCxnSpPr>
        <p:spPr>
          <a:xfrm rot="10800000" flipH="1">
            <a:off x="5738499" y="1879332"/>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375" name="Google Shape;1375;p200"/>
          <p:cNvSpPr txBox="1"/>
          <p:nvPr/>
        </p:nvSpPr>
        <p:spPr>
          <a:xfrm>
            <a:off x="1356470" y="2480805"/>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376" name="Google Shape;1376;p200"/>
          <p:cNvSpPr txBox="1"/>
          <p:nvPr/>
        </p:nvSpPr>
        <p:spPr>
          <a:xfrm>
            <a:off x="3102896" y="243542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377" name="Google Shape;1377;p200"/>
          <p:cNvSpPr txBox="1"/>
          <p:nvPr/>
        </p:nvSpPr>
        <p:spPr>
          <a:xfrm>
            <a:off x="4800582" y="243542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378" name="Google Shape;1378;p200"/>
          <p:cNvSpPr txBox="1"/>
          <p:nvPr/>
        </p:nvSpPr>
        <p:spPr>
          <a:xfrm>
            <a:off x="6571687" y="243542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379" name="Google Shape;1379;p200"/>
          <p:cNvSpPr txBox="1"/>
          <p:nvPr/>
        </p:nvSpPr>
        <p:spPr>
          <a:xfrm>
            <a:off x="505960" y="1571447"/>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Alumno1</a:t>
            </a:r>
            <a:endParaRPr sz="1400" b="0" i="0" u="none" strike="noStrike" cap="none">
              <a:solidFill>
                <a:srgbClr val="000000"/>
              </a:solidFill>
              <a:latin typeface="Arial"/>
              <a:ea typeface="Arial"/>
              <a:cs typeface="Arial"/>
              <a:sym typeface="Arial"/>
            </a:endParaRPr>
          </a:p>
        </p:txBody>
      </p:sp>
      <p:sp>
        <p:nvSpPr>
          <p:cNvPr id="1380" name="Google Shape;1380;p200"/>
          <p:cNvSpPr txBox="1"/>
          <p:nvPr/>
        </p:nvSpPr>
        <p:spPr>
          <a:xfrm>
            <a:off x="2347640" y="1571448"/>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Alumno2</a:t>
            </a:r>
            <a:endParaRPr sz="1400" b="0" i="0" u="none" strike="noStrike" cap="none">
              <a:solidFill>
                <a:srgbClr val="000000"/>
              </a:solidFill>
              <a:latin typeface="Arial"/>
              <a:ea typeface="Arial"/>
              <a:cs typeface="Arial"/>
              <a:sym typeface="Arial"/>
            </a:endParaRPr>
          </a:p>
        </p:txBody>
      </p:sp>
      <p:sp>
        <p:nvSpPr>
          <p:cNvPr id="1381" name="Google Shape;1381;p200"/>
          <p:cNvSpPr txBox="1"/>
          <p:nvPr/>
        </p:nvSpPr>
        <p:spPr>
          <a:xfrm>
            <a:off x="3936613" y="1571448"/>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Alumno3</a:t>
            </a:r>
            <a:endParaRPr sz="1400" b="0" i="0" u="none" strike="noStrike" cap="none">
              <a:solidFill>
                <a:srgbClr val="000000"/>
              </a:solidFill>
              <a:latin typeface="Arial"/>
              <a:ea typeface="Arial"/>
              <a:cs typeface="Arial"/>
              <a:sym typeface="Arial"/>
            </a:endParaRPr>
          </a:p>
        </p:txBody>
      </p:sp>
      <p:sp>
        <p:nvSpPr>
          <p:cNvPr id="1382" name="Google Shape;1382;p200"/>
          <p:cNvSpPr txBox="1"/>
          <p:nvPr/>
        </p:nvSpPr>
        <p:spPr>
          <a:xfrm>
            <a:off x="5656704" y="1571447"/>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Alumno4</a:t>
            </a:r>
            <a:endParaRPr sz="1400" b="0" i="0" u="none" strike="noStrike" cap="none">
              <a:solidFill>
                <a:srgbClr val="000000"/>
              </a:solidFill>
              <a:latin typeface="Arial"/>
              <a:ea typeface="Arial"/>
              <a:cs typeface="Arial"/>
              <a:sym typeface="Arial"/>
            </a:endParaRPr>
          </a:p>
        </p:txBody>
      </p:sp>
      <p:cxnSp>
        <p:nvCxnSpPr>
          <p:cNvPr id="1383" name="Google Shape;1383;p200"/>
          <p:cNvCxnSpPr>
            <a:stCxn id="1378" idx="3"/>
          </p:cNvCxnSpPr>
          <p:nvPr/>
        </p:nvCxnSpPr>
        <p:spPr>
          <a:xfrm>
            <a:off x="7553322" y="2589311"/>
            <a:ext cx="246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384" name="Google Shape;1384;p200"/>
          <p:cNvCxnSpPr/>
          <p:nvPr/>
        </p:nvCxnSpPr>
        <p:spPr>
          <a:xfrm rot="10800000" flipH="1">
            <a:off x="7676308" y="2795305"/>
            <a:ext cx="245972"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385" name="Google Shape;1385;p200"/>
          <p:cNvCxnSpPr/>
          <p:nvPr/>
        </p:nvCxnSpPr>
        <p:spPr>
          <a:xfrm rot="10800000">
            <a:off x="7787530" y="2589310"/>
            <a:ext cx="0" cy="199272"/>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9"/>
        <p:cNvGrpSpPr/>
        <p:nvPr/>
      </p:nvGrpSpPr>
      <p:grpSpPr>
        <a:xfrm>
          <a:off x="0" y="0"/>
          <a:ext cx="0" cy="0"/>
          <a:chOff x="0" y="0"/>
          <a:chExt cx="0" cy="0"/>
        </a:xfrm>
      </p:grpSpPr>
      <p:sp>
        <p:nvSpPr>
          <p:cNvPr id="1390" name="Google Shape;1390;p20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Lista simple enlazada</a:t>
            </a:r>
            <a:endParaRPr>
              <a:solidFill>
                <a:schemeClr val="lt1"/>
              </a:solidFill>
            </a:endParaRPr>
          </a:p>
        </p:txBody>
      </p:sp>
      <p:sp>
        <p:nvSpPr>
          <p:cNvPr id="1391" name="Google Shape;1391;p201"/>
          <p:cNvSpPr txBox="1"/>
          <p:nvPr/>
        </p:nvSpPr>
        <p:spPr>
          <a:xfrm>
            <a:off x="248769" y="1730482"/>
            <a:ext cx="3637500" cy="267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alumnos</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nombre</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char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apellido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edad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legajo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unsigned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promedio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alumnos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siguiente</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alumno1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alumno2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alumno3</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alumno4</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569CD6"/>
              </a:solidFill>
              <a:latin typeface="Consolas"/>
              <a:ea typeface="Consolas"/>
              <a:cs typeface="Consolas"/>
              <a:sym typeface="Consolas"/>
            </a:endParaRPr>
          </a:p>
          <a:p>
            <a:pPr marL="0" marR="0" lvl="0" indent="0" algn="l" rtl="0">
              <a:lnSpc>
                <a:spcPct val="100000"/>
              </a:lnSpc>
              <a:spcBef>
                <a:spcPts val="0"/>
              </a:spcBef>
              <a:spcAft>
                <a:spcPts val="0"/>
              </a:spcAft>
              <a:buNone/>
            </a:pPr>
            <a:endParaRPr sz="1400" b="0" i="0" u="none" strike="noStrike" cap="none">
              <a:solidFill>
                <a:srgbClr val="D4D4D4"/>
              </a:solidFill>
              <a:latin typeface="Consolas"/>
              <a:ea typeface="Consolas"/>
              <a:cs typeface="Consolas"/>
              <a:sym typeface="Consolas"/>
            </a:endParaRPr>
          </a:p>
        </p:txBody>
      </p:sp>
      <p:sp>
        <p:nvSpPr>
          <p:cNvPr id="1392" name="Google Shape;1392;p201"/>
          <p:cNvSpPr txBox="1"/>
          <p:nvPr/>
        </p:nvSpPr>
        <p:spPr>
          <a:xfrm>
            <a:off x="4280645" y="1327070"/>
            <a:ext cx="5186084" cy="39857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main</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struct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alumnos</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=&amp;</a:t>
            </a:r>
            <a:r>
              <a:rPr lang="es-AR" sz="1100" b="0" i="0" u="none" strike="noStrike" cap="none">
                <a:solidFill>
                  <a:srgbClr val="9CDCFE"/>
                </a:solidFill>
                <a:latin typeface="Consolas"/>
                <a:ea typeface="Consolas"/>
                <a:cs typeface="Consolas"/>
                <a:sym typeface="Consolas"/>
              </a:rPr>
              <a:t>alumno1</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alumno1</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siguiente</a:t>
            </a:r>
            <a:r>
              <a:rPr lang="es-AR" sz="1100" b="0" i="0" u="none" strike="noStrike" cap="none">
                <a:solidFill>
                  <a:srgbClr val="D4D4D4"/>
                </a:solidFill>
                <a:latin typeface="Consolas"/>
                <a:ea typeface="Consolas"/>
                <a:cs typeface="Consolas"/>
                <a:sym typeface="Consolas"/>
              </a:rPr>
              <a:t>=&amp;</a:t>
            </a:r>
            <a:r>
              <a:rPr lang="es-AR" sz="1100" b="0" i="0" u="none" strike="noStrike" cap="none">
                <a:solidFill>
                  <a:srgbClr val="9CDCFE"/>
                </a:solidFill>
                <a:latin typeface="Consolas"/>
                <a:ea typeface="Consolas"/>
                <a:cs typeface="Consolas"/>
                <a:sym typeface="Consolas"/>
              </a:rPr>
              <a:t>alumno2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alumno2</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siguiente</a:t>
            </a:r>
            <a:r>
              <a:rPr lang="es-AR" sz="1100" b="0" i="0" u="none" strike="noStrike" cap="none">
                <a:solidFill>
                  <a:srgbClr val="D4D4D4"/>
                </a:solidFill>
                <a:latin typeface="Consolas"/>
                <a:ea typeface="Consolas"/>
                <a:cs typeface="Consolas"/>
                <a:sym typeface="Consolas"/>
              </a:rPr>
              <a:t>=&amp;</a:t>
            </a:r>
            <a:r>
              <a:rPr lang="es-AR" sz="1100" b="0" i="0" u="none" strike="noStrike" cap="none">
                <a:solidFill>
                  <a:srgbClr val="9CDCFE"/>
                </a:solidFill>
                <a:latin typeface="Consolas"/>
                <a:ea typeface="Consolas"/>
                <a:cs typeface="Consolas"/>
                <a:sym typeface="Consolas"/>
              </a:rPr>
              <a:t>alumno3</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alumno3</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siguiente</a:t>
            </a:r>
            <a:r>
              <a:rPr lang="es-AR" sz="1100" b="0" i="0" u="none" strike="noStrike" cap="none">
                <a:solidFill>
                  <a:srgbClr val="D4D4D4"/>
                </a:solidFill>
                <a:latin typeface="Consolas"/>
                <a:ea typeface="Consolas"/>
                <a:cs typeface="Consolas"/>
                <a:sym typeface="Consolas"/>
              </a:rPr>
              <a:t>=&amp;</a:t>
            </a:r>
            <a:r>
              <a:rPr lang="es-AR" sz="1100" b="0" i="0" u="none" strike="noStrike" cap="none">
                <a:solidFill>
                  <a:srgbClr val="9CDCFE"/>
                </a:solidFill>
                <a:latin typeface="Consolas"/>
                <a:ea typeface="Consolas"/>
                <a:cs typeface="Consolas"/>
                <a:sym typeface="Consolas"/>
              </a:rPr>
              <a:t>alumno4</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alumno4</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siguiente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NULL</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alumno1</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nombre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"Israel"</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alumno1</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apellido</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"Pavelek"</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alumno2</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nombre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"Eduardo"</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alumno2</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apellido</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"Perez"</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alumno3</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nombre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"Juan"</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alumno3</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apellido</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"Lopez"</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alumno4</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nombre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"Agustina"</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alumno4</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apellido</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"Sanchez"</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while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-&gt;</a:t>
            </a:r>
            <a:r>
              <a:rPr lang="es-AR" sz="1100" b="0" i="0" u="none" strike="noStrike" cap="none">
                <a:solidFill>
                  <a:srgbClr val="9CDCFE"/>
                </a:solidFill>
                <a:latin typeface="Consolas"/>
                <a:ea typeface="Consolas"/>
                <a:cs typeface="Consolas"/>
                <a:sym typeface="Consolas"/>
              </a:rPr>
              <a:t>siguiente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NULL</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"Nombre del alumno: %s </a:t>
            </a:r>
            <a:r>
              <a:rPr lang="es-AR" sz="1100" b="0" i="0" u="none" strike="noStrike" cap="none">
                <a:solidFill>
                  <a:srgbClr val="D7BA7D"/>
                </a:solidFill>
                <a:latin typeface="Consolas"/>
                <a:ea typeface="Consolas"/>
                <a:cs typeface="Consolas"/>
                <a:sym typeface="Consolas"/>
              </a:rPr>
              <a:t>\n</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-&gt;</a:t>
            </a:r>
            <a:r>
              <a:rPr lang="es-AR" sz="1100" b="0" i="0" u="none" strike="noStrike" cap="none">
                <a:solidFill>
                  <a:srgbClr val="9CDCFE"/>
                </a:solidFill>
                <a:latin typeface="Consolas"/>
                <a:ea typeface="Consolas"/>
                <a:cs typeface="Consolas"/>
                <a:sym typeface="Consolas"/>
              </a:rPr>
              <a:t>nombre</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"Apellido del alumno: %s </a:t>
            </a:r>
            <a:r>
              <a:rPr lang="es-AR" sz="1100" b="0" i="0" u="none" strike="noStrike" cap="none">
                <a:solidFill>
                  <a:srgbClr val="D7BA7D"/>
                </a:solidFill>
                <a:latin typeface="Consolas"/>
                <a:ea typeface="Consolas"/>
                <a:cs typeface="Consolas"/>
                <a:sym typeface="Consolas"/>
              </a:rPr>
              <a:t>\n</a:t>
            </a:r>
            <a:r>
              <a:rPr lang="es-AR" sz="1100" b="0" i="0" u="none" strike="noStrike" cap="none">
                <a:solidFill>
                  <a:srgbClr val="CE9178"/>
                </a:solidFill>
                <a:latin typeface="Consolas"/>
                <a:ea typeface="Consolas"/>
                <a:cs typeface="Consolas"/>
                <a:sym typeface="Consolas"/>
              </a:rPr>
              <a:t> "</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-&gt;</a:t>
            </a:r>
            <a:r>
              <a:rPr lang="es-AR" sz="1100" b="0" i="0" u="none" strike="noStrike" cap="none">
                <a:solidFill>
                  <a:srgbClr val="9CDCFE"/>
                </a:solidFill>
                <a:latin typeface="Consolas"/>
                <a:ea typeface="Consolas"/>
                <a:cs typeface="Consolas"/>
                <a:sym typeface="Consolas"/>
              </a:rPr>
              <a:t>apellido</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-&gt;</a:t>
            </a:r>
            <a:r>
              <a:rPr lang="es-AR" sz="1100" b="0" i="0" u="none" strike="noStrike" cap="none">
                <a:solidFill>
                  <a:srgbClr val="9CDCFE"/>
                </a:solidFill>
                <a:latin typeface="Consolas"/>
                <a:ea typeface="Consolas"/>
                <a:cs typeface="Consolas"/>
                <a:sym typeface="Consolas"/>
              </a:rPr>
              <a:t>siguiente</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"Nombre del alumno: %s </a:t>
            </a:r>
            <a:r>
              <a:rPr lang="es-AR" sz="1100" b="0" i="0" u="none" strike="noStrike" cap="none">
                <a:solidFill>
                  <a:srgbClr val="D7BA7D"/>
                </a:solidFill>
                <a:latin typeface="Consolas"/>
                <a:ea typeface="Consolas"/>
                <a:cs typeface="Consolas"/>
                <a:sym typeface="Consolas"/>
              </a:rPr>
              <a:t>\n</a:t>
            </a:r>
            <a:r>
              <a:rPr lang="es-AR" sz="1100" b="0" i="0" u="none" strike="noStrike" cap="none">
                <a:solidFill>
                  <a:srgbClr val="CE9178"/>
                </a:solidFill>
                <a:latin typeface="Consolas"/>
                <a:ea typeface="Consolas"/>
                <a:cs typeface="Consolas"/>
                <a:sym typeface="Consolas"/>
              </a:rPr>
              <a:t>"</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-&gt;</a:t>
            </a:r>
            <a:r>
              <a:rPr lang="es-AR" sz="1100" b="0" i="0" u="none" strike="noStrike" cap="none">
                <a:solidFill>
                  <a:srgbClr val="9CDCFE"/>
                </a:solidFill>
                <a:latin typeface="Consolas"/>
                <a:ea typeface="Consolas"/>
                <a:cs typeface="Consolas"/>
                <a:sym typeface="Consolas"/>
              </a:rPr>
              <a:t>nombre</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printf</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CE9178"/>
                </a:solidFill>
                <a:latin typeface="Consolas"/>
                <a:ea typeface="Consolas"/>
                <a:cs typeface="Consolas"/>
                <a:sym typeface="Consolas"/>
              </a:rPr>
              <a:t>"Apellido del alumno: %s </a:t>
            </a:r>
            <a:r>
              <a:rPr lang="es-AR" sz="1100" b="0" i="0" u="none" strike="noStrike" cap="none">
                <a:solidFill>
                  <a:srgbClr val="D7BA7D"/>
                </a:solidFill>
                <a:latin typeface="Consolas"/>
                <a:ea typeface="Consolas"/>
                <a:cs typeface="Consolas"/>
                <a:sym typeface="Consolas"/>
              </a:rPr>
              <a:t>\n</a:t>
            </a:r>
            <a:r>
              <a:rPr lang="es-AR" sz="1100" b="0" i="0" u="none" strike="noStrike" cap="none">
                <a:solidFill>
                  <a:srgbClr val="CE9178"/>
                </a:solidFill>
                <a:latin typeface="Consolas"/>
                <a:ea typeface="Consolas"/>
                <a:cs typeface="Consolas"/>
                <a:sym typeface="Consolas"/>
              </a:rPr>
              <a:t> "</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p</a:t>
            </a:r>
            <a:r>
              <a:rPr lang="es-AR" sz="1100" b="0" i="0" u="none" strike="noStrike" cap="none">
                <a:solidFill>
                  <a:srgbClr val="D4D4D4"/>
                </a:solidFill>
                <a:latin typeface="Consolas"/>
                <a:ea typeface="Consolas"/>
                <a:cs typeface="Consolas"/>
                <a:sym typeface="Consolas"/>
              </a:rPr>
              <a:t>-&gt;</a:t>
            </a:r>
            <a:r>
              <a:rPr lang="es-AR" sz="1100" b="0" i="0" u="none" strike="noStrike" cap="none">
                <a:solidFill>
                  <a:srgbClr val="9CDCFE"/>
                </a:solidFill>
                <a:latin typeface="Consolas"/>
                <a:ea typeface="Consolas"/>
                <a:cs typeface="Consolas"/>
                <a:sym typeface="Consolas"/>
              </a:rPr>
              <a:t>apellido</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C586C0"/>
                </a:solidFill>
                <a:latin typeface="Consolas"/>
                <a:ea typeface="Consolas"/>
                <a:cs typeface="Consolas"/>
                <a:sym typeface="Consolas"/>
              </a:rPr>
              <a:t>return</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B5CEA8"/>
                </a:solidFill>
                <a:latin typeface="Consolas"/>
                <a:ea typeface="Consolas"/>
                <a:cs typeface="Consolas"/>
                <a:sym typeface="Consolas"/>
              </a:rPr>
              <a:t>0</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a:t>
            </a:r>
            <a:endParaRPr/>
          </a:p>
        </p:txBody>
      </p:sp>
      <p:cxnSp>
        <p:nvCxnSpPr>
          <p:cNvPr id="1393" name="Google Shape;1393;p201"/>
          <p:cNvCxnSpPr/>
          <p:nvPr/>
        </p:nvCxnSpPr>
        <p:spPr>
          <a:xfrm>
            <a:off x="4061012" y="1559858"/>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20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Actividad:</a:t>
            </a:r>
            <a:endParaRPr/>
          </a:p>
        </p:txBody>
      </p:sp>
      <p:sp>
        <p:nvSpPr>
          <p:cNvPr id="1399" name="Google Shape;1399;p20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Pensar una función que le pasemos un legajo y traiga e imprima los datos de dicho alumno.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780"/>
              <a:buFont typeface="Twentieth Century"/>
              <a:buNone/>
            </a:pPr>
            <a:r>
              <a:rPr lang="es-AR" sz="3780"/>
              <a:t>Asignando valores en diferentes bases</a:t>
            </a:r>
            <a:endParaRPr/>
          </a:p>
        </p:txBody>
      </p:sp>
      <p:sp>
        <p:nvSpPr>
          <p:cNvPr id="213" name="Google Shape;213;p12"/>
          <p:cNvSpPr txBox="1">
            <a:spLocks noGrp="1"/>
          </p:cNvSpPr>
          <p:nvPr>
            <p:ph type="body" idx="1"/>
          </p:nvPr>
        </p:nvSpPr>
        <p:spPr>
          <a:xfrm>
            <a:off x="630982" y="1419622"/>
            <a:ext cx="8153400" cy="215530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s-AR" sz="2400"/>
              <a:t>Cada compilador toma una base por defecto, por lo tanto si no colocamos nada debemos chequear como está configurado el compilador</a:t>
            </a:r>
            <a:endParaRPr/>
          </a:p>
          <a:p>
            <a:pPr marL="0" lvl="0" indent="0" algn="l" rtl="0">
              <a:lnSpc>
                <a:spcPct val="100000"/>
              </a:lnSpc>
              <a:spcBef>
                <a:spcPts val="700"/>
              </a:spcBef>
              <a:spcAft>
                <a:spcPts val="0"/>
              </a:spcAft>
              <a:buSzPts val="1440"/>
              <a:buNone/>
            </a:pPr>
            <a:r>
              <a:rPr lang="es-AR" sz="2400"/>
              <a:t>Modificadores antes del número (prefijos)</a:t>
            </a:r>
            <a:endParaRPr/>
          </a:p>
          <a:p>
            <a:pPr marL="0" lvl="0" indent="0" algn="l" rtl="0">
              <a:lnSpc>
                <a:spcPct val="100000"/>
              </a:lnSpc>
              <a:spcBef>
                <a:spcPts val="700"/>
              </a:spcBef>
              <a:spcAft>
                <a:spcPts val="0"/>
              </a:spcAft>
              <a:buSzPts val="1740"/>
              <a:buNone/>
            </a:pPr>
            <a:endParaRPr/>
          </a:p>
        </p:txBody>
      </p:sp>
      <p:graphicFrame>
        <p:nvGraphicFramePr>
          <p:cNvPr id="214" name="Google Shape;214;p12"/>
          <p:cNvGraphicFramePr/>
          <p:nvPr/>
        </p:nvGraphicFramePr>
        <p:xfrm>
          <a:off x="1763688" y="3295267"/>
          <a:ext cx="3000000" cy="3000000"/>
        </p:xfrm>
        <a:graphic>
          <a:graphicData uri="http://schemas.openxmlformats.org/drawingml/2006/table">
            <a:tbl>
              <a:tblPr firstRow="1" bandRow="1">
                <a:noFill/>
                <a:tableStyleId>{4EE9C7FA-2AA7-4B00-AEC4-EF8F5005498B}</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Prefijo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Base</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Hexa</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Binario</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Octal</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Decimal (aunque puede variar)</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20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Asignación dinámica de la memoria</a:t>
            </a:r>
            <a:endParaRPr/>
          </a:p>
        </p:txBody>
      </p:sp>
      <p:sp>
        <p:nvSpPr>
          <p:cNvPr id="1405" name="Google Shape;1405;p20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La creación de las memorias, hasta el momento, queda limitada al momento de la creación del programa. ¿Qué pasa si queremos crear un nuevo alumno?</a:t>
            </a:r>
            <a:endParaRPr/>
          </a:p>
          <a:p>
            <a:pPr marL="457200" lvl="0" indent="-297180" algn="l" rtl="0">
              <a:lnSpc>
                <a:spcPct val="100000"/>
              </a:lnSpc>
              <a:spcBef>
                <a:spcPts val="700"/>
              </a:spcBef>
              <a:spcAft>
                <a:spcPts val="0"/>
              </a:spcAft>
              <a:buSzPts val="1080"/>
              <a:buChar char="◻"/>
            </a:pPr>
            <a:r>
              <a:rPr lang="es-AR"/>
              <a:t>Debemos entonces manejar dinámicamente la creación de nuevas variables.</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0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malloc</a:t>
            </a:r>
            <a:endParaRPr/>
          </a:p>
        </p:txBody>
      </p:sp>
      <p:sp>
        <p:nvSpPr>
          <p:cNvPr id="1411" name="Google Shape;1411;p20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la librería stdlib.h existen una seria de funciones para el trabajo de reserva de memoria de forma dinámica</a:t>
            </a:r>
            <a:endParaRPr/>
          </a:p>
        </p:txBody>
      </p:sp>
      <p:graphicFrame>
        <p:nvGraphicFramePr>
          <p:cNvPr id="1412" name="Google Shape;1412;p204"/>
          <p:cNvGraphicFramePr/>
          <p:nvPr/>
        </p:nvGraphicFramePr>
        <p:xfrm>
          <a:off x="1572127" y="2990850"/>
          <a:ext cx="3000000" cy="3000000"/>
        </p:xfrm>
        <a:graphic>
          <a:graphicData uri="http://schemas.openxmlformats.org/drawingml/2006/table">
            <a:tbl>
              <a:tblPr firstRow="1" bandRow="1">
                <a:noFill/>
                <a:tableStyleId>{4EE9C7FA-2AA7-4B00-AEC4-EF8F5005498B}</a:tableStyleId>
              </a:tblPr>
              <a:tblGrid>
                <a:gridCol w="1443075">
                  <a:extLst>
                    <a:ext uri="{9D8B030D-6E8A-4147-A177-3AD203B41FA5}">
                      <a16:colId xmlns:a16="http://schemas.microsoft.com/office/drawing/2014/main" val="20000"/>
                    </a:ext>
                  </a:extLst>
                </a:gridCol>
                <a:gridCol w="54412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AR" sz="1400" u="none" strike="noStrike" cap="none"/>
                        <a:t>Función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malloc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Asigna el número especificado de bytes</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realloc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Aumenta o disminuye el tamaño del bloque de memoria especificada. Reasigna si es necesario.</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AR" sz="1400" u="none" strike="noStrike" cap="none"/>
                        <a:t>calloc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Asigna el número especificado de bytes y los inicializa en cero</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AR" sz="1400" u="none" strike="noStrike" cap="none"/>
                        <a:t>free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Libera el bloque de memoria especificada de nuevo al sistema</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20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malloc</a:t>
            </a:r>
            <a:endParaRPr/>
          </a:p>
        </p:txBody>
      </p:sp>
      <p:sp>
        <p:nvSpPr>
          <p:cNvPr id="1418" name="Google Shape;1418;p20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Ejemplo </a:t>
            </a:r>
            <a:endParaRPr/>
          </a:p>
          <a:p>
            <a:pPr marL="457200" lvl="0" indent="-297180" algn="l" rtl="0">
              <a:lnSpc>
                <a:spcPct val="100000"/>
              </a:lnSpc>
              <a:spcBef>
                <a:spcPts val="700"/>
              </a:spcBef>
              <a:spcAft>
                <a:spcPts val="0"/>
              </a:spcAft>
              <a:buSzPts val="1080"/>
              <a:buChar char="◻"/>
            </a:pPr>
            <a:r>
              <a:rPr lang="es-AR"/>
              <a:t>int * array = malloc(10 * sizeof(int));</a:t>
            </a:r>
            <a:endParaRPr/>
          </a:p>
          <a:p>
            <a:pPr marL="457200" lvl="0" indent="-228600" algn="l" rtl="0">
              <a:lnSpc>
                <a:spcPct val="100000"/>
              </a:lnSpc>
              <a:spcBef>
                <a:spcPts val="700"/>
              </a:spcBef>
              <a:spcAft>
                <a:spcPts val="0"/>
              </a:spcAft>
              <a:buSzPts val="1080"/>
              <a:buNone/>
            </a:pPr>
            <a:endParaRPr/>
          </a:p>
          <a:p>
            <a:pPr marL="160020" lvl="0" indent="0" algn="l" rtl="0">
              <a:lnSpc>
                <a:spcPct val="100000"/>
              </a:lnSpc>
              <a:spcBef>
                <a:spcPts val="700"/>
              </a:spcBef>
              <a:spcAft>
                <a:spcPts val="0"/>
              </a:spcAft>
              <a:buSzPts val="1080"/>
              <a:buNone/>
            </a:pPr>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20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Ejemplo</a:t>
            </a:r>
            <a:endParaRPr/>
          </a:p>
        </p:txBody>
      </p:sp>
      <p:sp>
        <p:nvSpPr>
          <p:cNvPr id="1424" name="Google Shape;1424;p20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lugar de tener 4 alumnos fijos o 100 esperando ser asignados (por las dudas) hagamos el ejemplo anterior en donde a medida que es necesario se reserva la memoria.</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8"/>
        <p:cNvGrpSpPr/>
        <p:nvPr/>
      </p:nvGrpSpPr>
      <p:grpSpPr>
        <a:xfrm>
          <a:off x="0" y="0"/>
          <a:ext cx="0" cy="0"/>
          <a:chOff x="0" y="0"/>
          <a:chExt cx="0" cy="0"/>
        </a:xfrm>
      </p:grpSpPr>
      <p:sp>
        <p:nvSpPr>
          <p:cNvPr id="1429" name="Google Shape;1429;p207"/>
          <p:cNvSpPr txBox="1"/>
          <p:nvPr/>
        </p:nvSpPr>
        <p:spPr>
          <a:xfrm>
            <a:off x="0" y="101843"/>
            <a:ext cx="9009529" cy="49398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900" b="0" i="0" u="none" strike="noStrike" cap="none">
                <a:solidFill>
                  <a:srgbClr val="C586C0"/>
                </a:solidFill>
                <a:latin typeface="Consolas"/>
                <a:ea typeface="Consolas"/>
                <a:cs typeface="Consolas"/>
                <a:sym typeface="Consolas"/>
              </a:rPr>
              <a:t>#include</a:t>
            </a:r>
            <a:r>
              <a:rPr lang="es-AR" sz="900" b="0" i="0" u="none" strike="noStrike" cap="none">
                <a:solidFill>
                  <a:srgbClr val="569CD6"/>
                </a:solidFill>
                <a:latin typeface="Consolas"/>
                <a:ea typeface="Consolas"/>
                <a:cs typeface="Consolas"/>
                <a:sym typeface="Consolas"/>
              </a:rPr>
              <a:t> </a:t>
            </a:r>
            <a:r>
              <a:rPr lang="es-AR" sz="900" b="0" i="0" u="none" strike="noStrike" cap="none">
                <a:solidFill>
                  <a:srgbClr val="CE9178"/>
                </a:solidFill>
                <a:latin typeface="Consolas"/>
                <a:ea typeface="Consolas"/>
                <a:cs typeface="Consolas"/>
                <a:sym typeface="Consolas"/>
              </a:rPr>
              <a:t>&lt;stdio.h&gt;</a:t>
            </a:r>
            <a:endParaRPr sz="9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900" b="0" i="0" u="none" strike="noStrike" cap="none">
                <a:solidFill>
                  <a:srgbClr val="C586C0"/>
                </a:solidFill>
                <a:latin typeface="Consolas"/>
                <a:ea typeface="Consolas"/>
                <a:cs typeface="Consolas"/>
                <a:sym typeface="Consolas"/>
              </a:rPr>
              <a:t>#include</a:t>
            </a:r>
            <a:r>
              <a:rPr lang="es-AR" sz="900" b="0" i="0" u="none" strike="noStrike" cap="none">
                <a:solidFill>
                  <a:srgbClr val="569CD6"/>
                </a:solidFill>
                <a:latin typeface="Consolas"/>
                <a:ea typeface="Consolas"/>
                <a:cs typeface="Consolas"/>
                <a:sym typeface="Consolas"/>
              </a:rPr>
              <a:t> </a:t>
            </a:r>
            <a:r>
              <a:rPr lang="es-AR" sz="900" b="0" i="0" u="none" strike="noStrike" cap="none">
                <a:solidFill>
                  <a:srgbClr val="CE9178"/>
                </a:solidFill>
                <a:latin typeface="Consolas"/>
                <a:ea typeface="Consolas"/>
                <a:cs typeface="Consolas"/>
                <a:sym typeface="Consolas"/>
              </a:rPr>
              <a:t>&lt;stdlib.h&gt;</a:t>
            </a:r>
            <a:endParaRPr sz="9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r>
              <a:rPr lang="es-AR" sz="900" b="0" i="0" u="none" strike="noStrike" cap="none">
                <a:solidFill>
                  <a:srgbClr val="569CD6"/>
                </a:solidFill>
                <a:latin typeface="Consolas"/>
                <a:ea typeface="Consolas"/>
                <a:cs typeface="Consolas"/>
                <a:sym typeface="Consolas"/>
              </a:rPr>
              <a:t>typedef</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struct</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4EC9B0"/>
                </a:solidFill>
                <a:latin typeface="Consolas"/>
                <a:ea typeface="Consolas"/>
                <a:cs typeface="Consolas"/>
                <a:sym typeface="Consolas"/>
              </a:rPr>
              <a:t>alumnos</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char</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nombre</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char</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apellido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unsigned</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int</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edad</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unsigned</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int</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legajo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float</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promedio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struct</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4EC9B0"/>
                </a:solidFill>
                <a:latin typeface="Consolas"/>
                <a:ea typeface="Consolas"/>
                <a:cs typeface="Consolas"/>
                <a:sym typeface="Consolas"/>
              </a:rPr>
              <a:t>alumnos</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siguiente</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4EC9B0"/>
                </a:solidFill>
                <a:latin typeface="Consolas"/>
                <a:ea typeface="Consolas"/>
                <a:cs typeface="Consolas"/>
                <a:sym typeface="Consolas"/>
              </a:rPr>
              <a:t>alumno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r>
              <a:rPr lang="es-AR" sz="900" b="0" i="0" u="none" strike="noStrike" cap="none">
                <a:solidFill>
                  <a:srgbClr val="569CD6"/>
                </a:solidFill>
                <a:latin typeface="Consolas"/>
                <a:ea typeface="Consolas"/>
                <a:cs typeface="Consolas"/>
                <a:sym typeface="Consolas"/>
              </a:rPr>
              <a:t>typedef</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4EC9B0"/>
                </a:solidFill>
                <a:latin typeface="Consolas"/>
                <a:ea typeface="Consolas"/>
                <a:cs typeface="Consolas"/>
                <a:sym typeface="Consolas"/>
              </a:rPr>
              <a:t>alumno</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4EC9B0"/>
                </a:solidFill>
                <a:latin typeface="Consolas"/>
                <a:ea typeface="Consolas"/>
                <a:cs typeface="Consolas"/>
                <a:sym typeface="Consolas"/>
              </a:rPr>
              <a:t>puntero_lista</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r>
              <a:rPr lang="es-AR" sz="900" b="0" i="0" u="none" strike="noStrike" cap="none">
                <a:solidFill>
                  <a:srgbClr val="569CD6"/>
                </a:solidFill>
                <a:latin typeface="Consolas"/>
                <a:ea typeface="Consolas"/>
                <a:cs typeface="Consolas"/>
                <a:sym typeface="Consolas"/>
              </a:rPr>
              <a:t>void</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DCDCAA"/>
                </a:solidFill>
                <a:latin typeface="Consolas"/>
                <a:ea typeface="Consolas"/>
                <a:cs typeface="Consolas"/>
                <a:sym typeface="Consolas"/>
              </a:rPr>
              <a:t>imprimir_todo</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4EC9B0"/>
                </a:solidFill>
                <a:latin typeface="Consolas"/>
                <a:ea typeface="Consolas"/>
                <a:cs typeface="Consolas"/>
                <a:sym typeface="Consolas"/>
              </a:rPr>
              <a:t>puntero_lista</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569CD6"/>
                </a:solidFill>
                <a:latin typeface="Consolas"/>
                <a:ea typeface="Consolas"/>
                <a:cs typeface="Consolas"/>
                <a:sym typeface="Consolas"/>
              </a:rPr>
              <a:t>void</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DCDCAA"/>
                </a:solidFill>
                <a:latin typeface="Consolas"/>
                <a:ea typeface="Consolas"/>
                <a:cs typeface="Consolas"/>
                <a:sym typeface="Consolas"/>
              </a:rPr>
              <a:t>borrar_lista</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4EC9B0"/>
                </a:solidFill>
                <a:latin typeface="Consolas"/>
                <a:ea typeface="Consolas"/>
                <a:cs typeface="Consolas"/>
                <a:sym typeface="Consolas"/>
              </a:rPr>
              <a:t>puntero_lista</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569CD6"/>
                </a:solidFill>
                <a:latin typeface="Consolas"/>
                <a:ea typeface="Consolas"/>
                <a:cs typeface="Consolas"/>
                <a:sym typeface="Consolas"/>
              </a:rPr>
              <a:t>void</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DCDCAA"/>
                </a:solidFill>
                <a:latin typeface="Consolas"/>
                <a:ea typeface="Consolas"/>
                <a:cs typeface="Consolas"/>
                <a:sym typeface="Consolas"/>
              </a:rPr>
              <a:t>crear_alumno</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4EC9B0"/>
                </a:solidFill>
                <a:latin typeface="Consolas"/>
                <a:ea typeface="Consolas"/>
                <a:cs typeface="Consolas"/>
                <a:sym typeface="Consolas"/>
              </a:rPr>
              <a:t>puntero_lista</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r>
              <a:rPr lang="es-AR" sz="900" b="0" i="0" u="none" strike="noStrike" cap="none">
                <a:solidFill>
                  <a:srgbClr val="569CD6"/>
                </a:solidFill>
                <a:latin typeface="Consolas"/>
                <a:ea typeface="Consolas"/>
                <a:cs typeface="Consolas"/>
                <a:sym typeface="Consolas"/>
              </a:rPr>
              <a:t>int</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DCDCAA"/>
                </a:solidFill>
                <a:latin typeface="Consolas"/>
                <a:ea typeface="Consolas"/>
                <a:cs typeface="Consolas"/>
                <a:sym typeface="Consolas"/>
              </a:rPr>
              <a:t>main</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569CD6"/>
                </a:solidFill>
                <a:latin typeface="Consolas"/>
                <a:ea typeface="Consolas"/>
                <a:cs typeface="Consolas"/>
                <a:sym typeface="Consolas"/>
              </a:rPr>
              <a:t>char</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4EC9B0"/>
                </a:solidFill>
                <a:latin typeface="Consolas"/>
                <a:ea typeface="Consolas"/>
                <a:cs typeface="Consolas"/>
                <a:sym typeface="Consolas"/>
              </a:rPr>
              <a:t>puntero_lista</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569CD6"/>
                </a:solidFill>
                <a:latin typeface="Consolas"/>
                <a:ea typeface="Consolas"/>
                <a:cs typeface="Consolas"/>
                <a:sym typeface="Consolas"/>
              </a:rPr>
              <a:t>NULL</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do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DCDCAA"/>
                </a:solidFill>
                <a:latin typeface="Consolas"/>
                <a:ea typeface="Consolas"/>
                <a:cs typeface="Consolas"/>
                <a:sym typeface="Consolas"/>
              </a:rPr>
              <a:t>printf</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"presione </a:t>
            </a:r>
            <a:r>
              <a:rPr lang="es-AR" sz="900" b="0" i="0" u="none" strike="noStrike" cap="none">
                <a:solidFill>
                  <a:srgbClr val="D7BA7D"/>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c</a:t>
            </a:r>
            <a:r>
              <a:rPr lang="es-AR" sz="900" b="0" i="0" u="none" strike="noStrike" cap="none">
                <a:solidFill>
                  <a:srgbClr val="D7BA7D"/>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 para crear un alumno </a:t>
            </a:r>
            <a:r>
              <a:rPr lang="es-AR" sz="900" b="0" i="0" u="none" strike="noStrike" cap="none">
                <a:solidFill>
                  <a:srgbClr val="D7BA7D"/>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l</a:t>
            </a:r>
            <a:r>
              <a:rPr lang="es-AR" sz="900" b="0" i="0" u="none" strike="noStrike" cap="none">
                <a:solidFill>
                  <a:srgbClr val="D7BA7D"/>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900" b="0" i="0" u="none" strike="noStrike" cap="none">
                <a:solidFill>
                  <a:srgbClr val="CE9178"/>
                </a:solidFill>
                <a:latin typeface="Consolas"/>
                <a:ea typeface="Consolas"/>
                <a:cs typeface="Consolas"/>
                <a:sym typeface="Consolas"/>
              </a:rPr>
              <a:t>para listar todos y </a:t>
            </a:r>
            <a:r>
              <a:rPr lang="es-AR" sz="900" b="0" i="0" u="none" strike="noStrike" cap="none">
                <a:solidFill>
                  <a:srgbClr val="D7BA7D"/>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s</a:t>
            </a:r>
            <a:r>
              <a:rPr lang="es-AR" sz="900" b="0" i="0" u="none" strike="noStrike" cap="none">
                <a:solidFill>
                  <a:srgbClr val="D7BA7D"/>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 para salir</a:t>
            </a:r>
            <a:r>
              <a:rPr lang="es-AR" sz="900" b="0" i="0" u="none" strike="noStrike" cap="none">
                <a:solidFill>
                  <a:srgbClr val="D7BA7D"/>
                </a:solidFill>
                <a:latin typeface="Consolas"/>
                <a:ea typeface="Consolas"/>
                <a:cs typeface="Consolas"/>
                <a:sym typeface="Consolas"/>
              </a:rPr>
              <a:t>\n</a:t>
            </a:r>
            <a:r>
              <a:rPr lang="es-AR" sz="900" b="0" i="0" u="none" strike="noStrike" cap="none">
                <a:solidFill>
                  <a:srgbClr val="CE9178"/>
                </a:solidFill>
                <a:latin typeface="Consolas"/>
                <a:ea typeface="Consolas"/>
                <a:cs typeface="Consolas"/>
                <a:sym typeface="Consolas"/>
              </a:rPr>
              <a:t>"</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do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DCDCAA"/>
                </a:solidFill>
                <a:latin typeface="Consolas"/>
                <a:ea typeface="Consolas"/>
                <a:cs typeface="Consolas"/>
                <a:sym typeface="Consolas"/>
              </a:rPr>
              <a:t>getchar</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while</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'c'</a:t>
            </a:r>
            <a:r>
              <a:rPr lang="es-AR" sz="900" b="0" i="0" u="none" strike="noStrike" cap="none">
                <a:solidFill>
                  <a:srgbClr val="D4D4D4"/>
                </a:solidFill>
                <a:latin typeface="Consolas"/>
                <a:ea typeface="Consolas"/>
                <a:cs typeface="Consolas"/>
                <a:sym typeface="Consolas"/>
              </a:rPr>
              <a:t>) &amp;&amp; (</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'l'</a:t>
            </a:r>
            <a:r>
              <a:rPr lang="es-AR" sz="900" b="0" i="0" u="none" strike="noStrike" cap="none">
                <a:solidFill>
                  <a:srgbClr val="D4D4D4"/>
                </a:solidFill>
                <a:latin typeface="Consolas"/>
                <a:ea typeface="Consolas"/>
                <a:cs typeface="Consolas"/>
                <a:sym typeface="Consolas"/>
              </a:rPr>
              <a:t>) &amp;&amp; (</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's'</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if</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DCDCAA"/>
                </a:solidFill>
                <a:latin typeface="Consolas"/>
                <a:ea typeface="Consolas"/>
                <a:cs typeface="Consolas"/>
                <a:sym typeface="Consolas"/>
              </a:rPr>
              <a:t>crear_alumno</a:t>
            </a:r>
            <a:r>
              <a:rPr lang="es-AR" sz="900" b="0" i="0" u="none" strike="noStrike" cap="none">
                <a:solidFill>
                  <a:srgbClr val="D4D4D4"/>
                </a:solidFill>
                <a:latin typeface="Consolas"/>
                <a:ea typeface="Consolas"/>
                <a:cs typeface="Consolas"/>
                <a:sym typeface="Consolas"/>
              </a:rPr>
              <a:t>(&amp;</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if</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'l'</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DCDCAA"/>
                </a:solidFill>
                <a:latin typeface="Consolas"/>
                <a:ea typeface="Consolas"/>
                <a:cs typeface="Consolas"/>
                <a:sym typeface="Consolas"/>
              </a:rPr>
              <a:t>imprimir_todo</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while</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9CDCFE"/>
                </a:solidFill>
                <a:latin typeface="Consolas"/>
                <a:ea typeface="Consolas"/>
                <a:cs typeface="Consolas"/>
                <a:sym typeface="Consolas"/>
              </a:rPr>
              <a:t>carac</a:t>
            </a:r>
            <a:r>
              <a:rPr lang="es-AR" sz="900" b="0" i="0" u="none" strike="noStrike" cap="none">
                <a:solidFill>
                  <a:srgbClr val="D4D4D4"/>
                </a:solidFill>
                <a:latin typeface="Consolas"/>
                <a:ea typeface="Consolas"/>
                <a:cs typeface="Consolas"/>
                <a:sym typeface="Consolas"/>
              </a:rPr>
              <a:t>!=</a:t>
            </a:r>
            <a:r>
              <a:rPr lang="es-AR" sz="900" b="0" i="0" u="none" strike="noStrike" cap="none">
                <a:solidFill>
                  <a:srgbClr val="CE9178"/>
                </a:solidFill>
                <a:latin typeface="Consolas"/>
                <a:ea typeface="Consolas"/>
                <a:cs typeface="Consolas"/>
                <a:sym typeface="Consolas"/>
              </a:rPr>
              <a:t>'s'</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DCDCAA"/>
                </a:solidFill>
                <a:latin typeface="Consolas"/>
                <a:ea typeface="Consolas"/>
                <a:cs typeface="Consolas"/>
                <a:sym typeface="Consolas"/>
              </a:rPr>
              <a:t>borrar_lista</a:t>
            </a:r>
            <a:r>
              <a:rPr lang="es-AR" sz="900" b="0" i="0" u="none" strike="noStrike" cap="none">
                <a:solidFill>
                  <a:srgbClr val="D4D4D4"/>
                </a:solidFill>
                <a:latin typeface="Consolas"/>
                <a:ea typeface="Consolas"/>
                <a:cs typeface="Consolas"/>
                <a:sym typeface="Consolas"/>
              </a:rPr>
              <a:t>(&amp;</a:t>
            </a:r>
            <a:r>
              <a:rPr lang="es-AR" sz="900" b="0" i="0" u="none" strike="noStrike" cap="none">
                <a:solidFill>
                  <a:srgbClr val="9CDCFE"/>
                </a:solidFill>
                <a:latin typeface="Consolas"/>
                <a:ea typeface="Consolas"/>
                <a:cs typeface="Consolas"/>
                <a:sym typeface="Consolas"/>
              </a:rPr>
              <a:t>comienzo</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C586C0"/>
                </a:solidFill>
                <a:latin typeface="Consolas"/>
                <a:ea typeface="Consolas"/>
                <a:cs typeface="Consolas"/>
                <a:sym typeface="Consolas"/>
              </a:rPr>
              <a:t>return</a:t>
            </a:r>
            <a:r>
              <a:rPr lang="es-AR" sz="900" b="0" i="0" u="none" strike="noStrike" cap="none">
                <a:solidFill>
                  <a:srgbClr val="D4D4D4"/>
                </a:solidFill>
                <a:latin typeface="Consolas"/>
                <a:ea typeface="Consolas"/>
                <a:cs typeface="Consolas"/>
                <a:sym typeface="Consolas"/>
              </a:rPr>
              <a:t> </a:t>
            </a:r>
            <a:r>
              <a:rPr lang="es-AR" sz="900" b="0" i="0" u="none" strike="noStrike" cap="none">
                <a:solidFill>
                  <a:srgbClr val="B5CEA8"/>
                </a:solidFill>
                <a:latin typeface="Consolas"/>
                <a:ea typeface="Consolas"/>
                <a:cs typeface="Consolas"/>
                <a:sym typeface="Consolas"/>
              </a:rPr>
              <a:t>0</a:t>
            </a:r>
            <a:r>
              <a:rPr lang="es-AR" sz="9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900" b="0" i="0" u="none" strike="noStrike" cap="none">
                <a:solidFill>
                  <a:srgbClr val="D4D4D4"/>
                </a:solidFill>
                <a:latin typeface="Consolas"/>
                <a:ea typeface="Consolas"/>
                <a:cs typeface="Consolas"/>
                <a:sym typeface="Consolas"/>
              </a:rPr>
              <a:t>}</a:t>
            </a:r>
            <a:endParaRPr/>
          </a:p>
        </p:txBody>
      </p:sp>
      <p:sp>
        <p:nvSpPr>
          <p:cNvPr id="1430" name="Google Shape;1430;p207"/>
          <p:cNvSpPr txBox="1"/>
          <p:nvPr/>
        </p:nvSpPr>
        <p:spPr>
          <a:xfrm>
            <a:off x="4468872" y="0"/>
            <a:ext cx="6837829" cy="51398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800" b="0" i="0" u="none" strike="noStrike" cap="none">
                <a:solidFill>
                  <a:srgbClr val="569CD6"/>
                </a:solidFill>
                <a:latin typeface="Consolas"/>
                <a:ea typeface="Consolas"/>
                <a:cs typeface="Consolas"/>
                <a:sym typeface="Consolas"/>
              </a:rPr>
              <a:t>void</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crear_alumno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4EC9B0"/>
                </a:solidFill>
                <a:latin typeface="Consolas"/>
                <a:ea typeface="Consolas"/>
                <a:cs typeface="Consolas"/>
                <a:sym typeface="Consolas"/>
              </a:rPr>
              <a:t>puntero_lista</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4EC9B0"/>
                </a:solidFill>
                <a:latin typeface="Consolas"/>
                <a:ea typeface="Consolas"/>
                <a:cs typeface="Consolas"/>
                <a:sym typeface="Consolas"/>
              </a:rPr>
              <a:t>puntero_lista</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malloc</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569CD6"/>
                </a:solidFill>
                <a:latin typeface="Consolas"/>
                <a:ea typeface="Consolas"/>
                <a:cs typeface="Consolas"/>
                <a:sym typeface="Consolas"/>
              </a:rPr>
              <a:t>sizeof</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4EC9B0"/>
                </a:solidFill>
                <a:latin typeface="Consolas"/>
                <a:ea typeface="Consolas"/>
                <a:cs typeface="Consolas"/>
                <a:sym typeface="Consolas"/>
              </a:rPr>
              <a:t>alumno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siguiente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569CD6"/>
                </a:solidFill>
                <a:latin typeface="Consolas"/>
                <a:ea typeface="Consolas"/>
                <a:cs typeface="Consolas"/>
                <a:sym typeface="Consolas"/>
              </a:rPr>
              <a:t>NULL</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"Ingrese el nombre del nuevo alumno</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569CD6"/>
                </a:solidFill>
                <a:latin typeface="Consolas"/>
                <a:ea typeface="Consolas"/>
                <a:cs typeface="Consolas"/>
                <a:sym typeface="Consolas"/>
              </a:rPr>
              <a:t>char</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nombre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569CD6"/>
                </a:solidFill>
                <a:latin typeface="Consolas"/>
                <a:ea typeface="Consolas"/>
                <a:cs typeface="Consolas"/>
                <a:sym typeface="Consolas"/>
              </a:rPr>
              <a:t>char</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malloc</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B5CEA8"/>
                </a:solidFill>
                <a:latin typeface="Consolas"/>
                <a:ea typeface="Consolas"/>
                <a:cs typeface="Consolas"/>
                <a:sym typeface="Consolas"/>
              </a:rPr>
              <a:t>10</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scanf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"%s"</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nombre</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nombre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nombre</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"Ingrese el Apellido del nuevo alumno</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569CD6"/>
                </a:solidFill>
                <a:latin typeface="Consolas"/>
                <a:ea typeface="Consolas"/>
                <a:cs typeface="Consolas"/>
                <a:sym typeface="Consolas"/>
              </a:rPr>
              <a:t>char</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apellido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569CD6"/>
                </a:solidFill>
                <a:latin typeface="Consolas"/>
                <a:ea typeface="Consolas"/>
                <a:cs typeface="Consolas"/>
                <a:sym typeface="Consolas"/>
              </a:rPr>
              <a:t>char</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malloc</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B5CEA8"/>
                </a:solidFill>
                <a:latin typeface="Consolas"/>
                <a:ea typeface="Consolas"/>
                <a:cs typeface="Consolas"/>
                <a:sym typeface="Consolas"/>
              </a:rPr>
              <a:t>10</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scanf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"%s"</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apellido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apellido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apellido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"Ingrese la edad del nuevo alumno</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scanf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"%d"</a:t>
            </a:r>
            <a:r>
              <a:rPr lang="es-AR" sz="800" b="0" i="0" u="none" strike="noStrike" cap="none">
                <a:solidFill>
                  <a:srgbClr val="D4D4D4"/>
                </a:solidFill>
                <a:latin typeface="Consolas"/>
                <a:ea typeface="Consolas"/>
                <a:cs typeface="Consolas"/>
                <a:sym typeface="Consolas"/>
              </a:rPr>
              <a:t>,&amp;(</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edad</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"Ingrese el legajo del nuevo alumno</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scanf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"%d"</a:t>
            </a:r>
            <a:r>
              <a:rPr lang="es-AR" sz="800" b="0" i="0" u="none" strike="noStrike" cap="none">
                <a:solidFill>
                  <a:srgbClr val="D4D4D4"/>
                </a:solidFill>
                <a:latin typeface="Consolas"/>
                <a:ea typeface="Consolas"/>
                <a:cs typeface="Consolas"/>
                <a:sym typeface="Consolas"/>
              </a:rPr>
              <a:t>,&amp;(</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legajo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"Ingrese el promedio del nuevo alumno</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scanf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"%f"</a:t>
            </a:r>
            <a:r>
              <a:rPr lang="es-AR" sz="800" b="0" i="0" u="none" strike="noStrike" cap="none">
                <a:solidFill>
                  <a:srgbClr val="D4D4D4"/>
                </a:solidFill>
                <a:latin typeface="Consolas"/>
                <a:ea typeface="Consolas"/>
                <a:cs typeface="Consolas"/>
                <a:sym typeface="Consolas"/>
              </a:rPr>
              <a:t>,&amp;(</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promedio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siguiente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p</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569CD6"/>
                </a:solidFill>
                <a:latin typeface="Consolas"/>
                <a:ea typeface="Consolas"/>
                <a:cs typeface="Consolas"/>
                <a:sym typeface="Consolas"/>
              </a:rPr>
              <a:t>void</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imprimir_todo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4EC9B0"/>
                </a:solidFill>
                <a:latin typeface="Consolas"/>
                <a:ea typeface="Consolas"/>
                <a:cs typeface="Consolas"/>
                <a:sym typeface="Consolas"/>
              </a:rPr>
              <a:t>puntero_lista</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C586C0"/>
                </a:solidFill>
                <a:latin typeface="Consolas"/>
                <a:ea typeface="Consolas"/>
                <a:cs typeface="Consolas"/>
                <a:sym typeface="Consolas"/>
              </a:rPr>
              <a:t>while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569CD6"/>
                </a:solidFill>
                <a:latin typeface="Consolas"/>
                <a:ea typeface="Consolas"/>
                <a:cs typeface="Consolas"/>
                <a:sym typeface="Consolas"/>
              </a:rPr>
              <a:t>NULL</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"Nombre del alumno: %s </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nombre</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"Apellido del alumno: %s </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apellido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"Edad del alumno: %d </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edad</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"Legajo del alumno: %d </a:t>
            </a:r>
            <a:r>
              <a:rPr lang="es-AR" sz="800" b="0" i="0" u="none" strike="noStrike" cap="none">
                <a:solidFill>
                  <a:srgbClr val="D7BA7D"/>
                </a:solidFill>
                <a:latin typeface="Consolas"/>
                <a:ea typeface="Consolas"/>
                <a:cs typeface="Consolas"/>
                <a:sym typeface="Consolas"/>
              </a:rPr>
              <a:t>\n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legajo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printf</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CE9178"/>
                </a:solidFill>
                <a:latin typeface="Consolas"/>
                <a:ea typeface="Consolas"/>
                <a:cs typeface="Consolas"/>
                <a:sym typeface="Consolas"/>
              </a:rPr>
              <a:t>"promedio del alumno: %f </a:t>
            </a:r>
            <a:r>
              <a:rPr lang="es-AR" sz="800" b="0" i="0" u="none" strike="noStrike" cap="none">
                <a:solidFill>
                  <a:srgbClr val="D7BA7D"/>
                </a:solidFill>
                <a:latin typeface="Consolas"/>
                <a:ea typeface="Consolas"/>
                <a:cs typeface="Consolas"/>
                <a:sym typeface="Consolas"/>
              </a:rPr>
              <a:t>\n\n</a:t>
            </a:r>
            <a:r>
              <a:rPr lang="es-AR" sz="800" b="0" i="0" u="none" strike="noStrike" cap="none">
                <a:solidFill>
                  <a:srgbClr val="CE9178"/>
                </a:solidFill>
                <a:latin typeface="Consolas"/>
                <a:ea typeface="Consolas"/>
                <a:cs typeface="Consolas"/>
                <a:sym typeface="Consolas"/>
              </a:rPr>
              <a:t>"</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promedio</a:t>
            </a:r>
            <a:r>
              <a:rPr lang="es-AR" sz="8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siguiente</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569CD6"/>
                </a:solidFill>
                <a:latin typeface="Consolas"/>
                <a:ea typeface="Consolas"/>
                <a:cs typeface="Consolas"/>
                <a:sym typeface="Consolas"/>
              </a:rPr>
              <a:t>void</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borrar_lista</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4EC9B0"/>
                </a:solidFill>
                <a:latin typeface="Consolas"/>
                <a:ea typeface="Consolas"/>
                <a:cs typeface="Consolas"/>
                <a:sym typeface="Consolas"/>
              </a:rPr>
              <a:t>puntero_lista</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4EC9B0"/>
                </a:solidFill>
                <a:latin typeface="Consolas"/>
                <a:ea typeface="Consolas"/>
                <a:cs typeface="Consolas"/>
                <a:sym typeface="Consolas"/>
              </a:rPr>
              <a:t>puntero_lista</a:t>
            </a: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actual</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C586C0"/>
                </a:solidFill>
                <a:latin typeface="Consolas"/>
                <a:ea typeface="Consolas"/>
                <a:cs typeface="Consolas"/>
                <a:sym typeface="Consolas"/>
              </a:rPr>
              <a:t>while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569CD6"/>
                </a:solidFill>
                <a:latin typeface="Consolas"/>
                <a:ea typeface="Consolas"/>
                <a:cs typeface="Consolas"/>
                <a:sym typeface="Consolas"/>
              </a:rPr>
              <a:t>NULL</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actual</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comienzo</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siguiente</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free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actual</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nombre</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free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actual</a:t>
            </a:r>
            <a:r>
              <a:rPr lang="es-AR" sz="800" b="0" i="0" u="none" strike="noStrike" cap="none">
                <a:solidFill>
                  <a:srgbClr val="D4D4D4"/>
                </a:solidFill>
                <a:latin typeface="Consolas"/>
                <a:ea typeface="Consolas"/>
                <a:cs typeface="Consolas"/>
                <a:sym typeface="Consolas"/>
              </a:rPr>
              <a:t>-&gt;</a:t>
            </a:r>
            <a:r>
              <a:rPr lang="es-AR" sz="800" b="0" i="0" u="none" strike="noStrike" cap="none">
                <a:solidFill>
                  <a:srgbClr val="9CDCFE"/>
                </a:solidFill>
                <a:latin typeface="Consolas"/>
                <a:ea typeface="Consolas"/>
                <a:cs typeface="Consolas"/>
                <a:sym typeface="Consolas"/>
              </a:rPr>
              <a:t>apellido</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r>
              <a:rPr lang="es-AR" sz="800" b="0" i="0" u="none" strike="noStrike" cap="none">
                <a:solidFill>
                  <a:srgbClr val="DCDCAA"/>
                </a:solidFill>
                <a:latin typeface="Consolas"/>
                <a:ea typeface="Consolas"/>
                <a:cs typeface="Consolas"/>
                <a:sym typeface="Consolas"/>
              </a:rPr>
              <a:t>free</a:t>
            </a:r>
            <a:r>
              <a:rPr lang="es-AR" sz="800" b="0" i="0" u="none" strike="noStrike" cap="none">
                <a:solidFill>
                  <a:srgbClr val="D4D4D4"/>
                </a:solidFill>
                <a:latin typeface="Consolas"/>
                <a:ea typeface="Consolas"/>
                <a:cs typeface="Consolas"/>
                <a:sym typeface="Consolas"/>
              </a:rPr>
              <a:t>(</a:t>
            </a:r>
            <a:r>
              <a:rPr lang="es-AR" sz="800" b="0" i="0" u="none" strike="noStrike" cap="none">
                <a:solidFill>
                  <a:srgbClr val="9CDCFE"/>
                </a:solidFill>
                <a:latin typeface="Consolas"/>
                <a:ea typeface="Consolas"/>
                <a:cs typeface="Consolas"/>
                <a:sym typeface="Consolas"/>
              </a:rPr>
              <a:t>actual</a:t>
            </a:r>
            <a:r>
              <a:rPr lang="es-AR" sz="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8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208"/>
          <p:cNvSpPr txBox="1">
            <a:spLocks noGrp="1"/>
          </p:cNvSpPr>
          <p:nvPr>
            <p:ph type="title"/>
          </p:nvPr>
        </p:nvSpPr>
        <p:spPr>
          <a:xfrm>
            <a:off x="609599" y="118110"/>
            <a:ext cx="8399929"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Listas doblemente enlazadas</a:t>
            </a:r>
            <a:endParaRPr/>
          </a:p>
        </p:txBody>
      </p:sp>
      <p:sp>
        <p:nvSpPr>
          <p:cNvPr id="1436" name="Google Shape;1436;p208"/>
          <p:cNvSpPr/>
          <p:nvPr/>
        </p:nvSpPr>
        <p:spPr>
          <a:xfrm>
            <a:off x="1334611" y="1788458"/>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7" name="Google Shape;1437;p208"/>
          <p:cNvSpPr/>
          <p:nvPr/>
        </p:nvSpPr>
        <p:spPr>
          <a:xfrm>
            <a:off x="3068167" y="1788459"/>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38" name="Google Shape;1438;p208"/>
          <p:cNvCxnSpPr/>
          <p:nvPr/>
        </p:nvCxnSpPr>
        <p:spPr>
          <a:xfrm rot="10800000" flipH="1">
            <a:off x="2316246" y="1879332"/>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39" name="Google Shape;1439;p208"/>
          <p:cNvSpPr/>
          <p:nvPr/>
        </p:nvSpPr>
        <p:spPr>
          <a:xfrm>
            <a:off x="4770329" y="1788459"/>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40" name="Google Shape;1440;p208"/>
          <p:cNvCxnSpPr/>
          <p:nvPr/>
        </p:nvCxnSpPr>
        <p:spPr>
          <a:xfrm rot="10800000" flipH="1">
            <a:off x="4018408" y="1879332"/>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41" name="Google Shape;1441;p208"/>
          <p:cNvSpPr/>
          <p:nvPr/>
        </p:nvSpPr>
        <p:spPr>
          <a:xfrm>
            <a:off x="6490420" y="1788459"/>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42" name="Google Shape;1442;p208"/>
          <p:cNvCxnSpPr/>
          <p:nvPr/>
        </p:nvCxnSpPr>
        <p:spPr>
          <a:xfrm rot="10800000" flipH="1">
            <a:off x="5738499" y="1879332"/>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43" name="Google Shape;1443;p208"/>
          <p:cNvSpPr txBox="1"/>
          <p:nvPr/>
        </p:nvSpPr>
        <p:spPr>
          <a:xfrm>
            <a:off x="1356470" y="2480805"/>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44" name="Google Shape;1444;p208"/>
          <p:cNvSpPr txBox="1"/>
          <p:nvPr/>
        </p:nvSpPr>
        <p:spPr>
          <a:xfrm>
            <a:off x="3102896" y="243542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45" name="Google Shape;1445;p208"/>
          <p:cNvSpPr txBox="1"/>
          <p:nvPr/>
        </p:nvSpPr>
        <p:spPr>
          <a:xfrm>
            <a:off x="4800582" y="243542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46" name="Google Shape;1446;p208"/>
          <p:cNvSpPr txBox="1"/>
          <p:nvPr/>
        </p:nvSpPr>
        <p:spPr>
          <a:xfrm>
            <a:off x="6571687" y="243542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47" name="Google Shape;1447;p208"/>
          <p:cNvSpPr txBox="1"/>
          <p:nvPr/>
        </p:nvSpPr>
        <p:spPr>
          <a:xfrm>
            <a:off x="505960" y="1571447"/>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Alumno1</a:t>
            </a:r>
            <a:endParaRPr sz="1400" b="0" i="0" u="none" strike="noStrike" cap="none">
              <a:solidFill>
                <a:srgbClr val="000000"/>
              </a:solidFill>
              <a:latin typeface="Arial"/>
              <a:ea typeface="Arial"/>
              <a:cs typeface="Arial"/>
              <a:sym typeface="Arial"/>
            </a:endParaRPr>
          </a:p>
        </p:txBody>
      </p:sp>
      <p:sp>
        <p:nvSpPr>
          <p:cNvPr id="1448" name="Google Shape;1448;p208"/>
          <p:cNvSpPr txBox="1"/>
          <p:nvPr/>
        </p:nvSpPr>
        <p:spPr>
          <a:xfrm>
            <a:off x="2347640" y="1571448"/>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Alumno2</a:t>
            </a:r>
            <a:endParaRPr sz="1400" b="0" i="0" u="none" strike="noStrike" cap="none">
              <a:solidFill>
                <a:srgbClr val="000000"/>
              </a:solidFill>
              <a:latin typeface="Arial"/>
              <a:ea typeface="Arial"/>
              <a:cs typeface="Arial"/>
              <a:sym typeface="Arial"/>
            </a:endParaRPr>
          </a:p>
        </p:txBody>
      </p:sp>
      <p:sp>
        <p:nvSpPr>
          <p:cNvPr id="1449" name="Google Shape;1449;p208"/>
          <p:cNvSpPr txBox="1"/>
          <p:nvPr/>
        </p:nvSpPr>
        <p:spPr>
          <a:xfrm>
            <a:off x="3936613" y="1571448"/>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Alumno3</a:t>
            </a:r>
            <a:endParaRPr sz="1400" b="0" i="0" u="none" strike="noStrike" cap="none">
              <a:solidFill>
                <a:srgbClr val="000000"/>
              </a:solidFill>
              <a:latin typeface="Arial"/>
              <a:ea typeface="Arial"/>
              <a:cs typeface="Arial"/>
              <a:sym typeface="Arial"/>
            </a:endParaRPr>
          </a:p>
        </p:txBody>
      </p:sp>
      <p:sp>
        <p:nvSpPr>
          <p:cNvPr id="1450" name="Google Shape;1450;p208"/>
          <p:cNvSpPr txBox="1"/>
          <p:nvPr/>
        </p:nvSpPr>
        <p:spPr>
          <a:xfrm>
            <a:off x="5656704" y="1571447"/>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Alumno4</a:t>
            </a:r>
            <a:endParaRPr sz="1400" b="0" i="0" u="none" strike="noStrike" cap="none">
              <a:solidFill>
                <a:srgbClr val="000000"/>
              </a:solidFill>
              <a:latin typeface="Arial"/>
              <a:ea typeface="Arial"/>
              <a:cs typeface="Arial"/>
              <a:sym typeface="Arial"/>
            </a:endParaRPr>
          </a:p>
        </p:txBody>
      </p:sp>
      <p:cxnSp>
        <p:nvCxnSpPr>
          <p:cNvPr id="1451" name="Google Shape;1451;p208"/>
          <p:cNvCxnSpPr>
            <a:stCxn id="1446" idx="3"/>
          </p:cNvCxnSpPr>
          <p:nvPr/>
        </p:nvCxnSpPr>
        <p:spPr>
          <a:xfrm>
            <a:off x="7553322" y="2589311"/>
            <a:ext cx="24600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452" name="Google Shape;1452;p208"/>
          <p:cNvCxnSpPr/>
          <p:nvPr/>
        </p:nvCxnSpPr>
        <p:spPr>
          <a:xfrm rot="10800000" flipH="1">
            <a:off x="7676308" y="2795305"/>
            <a:ext cx="245972" cy="1"/>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cxnSp>
        <p:nvCxnSpPr>
          <p:cNvPr id="1453" name="Google Shape;1453;p208"/>
          <p:cNvCxnSpPr/>
          <p:nvPr/>
        </p:nvCxnSpPr>
        <p:spPr>
          <a:xfrm rot="10800000">
            <a:off x="7787530" y="2589310"/>
            <a:ext cx="0" cy="199272"/>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cxnSp>
      <p:sp>
        <p:nvSpPr>
          <p:cNvPr id="1454" name="Google Shape;1454;p208"/>
          <p:cNvSpPr txBox="1"/>
          <p:nvPr/>
        </p:nvSpPr>
        <p:spPr>
          <a:xfrm>
            <a:off x="3107372" y="2249403"/>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sp>
        <p:nvSpPr>
          <p:cNvPr id="1455" name="Google Shape;1455;p208"/>
          <p:cNvSpPr txBox="1"/>
          <p:nvPr/>
        </p:nvSpPr>
        <p:spPr>
          <a:xfrm>
            <a:off x="1371596" y="2281533"/>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sp>
        <p:nvSpPr>
          <p:cNvPr id="1456" name="Google Shape;1456;p208"/>
          <p:cNvSpPr txBox="1"/>
          <p:nvPr/>
        </p:nvSpPr>
        <p:spPr>
          <a:xfrm>
            <a:off x="4800582" y="2218410"/>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sp>
        <p:nvSpPr>
          <p:cNvPr id="1457" name="Google Shape;1457;p208"/>
          <p:cNvSpPr txBox="1"/>
          <p:nvPr/>
        </p:nvSpPr>
        <p:spPr>
          <a:xfrm>
            <a:off x="6573918" y="2236996"/>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cxnSp>
        <p:nvCxnSpPr>
          <p:cNvPr id="1458" name="Google Shape;1458;p208"/>
          <p:cNvCxnSpPr/>
          <p:nvPr/>
        </p:nvCxnSpPr>
        <p:spPr>
          <a:xfrm rot="10800000">
            <a:off x="1078682" y="2446437"/>
            <a:ext cx="201856"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1459" name="Google Shape;1459;p208"/>
          <p:cNvCxnSpPr/>
          <p:nvPr/>
        </p:nvCxnSpPr>
        <p:spPr>
          <a:xfrm>
            <a:off x="955696" y="2652432"/>
            <a:ext cx="245972"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1460" name="Google Shape;1460;p208"/>
          <p:cNvCxnSpPr/>
          <p:nvPr/>
        </p:nvCxnSpPr>
        <p:spPr>
          <a:xfrm rot="10800000">
            <a:off x="1066918" y="2446436"/>
            <a:ext cx="0" cy="199272"/>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1461" name="Google Shape;1461;p208"/>
          <p:cNvCxnSpPr/>
          <p:nvPr/>
        </p:nvCxnSpPr>
        <p:spPr>
          <a:xfrm rot="10800000">
            <a:off x="1450073" y="1924523"/>
            <a:ext cx="1586700" cy="5109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62" name="Google Shape;1462;p208"/>
          <p:cNvCxnSpPr/>
          <p:nvPr/>
        </p:nvCxnSpPr>
        <p:spPr>
          <a:xfrm rot="10800000">
            <a:off x="3209938" y="1861398"/>
            <a:ext cx="1586700" cy="5109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63" name="Google Shape;1463;p208"/>
          <p:cNvCxnSpPr/>
          <p:nvPr/>
        </p:nvCxnSpPr>
        <p:spPr>
          <a:xfrm rot="10800000">
            <a:off x="4992827" y="1884741"/>
            <a:ext cx="1586700" cy="5109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1464" name="Google Shape;1464;p208"/>
          <p:cNvSpPr txBox="1"/>
          <p:nvPr/>
        </p:nvSpPr>
        <p:spPr>
          <a:xfrm>
            <a:off x="2896112" y="2896364"/>
            <a:ext cx="4572000"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typedef</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_nodo</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dato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_nodo</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siguiente</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struct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_nodo</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anterior</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tipoNodo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209"/>
          <p:cNvSpPr txBox="1">
            <a:spLocks noGrp="1"/>
          </p:cNvSpPr>
          <p:nvPr>
            <p:ph type="title"/>
          </p:nvPr>
        </p:nvSpPr>
        <p:spPr>
          <a:xfrm>
            <a:off x="609599" y="118110"/>
            <a:ext cx="8399929"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Listas doblemente enlazadas circular</a:t>
            </a:r>
            <a:endParaRPr/>
          </a:p>
        </p:txBody>
      </p:sp>
      <p:sp>
        <p:nvSpPr>
          <p:cNvPr id="1470" name="Google Shape;1470;p209"/>
          <p:cNvSpPr/>
          <p:nvPr/>
        </p:nvSpPr>
        <p:spPr>
          <a:xfrm>
            <a:off x="1717853" y="2635622"/>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1" name="Google Shape;1471;p209"/>
          <p:cNvSpPr/>
          <p:nvPr/>
        </p:nvSpPr>
        <p:spPr>
          <a:xfrm>
            <a:off x="3451409" y="2635623"/>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72" name="Google Shape;1472;p209"/>
          <p:cNvCxnSpPr/>
          <p:nvPr/>
        </p:nvCxnSpPr>
        <p:spPr>
          <a:xfrm rot="10800000" flipH="1">
            <a:off x="2699488" y="2726496"/>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73" name="Google Shape;1473;p209"/>
          <p:cNvSpPr/>
          <p:nvPr/>
        </p:nvSpPr>
        <p:spPr>
          <a:xfrm>
            <a:off x="5153571" y="2635623"/>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74" name="Google Shape;1474;p209"/>
          <p:cNvCxnSpPr/>
          <p:nvPr/>
        </p:nvCxnSpPr>
        <p:spPr>
          <a:xfrm rot="10800000" flipH="1">
            <a:off x="4401650" y="2726496"/>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75" name="Google Shape;1475;p209"/>
          <p:cNvSpPr/>
          <p:nvPr/>
        </p:nvSpPr>
        <p:spPr>
          <a:xfrm>
            <a:off x="6873662" y="2635623"/>
            <a:ext cx="981635" cy="954741"/>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476" name="Google Shape;1476;p209"/>
          <p:cNvCxnSpPr/>
          <p:nvPr/>
        </p:nvCxnSpPr>
        <p:spPr>
          <a:xfrm rot="10800000" flipH="1">
            <a:off x="6121741" y="2726496"/>
            <a:ext cx="782100" cy="773100"/>
          </a:xfrm>
          <a:prstGeom prst="bentConnector3">
            <a:avLst>
              <a:gd name="adj1" fmla="val 50005"/>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sp>
        <p:nvSpPr>
          <p:cNvPr id="1477" name="Google Shape;1477;p209"/>
          <p:cNvSpPr txBox="1"/>
          <p:nvPr/>
        </p:nvSpPr>
        <p:spPr>
          <a:xfrm>
            <a:off x="1739712" y="3327969"/>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78" name="Google Shape;1478;p209"/>
          <p:cNvSpPr txBox="1"/>
          <p:nvPr/>
        </p:nvSpPr>
        <p:spPr>
          <a:xfrm>
            <a:off x="3486138" y="3282586"/>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79" name="Google Shape;1479;p209"/>
          <p:cNvSpPr txBox="1"/>
          <p:nvPr/>
        </p:nvSpPr>
        <p:spPr>
          <a:xfrm>
            <a:off x="5183824" y="3282586"/>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80" name="Google Shape;1480;p209"/>
          <p:cNvSpPr txBox="1"/>
          <p:nvPr/>
        </p:nvSpPr>
        <p:spPr>
          <a:xfrm>
            <a:off x="6954929" y="3282586"/>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Siguiente</a:t>
            </a:r>
            <a:endParaRPr sz="1400" b="0" i="0" u="none" strike="noStrike" cap="none">
              <a:solidFill>
                <a:srgbClr val="000000"/>
              </a:solidFill>
              <a:latin typeface="Arial"/>
              <a:ea typeface="Arial"/>
              <a:cs typeface="Arial"/>
              <a:sym typeface="Arial"/>
            </a:endParaRPr>
          </a:p>
        </p:txBody>
      </p:sp>
      <p:sp>
        <p:nvSpPr>
          <p:cNvPr id="1481" name="Google Shape;1481;p209"/>
          <p:cNvSpPr txBox="1"/>
          <p:nvPr/>
        </p:nvSpPr>
        <p:spPr>
          <a:xfrm>
            <a:off x="889202" y="2418611"/>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Alumno1</a:t>
            </a:r>
            <a:endParaRPr sz="1400" b="0" i="0" u="none" strike="noStrike" cap="none">
              <a:solidFill>
                <a:srgbClr val="000000"/>
              </a:solidFill>
              <a:latin typeface="Arial"/>
              <a:ea typeface="Arial"/>
              <a:cs typeface="Arial"/>
              <a:sym typeface="Arial"/>
            </a:endParaRPr>
          </a:p>
        </p:txBody>
      </p:sp>
      <p:sp>
        <p:nvSpPr>
          <p:cNvPr id="1482" name="Google Shape;1482;p209"/>
          <p:cNvSpPr txBox="1"/>
          <p:nvPr/>
        </p:nvSpPr>
        <p:spPr>
          <a:xfrm>
            <a:off x="2730882" y="241861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Alumno2</a:t>
            </a:r>
            <a:endParaRPr sz="1400" b="0" i="0" u="none" strike="noStrike" cap="none">
              <a:solidFill>
                <a:srgbClr val="000000"/>
              </a:solidFill>
              <a:latin typeface="Arial"/>
              <a:ea typeface="Arial"/>
              <a:cs typeface="Arial"/>
              <a:sym typeface="Arial"/>
            </a:endParaRPr>
          </a:p>
        </p:txBody>
      </p:sp>
      <p:sp>
        <p:nvSpPr>
          <p:cNvPr id="1483" name="Google Shape;1483;p209"/>
          <p:cNvSpPr txBox="1"/>
          <p:nvPr/>
        </p:nvSpPr>
        <p:spPr>
          <a:xfrm>
            <a:off x="4319855" y="2418612"/>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Alumno3</a:t>
            </a:r>
            <a:endParaRPr sz="1400" b="0" i="0" u="none" strike="noStrike" cap="none">
              <a:solidFill>
                <a:srgbClr val="000000"/>
              </a:solidFill>
              <a:latin typeface="Arial"/>
              <a:ea typeface="Arial"/>
              <a:cs typeface="Arial"/>
              <a:sym typeface="Arial"/>
            </a:endParaRPr>
          </a:p>
        </p:txBody>
      </p:sp>
      <p:sp>
        <p:nvSpPr>
          <p:cNvPr id="1484" name="Google Shape;1484;p209"/>
          <p:cNvSpPr txBox="1"/>
          <p:nvPr/>
        </p:nvSpPr>
        <p:spPr>
          <a:xfrm>
            <a:off x="6039946" y="2418611"/>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Alumno4</a:t>
            </a:r>
            <a:endParaRPr sz="1400" b="0" i="0" u="none" strike="noStrike" cap="none">
              <a:solidFill>
                <a:srgbClr val="000000"/>
              </a:solidFill>
              <a:latin typeface="Arial"/>
              <a:ea typeface="Arial"/>
              <a:cs typeface="Arial"/>
              <a:sym typeface="Arial"/>
            </a:endParaRPr>
          </a:p>
        </p:txBody>
      </p:sp>
      <p:sp>
        <p:nvSpPr>
          <p:cNvPr id="1485" name="Google Shape;1485;p209"/>
          <p:cNvSpPr txBox="1"/>
          <p:nvPr/>
        </p:nvSpPr>
        <p:spPr>
          <a:xfrm>
            <a:off x="3490614" y="3096567"/>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sp>
        <p:nvSpPr>
          <p:cNvPr id="1486" name="Google Shape;1486;p209"/>
          <p:cNvSpPr txBox="1"/>
          <p:nvPr/>
        </p:nvSpPr>
        <p:spPr>
          <a:xfrm>
            <a:off x="1754838" y="3128697"/>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sp>
        <p:nvSpPr>
          <p:cNvPr id="1487" name="Google Shape;1487;p209"/>
          <p:cNvSpPr txBox="1"/>
          <p:nvPr/>
        </p:nvSpPr>
        <p:spPr>
          <a:xfrm>
            <a:off x="5183824" y="3065574"/>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sp>
        <p:nvSpPr>
          <p:cNvPr id="1488" name="Google Shape;1488;p209"/>
          <p:cNvSpPr txBox="1"/>
          <p:nvPr/>
        </p:nvSpPr>
        <p:spPr>
          <a:xfrm>
            <a:off x="6957160" y="3084160"/>
            <a:ext cx="981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Anterior</a:t>
            </a:r>
            <a:endParaRPr sz="1400" b="0" i="0" u="none" strike="noStrike" cap="none">
              <a:solidFill>
                <a:srgbClr val="000000"/>
              </a:solidFill>
              <a:latin typeface="Arial"/>
              <a:ea typeface="Arial"/>
              <a:cs typeface="Arial"/>
              <a:sym typeface="Arial"/>
            </a:endParaRPr>
          </a:p>
        </p:txBody>
      </p:sp>
      <p:cxnSp>
        <p:nvCxnSpPr>
          <p:cNvPr id="1489" name="Google Shape;1489;p209"/>
          <p:cNvCxnSpPr/>
          <p:nvPr/>
        </p:nvCxnSpPr>
        <p:spPr>
          <a:xfrm rot="10800000">
            <a:off x="1833315" y="2771687"/>
            <a:ext cx="1586700" cy="5109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0" name="Google Shape;1490;p209"/>
          <p:cNvCxnSpPr/>
          <p:nvPr/>
        </p:nvCxnSpPr>
        <p:spPr>
          <a:xfrm rot="10800000">
            <a:off x="3593180" y="2708562"/>
            <a:ext cx="1586700" cy="5109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1" name="Google Shape;1491;p209"/>
          <p:cNvCxnSpPr/>
          <p:nvPr/>
        </p:nvCxnSpPr>
        <p:spPr>
          <a:xfrm rot="10800000">
            <a:off x="5376069" y="2731905"/>
            <a:ext cx="1586700" cy="510900"/>
          </a:xfrm>
          <a:prstGeom prst="bentConnector3">
            <a:avLst>
              <a:gd name="adj1" fmla="val 5000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2" name="Google Shape;1492;p209"/>
          <p:cNvCxnSpPr/>
          <p:nvPr/>
        </p:nvCxnSpPr>
        <p:spPr>
          <a:xfrm rot="10800000">
            <a:off x="1737543" y="2635564"/>
            <a:ext cx="6171000" cy="835200"/>
          </a:xfrm>
          <a:prstGeom prst="bentConnector3">
            <a:avLst>
              <a:gd name="adj1" fmla="val 62531"/>
            </a:avLst>
          </a:prstGeom>
          <a:noFill/>
          <a:ln w="38100" cap="flat" cmpd="sng">
            <a:solidFill>
              <a:schemeClr val="accent2"/>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1493" name="Google Shape;1493;p209"/>
          <p:cNvCxnSpPr/>
          <p:nvPr/>
        </p:nvCxnSpPr>
        <p:spPr>
          <a:xfrm rot="10800000" flipH="1">
            <a:off x="1755130" y="2776874"/>
            <a:ext cx="4531500" cy="545700"/>
          </a:xfrm>
          <a:prstGeom prst="bentConnector3">
            <a:avLst>
              <a:gd name="adj1" fmla="val 49999"/>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7"/>
        <p:cNvGrpSpPr/>
        <p:nvPr/>
      </p:nvGrpSpPr>
      <p:grpSpPr>
        <a:xfrm>
          <a:off x="0" y="0"/>
          <a:ext cx="0" cy="0"/>
          <a:chOff x="0" y="0"/>
          <a:chExt cx="0" cy="0"/>
        </a:xfrm>
      </p:grpSpPr>
      <p:sp>
        <p:nvSpPr>
          <p:cNvPr id="1498" name="Google Shape;1498;p21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Probar el siguiente código:</a:t>
            </a:r>
            <a:endParaRPr/>
          </a:p>
        </p:txBody>
      </p:sp>
      <p:sp>
        <p:nvSpPr>
          <p:cNvPr id="1499" name="Google Shape;1499;p210"/>
          <p:cNvSpPr txBox="1"/>
          <p:nvPr/>
        </p:nvSpPr>
        <p:spPr>
          <a:xfrm>
            <a:off x="806822" y="1534609"/>
            <a:ext cx="7956177"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enum</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semana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Domingo</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Lunes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Martes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Miercoles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Jueves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Viernes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FC1FF"/>
                </a:solidFill>
                <a:latin typeface="Consolas"/>
                <a:ea typeface="Consolas"/>
                <a:cs typeface="Consolas"/>
                <a:sym typeface="Consolas"/>
              </a:rPr>
              <a:t>Sabado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enum</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semana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hoy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hoy</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4FC1FF"/>
                </a:solidFill>
                <a:latin typeface="Consolas"/>
                <a:ea typeface="Consolas"/>
                <a:cs typeface="Consolas"/>
                <a:sym typeface="Consolas"/>
              </a:rPr>
              <a:t>Miercoles</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"Dia %d"</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hoy</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211"/>
          <p:cNvSpPr txBox="1">
            <a:spLocks noGrp="1"/>
          </p:cNvSpPr>
          <p:nvPr>
            <p:ph type="title"/>
          </p:nvPr>
        </p:nvSpPr>
        <p:spPr>
          <a:xfrm>
            <a:off x="817418" y="2189365"/>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		¿Que hace enum?</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21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Recursividad</a:t>
            </a:r>
            <a:endParaRPr/>
          </a:p>
        </p:txBody>
      </p:sp>
      <p:sp>
        <p:nvSpPr>
          <p:cNvPr id="1510" name="Google Shape;1510;p21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l" rtl="0">
              <a:lnSpc>
                <a:spcPct val="100000"/>
              </a:lnSpc>
              <a:spcBef>
                <a:spcPts val="700"/>
              </a:spcBef>
              <a:spcAft>
                <a:spcPts val="0"/>
              </a:spcAft>
              <a:buSzPts val="1080"/>
              <a:buNone/>
            </a:pPr>
            <a:r>
              <a:rPr lang="es-AR"/>
              <a:t>Supongamos que debemos realizar la siguiente función matemática:</a:t>
            </a:r>
            <a:endParaRPr/>
          </a:p>
          <a:p>
            <a:pPr marL="160020" lvl="0" indent="0" algn="l" rtl="0">
              <a:lnSpc>
                <a:spcPct val="100000"/>
              </a:lnSpc>
              <a:spcBef>
                <a:spcPts val="700"/>
              </a:spcBef>
              <a:spcAft>
                <a:spcPts val="0"/>
              </a:spcAft>
              <a:buSzPts val="1080"/>
              <a:buNone/>
            </a:pPr>
            <a:endParaRPr/>
          </a:p>
          <a:p>
            <a:pPr marL="160020" lvl="0" indent="0" algn="l" rtl="0">
              <a:lnSpc>
                <a:spcPct val="100000"/>
              </a:lnSpc>
              <a:spcBef>
                <a:spcPts val="700"/>
              </a:spcBef>
              <a:spcAft>
                <a:spcPts val="0"/>
              </a:spcAft>
              <a:buSzPts val="1080"/>
              <a:buNone/>
            </a:pPr>
            <a:r>
              <a:rPr lang="es-AR"/>
              <a:t>n!  //recordemos que en matemática se llama factoria y n!=n*(n-1)*(n-2)…… y que 1!=1 y 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2"/>
              </a:buClr>
              <a:buSzPts val="4400"/>
              <a:buFont typeface="Twentieth Century"/>
              <a:buNone/>
            </a:pPr>
            <a:r>
              <a:rPr lang="es-AR" sz="4400"/>
              <a:t>Codificación en C</a:t>
            </a:r>
            <a:endParaRPr/>
          </a:p>
        </p:txBody>
      </p:sp>
      <p:sp>
        <p:nvSpPr>
          <p:cNvPr id="108" name="Google Shape;108;p2"/>
          <p:cNvSpPr txBox="1">
            <a:spLocks noGrp="1"/>
          </p:cNvSpPr>
          <p:nvPr>
            <p:ph type="body" idx="2"/>
          </p:nvPr>
        </p:nvSpPr>
        <p:spPr>
          <a:xfrm>
            <a:off x="446509" y="1453240"/>
            <a:ext cx="8479581" cy="3268625"/>
          </a:xfrm>
          <a:prstGeom prst="rect">
            <a:avLst/>
          </a:prstGeom>
          <a:noFill/>
          <a:ln>
            <a:noFill/>
          </a:ln>
        </p:spPr>
        <p:txBody>
          <a:bodyPr spcFirstLastPara="1" wrap="square" lIns="91425" tIns="45700" rIns="91425" bIns="45700" anchor="t" anchorCtr="0">
            <a:normAutofit/>
          </a:bodyPr>
          <a:lstStyle/>
          <a:p>
            <a:pPr marL="320040" lvl="0" indent="-320040" algn="just" rtl="0">
              <a:lnSpc>
                <a:spcPct val="90000"/>
              </a:lnSpc>
              <a:spcBef>
                <a:spcPts val="0"/>
              </a:spcBef>
              <a:spcAft>
                <a:spcPts val="0"/>
              </a:spcAft>
              <a:buSzPts val="1428"/>
              <a:buChar char="◻"/>
            </a:pPr>
            <a:r>
              <a:rPr lang="es-AR" sz="2380"/>
              <a:t>Desarrollado por Dennis Ritchie entre 1969 y 1972 en los Laboratorios Bell,​ como evolución del anterior lenguaje B</a:t>
            </a:r>
            <a:endParaRPr/>
          </a:p>
          <a:p>
            <a:pPr marL="320040" lvl="0" indent="-320040" algn="just" rtl="0">
              <a:lnSpc>
                <a:spcPct val="90000"/>
              </a:lnSpc>
              <a:spcBef>
                <a:spcPts val="700"/>
              </a:spcBef>
              <a:spcAft>
                <a:spcPts val="0"/>
              </a:spcAft>
              <a:buSzPts val="1479"/>
              <a:buChar char="◻"/>
            </a:pPr>
            <a:r>
              <a:rPr lang="es-AR" sz="2465"/>
              <a:t>La primera estandarización del lenguaje C fue en </a:t>
            </a:r>
            <a:r>
              <a:rPr lang="es-AR" sz="2465" u="sng">
                <a:solidFill>
                  <a:schemeClr val="hlink"/>
                </a:solidFill>
                <a:hlinkClick r:id="rId3"/>
              </a:rPr>
              <a:t>ANSI</a:t>
            </a:r>
            <a:r>
              <a:rPr lang="es-AR" sz="2465"/>
              <a:t>, con el estándar X3.159-1989. El lenguaje que define este estándar fue conocido vulgarmente como </a:t>
            </a:r>
            <a:r>
              <a:rPr lang="es-AR" sz="2465" u="sng">
                <a:solidFill>
                  <a:schemeClr val="hlink"/>
                </a:solidFill>
                <a:hlinkClick r:id="rId4"/>
              </a:rPr>
              <a:t>ANSI C</a:t>
            </a:r>
            <a:r>
              <a:rPr lang="es-AR" sz="2465"/>
              <a:t>. Posteriormente, en 1990, fue ratificado como estándar ISO (ISO/IEC 9899:1990). La adopción de este estándar es muy amplia por lo que, si los programas creados lo siguen, el código es portable entre plataformas y/o arquitecturas.</a:t>
            </a:r>
            <a:endParaRPr sz="2380"/>
          </a:p>
        </p:txBody>
      </p:sp>
      <p:pic>
        <p:nvPicPr>
          <p:cNvPr id="109" name="Google Shape;109;p2" descr="C | Our Code World"/>
          <p:cNvPicPr preferRelativeResize="0"/>
          <p:nvPr/>
        </p:nvPicPr>
        <p:blipFill rotWithShape="1">
          <a:blip r:embed="rId5">
            <a:alphaModFix/>
          </a:blip>
          <a:srcRect/>
          <a:stretch/>
        </p:blipFill>
        <p:spPr>
          <a:xfrm>
            <a:off x="781049" y="187701"/>
            <a:ext cx="832597" cy="8666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Variables char (caractér)</a:t>
            </a:r>
            <a:endParaRPr/>
          </a:p>
        </p:txBody>
      </p:sp>
      <p:sp>
        <p:nvSpPr>
          <p:cNvPr id="221" name="Google Shape;221;p13"/>
          <p:cNvSpPr txBox="1">
            <a:spLocks noGrp="1"/>
          </p:cNvSpPr>
          <p:nvPr>
            <p:ph type="body" idx="1"/>
          </p:nvPr>
        </p:nvSpPr>
        <p:spPr>
          <a:xfrm>
            <a:off x="609600" y="1352551"/>
            <a:ext cx="864292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Las variables char, son valores de 8 bits, que pueden ser manejados como números chicos signados o no, pero también usarse como valores equivalentes ASCII recordando que un carácter ASCII se relaciona con un valor de 8 bits por la siguiente tabla</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4"/>
        <p:cNvGrpSpPr/>
        <p:nvPr/>
      </p:nvGrpSpPr>
      <p:grpSpPr>
        <a:xfrm>
          <a:off x="0" y="0"/>
          <a:ext cx="0" cy="0"/>
          <a:chOff x="0" y="0"/>
          <a:chExt cx="0" cy="0"/>
        </a:xfrm>
      </p:grpSpPr>
      <p:sp>
        <p:nvSpPr>
          <p:cNvPr id="1515" name="Google Shape;1515;p21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factorial</a:t>
            </a:r>
            <a:endParaRPr/>
          </a:p>
        </p:txBody>
      </p:sp>
      <p:sp>
        <p:nvSpPr>
          <p:cNvPr id="1516" name="Google Shape;1516;p213"/>
          <p:cNvSpPr txBox="1"/>
          <p:nvPr/>
        </p:nvSpPr>
        <p:spPr>
          <a:xfrm>
            <a:off x="806822" y="1534609"/>
            <a:ext cx="7956177"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cont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for</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cont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cont</a:t>
            </a:r>
            <a:r>
              <a:rPr lang="es-AR" sz="1400" b="0" i="0" u="none" strike="noStrike" cap="none">
                <a:solidFill>
                  <a:srgbClr val="D4D4D4"/>
                </a:solidFill>
                <a:latin typeface="Consolas"/>
                <a:ea typeface="Consolas"/>
                <a:cs typeface="Consolas"/>
                <a:sym typeface="Consolas"/>
              </a:rPr>
              <a:t> &gt;=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cont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cont</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21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Recursividad</a:t>
            </a:r>
            <a:endParaRPr/>
          </a:p>
        </p:txBody>
      </p:sp>
      <p:sp>
        <p:nvSpPr>
          <p:cNvPr id="1522" name="Google Shape;1522;p21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l" rtl="0">
              <a:lnSpc>
                <a:spcPct val="100000"/>
              </a:lnSpc>
              <a:spcBef>
                <a:spcPts val="700"/>
              </a:spcBef>
              <a:spcAft>
                <a:spcPts val="0"/>
              </a:spcAft>
              <a:buSzPts val="1080"/>
              <a:buNone/>
            </a:pPr>
            <a:endParaRPr/>
          </a:p>
          <a:p>
            <a:pPr marL="160020" lvl="0" indent="0" algn="l" rtl="0">
              <a:lnSpc>
                <a:spcPct val="100000"/>
              </a:lnSpc>
              <a:spcBef>
                <a:spcPts val="700"/>
              </a:spcBef>
              <a:spcAft>
                <a:spcPts val="0"/>
              </a:spcAft>
              <a:buSzPts val="1080"/>
              <a:buNone/>
            </a:pPr>
            <a:r>
              <a:rPr lang="es-AR"/>
              <a:t>El mismo ejemplo puede también resolverse de la siguiente forma:</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26"/>
        <p:cNvGrpSpPr/>
        <p:nvPr/>
      </p:nvGrpSpPr>
      <p:grpSpPr>
        <a:xfrm>
          <a:off x="0" y="0"/>
          <a:ext cx="0" cy="0"/>
          <a:chOff x="0" y="0"/>
          <a:chExt cx="0" cy="0"/>
        </a:xfrm>
      </p:grpSpPr>
      <p:sp>
        <p:nvSpPr>
          <p:cNvPr id="1527" name="Google Shape;1527;p21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Factorial (con recursividad)</a:t>
            </a:r>
            <a:endParaRPr/>
          </a:p>
        </p:txBody>
      </p:sp>
      <p:sp>
        <p:nvSpPr>
          <p:cNvPr id="1528" name="Google Shape;1528;p215"/>
          <p:cNvSpPr txBox="1"/>
          <p:nvPr/>
        </p:nvSpPr>
        <p:spPr>
          <a:xfrm>
            <a:off x="806822" y="1534609"/>
            <a:ext cx="7956177" cy="31085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long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long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if</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&lt;=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else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DCDCAA"/>
                </a:solidFill>
                <a:latin typeface="Consolas"/>
                <a:ea typeface="Consolas"/>
                <a:cs typeface="Consolas"/>
                <a:sym typeface="Consolas"/>
              </a:rPr>
              <a:t>factorial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numero</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216"/>
          <p:cNvSpPr txBox="1">
            <a:spLocks noGrp="1"/>
          </p:cNvSpPr>
          <p:nvPr>
            <p:ph type="title"/>
          </p:nvPr>
        </p:nvSpPr>
        <p:spPr>
          <a:xfrm>
            <a:off x="742223" y="206883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¿Que pasa en la función factorial?</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217"/>
          <p:cNvSpPr txBox="1">
            <a:spLocks noGrp="1"/>
          </p:cNvSpPr>
          <p:nvPr>
            <p:ph type="title"/>
          </p:nvPr>
        </p:nvSpPr>
        <p:spPr>
          <a:xfrm>
            <a:off x="567719" y="170229"/>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¿Que pasa en la función factorial?</a:t>
            </a:r>
            <a:endParaRPr/>
          </a:p>
        </p:txBody>
      </p:sp>
      <p:sp>
        <p:nvSpPr>
          <p:cNvPr id="1539" name="Google Shape;1539;p21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l" rtl="0">
              <a:lnSpc>
                <a:spcPct val="100000"/>
              </a:lnSpc>
              <a:spcBef>
                <a:spcPts val="700"/>
              </a:spcBef>
              <a:spcAft>
                <a:spcPts val="0"/>
              </a:spcAft>
              <a:buSzPts val="1080"/>
              <a:buNone/>
            </a:pPr>
            <a:r>
              <a:rPr lang="es-AR"/>
              <a:t>El llamado de una función a si misma dentro, se llama recursividad, no todos los lenguajes lo admiten, pero en muchos casos soluciona de forma simple problemas más complejos.</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21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Archivos</a:t>
            </a:r>
            <a:endParaRPr/>
          </a:p>
        </p:txBody>
      </p:sp>
      <p:sp>
        <p:nvSpPr>
          <p:cNvPr id="1545" name="Google Shape;1545;p21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Los datos que hemos tratado hasta el momento han residido en la memoria principal. Sin embargo, las grandes cantidades de datos se almacenan normalmente en un dispositivo de memoria secundaria. Estas colecciones de datos se conocen como archivos (antiguamente ficheros).</a:t>
            </a:r>
            <a:endParaRPr/>
          </a:p>
          <a:p>
            <a:pPr marL="457200" lvl="0" indent="-228600" algn="l" rtl="0">
              <a:lnSpc>
                <a:spcPct val="100000"/>
              </a:lnSpc>
              <a:spcBef>
                <a:spcPts val="700"/>
              </a:spcBef>
              <a:spcAft>
                <a:spcPts val="0"/>
              </a:spcAft>
              <a:buSzPts val="1080"/>
              <a:buNone/>
            </a:pPr>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549"/>
        <p:cNvGrpSpPr/>
        <p:nvPr/>
      </p:nvGrpSpPr>
      <p:grpSpPr>
        <a:xfrm>
          <a:off x="0" y="0"/>
          <a:ext cx="0" cy="0"/>
          <a:chOff x="0" y="0"/>
          <a:chExt cx="0" cy="0"/>
        </a:xfrm>
      </p:grpSpPr>
      <p:sp>
        <p:nvSpPr>
          <p:cNvPr id="1550" name="Google Shape;1550;p21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Tipos de Archivos </a:t>
            </a:r>
            <a:endParaRPr/>
          </a:p>
        </p:txBody>
      </p:sp>
      <p:sp>
        <p:nvSpPr>
          <p:cNvPr id="1551" name="Google Shape;1551;p21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Archivos de texto </a:t>
            </a:r>
            <a:endParaRPr/>
          </a:p>
          <a:p>
            <a:pPr marL="457200" lvl="0" indent="-297180" algn="l" rtl="0">
              <a:lnSpc>
                <a:spcPct val="100000"/>
              </a:lnSpc>
              <a:spcBef>
                <a:spcPts val="700"/>
              </a:spcBef>
              <a:spcAft>
                <a:spcPts val="0"/>
              </a:spcAft>
              <a:buSzPts val="1080"/>
              <a:buChar char="◻"/>
            </a:pPr>
            <a:r>
              <a:rPr lang="es-AR"/>
              <a:t>Archivos binarios.</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22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Archivos de texto</a:t>
            </a:r>
            <a:endParaRPr/>
          </a:p>
        </p:txBody>
      </p:sp>
      <p:sp>
        <p:nvSpPr>
          <p:cNvPr id="1557" name="Google Shape;1557;p22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10000"/>
          </a:bodyPr>
          <a:lstStyle/>
          <a:p>
            <a:pPr marL="457200" lvl="0" indent="-297180" algn="l" rtl="0">
              <a:lnSpc>
                <a:spcPct val="100000"/>
              </a:lnSpc>
              <a:spcBef>
                <a:spcPts val="700"/>
              </a:spcBef>
              <a:spcAft>
                <a:spcPts val="0"/>
              </a:spcAft>
              <a:buSzPct val="40260"/>
              <a:buChar char="◻"/>
            </a:pPr>
            <a:r>
              <a:rPr lang="es-AR"/>
              <a:t>Un archivo de texto es una secuencia de caracteres organizadas en líneas terminadas por un carácter de nueva línea. En estos archivos se pueden almacenar canciones, fuentes de programas, base de datos simples, etc. Los archivos de texto se caracterizan por ser planos, es decir, todas las letras tienen el mismo formato y no hay palabras subrayadas, en negrita, o letras de distinto tamaño o ancho.</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22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Archivos binario</a:t>
            </a:r>
            <a:endParaRPr/>
          </a:p>
        </p:txBody>
      </p:sp>
      <p:sp>
        <p:nvSpPr>
          <p:cNvPr id="1563" name="Google Shape;1563;p22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Un archivo binario es una secuencia de bytes. No tendrá lugar ninguna traducción de caracteres. Ejemplos de estos archivos son Fotografías, imágenes, texto con formatos, archivos ejecutables (aplicaciones), etc.</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22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Archivos </a:t>
            </a:r>
            <a:endParaRPr/>
          </a:p>
        </p:txBody>
      </p:sp>
      <p:sp>
        <p:nvSpPr>
          <p:cNvPr id="1569" name="Google Shape;1569;p22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c, un archivo es un concepto lógico que puede aplicarse a muchas cosas desde archivos de disco hasta terminales o una impresora. Se asocia una secuencia con un archivo especifico realizando una operación de apertura. Una vez que el archivo está abierto, la información puede ser intercambiada entre este y el programa.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Tabla de caracteres ASCII </a:t>
            </a:r>
            <a:endParaRPr/>
          </a:p>
        </p:txBody>
      </p:sp>
      <p:pic>
        <p:nvPicPr>
          <p:cNvPr id="228" name="Google Shape;228;p14"/>
          <p:cNvPicPr preferRelativeResize="0"/>
          <p:nvPr/>
        </p:nvPicPr>
        <p:blipFill rotWithShape="1">
          <a:blip r:embed="rId3">
            <a:alphaModFix/>
          </a:blip>
          <a:srcRect/>
          <a:stretch/>
        </p:blipFill>
        <p:spPr>
          <a:xfrm>
            <a:off x="1877758" y="1326898"/>
            <a:ext cx="5705983" cy="386865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22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Funciones en Stdio.h para archivos</a:t>
            </a:r>
            <a:endParaRPr/>
          </a:p>
        </p:txBody>
      </p:sp>
      <p:graphicFrame>
        <p:nvGraphicFramePr>
          <p:cNvPr id="1575" name="Google Shape;1575;p223"/>
          <p:cNvGraphicFramePr/>
          <p:nvPr/>
        </p:nvGraphicFramePr>
        <p:xfrm>
          <a:off x="1591234" y="1123950"/>
          <a:ext cx="3000000" cy="3000000"/>
        </p:xfrm>
        <a:graphic>
          <a:graphicData uri="http://schemas.openxmlformats.org/drawingml/2006/table">
            <a:tbl>
              <a:tblPr firstRow="1" bandRow="1">
                <a:noFill/>
                <a:tableStyleId>{4EE9C7FA-2AA7-4B00-AEC4-EF8F5005498B}</a:tableStyleId>
              </a:tblPr>
              <a:tblGrid>
                <a:gridCol w="1310425">
                  <a:extLst>
                    <a:ext uri="{9D8B030D-6E8A-4147-A177-3AD203B41FA5}">
                      <a16:colId xmlns:a16="http://schemas.microsoft.com/office/drawing/2014/main" val="20000"/>
                    </a:ext>
                  </a:extLst>
                </a:gridCol>
                <a:gridCol w="5186750">
                  <a:extLst>
                    <a:ext uri="{9D8B030D-6E8A-4147-A177-3AD203B41FA5}">
                      <a16:colId xmlns:a16="http://schemas.microsoft.com/office/drawing/2014/main" val="20001"/>
                    </a:ext>
                  </a:extLst>
                </a:gridCol>
              </a:tblGrid>
              <a:tr h="279000">
                <a:tc>
                  <a:txBody>
                    <a:bodyPr/>
                    <a:lstStyle/>
                    <a:p>
                      <a:pPr marL="0" marR="0" lvl="0" indent="0" algn="l" rtl="0">
                        <a:lnSpc>
                          <a:spcPct val="100000"/>
                        </a:lnSpc>
                        <a:spcBef>
                          <a:spcPts val="0"/>
                        </a:spcBef>
                        <a:spcAft>
                          <a:spcPts val="0"/>
                        </a:spcAft>
                        <a:buNone/>
                      </a:pPr>
                      <a:r>
                        <a:rPr lang="es-AR" sz="1400" u="none" strike="noStrike" cap="none"/>
                        <a:t>Nombre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Función</a:t>
                      </a:r>
                      <a:endParaRPr sz="1400" u="none" strike="noStrike" cap="none"/>
                    </a:p>
                  </a:txBody>
                  <a:tcPr marL="91450" marR="91450" marT="45725" marB="45725"/>
                </a:tc>
                <a:extLst>
                  <a:ext uri="{0D108BD9-81ED-4DB2-BD59-A6C34878D82A}">
                    <a16:rowId xmlns:a16="http://schemas.microsoft.com/office/drawing/2014/main" val="10000"/>
                  </a:ext>
                </a:extLst>
              </a:tr>
              <a:tr h="279000">
                <a:tc>
                  <a:txBody>
                    <a:bodyPr/>
                    <a:lstStyle/>
                    <a:p>
                      <a:pPr marL="0" marR="0" lvl="0" indent="0" algn="l" rtl="0">
                        <a:lnSpc>
                          <a:spcPct val="100000"/>
                        </a:lnSpc>
                        <a:spcBef>
                          <a:spcPts val="0"/>
                        </a:spcBef>
                        <a:spcAft>
                          <a:spcPts val="0"/>
                        </a:spcAft>
                        <a:buNone/>
                      </a:pPr>
                      <a:r>
                        <a:rPr lang="es-AR" sz="1400" u="none" strike="noStrike" cap="none"/>
                        <a:t>fopen()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a:t>
                      </a:r>
                      <a:endParaRPr/>
                    </a:p>
                  </a:txBody>
                  <a:tcPr marL="91450" marR="91450" marT="45725" marB="45725"/>
                </a:tc>
                <a:extLst>
                  <a:ext uri="{0D108BD9-81ED-4DB2-BD59-A6C34878D82A}">
                    <a16:rowId xmlns:a16="http://schemas.microsoft.com/office/drawing/2014/main" val="10001"/>
                  </a:ext>
                </a:extLst>
              </a:tr>
              <a:tr h="279000">
                <a:tc>
                  <a:txBody>
                    <a:bodyPr/>
                    <a:lstStyle/>
                    <a:p>
                      <a:pPr marL="0" marR="0" lvl="0" indent="0" algn="l" rtl="0">
                        <a:lnSpc>
                          <a:spcPct val="100000"/>
                        </a:lnSpc>
                        <a:spcBef>
                          <a:spcPts val="0"/>
                        </a:spcBef>
                        <a:spcAft>
                          <a:spcPts val="0"/>
                        </a:spcAft>
                        <a:buNone/>
                      </a:pPr>
                      <a:r>
                        <a:rPr lang="es-AR" sz="1400" u="none" strike="noStrike" cap="none"/>
                        <a:t>fclose()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Cierra un archivo</a:t>
                      </a:r>
                      <a:endParaRPr sz="1400" u="none" strike="noStrike" cap="none"/>
                    </a:p>
                  </a:txBody>
                  <a:tcPr marL="91450" marR="91450" marT="45725" marB="45725"/>
                </a:tc>
                <a:extLst>
                  <a:ext uri="{0D108BD9-81ED-4DB2-BD59-A6C34878D82A}">
                    <a16:rowId xmlns:a16="http://schemas.microsoft.com/office/drawing/2014/main" val="10002"/>
                  </a:ext>
                </a:extLst>
              </a:tr>
              <a:tr h="279000">
                <a:tc>
                  <a:txBody>
                    <a:bodyPr/>
                    <a:lstStyle/>
                    <a:p>
                      <a:pPr marL="0" marR="0" lvl="0" indent="0" algn="l" rtl="0">
                        <a:lnSpc>
                          <a:spcPct val="100000"/>
                        </a:lnSpc>
                        <a:spcBef>
                          <a:spcPts val="0"/>
                        </a:spcBef>
                        <a:spcAft>
                          <a:spcPts val="0"/>
                        </a:spcAft>
                        <a:buNone/>
                      </a:pPr>
                      <a:r>
                        <a:rPr lang="es-AR" sz="1400" u="none" strike="noStrike" cap="none"/>
                        <a:t>fgets()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Lee una cadena de un archivo</a:t>
                      </a:r>
                      <a:endParaRPr sz="1400" u="none" strike="noStrike" cap="none"/>
                    </a:p>
                  </a:txBody>
                  <a:tcPr marL="91450" marR="91450" marT="45725" marB="45725"/>
                </a:tc>
                <a:extLst>
                  <a:ext uri="{0D108BD9-81ED-4DB2-BD59-A6C34878D82A}">
                    <a16:rowId xmlns:a16="http://schemas.microsoft.com/office/drawing/2014/main" val="10003"/>
                  </a:ext>
                </a:extLst>
              </a:tr>
              <a:tr h="279000">
                <a:tc>
                  <a:txBody>
                    <a:bodyPr/>
                    <a:lstStyle/>
                    <a:p>
                      <a:pPr marL="0" marR="0" lvl="0" indent="0" algn="l" rtl="0">
                        <a:lnSpc>
                          <a:spcPct val="100000"/>
                        </a:lnSpc>
                        <a:spcBef>
                          <a:spcPts val="0"/>
                        </a:spcBef>
                        <a:spcAft>
                          <a:spcPts val="0"/>
                        </a:spcAft>
                        <a:buNone/>
                      </a:pPr>
                      <a:r>
                        <a:rPr lang="es-AR" sz="1400" u="none" strike="noStrike" cap="none"/>
                        <a:t>fputs()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Escribe una cadena en un archivo</a:t>
                      </a:r>
                      <a:endParaRPr sz="1400" u="none" strike="noStrike" cap="none"/>
                    </a:p>
                  </a:txBody>
                  <a:tcPr marL="91450" marR="91450" marT="45725" marB="45725"/>
                </a:tc>
                <a:extLst>
                  <a:ext uri="{0D108BD9-81ED-4DB2-BD59-A6C34878D82A}">
                    <a16:rowId xmlns:a16="http://schemas.microsoft.com/office/drawing/2014/main" val="10004"/>
                  </a:ext>
                </a:extLst>
              </a:tr>
              <a:tr h="279000">
                <a:tc>
                  <a:txBody>
                    <a:bodyPr/>
                    <a:lstStyle/>
                    <a:p>
                      <a:pPr marL="0" marR="0" lvl="0" indent="0" algn="l" rtl="0">
                        <a:lnSpc>
                          <a:spcPct val="100000"/>
                        </a:lnSpc>
                        <a:spcBef>
                          <a:spcPts val="0"/>
                        </a:spcBef>
                        <a:spcAft>
                          <a:spcPts val="0"/>
                        </a:spcAft>
                        <a:buNone/>
                      </a:pPr>
                      <a:r>
                        <a:rPr lang="es-AR" sz="1400" u="none" strike="noStrike" cap="none"/>
                        <a:t>fseek()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Busca un byte especifico de un archivo</a:t>
                      </a:r>
                      <a:endParaRPr sz="1400" u="none" strike="noStrike" cap="none"/>
                    </a:p>
                  </a:txBody>
                  <a:tcPr marL="91450" marR="91450" marT="45725" marB="45725"/>
                </a:tc>
                <a:extLst>
                  <a:ext uri="{0D108BD9-81ED-4DB2-BD59-A6C34878D82A}">
                    <a16:rowId xmlns:a16="http://schemas.microsoft.com/office/drawing/2014/main" val="10005"/>
                  </a:ext>
                </a:extLst>
              </a:tr>
              <a:tr h="279000">
                <a:tc>
                  <a:txBody>
                    <a:bodyPr/>
                    <a:lstStyle/>
                    <a:p>
                      <a:pPr marL="0" marR="0" lvl="0" indent="0" algn="l" rtl="0">
                        <a:lnSpc>
                          <a:spcPct val="100000"/>
                        </a:lnSpc>
                        <a:spcBef>
                          <a:spcPts val="0"/>
                        </a:spcBef>
                        <a:spcAft>
                          <a:spcPts val="0"/>
                        </a:spcAft>
                        <a:buNone/>
                      </a:pPr>
                      <a:r>
                        <a:rPr lang="es-AR" sz="1400" u="none" strike="noStrike" cap="none"/>
                        <a:t>fprintf()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Escribe una salida con formato en el archivo</a:t>
                      </a:r>
                      <a:endParaRPr sz="1400" u="none" strike="noStrike" cap="none"/>
                    </a:p>
                  </a:txBody>
                  <a:tcPr marL="91450" marR="91450" marT="45725" marB="45725"/>
                </a:tc>
                <a:extLst>
                  <a:ext uri="{0D108BD9-81ED-4DB2-BD59-A6C34878D82A}">
                    <a16:rowId xmlns:a16="http://schemas.microsoft.com/office/drawing/2014/main" val="10006"/>
                  </a:ext>
                </a:extLst>
              </a:tr>
              <a:tr h="279000">
                <a:tc>
                  <a:txBody>
                    <a:bodyPr/>
                    <a:lstStyle/>
                    <a:p>
                      <a:pPr marL="0" marR="0" lvl="0" indent="0" algn="l" rtl="0">
                        <a:lnSpc>
                          <a:spcPct val="100000"/>
                        </a:lnSpc>
                        <a:spcBef>
                          <a:spcPts val="0"/>
                        </a:spcBef>
                        <a:spcAft>
                          <a:spcPts val="0"/>
                        </a:spcAft>
                        <a:buNone/>
                      </a:pPr>
                      <a:r>
                        <a:rPr lang="es-AR" sz="1400" u="none" strike="noStrike" cap="none"/>
                        <a:t>fscanf()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Lee una entrada con formato desde el archivo</a:t>
                      </a:r>
                      <a:endParaRPr sz="1400" u="none" strike="noStrike" cap="none"/>
                    </a:p>
                  </a:txBody>
                  <a:tcPr marL="91450" marR="91450" marT="45725" marB="45725"/>
                </a:tc>
                <a:extLst>
                  <a:ext uri="{0D108BD9-81ED-4DB2-BD59-A6C34878D82A}">
                    <a16:rowId xmlns:a16="http://schemas.microsoft.com/office/drawing/2014/main" val="10007"/>
                  </a:ext>
                </a:extLst>
              </a:tr>
              <a:tr h="279000">
                <a:tc>
                  <a:txBody>
                    <a:bodyPr/>
                    <a:lstStyle/>
                    <a:p>
                      <a:pPr marL="0" marR="0" lvl="0" indent="0" algn="l" rtl="0">
                        <a:lnSpc>
                          <a:spcPct val="100000"/>
                        </a:lnSpc>
                        <a:spcBef>
                          <a:spcPts val="0"/>
                        </a:spcBef>
                        <a:spcAft>
                          <a:spcPts val="0"/>
                        </a:spcAft>
                        <a:buNone/>
                      </a:pPr>
                      <a:r>
                        <a:rPr lang="es-AR" sz="1400" u="none" strike="noStrike" cap="none"/>
                        <a:t>feof()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Devuelve verdadero si se llega al final del archivo</a:t>
                      </a:r>
                      <a:endParaRPr sz="1400" u="none" strike="noStrike" cap="none"/>
                    </a:p>
                  </a:txBody>
                  <a:tcPr marL="91450" marR="91450" marT="45725" marB="45725"/>
                </a:tc>
                <a:extLst>
                  <a:ext uri="{0D108BD9-81ED-4DB2-BD59-A6C34878D82A}">
                    <a16:rowId xmlns:a16="http://schemas.microsoft.com/office/drawing/2014/main" val="10008"/>
                  </a:ext>
                </a:extLst>
              </a:tr>
              <a:tr h="279000">
                <a:tc>
                  <a:txBody>
                    <a:bodyPr/>
                    <a:lstStyle/>
                    <a:p>
                      <a:pPr marL="0" marR="0" lvl="0" indent="0" algn="l" rtl="0">
                        <a:lnSpc>
                          <a:spcPct val="100000"/>
                        </a:lnSpc>
                        <a:spcBef>
                          <a:spcPts val="0"/>
                        </a:spcBef>
                        <a:spcAft>
                          <a:spcPts val="0"/>
                        </a:spcAft>
                        <a:buNone/>
                      </a:pPr>
                      <a:r>
                        <a:rPr lang="es-AR" sz="1400" u="none" strike="noStrike" cap="none"/>
                        <a:t>ferror()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Devuelve verdadero si se produce un error</a:t>
                      </a:r>
                      <a:endParaRPr sz="1400" u="none" strike="noStrike" cap="none"/>
                    </a:p>
                  </a:txBody>
                  <a:tcPr marL="91450" marR="91450" marT="45725" marB="45725"/>
                </a:tc>
                <a:extLst>
                  <a:ext uri="{0D108BD9-81ED-4DB2-BD59-A6C34878D82A}">
                    <a16:rowId xmlns:a16="http://schemas.microsoft.com/office/drawing/2014/main" val="10009"/>
                  </a:ext>
                </a:extLst>
              </a:tr>
              <a:tr h="279000">
                <a:tc>
                  <a:txBody>
                    <a:bodyPr/>
                    <a:lstStyle/>
                    <a:p>
                      <a:pPr marL="0" marR="0" lvl="0" indent="0" algn="l" rtl="0">
                        <a:lnSpc>
                          <a:spcPct val="100000"/>
                        </a:lnSpc>
                        <a:spcBef>
                          <a:spcPts val="0"/>
                        </a:spcBef>
                        <a:spcAft>
                          <a:spcPts val="0"/>
                        </a:spcAft>
                        <a:buNone/>
                      </a:pPr>
                      <a:r>
                        <a:rPr lang="es-AR" sz="1400" u="none" strike="noStrike" cap="none"/>
                        <a:t>rewind()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Coloca el localizador de posición del archivo al principio del mismo</a:t>
                      </a:r>
                      <a:endParaRPr sz="1400" u="none" strike="noStrike" cap="none"/>
                    </a:p>
                  </a:txBody>
                  <a:tcPr marL="91450" marR="91450" marT="45725" marB="45725"/>
                </a:tc>
                <a:extLst>
                  <a:ext uri="{0D108BD9-81ED-4DB2-BD59-A6C34878D82A}">
                    <a16:rowId xmlns:a16="http://schemas.microsoft.com/office/drawing/2014/main" val="10010"/>
                  </a:ext>
                </a:extLst>
              </a:tr>
              <a:tr h="279000">
                <a:tc>
                  <a:txBody>
                    <a:bodyPr/>
                    <a:lstStyle/>
                    <a:p>
                      <a:pPr marL="0" marR="0" lvl="0" indent="0" algn="l" rtl="0">
                        <a:lnSpc>
                          <a:spcPct val="100000"/>
                        </a:lnSpc>
                        <a:spcBef>
                          <a:spcPts val="0"/>
                        </a:spcBef>
                        <a:spcAft>
                          <a:spcPts val="0"/>
                        </a:spcAft>
                        <a:buNone/>
                      </a:pPr>
                      <a:r>
                        <a:rPr lang="es-AR" sz="1400" u="none" strike="noStrike" cap="none"/>
                        <a:t>remove()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Borra un archivo</a:t>
                      </a:r>
                      <a:endParaRPr sz="1400" u="none" strike="noStrike" cap="none"/>
                    </a:p>
                  </a:txBody>
                  <a:tcPr marL="91450" marR="91450" marT="45725" marB="45725"/>
                </a:tc>
                <a:extLst>
                  <a:ext uri="{0D108BD9-81ED-4DB2-BD59-A6C34878D82A}">
                    <a16:rowId xmlns:a16="http://schemas.microsoft.com/office/drawing/2014/main" val="10011"/>
                  </a:ext>
                </a:extLst>
              </a:tr>
              <a:tr h="279000">
                <a:tc>
                  <a:txBody>
                    <a:bodyPr/>
                    <a:lstStyle/>
                    <a:p>
                      <a:pPr marL="0" marR="0" lvl="0" indent="0" algn="l" rtl="0">
                        <a:lnSpc>
                          <a:spcPct val="100000"/>
                        </a:lnSpc>
                        <a:spcBef>
                          <a:spcPts val="0"/>
                        </a:spcBef>
                        <a:spcAft>
                          <a:spcPts val="0"/>
                        </a:spcAft>
                        <a:buNone/>
                      </a:pPr>
                      <a:r>
                        <a:rPr lang="es-AR" sz="1400" u="none" strike="noStrike" cap="none"/>
                        <a:t>fflush()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Vacía un archivo</a:t>
                      </a:r>
                      <a:endParaRPr sz="1400" u="none" strike="noStrike" cap="none"/>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0" name="Google Shape;1580;p22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Puntero a un archivo</a:t>
            </a:r>
            <a:endParaRPr/>
          </a:p>
        </p:txBody>
      </p:sp>
      <p:sp>
        <p:nvSpPr>
          <p:cNvPr id="1581" name="Google Shape;1581;p22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77500" lnSpcReduction="20000"/>
          </a:bodyPr>
          <a:lstStyle/>
          <a:p>
            <a:pPr marL="457200" lvl="0" indent="-297180" algn="l" rtl="0">
              <a:lnSpc>
                <a:spcPct val="100000"/>
              </a:lnSpc>
              <a:spcBef>
                <a:spcPts val="700"/>
              </a:spcBef>
              <a:spcAft>
                <a:spcPts val="0"/>
              </a:spcAft>
              <a:buSzPct val="48053"/>
              <a:buChar char="◻"/>
            </a:pPr>
            <a:r>
              <a:rPr lang="es-AR"/>
              <a:t>El puntero a un archivo es el hilo común que unifica el sistema de E/S con buffer. Un puntero a un archivo es un puntero a una información que define varias cosas sobre él, incluyendo el nombre, el estado y la posición actual del archivo. En esencia identifica un archivo especifico y utiliza la secuencia asociada para dirigir el funcionamiento de las funciones de E/S con buffer. Un puntero a un archivo es una variable de tipo puntero al tipo FILE que se define en STDIO.H. Un programa necesita utilizar punteros a archivos para leer o escribir en los mismos. Para obtener una variable de este tipo se utiliza una secuencia como esta:</a:t>
            </a:r>
            <a:endParaRPr/>
          </a:p>
          <a:p>
            <a:pPr marL="457200" lvl="0" indent="-297180" algn="l" rtl="0">
              <a:lnSpc>
                <a:spcPct val="100000"/>
              </a:lnSpc>
              <a:spcBef>
                <a:spcPts val="700"/>
              </a:spcBef>
              <a:spcAft>
                <a:spcPts val="0"/>
              </a:spcAft>
              <a:buSzPct val="48053"/>
              <a:buChar char="◻"/>
            </a:pPr>
            <a:r>
              <a:rPr lang="es-AR"/>
              <a:t>FILE *F;</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22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Abriendo el archivo</a:t>
            </a:r>
            <a:endParaRPr/>
          </a:p>
        </p:txBody>
      </p:sp>
      <p:sp>
        <p:nvSpPr>
          <p:cNvPr id="1587" name="Google Shape;1587;p22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La función fopen() abre una secuencia para que pueda ser utilizada y la asocia a un archivo. </a:t>
            </a:r>
            <a:endParaRPr/>
          </a:p>
          <a:p>
            <a:pPr marL="160020" lvl="0" indent="0" algn="l" rtl="0">
              <a:lnSpc>
                <a:spcPct val="100000"/>
              </a:lnSpc>
              <a:spcBef>
                <a:spcPts val="700"/>
              </a:spcBef>
              <a:spcAft>
                <a:spcPts val="0"/>
              </a:spcAft>
              <a:buSzPts val="1080"/>
              <a:buNone/>
            </a:pPr>
            <a:r>
              <a:rPr lang="es-AR"/>
              <a:t>Su prototipo es: </a:t>
            </a:r>
            <a:endParaRPr/>
          </a:p>
          <a:p>
            <a:pPr marL="457200" lvl="0" indent="-297180" algn="l" rtl="0">
              <a:lnSpc>
                <a:spcPct val="100000"/>
              </a:lnSpc>
              <a:spcBef>
                <a:spcPts val="700"/>
              </a:spcBef>
              <a:spcAft>
                <a:spcPts val="0"/>
              </a:spcAft>
              <a:buSzPts val="1080"/>
              <a:buChar char="◻"/>
            </a:pPr>
            <a:r>
              <a:rPr lang="es-AR"/>
              <a:t>FILE *fopen(const char nombre_archivo, cost charmodo);</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22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Modo de archivo</a:t>
            </a:r>
            <a:endParaRPr/>
          </a:p>
        </p:txBody>
      </p:sp>
      <p:graphicFrame>
        <p:nvGraphicFramePr>
          <p:cNvPr id="1593" name="Google Shape;1593;p226"/>
          <p:cNvGraphicFramePr/>
          <p:nvPr/>
        </p:nvGraphicFramePr>
        <p:xfrm>
          <a:off x="1591234" y="1123950"/>
          <a:ext cx="3000000" cy="3000000"/>
        </p:xfrm>
        <a:graphic>
          <a:graphicData uri="http://schemas.openxmlformats.org/drawingml/2006/table">
            <a:tbl>
              <a:tblPr firstRow="1" bandRow="1">
                <a:noFill/>
                <a:tableStyleId>{4EE9C7FA-2AA7-4B00-AEC4-EF8F5005498B}</a:tableStyleId>
              </a:tblPr>
              <a:tblGrid>
                <a:gridCol w="1310425">
                  <a:extLst>
                    <a:ext uri="{9D8B030D-6E8A-4147-A177-3AD203B41FA5}">
                      <a16:colId xmlns:a16="http://schemas.microsoft.com/office/drawing/2014/main" val="20000"/>
                    </a:ext>
                  </a:extLst>
                </a:gridCol>
                <a:gridCol w="5186750">
                  <a:extLst>
                    <a:ext uri="{9D8B030D-6E8A-4147-A177-3AD203B41FA5}">
                      <a16:colId xmlns:a16="http://schemas.microsoft.com/office/drawing/2014/main" val="20001"/>
                    </a:ext>
                  </a:extLst>
                </a:gridCol>
              </a:tblGrid>
              <a:tr h="279000">
                <a:tc>
                  <a:txBody>
                    <a:bodyPr/>
                    <a:lstStyle/>
                    <a:p>
                      <a:pPr marL="0" marR="0" lvl="0" indent="0" algn="l" rtl="0">
                        <a:lnSpc>
                          <a:spcPct val="100000"/>
                        </a:lnSpc>
                        <a:spcBef>
                          <a:spcPts val="0"/>
                        </a:spcBef>
                        <a:spcAft>
                          <a:spcPts val="0"/>
                        </a:spcAft>
                        <a:buNone/>
                      </a:pPr>
                      <a:r>
                        <a:rPr lang="es-AR" sz="1400" u="none" strike="noStrike" cap="none"/>
                        <a:t>Modo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Significado</a:t>
                      </a:r>
                      <a:endParaRPr sz="1400" u="none" strike="noStrike" cap="none"/>
                    </a:p>
                  </a:txBody>
                  <a:tcPr marL="91450" marR="91450" marT="45725" marB="45725"/>
                </a:tc>
                <a:extLst>
                  <a:ext uri="{0D108BD9-81ED-4DB2-BD59-A6C34878D82A}">
                    <a16:rowId xmlns:a16="http://schemas.microsoft.com/office/drawing/2014/main" val="10000"/>
                  </a:ext>
                </a:extLst>
              </a:tr>
              <a:tr h="279000">
                <a:tc>
                  <a:txBody>
                    <a:bodyPr/>
                    <a:lstStyle/>
                    <a:p>
                      <a:pPr marL="0" marR="0" lvl="0" indent="0" algn="l" rtl="0">
                        <a:lnSpc>
                          <a:spcPct val="100000"/>
                        </a:lnSpc>
                        <a:spcBef>
                          <a:spcPts val="0"/>
                        </a:spcBef>
                        <a:spcAft>
                          <a:spcPts val="0"/>
                        </a:spcAft>
                        <a:buNone/>
                      </a:pPr>
                      <a:r>
                        <a:rPr lang="es-AR" sz="1400" u="none" strike="noStrike" cap="none"/>
                        <a:t>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 de texto para lectura.</a:t>
                      </a:r>
                      <a:endParaRPr/>
                    </a:p>
                  </a:txBody>
                  <a:tcPr marL="91450" marR="91450" marT="45725" marB="45725"/>
                </a:tc>
                <a:extLst>
                  <a:ext uri="{0D108BD9-81ED-4DB2-BD59-A6C34878D82A}">
                    <a16:rowId xmlns:a16="http://schemas.microsoft.com/office/drawing/2014/main" val="10001"/>
                  </a:ext>
                </a:extLst>
              </a:tr>
              <a:tr h="279000">
                <a:tc>
                  <a:txBody>
                    <a:bodyPr/>
                    <a:lstStyle/>
                    <a:p>
                      <a:pPr marL="0" marR="0" lvl="0" indent="0" algn="l" rtl="0">
                        <a:lnSpc>
                          <a:spcPct val="100000"/>
                        </a:lnSpc>
                        <a:spcBef>
                          <a:spcPts val="0"/>
                        </a:spcBef>
                        <a:spcAft>
                          <a:spcPts val="0"/>
                        </a:spcAft>
                        <a:buNone/>
                      </a:pPr>
                      <a:r>
                        <a:rPr lang="es-AR" sz="1400" u="none" strike="noStrike" cap="none"/>
                        <a:t>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Crea un archivo de texto para escritura.</a:t>
                      </a:r>
                      <a:endParaRPr/>
                    </a:p>
                  </a:txBody>
                  <a:tcPr marL="91450" marR="91450" marT="45725" marB="45725"/>
                </a:tc>
                <a:extLst>
                  <a:ext uri="{0D108BD9-81ED-4DB2-BD59-A6C34878D82A}">
                    <a16:rowId xmlns:a16="http://schemas.microsoft.com/office/drawing/2014/main" val="10002"/>
                  </a:ext>
                </a:extLst>
              </a:tr>
              <a:tr h="279000">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 de texto para añadir.</a:t>
                      </a:r>
                      <a:endParaRPr sz="1400" u="none" strike="noStrike" cap="none"/>
                    </a:p>
                  </a:txBody>
                  <a:tcPr marL="91450" marR="91450" marT="45725" marB="45725"/>
                </a:tc>
                <a:extLst>
                  <a:ext uri="{0D108BD9-81ED-4DB2-BD59-A6C34878D82A}">
                    <a16:rowId xmlns:a16="http://schemas.microsoft.com/office/drawing/2014/main" val="10003"/>
                  </a:ext>
                </a:extLst>
              </a:tr>
              <a:tr h="279000">
                <a:tc>
                  <a:txBody>
                    <a:bodyPr/>
                    <a:lstStyle/>
                    <a:p>
                      <a:pPr marL="0" marR="0" lvl="0" indent="0" algn="l" rtl="0">
                        <a:lnSpc>
                          <a:spcPct val="100000"/>
                        </a:lnSpc>
                        <a:spcBef>
                          <a:spcPts val="0"/>
                        </a:spcBef>
                        <a:spcAft>
                          <a:spcPts val="0"/>
                        </a:spcAft>
                        <a:buNone/>
                      </a:pPr>
                      <a:r>
                        <a:rPr lang="es-AR" sz="1400" u="none" strike="noStrike" cap="none"/>
                        <a:t>rb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 binario para lectura.</a:t>
                      </a:r>
                      <a:endParaRPr/>
                    </a:p>
                  </a:txBody>
                  <a:tcPr marL="91450" marR="91450" marT="45725" marB="45725"/>
                </a:tc>
                <a:extLst>
                  <a:ext uri="{0D108BD9-81ED-4DB2-BD59-A6C34878D82A}">
                    <a16:rowId xmlns:a16="http://schemas.microsoft.com/office/drawing/2014/main" val="10004"/>
                  </a:ext>
                </a:extLst>
              </a:tr>
              <a:tr h="279000">
                <a:tc>
                  <a:txBody>
                    <a:bodyPr/>
                    <a:lstStyle/>
                    <a:p>
                      <a:pPr marL="0" marR="0" lvl="0" indent="0" algn="l" rtl="0">
                        <a:lnSpc>
                          <a:spcPct val="100000"/>
                        </a:lnSpc>
                        <a:spcBef>
                          <a:spcPts val="0"/>
                        </a:spcBef>
                        <a:spcAft>
                          <a:spcPts val="0"/>
                        </a:spcAft>
                        <a:buNone/>
                      </a:pPr>
                      <a:r>
                        <a:rPr lang="es-AR" sz="1400" u="none" strike="noStrike" cap="none"/>
                        <a:t>wb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Crea un archivo binario para escritura.</a:t>
                      </a:r>
                      <a:endParaRPr/>
                    </a:p>
                  </a:txBody>
                  <a:tcPr marL="91450" marR="91450" marT="45725" marB="45725"/>
                </a:tc>
                <a:extLst>
                  <a:ext uri="{0D108BD9-81ED-4DB2-BD59-A6C34878D82A}">
                    <a16:rowId xmlns:a16="http://schemas.microsoft.com/office/drawing/2014/main" val="10005"/>
                  </a:ext>
                </a:extLst>
              </a:tr>
              <a:tr h="279000">
                <a:tc>
                  <a:txBody>
                    <a:bodyPr/>
                    <a:lstStyle/>
                    <a:p>
                      <a:pPr marL="0" marR="0" lvl="0" indent="0" algn="l" rtl="0">
                        <a:lnSpc>
                          <a:spcPct val="100000"/>
                        </a:lnSpc>
                        <a:spcBef>
                          <a:spcPts val="0"/>
                        </a:spcBef>
                        <a:spcAft>
                          <a:spcPts val="0"/>
                        </a:spcAft>
                        <a:buNone/>
                      </a:pPr>
                      <a:r>
                        <a:rPr lang="es-AR"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 binario para añadir.</a:t>
                      </a:r>
                      <a:endParaRPr sz="1400" u="none" strike="noStrike" cap="none"/>
                    </a:p>
                  </a:txBody>
                  <a:tcPr marL="91450" marR="91450" marT="45725" marB="45725"/>
                </a:tc>
                <a:extLst>
                  <a:ext uri="{0D108BD9-81ED-4DB2-BD59-A6C34878D82A}">
                    <a16:rowId xmlns:a16="http://schemas.microsoft.com/office/drawing/2014/main" val="10006"/>
                  </a:ext>
                </a:extLst>
              </a:tr>
              <a:tr h="279000">
                <a:tc>
                  <a:txBody>
                    <a:bodyPr/>
                    <a:lstStyle/>
                    <a:p>
                      <a:pPr marL="0" marR="0" lvl="0" indent="0" algn="l" rtl="0">
                        <a:lnSpc>
                          <a:spcPct val="100000"/>
                        </a:lnSpc>
                        <a:spcBef>
                          <a:spcPts val="0"/>
                        </a:spcBef>
                        <a:spcAft>
                          <a:spcPts val="0"/>
                        </a:spcAft>
                        <a:buNone/>
                      </a:pPr>
                      <a:r>
                        <a:rPr lang="es-AR" sz="1400" u="none" strike="noStrike" cap="none"/>
                        <a:t>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 de texto para lectura / escritura. </a:t>
                      </a:r>
                      <a:endParaRPr sz="1400" u="none" strike="noStrike" cap="none"/>
                    </a:p>
                  </a:txBody>
                  <a:tcPr marL="91450" marR="91450" marT="45725" marB="45725"/>
                </a:tc>
                <a:extLst>
                  <a:ext uri="{0D108BD9-81ED-4DB2-BD59-A6C34878D82A}">
                    <a16:rowId xmlns:a16="http://schemas.microsoft.com/office/drawing/2014/main" val="10007"/>
                  </a:ext>
                </a:extLst>
              </a:tr>
              <a:tr h="279000">
                <a:tc>
                  <a:txBody>
                    <a:bodyPr/>
                    <a:lstStyle/>
                    <a:p>
                      <a:pPr marL="0" marR="0" lvl="0" indent="0" algn="l" rtl="0">
                        <a:lnSpc>
                          <a:spcPct val="100000"/>
                        </a:lnSpc>
                        <a:spcBef>
                          <a:spcPts val="0"/>
                        </a:spcBef>
                        <a:spcAft>
                          <a:spcPts val="0"/>
                        </a:spcAft>
                        <a:buNone/>
                      </a:pPr>
                      <a:r>
                        <a:rPr lang="es-AR" sz="1400" u="none" strike="noStrike" cap="none"/>
                        <a:t>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Crea un archivo de texto para lectura / escritura.</a:t>
                      </a:r>
                      <a:endParaRPr/>
                    </a:p>
                  </a:txBody>
                  <a:tcPr marL="91450" marR="91450" marT="45725" marB="45725"/>
                </a:tc>
                <a:extLst>
                  <a:ext uri="{0D108BD9-81ED-4DB2-BD59-A6C34878D82A}">
                    <a16:rowId xmlns:a16="http://schemas.microsoft.com/office/drawing/2014/main" val="10008"/>
                  </a:ext>
                </a:extLst>
              </a:tr>
              <a:tr h="279000">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Añade o crea un archivo de texto para lectura / escritura.</a:t>
                      </a:r>
                      <a:endParaRPr/>
                    </a:p>
                  </a:txBody>
                  <a:tcPr marL="91450" marR="91450" marT="45725" marB="45725"/>
                </a:tc>
                <a:extLst>
                  <a:ext uri="{0D108BD9-81ED-4DB2-BD59-A6C34878D82A}">
                    <a16:rowId xmlns:a16="http://schemas.microsoft.com/office/drawing/2014/main" val="10009"/>
                  </a:ext>
                </a:extLst>
              </a:tr>
              <a:tr h="279000">
                <a:tc>
                  <a:txBody>
                    <a:bodyPr/>
                    <a:lstStyle/>
                    <a:p>
                      <a:pPr marL="0" marR="0" lvl="0" indent="0" algn="l" rtl="0">
                        <a:lnSpc>
                          <a:spcPct val="100000"/>
                        </a:lnSpc>
                        <a:spcBef>
                          <a:spcPts val="0"/>
                        </a:spcBef>
                        <a:spcAft>
                          <a:spcPts val="0"/>
                        </a:spcAft>
                        <a:buNone/>
                      </a:pPr>
                      <a:r>
                        <a:rPr lang="es-AR" sz="1400" u="none" strike="noStrike" cap="none"/>
                        <a:t>r+b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Abre un archivo binario para lectura / escritura.</a:t>
                      </a:r>
                      <a:endParaRPr/>
                    </a:p>
                  </a:txBody>
                  <a:tcPr marL="91450" marR="91450" marT="45725" marB="45725"/>
                </a:tc>
                <a:extLst>
                  <a:ext uri="{0D108BD9-81ED-4DB2-BD59-A6C34878D82A}">
                    <a16:rowId xmlns:a16="http://schemas.microsoft.com/office/drawing/2014/main" val="10010"/>
                  </a:ext>
                </a:extLst>
              </a:tr>
              <a:tr h="279000">
                <a:tc>
                  <a:txBody>
                    <a:bodyPr/>
                    <a:lstStyle/>
                    <a:p>
                      <a:pPr marL="0" marR="0" lvl="0" indent="0" algn="l" rtl="0">
                        <a:lnSpc>
                          <a:spcPct val="100000"/>
                        </a:lnSpc>
                        <a:spcBef>
                          <a:spcPts val="0"/>
                        </a:spcBef>
                        <a:spcAft>
                          <a:spcPts val="0"/>
                        </a:spcAft>
                        <a:buNone/>
                      </a:pPr>
                      <a:r>
                        <a:rPr lang="es-AR" sz="1400" u="none" strike="noStrike" cap="none"/>
                        <a:t>w+b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Crea un archivo binario para lectura / escritura.</a:t>
                      </a:r>
                      <a:endParaRPr/>
                    </a:p>
                  </a:txBody>
                  <a:tcPr marL="91450" marR="91450" marT="45725" marB="45725"/>
                </a:tc>
                <a:extLst>
                  <a:ext uri="{0D108BD9-81ED-4DB2-BD59-A6C34878D82A}">
                    <a16:rowId xmlns:a16="http://schemas.microsoft.com/office/drawing/2014/main" val="10011"/>
                  </a:ext>
                </a:extLst>
              </a:tr>
              <a:tr h="279000">
                <a:tc>
                  <a:txBody>
                    <a:bodyPr/>
                    <a:lstStyle/>
                    <a:p>
                      <a:pPr marL="0" marR="0" lvl="0" indent="0" algn="l" rtl="0">
                        <a:lnSpc>
                          <a:spcPct val="100000"/>
                        </a:lnSpc>
                        <a:spcBef>
                          <a:spcPts val="0"/>
                        </a:spcBef>
                        <a:spcAft>
                          <a:spcPts val="0"/>
                        </a:spcAft>
                        <a:buNone/>
                      </a:pPr>
                      <a:r>
                        <a:rPr lang="es-AR"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Añade o crea un archivo binario para lectura / escritura.</a:t>
                      </a:r>
                      <a:endParaRPr/>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22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Cerrando el archivo</a:t>
            </a:r>
            <a:endParaRPr/>
          </a:p>
        </p:txBody>
      </p:sp>
      <p:sp>
        <p:nvSpPr>
          <p:cNvPr id="1599" name="Google Shape;1599;p22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85000" lnSpcReduction="20000"/>
          </a:bodyPr>
          <a:lstStyle/>
          <a:p>
            <a:pPr marL="457200" lvl="0" indent="-297180" algn="l" rtl="0">
              <a:lnSpc>
                <a:spcPct val="100000"/>
              </a:lnSpc>
              <a:spcBef>
                <a:spcPts val="700"/>
              </a:spcBef>
              <a:spcAft>
                <a:spcPts val="0"/>
              </a:spcAft>
              <a:buSzPct val="43813"/>
              <a:buChar char="◻"/>
            </a:pPr>
            <a:r>
              <a:rPr lang="es-AR"/>
              <a:t>La función fclose() cierra una secuencia que fue abierta mediante una llamada a fopen(). Escribe toda la información que todavía se encuentre en el buffer en el disco y realiza un cierre formal del archivo a nivel del sistema operativo. Un error en el cierre de una secuencia puede generar todo tipo de problemas, incluyendo la pérdida de datos, destrucción de archivos y posibles errores intermitentes en el programa. </a:t>
            </a:r>
            <a:endParaRPr/>
          </a:p>
          <a:p>
            <a:pPr marL="457200" lvl="0" indent="-297180" algn="l" rtl="0">
              <a:lnSpc>
                <a:spcPct val="100000"/>
              </a:lnSpc>
              <a:spcBef>
                <a:spcPts val="700"/>
              </a:spcBef>
              <a:spcAft>
                <a:spcPts val="0"/>
              </a:spcAft>
              <a:buSzPct val="43813"/>
              <a:buChar char="◻"/>
            </a:pPr>
            <a:r>
              <a:rPr lang="es-AR"/>
              <a:t>El prototipo de esta función es: int fclose(FILE *F);</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03"/>
        <p:cNvGrpSpPr/>
        <p:nvPr/>
      </p:nvGrpSpPr>
      <p:grpSpPr>
        <a:xfrm>
          <a:off x="0" y="0"/>
          <a:ext cx="0" cy="0"/>
          <a:chOff x="0" y="0"/>
          <a:chExt cx="0" cy="0"/>
        </a:xfrm>
      </p:grpSpPr>
      <p:sp>
        <p:nvSpPr>
          <p:cNvPr id="1604" name="Google Shape;1604;p22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1605" name="Google Shape;1605;p228"/>
          <p:cNvSpPr txBox="1"/>
          <p:nvPr/>
        </p:nvSpPr>
        <p:spPr>
          <a:xfrm>
            <a:off x="806822" y="1534609"/>
            <a:ext cx="7956177"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&lt;stdio.h&gt;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(void){</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FILE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fichero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fichero</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DCDCAA"/>
                </a:solidFill>
                <a:latin typeface="Consolas"/>
                <a:ea typeface="Consolas"/>
                <a:cs typeface="Consolas"/>
                <a:sym typeface="Consolas"/>
              </a:rPr>
              <a:t>fopen</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“Lenguajes.txt"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"wt"</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fputs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"Aprender a programar (linea 1)</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fichero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fputs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"requiere esfuerzo (linea 2)</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fichero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fputs</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"y dedicacion (linea 3)"</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fichero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fclose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fichero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"Proceso completado"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22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Punteros a funciones</a:t>
            </a:r>
            <a:endParaRPr/>
          </a:p>
        </p:txBody>
      </p:sp>
      <p:sp>
        <p:nvSpPr>
          <p:cNvPr id="1611" name="Google Shape;1611;p22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Los punteros no solamente puede ser usados para señalar variables, sino también funciones.</a:t>
            </a:r>
            <a:endParaRPr/>
          </a:p>
        </p:txBody>
      </p:sp>
      <p:pic>
        <p:nvPicPr>
          <p:cNvPr id="1612" name="Google Shape;1612;p229"/>
          <p:cNvPicPr preferRelativeResize="0"/>
          <p:nvPr/>
        </p:nvPicPr>
        <p:blipFill rotWithShape="1">
          <a:blip r:embed="rId3">
            <a:alphaModFix/>
          </a:blip>
          <a:srcRect/>
          <a:stretch/>
        </p:blipFill>
        <p:spPr>
          <a:xfrm>
            <a:off x="3139888" y="2620496"/>
            <a:ext cx="3139888" cy="235491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6"/>
        <p:cNvGrpSpPr/>
        <p:nvPr/>
      </p:nvGrpSpPr>
      <p:grpSpPr>
        <a:xfrm>
          <a:off x="0" y="0"/>
          <a:ext cx="0" cy="0"/>
          <a:chOff x="0" y="0"/>
          <a:chExt cx="0" cy="0"/>
        </a:xfrm>
      </p:grpSpPr>
      <p:sp>
        <p:nvSpPr>
          <p:cNvPr id="1617" name="Google Shape;1617;p23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1618" name="Google Shape;1618;p230"/>
          <p:cNvSpPr txBox="1"/>
          <p:nvPr/>
        </p:nvSpPr>
        <p:spPr>
          <a:xfrm>
            <a:off x="806823" y="1388626"/>
            <a:ext cx="7956177"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funcion1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"Se ha entrado en la funcion1</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funcion2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"Se ha entrado en la funcion2</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//Creamos el puntero a la funcion</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puntero_funcion</a:t>
            </a:r>
            <a:r>
              <a:rPr lang="es-AR" sz="1400" b="0" i="0" u="none" strike="noStrike" cap="none">
                <a:solidFill>
                  <a:srgbClr val="D4D4D4"/>
                </a:solidFill>
                <a:latin typeface="Consolas"/>
                <a:ea typeface="Consolas"/>
                <a:cs typeface="Consolas"/>
                <a:sym typeface="Consolas"/>
              </a:rPr>
              <a:t>)() = &amp;</a:t>
            </a:r>
            <a:r>
              <a:rPr lang="es-AR" sz="1400" b="0" i="0" u="none" strike="noStrike" cap="none">
                <a:solidFill>
                  <a:srgbClr val="DCDCAA"/>
                </a:solidFill>
                <a:latin typeface="Consolas"/>
                <a:ea typeface="Consolas"/>
                <a:cs typeface="Consolas"/>
                <a:sym typeface="Consolas"/>
              </a:rPr>
              <a:t>funcion1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//Llamamos la funcion a traves del puntero</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puntero_funcion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//Hacemos a puntar al puntero a otra función </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puntero_funcion</a:t>
            </a:r>
            <a:r>
              <a:rPr lang="es-AR" sz="1400" b="0" i="0" u="none" strike="noStrike" cap="none">
                <a:solidFill>
                  <a:srgbClr val="D4D4D4"/>
                </a:solidFill>
                <a:latin typeface="Consolas"/>
                <a:ea typeface="Consolas"/>
                <a:cs typeface="Consolas"/>
                <a:sym typeface="Consolas"/>
              </a:rPr>
              <a:t>=&amp;</a:t>
            </a:r>
            <a:r>
              <a:rPr lang="es-AR" sz="1400" b="0" i="0" u="none" strike="noStrike" cap="none">
                <a:solidFill>
                  <a:srgbClr val="DCDCAA"/>
                </a:solidFill>
                <a:latin typeface="Consolas"/>
                <a:ea typeface="Consolas"/>
                <a:cs typeface="Consolas"/>
                <a:sym typeface="Consolas"/>
              </a:rPr>
              <a:t>funcion2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6A9955"/>
                </a:solidFill>
                <a:latin typeface="Consolas"/>
                <a:ea typeface="Consolas"/>
                <a:cs typeface="Consolas"/>
                <a:sym typeface="Consolas"/>
              </a:rPr>
              <a:t>//Llamamos la funcion a traves del puntero</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puntero_funcion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2"/>
        <p:cNvGrpSpPr/>
        <p:nvPr/>
      </p:nvGrpSpPr>
      <p:grpSpPr>
        <a:xfrm>
          <a:off x="0" y="0"/>
          <a:ext cx="0" cy="0"/>
          <a:chOff x="0" y="0"/>
          <a:chExt cx="0" cy="0"/>
        </a:xfrm>
      </p:grpSpPr>
      <p:sp>
        <p:nvSpPr>
          <p:cNvPr id="1623" name="Google Shape;1623;p23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con parámetros</a:t>
            </a:r>
            <a:endParaRPr/>
          </a:p>
        </p:txBody>
      </p:sp>
      <p:sp>
        <p:nvSpPr>
          <p:cNvPr id="1624" name="Google Shape;1624;p231"/>
          <p:cNvSpPr txBox="1"/>
          <p:nvPr/>
        </p:nvSpPr>
        <p:spPr>
          <a:xfrm>
            <a:off x="806823" y="1287773"/>
            <a:ext cx="7956177" cy="39395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sumar</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C586C0"/>
                </a:solidFill>
                <a:latin typeface="Consolas"/>
                <a:ea typeface="Consolas"/>
                <a:cs typeface="Consolas"/>
                <a:sym typeface="Consolas"/>
              </a:rPr>
              <a:t>return</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restar</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C586C0"/>
                </a:solidFill>
                <a:latin typeface="Consolas"/>
                <a:ea typeface="Consolas"/>
                <a:cs typeface="Consolas"/>
                <a:sym typeface="Consolas"/>
              </a:rPr>
              <a:t>return</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funcion_principal</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funcion</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resultado</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9CDCFE"/>
                </a:solidFill>
                <a:latin typeface="Consolas"/>
                <a:ea typeface="Consolas"/>
                <a:cs typeface="Consolas"/>
                <a:sym typeface="Consolas"/>
              </a:rPr>
              <a:t>funcion</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printf</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CE9178"/>
                </a:solidFill>
                <a:latin typeface="Consolas"/>
                <a:ea typeface="Consolas"/>
                <a:cs typeface="Consolas"/>
                <a:sym typeface="Consolas"/>
              </a:rPr>
              <a:t>"El resultado es %d</a:t>
            </a:r>
            <a:r>
              <a:rPr lang="es-AR" sz="1000" b="0" i="0" u="none" strike="noStrike" cap="none">
                <a:solidFill>
                  <a:srgbClr val="D7BA7D"/>
                </a:solidFill>
                <a:latin typeface="Consolas"/>
                <a:ea typeface="Consolas"/>
                <a:cs typeface="Consolas"/>
                <a:sym typeface="Consolas"/>
              </a:rPr>
              <a:t>\n</a:t>
            </a:r>
            <a:r>
              <a:rPr lang="es-AR" sz="1000" b="0" i="0" u="none" strike="noStrike" cap="none">
                <a:solidFill>
                  <a:srgbClr val="CE9178"/>
                </a:solidFill>
                <a:latin typeface="Consolas"/>
                <a:ea typeface="Consolas"/>
                <a:cs typeface="Consolas"/>
                <a:sym typeface="Consolas"/>
              </a:rPr>
              <a: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resultado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main</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6A9955"/>
                </a:solidFill>
                <a:latin typeface="Consolas"/>
                <a:ea typeface="Consolas"/>
                <a:cs typeface="Consolas"/>
                <a:sym typeface="Consolas"/>
              </a:rPr>
              <a:t>//Se definen dos valores enteros cualesquiera</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num1</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B5CEA8"/>
                </a:solidFill>
                <a:latin typeface="Consolas"/>
                <a:ea typeface="Consolas"/>
                <a:cs typeface="Consolas"/>
                <a:sym typeface="Consolas"/>
              </a:rPr>
              <a:t>5</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num2</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B5CEA8"/>
                </a:solidFill>
                <a:latin typeface="Consolas"/>
                <a:ea typeface="Consolas"/>
                <a:cs typeface="Consolas"/>
                <a:sym typeface="Consolas"/>
              </a:rPr>
              <a:t>4</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6A9955"/>
                </a:solidFill>
                <a:latin typeface="Consolas"/>
                <a:ea typeface="Consolas"/>
                <a:cs typeface="Consolas"/>
                <a:sym typeface="Consolas"/>
              </a:rPr>
              <a:t>//Se invoca la funcion principal, pasandole la funcion de SUMA</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printf</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CE9178"/>
                </a:solidFill>
                <a:latin typeface="Consolas"/>
                <a:ea typeface="Consolas"/>
                <a:cs typeface="Consolas"/>
                <a:sym typeface="Consolas"/>
              </a:rPr>
              <a:t>"</a:t>
            </a:r>
            <a:r>
              <a:rPr lang="es-AR" sz="1000" b="0" i="0" u="none" strike="noStrike" cap="none">
                <a:solidFill>
                  <a:srgbClr val="D7BA7D"/>
                </a:solidFill>
                <a:latin typeface="Consolas"/>
                <a:ea typeface="Consolas"/>
                <a:cs typeface="Consolas"/>
                <a:sym typeface="Consolas"/>
              </a:rPr>
              <a:t>\n</a:t>
            </a:r>
            <a:r>
              <a:rPr lang="es-AR" sz="1000" b="0" i="0" u="none" strike="noStrike" cap="none">
                <a:solidFill>
                  <a:srgbClr val="CE9178"/>
                </a:solidFill>
                <a:latin typeface="Consolas"/>
                <a:ea typeface="Consolas"/>
                <a:cs typeface="Consolas"/>
                <a:sym typeface="Consolas"/>
              </a:rPr>
              <a:t>Suma:</a:t>
            </a:r>
            <a:r>
              <a:rPr lang="es-AR" sz="1000" b="0" i="0" u="none" strike="noStrike" cap="none">
                <a:solidFill>
                  <a:srgbClr val="D7BA7D"/>
                </a:solidFill>
                <a:latin typeface="Consolas"/>
                <a:ea typeface="Consolas"/>
                <a:cs typeface="Consolas"/>
                <a:sym typeface="Consolas"/>
              </a:rPr>
              <a:t>\n</a:t>
            </a:r>
            <a:r>
              <a:rPr lang="es-AR" sz="1000" b="0" i="0" u="none" strike="noStrike" cap="none">
                <a:solidFill>
                  <a:srgbClr val="CE9178"/>
                </a:solidFill>
                <a:latin typeface="Consolas"/>
                <a:ea typeface="Consolas"/>
                <a:cs typeface="Consolas"/>
                <a:sym typeface="Consolas"/>
              </a:rPr>
              <a:t>"</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funcion_principal</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9CDCFE"/>
                </a:solidFill>
                <a:latin typeface="Consolas"/>
                <a:ea typeface="Consolas"/>
                <a:cs typeface="Consolas"/>
                <a:sym typeface="Consolas"/>
              </a:rPr>
              <a:t>num1</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num2</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sumar</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6A9955"/>
                </a:solidFill>
                <a:latin typeface="Consolas"/>
                <a:ea typeface="Consolas"/>
                <a:cs typeface="Consolas"/>
                <a:sym typeface="Consolas"/>
              </a:rPr>
              <a:t>//Se invoca la funcion principal, pasandole la funcion de RESTA</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printf</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CE9178"/>
                </a:solidFill>
                <a:latin typeface="Consolas"/>
                <a:ea typeface="Consolas"/>
                <a:cs typeface="Consolas"/>
                <a:sym typeface="Consolas"/>
              </a:rPr>
              <a:t>"Resta:</a:t>
            </a:r>
            <a:r>
              <a:rPr lang="es-AR" sz="1000" b="0" i="0" u="none" strike="noStrike" cap="none">
                <a:solidFill>
                  <a:srgbClr val="D7BA7D"/>
                </a:solidFill>
                <a:latin typeface="Consolas"/>
                <a:ea typeface="Consolas"/>
                <a:cs typeface="Consolas"/>
                <a:sym typeface="Consolas"/>
              </a:rPr>
              <a:t>\n</a:t>
            </a:r>
            <a:r>
              <a:rPr lang="es-AR" sz="1000" b="0" i="0" u="none" strike="noStrike" cap="none">
                <a:solidFill>
                  <a:srgbClr val="CE9178"/>
                </a:solidFill>
                <a:latin typeface="Consolas"/>
                <a:ea typeface="Consolas"/>
                <a:cs typeface="Consolas"/>
                <a:sym typeface="Consolas"/>
              </a:rPr>
              <a:t>"</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funcion_principal</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9CDCFE"/>
                </a:solidFill>
                <a:latin typeface="Consolas"/>
                <a:ea typeface="Consolas"/>
                <a:cs typeface="Consolas"/>
                <a:sym typeface="Consolas"/>
              </a:rPr>
              <a:t>num1</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num2</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restar</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C586C0"/>
                </a:solidFill>
                <a:latin typeface="Consolas"/>
                <a:ea typeface="Consolas"/>
                <a:cs typeface="Consolas"/>
                <a:sym typeface="Consolas"/>
              </a:rPr>
              <a:t>return</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B5CEA8"/>
                </a:solidFill>
                <a:latin typeface="Consolas"/>
                <a:ea typeface="Consolas"/>
                <a:cs typeface="Consolas"/>
                <a:sym typeface="Consolas"/>
              </a:rPr>
              <a:t>0</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29" name="Google Shape;1629;p23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a:t>
            </a:r>
            <a:endParaRPr/>
          </a:p>
        </p:txBody>
      </p:sp>
      <p:sp>
        <p:nvSpPr>
          <p:cNvPr id="1630" name="Google Shape;1630;p23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 fue diseñado en 1979 por Bjarme Stroustrup. Su intención fue la de extender el lenguaje de programación C incorporando la manipulación de objetos. </a:t>
            </a:r>
            <a:br>
              <a:rPr lang="es-AR"/>
            </a:br>
            <a:r>
              <a:rPr lang="es-AR"/>
              <a:t>Hoy en día C++ ya no se considera una extensión de C sino una lenguaje totalmente diferente</a:t>
            </a:r>
            <a:endParaRPr/>
          </a:p>
        </p:txBody>
      </p:sp>
      <p:pic>
        <p:nvPicPr>
          <p:cNvPr id="1631" name="Google Shape;1631;p232" descr="C++ - Wikipedia, la enciclopedia libre"/>
          <p:cNvPicPr preferRelativeResize="0"/>
          <p:nvPr/>
        </p:nvPicPr>
        <p:blipFill rotWithShape="1">
          <a:blip r:embed="rId3">
            <a:alphaModFix/>
          </a:blip>
          <a:srcRect/>
          <a:stretch/>
        </p:blipFill>
        <p:spPr>
          <a:xfrm>
            <a:off x="7744386" y="16528"/>
            <a:ext cx="886875" cy="9956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a:t>
            </a:r>
            <a:endParaRPr/>
          </a:p>
        </p:txBody>
      </p:sp>
      <p:sp>
        <p:nvSpPr>
          <p:cNvPr id="234" name="Google Shape;234;p15"/>
          <p:cNvSpPr txBox="1">
            <a:spLocks noGrp="1"/>
          </p:cNvSpPr>
          <p:nvPr>
            <p:ph type="body" idx="1"/>
          </p:nvPr>
        </p:nvSpPr>
        <p:spPr>
          <a:xfrm>
            <a:off x="609600" y="1352551"/>
            <a:ext cx="8354888"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80000"/>
              </a:lnSpc>
              <a:spcBef>
                <a:spcPts val="0"/>
              </a:spcBef>
              <a:spcAft>
                <a:spcPts val="0"/>
              </a:spcAft>
              <a:buSzPts val="1348"/>
              <a:buChar char="◻"/>
            </a:pPr>
            <a:r>
              <a:rPr lang="es-AR" sz="2247" b="1"/>
              <a:t>Escribir </a:t>
            </a:r>
            <a:endParaRPr b="1"/>
          </a:p>
          <a:p>
            <a:pPr marL="320040" lvl="0" indent="-320040" algn="l" rtl="0">
              <a:lnSpc>
                <a:spcPct val="80000"/>
              </a:lnSpc>
              <a:spcBef>
                <a:spcPts val="700"/>
              </a:spcBef>
              <a:spcAft>
                <a:spcPts val="0"/>
              </a:spcAft>
              <a:buSzPts val="1348"/>
              <a:buChar char="◻"/>
            </a:pPr>
            <a:r>
              <a:rPr lang="es-AR" sz="2247" b="1"/>
              <a:t>Unsigned char a=0x30;</a:t>
            </a:r>
            <a:endParaRPr b="1"/>
          </a:p>
          <a:p>
            <a:pPr marL="320040" lvl="0" indent="-320040" algn="l" rtl="0">
              <a:lnSpc>
                <a:spcPct val="80000"/>
              </a:lnSpc>
              <a:spcBef>
                <a:spcPts val="700"/>
              </a:spcBef>
              <a:spcAft>
                <a:spcPts val="0"/>
              </a:spcAft>
              <a:buSzPts val="1348"/>
              <a:buChar char="◻"/>
            </a:pPr>
            <a:r>
              <a:rPr lang="es-AR" sz="2247" b="1"/>
              <a:t>Unsigned char=‘0’</a:t>
            </a:r>
            <a:endParaRPr b="1"/>
          </a:p>
          <a:p>
            <a:pPr marL="320040" lvl="0" indent="-234429" algn="l" rtl="0">
              <a:lnSpc>
                <a:spcPct val="80000"/>
              </a:lnSpc>
              <a:spcBef>
                <a:spcPts val="700"/>
              </a:spcBef>
              <a:spcAft>
                <a:spcPts val="0"/>
              </a:spcAft>
              <a:buSzPts val="1348"/>
              <a:buNone/>
            </a:pPr>
            <a:endParaRPr sz="2247"/>
          </a:p>
          <a:p>
            <a:pPr marL="320040" lvl="0" indent="-320040" algn="l" rtl="0">
              <a:lnSpc>
                <a:spcPct val="80000"/>
              </a:lnSpc>
              <a:spcBef>
                <a:spcPts val="700"/>
              </a:spcBef>
              <a:spcAft>
                <a:spcPts val="0"/>
              </a:spcAft>
              <a:buSzPts val="1348"/>
              <a:buChar char="◻"/>
            </a:pPr>
            <a:r>
              <a:rPr lang="es-AR" sz="2247"/>
              <a:t>Son expresiones equivalentes, si colocamos entre simple comillas un símbolo ASCII asignará a la variable el valor de acuerdo a la tabla vista anteriormente.</a:t>
            </a:r>
            <a:endParaRPr/>
          </a:p>
          <a:p>
            <a:pPr marL="320040" lvl="0" indent="-320040" algn="l" rtl="0">
              <a:lnSpc>
                <a:spcPct val="80000"/>
              </a:lnSpc>
              <a:spcBef>
                <a:spcPts val="700"/>
              </a:spcBef>
              <a:spcAft>
                <a:spcPts val="0"/>
              </a:spcAft>
              <a:buSzPts val="1348"/>
              <a:buChar char="◻"/>
            </a:pPr>
            <a:r>
              <a:rPr lang="es-AR" sz="2247"/>
              <a:t>No es lo mismo el ‘1’ que el numero 1.</a:t>
            </a:r>
            <a:endParaRPr/>
          </a:p>
          <a:p>
            <a:pPr marL="320040" lvl="0" indent="-320040" algn="l" rtl="0">
              <a:lnSpc>
                <a:spcPct val="80000"/>
              </a:lnSpc>
              <a:spcBef>
                <a:spcPts val="700"/>
              </a:spcBef>
              <a:spcAft>
                <a:spcPts val="0"/>
              </a:spcAft>
              <a:buSzPts val="1348"/>
              <a:buChar char="◻"/>
            </a:pPr>
            <a:r>
              <a:rPr lang="es-AR" sz="2247"/>
              <a:t>Si es lo mismo 0x31 que el carácter ‘1’</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23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a:t>
            </a:r>
            <a:endParaRPr/>
          </a:p>
        </p:txBody>
      </p:sp>
      <p:sp>
        <p:nvSpPr>
          <p:cNvPr id="1637" name="Google Shape;1637;p23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 fue diseñado en 1979 por Bjarme Stroustrup. Su intención fue la de extender el lenguaje de programación C incorporando la manipulación de objetos. </a:t>
            </a:r>
            <a:br>
              <a:rPr lang="es-AR"/>
            </a:br>
            <a:r>
              <a:rPr lang="es-AR"/>
              <a:t>Hoy en día C++ ya no se considera una extensión de C sino una lenguaje totalmente diferente</a:t>
            </a:r>
            <a:endParaRPr/>
          </a:p>
        </p:txBody>
      </p:sp>
      <p:pic>
        <p:nvPicPr>
          <p:cNvPr id="1638" name="Google Shape;1638;p233" descr="C++ - Wikipedia, la enciclopedia libre"/>
          <p:cNvPicPr preferRelativeResize="0"/>
          <p:nvPr/>
        </p:nvPicPr>
        <p:blipFill rotWithShape="1">
          <a:blip r:embed="rId3">
            <a:alphaModFix/>
          </a:blip>
          <a:srcRect/>
          <a:stretch/>
        </p:blipFill>
        <p:spPr>
          <a:xfrm>
            <a:off x="7744386" y="16528"/>
            <a:ext cx="886875" cy="995643"/>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42"/>
        <p:cNvGrpSpPr/>
        <p:nvPr/>
      </p:nvGrpSpPr>
      <p:grpSpPr>
        <a:xfrm>
          <a:off x="0" y="0"/>
          <a:ext cx="0" cy="0"/>
          <a:chOff x="0" y="0"/>
          <a:chExt cx="0" cy="0"/>
        </a:xfrm>
      </p:grpSpPr>
      <p:sp>
        <p:nvSpPr>
          <p:cNvPr id="1643" name="Google Shape;1643;p23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Primer programa</a:t>
            </a:r>
            <a:endParaRPr/>
          </a:p>
        </p:txBody>
      </p:sp>
      <p:sp>
        <p:nvSpPr>
          <p:cNvPr id="1644" name="Google Shape;1644;p234"/>
          <p:cNvSpPr txBox="1"/>
          <p:nvPr/>
        </p:nvSpPr>
        <p:spPr>
          <a:xfrm>
            <a:off x="708211" y="1738250"/>
            <a:ext cx="7956177"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0" i="0" u="none" strike="noStrike" cap="none">
                <a:solidFill>
                  <a:srgbClr val="C586C0"/>
                </a:solidFill>
                <a:latin typeface="Consolas"/>
                <a:ea typeface="Consolas"/>
                <a:cs typeface="Consolas"/>
                <a:sym typeface="Consolas"/>
              </a:rPr>
              <a:t>#include</a:t>
            </a:r>
            <a:r>
              <a:rPr lang="es-AR" sz="1800" b="0" i="0" u="none" strike="noStrike" cap="none">
                <a:solidFill>
                  <a:srgbClr val="569CD6"/>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&lt;iostream&gt;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800" b="0" i="0" u="none" strike="noStrike" cap="none">
                <a:solidFill>
                  <a:srgbClr val="C586C0"/>
                </a:solidFill>
                <a:latin typeface="Consolas"/>
                <a:ea typeface="Consolas"/>
                <a:cs typeface="Consolas"/>
                <a:sym typeface="Consolas"/>
              </a:rPr>
              <a:t>using</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namespace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4EC9B0"/>
                </a:solidFill>
                <a:latin typeface="Consolas"/>
                <a:ea typeface="Consolas"/>
                <a:cs typeface="Consolas"/>
                <a:sym typeface="Consolas"/>
              </a:rPr>
              <a:t>std</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main</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cout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"Hola mundo"</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endl</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a:t>
            </a:r>
            <a:endParaRPr/>
          </a:p>
        </p:txBody>
      </p:sp>
      <p:pic>
        <p:nvPicPr>
          <p:cNvPr id="1645" name="Google Shape;1645;p234" descr="C++ - Wikipedia, la enciclopedia libre"/>
          <p:cNvPicPr preferRelativeResize="0"/>
          <p:nvPr/>
        </p:nvPicPr>
        <p:blipFill rotWithShape="1">
          <a:blip r:embed="rId3">
            <a:alphaModFix/>
          </a:blip>
          <a:srcRect/>
          <a:stretch/>
        </p:blipFill>
        <p:spPr>
          <a:xfrm>
            <a:off x="7690599" y="118110"/>
            <a:ext cx="790014" cy="886903"/>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23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Primer programa</a:t>
            </a:r>
            <a:endParaRPr/>
          </a:p>
        </p:txBody>
      </p:sp>
      <p:sp>
        <p:nvSpPr>
          <p:cNvPr id="1651" name="Google Shape;1651;p23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97180" algn="l" rtl="0">
              <a:lnSpc>
                <a:spcPct val="100000"/>
              </a:lnSpc>
              <a:spcBef>
                <a:spcPts val="700"/>
              </a:spcBef>
              <a:spcAft>
                <a:spcPts val="0"/>
              </a:spcAft>
              <a:buSzPct val="40260"/>
              <a:buChar char="◻"/>
            </a:pPr>
            <a:r>
              <a:rPr lang="es-AR"/>
              <a:t>Podríamos copiar el primer programa en C y funcionaria 100% pero en este formao vemos cosas nuevas. </a:t>
            </a:r>
            <a:br>
              <a:rPr lang="es-AR"/>
            </a:br>
            <a:r>
              <a:rPr lang="es-AR"/>
              <a:t>Vemos el uso de otra librería para entrada y salida de datos iostream  En C++ todos es un flujo, pantalla, teclado, archivos, impresora etc.</a:t>
            </a:r>
            <a:endParaRPr/>
          </a:p>
          <a:p>
            <a:pPr marL="457200" lvl="0" indent="-297180" algn="l" rtl="0">
              <a:lnSpc>
                <a:spcPct val="100000"/>
              </a:lnSpc>
              <a:spcBef>
                <a:spcPts val="700"/>
              </a:spcBef>
              <a:spcAft>
                <a:spcPts val="0"/>
              </a:spcAft>
              <a:buSzPct val="40260"/>
              <a:buChar char="◻"/>
            </a:pPr>
            <a:r>
              <a:rPr lang="es-AR"/>
              <a:t>Con la línea using namespace std; nos sirve para poder utilizar cout como elemento de salida sin tener que aclarar todo el tiempo que cout pertenece a std</a:t>
            </a:r>
            <a:endParaRPr/>
          </a:p>
          <a:p>
            <a:pPr marL="160020" lvl="0" indent="0" algn="l" rtl="0">
              <a:lnSpc>
                <a:spcPct val="100000"/>
              </a:lnSpc>
              <a:spcBef>
                <a:spcPts val="700"/>
              </a:spcBef>
              <a:spcAft>
                <a:spcPts val="0"/>
              </a:spcAft>
              <a:buSzPct val="40260"/>
              <a:buNone/>
            </a:pPr>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55"/>
        <p:cNvGrpSpPr/>
        <p:nvPr/>
      </p:nvGrpSpPr>
      <p:grpSpPr>
        <a:xfrm>
          <a:off x="0" y="0"/>
          <a:ext cx="0" cy="0"/>
          <a:chOff x="0" y="0"/>
          <a:chExt cx="0" cy="0"/>
        </a:xfrm>
      </p:grpSpPr>
      <p:sp>
        <p:nvSpPr>
          <p:cNvPr id="1656" name="Google Shape;1656;p23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Si no colocaramos el namespace</a:t>
            </a:r>
            <a:endParaRPr/>
          </a:p>
        </p:txBody>
      </p:sp>
      <p:sp>
        <p:nvSpPr>
          <p:cNvPr id="1657" name="Google Shape;1657;p236"/>
          <p:cNvSpPr txBox="1"/>
          <p:nvPr/>
        </p:nvSpPr>
        <p:spPr>
          <a:xfrm>
            <a:off x="609600" y="1650844"/>
            <a:ext cx="7956177"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400" b="0" i="0" u="none" strike="noStrike" cap="none">
                <a:solidFill>
                  <a:srgbClr val="C586C0"/>
                </a:solidFill>
                <a:latin typeface="Consolas"/>
                <a:ea typeface="Consolas"/>
                <a:cs typeface="Consolas"/>
                <a:sym typeface="Consolas"/>
              </a:rPr>
              <a:t>#include</a:t>
            </a:r>
            <a:r>
              <a:rPr lang="es-AR" sz="2400" b="0" i="0" u="none" strike="noStrike" cap="none">
                <a:solidFill>
                  <a:srgbClr val="569CD6"/>
                </a:solidFill>
                <a:latin typeface="Consolas"/>
                <a:ea typeface="Consolas"/>
                <a:cs typeface="Consolas"/>
                <a:sym typeface="Consolas"/>
              </a:rPr>
              <a:t> </a:t>
            </a:r>
            <a:r>
              <a:rPr lang="es-AR" sz="2400" b="0" i="0" u="none" strike="noStrike" cap="none">
                <a:solidFill>
                  <a:srgbClr val="CE9178"/>
                </a:solidFill>
                <a:latin typeface="Consolas"/>
                <a:ea typeface="Consolas"/>
                <a:cs typeface="Consolas"/>
                <a:sym typeface="Consolas"/>
              </a:rPr>
              <a:t>&lt;iostream&gt;</a:t>
            </a:r>
            <a:endParaRPr sz="2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2400" b="0" i="0" u="none" strike="noStrike" cap="none">
                <a:solidFill>
                  <a:srgbClr val="D4D4D4"/>
                </a:solidFill>
                <a:latin typeface="Consolas"/>
                <a:ea typeface="Consolas"/>
                <a:cs typeface="Consolas"/>
                <a:sym typeface="Consolas"/>
              </a:rPr>
            </a:br>
            <a:r>
              <a:rPr lang="es-AR" sz="2400" b="0" i="0" u="none" strike="noStrike" cap="none">
                <a:solidFill>
                  <a:srgbClr val="569CD6"/>
                </a:solidFill>
                <a:latin typeface="Consolas"/>
                <a:ea typeface="Consolas"/>
                <a:cs typeface="Consolas"/>
                <a:sym typeface="Consolas"/>
              </a:rPr>
              <a:t>int</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DCDCAA"/>
                </a:solidFill>
                <a:latin typeface="Consolas"/>
                <a:ea typeface="Consolas"/>
                <a:cs typeface="Consolas"/>
                <a:sym typeface="Consolas"/>
              </a:rPr>
              <a:t>main</a:t>
            </a:r>
            <a:r>
              <a:rPr lang="es-AR" sz="2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4EC9B0"/>
                </a:solidFill>
                <a:latin typeface="Consolas"/>
                <a:ea typeface="Consolas"/>
                <a:cs typeface="Consolas"/>
                <a:sym typeface="Consolas"/>
              </a:rPr>
              <a:t>std</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9CDCFE"/>
                </a:solidFill>
                <a:latin typeface="Consolas"/>
                <a:ea typeface="Consolas"/>
                <a:cs typeface="Consolas"/>
                <a:sym typeface="Consolas"/>
              </a:rPr>
              <a:t>cout</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DCDCAA"/>
                </a:solidFill>
                <a:latin typeface="Consolas"/>
                <a:ea typeface="Consolas"/>
                <a:cs typeface="Consolas"/>
                <a:sym typeface="Consolas"/>
              </a:rPr>
              <a:t>&lt;&lt;</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E9178"/>
                </a:solidFill>
                <a:latin typeface="Consolas"/>
                <a:ea typeface="Consolas"/>
                <a:cs typeface="Consolas"/>
                <a:sym typeface="Consolas"/>
              </a:rPr>
              <a:t>"Hola mundo"</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DCDCAA"/>
                </a:solidFill>
                <a:latin typeface="Consolas"/>
                <a:ea typeface="Consolas"/>
                <a:cs typeface="Consolas"/>
                <a:sym typeface="Consolas"/>
              </a:rPr>
              <a:t>&lt;&lt;</a:t>
            </a:r>
            <a:r>
              <a:rPr lang="es-AR" sz="2400" b="0" i="0" u="none" strike="noStrike" cap="none">
                <a:solidFill>
                  <a:srgbClr val="4EC9B0"/>
                </a:solidFill>
                <a:latin typeface="Consolas"/>
                <a:ea typeface="Consolas"/>
                <a:cs typeface="Consolas"/>
                <a:sym typeface="Consolas"/>
              </a:rPr>
              <a:t>std</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DCDCAA"/>
                </a:solidFill>
                <a:latin typeface="Consolas"/>
                <a:ea typeface="Consolas"/>
                <a:cs typeface="Consolas"/>
                <a:sym typeface="Consolas"/>
              </a:rPr>
              <a:t>endl</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return</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B5CEA8"/>
                </a:solidFill>
                <a:latin typeface="Consolas"/>
                <a:ea typeface="Consolas"/>
                <a:cs typeface="Consolas"/>
                <a:sym typeface="Consolas"/>
              </a:rPr>
              <a:t>0</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2400" b="0" i="0" u="none" strike="noStrike" cap="none">
                <a:solidFill>
                  <a:srgbClr val="D4D4D4"/>
                </a:solidFill>
                <a:latin typeface="Consolas"/>
                <a:ea typeface="Consolas"/>
                <a:cs typeface="Consolas"/>
                <a:sym typeface="Consolas"/>
              </a:rPr>
            </a:br>
            <a:r>
              <a:rPr lang="es-AR" sz="24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23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Cout</a:t>
            </a:r>
            <a:endParaRPr/>
          </a:p>
        </p:txBody>
      </p:sp>
      <p:sp>
        <p:nvSpPr>
          <p:cNvPr id="1663" name="Google Shape;1663;p23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Mostrar texto por pantalla en C++ es muy simple. Para imprimir una salida de texto en C++ se hace uso de la instrucción cout, junto con &lt;&lt;. </a:t>
            </a:r>
            <a:endParaRPr/>
          </a:p>
          <a:p>
            <a:pPr marL="457200" lvl="0" indent="-297180" algn="l" rtl="0">
              <a:lnSpc>
                <a:spcPct val="100000"/>
              </a:lnSpc>
              <a:spcBef>
                <a:spcPts val="700"/>
              </a:spcBef>
              <a:spcAft>
                <a:spcPts val="0"/>
              </a:spcAft>
              <a:buSzPts val="1080"/>
              <a:buChar char="◻"/>
            </a:pPr>
            <a:r>
              <a:rPr lang="es-AR"/>
              <a:t>Es importante tener en cuenta que la instrucción cout siempre va acompañada de &lt;&lt; para controlar el flujo de datos que sale. </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67"/>
        <p:cNvGrpSpPr/>
        <p:nvPr/>
      </p:nvGrpSpPr>
      <p:grpSpPr>
        <a:xfrm>
          <a:off x="0" y="0"/>
          <a:ext cx="0" cy="0"/>
          <a:chOff x="0" y="0"/>
          <a:chExt cx="0" cy="0"/>
        </a:xfrm>
      </p:grpSpPr>
      <p:sp>
        <p:nvSpPr>
          <p:cNvPr id="1668" name="Google Shape;1668;p23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Intercalando valores</a:t>
            </a:r>
            <a:endParaRPr/>
          </a:p>
        </p:txBody>
      </p:sp>
      <p:sp>
        <p:nvSpPr>
          <p:cNvPr id="1669" name="Google Shape;1669;p238"/>
          <p:cNvSpPr txBox="1"/>
          <p:nvPr/>
        </p:nvSpPr>
        <p:spPr>
          <a:xfrm>
            <a:off x="806823" y="1744973"/>
            <a:ext cx="7956177"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C586C0"/>
                </a:solidFill>
                <a:latin typeface="Consolas"/>
                <a:ea typeface="Consolas"/>
                <a:cs typeface="Consolas"/>
                <a:sym typeface="Consolas"/>
              </a:rPr>
              <a:t>#include</a:t>
            </a:r>
            <a:r>
              <a:rPr lang="es-AR" sz="1600" b="0" i="0" u="none" strike="noStrike" cap="none">
                <a:solidFill>
                  <a:srgbClr val="569CD6"/>
                </a:solidFill>
                <a:latin typeface="Consolas"/>
                <a:ea typeface="Consolas"/>
                <a:cs typeface="Consolas"/>
                <a:sym typeface="Consolas"/>
              </a:rPr>
              <a:t> </a:t>
            </a:r>
            <a:r>
              <a:rPr lang="es-AR" sz="1600" b="0" i="0" u="none" strike="noStrike" cap="none">
                <a:solidFill>
                  <a:srgbClr val="CE9178"/>
                </a:solidFill>
                <a:latin typeface="Consolas"/>
                <a:ea typeface="Consolas"/>
                <a:cs typeface="Consolas"/>
                <a:sym typeface="Consolas"/>
              </a:rPr>
              <a:t>"iostream"</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600" b="0" i="0" u="none" strike="noStrike" cap="none">
                <a:solidFill>
                  <a:srgbClr val="C586C0"/>
                </a:solidFill>
                <a:latin typeface="Consolas"/>
                <a:ea typeface="Consolas"/>
                <a:cs typeface="Consolas"/>
                <a:sym typeface="Consolas"/>
              </a:rPr>
              <a:t>using</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namespace</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std</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numero</a:t>
            </a:r>
            <a:r>
              <a:rPr lang="es-AR" sz="1600" b="0" i="0" u="none" strike="noStrike" cap="none">
                <a:solidFill>
                  <a:srgbClr val="D4D4D4"/>
                </a:solidFill>
                <a:latin typeface="Consolas"/>
                <a:ea typeface="Consolas"/>
                <a:cs typeface="Consolas"/>
                <a:sym typeface="Consolas"/>
              </a:rPr>
              <a:t> = </a:t>
            </a:r>
            <a:r>
              <a:rPr lang="es-AR" sz="1600" b="0" i="0" u="none" strike="noStrike" cap="none">
                <a:solidFill>
                  <a:srgbClr val="B5CEA8"/>
                </a:solidFill>
                <a:latin typeface="Consolas"/>
                <a:ea typeface="Consolas"/>
                <a:cs typeface="Consolas"/>
                <a:sym typeface="Consolas"/>
              </a:rPr>
              <a:t>2</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cout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&lt;&lt;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E9178"/>
                </a:solidFill>
                <a:latin typeface="Consolas"/>
                <a:ea typeface="Consolas"/>
                <a:cs typeface="Consolas"/>
                <a:sym typeface="Consolas"/>
              </a:rPr>
              <a:t>"El valor de numero es "</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&lt;&lt;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numero</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&lt;&lt;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E9178"/>
                </a:solidFill>
                <a:latin typeface="Consolas"/>
                <a:ea typeface="Consolas"/>
                <a:cs typeface="Consolas"/>
                <a:sym typeface="Consolas"/>
              </a:rPr>
              <a:t>"</a:t>
            </a:r>
            <a:r>
              <a:rPr lang="es-AR" sz="1600" b="0" i="0" u="none" strike="noStrike" cap="none">
                <a:solidFill>
                  <a:srgbClr val="D7BA7D"/>
                </a:solidFill>
                <a:latin typeface="Consolas"/>
                <a:ea typeface="Consolas"/>
                <a:cs typeface="Consolas"/>
                <a:sym typeface="Consolas"/>
              </a:rPr>
              <a:t>\n</a:t>
            </a:r>
            <a:r>
              <a:rPr lang="es-AR" sz="1600" b="0" i="0" u="none" strike="noStrike" cap="none">
                <a:solidFill>
                  <a:srgbClr val="CE9178"/>
                </a:solidFill>
                <a:latin typeface="Consolas"/>
                <a:ea typeface="Consolas"/>
                <a:cs typeface="Consolas"/>
                <a:sym typeface="Consolas"/>
              </a:rPr>
              <a:t>"</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73"/>
        <p:cNvGrpSpPr/>
        <p:nvPr/>
      </p:nvGrpSpPr>
      <p:grpSpPr>
        <a:xfrm>
          <a:off x="0" y="0"/>
          <a:ext cx="0" cy="0"/>
          <a:chOff x="0" y="0"/>
          <a:chExt cx="0" cy="0"/>
        </a:xfrm>
      </p:grpSpPr>
      <p:sp>
        <p:nvSpPr>
          <p:cNvPr id="1674" name="Google Shape;1674;p23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Ingresando valores por teclado cin</a:t>
            </a:r>
            <a:endParaRPr/>
          </a:p>
        </p:txBody>
      </p:sp>
      <p:sp>
        <p:nvSpPr>
          <p:cNvPr id="1675" name="Google Shape;1675;p239"/>
          <p:cNvSpPr txBox="1"/>
          <p:nvPr/>
        </p:nvSpPr>
        <p:spPr>
          <a:xfrm>
            <a:off x="708211" y="1408796"/>
            <a:ext cx="7956177"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0" i="0" u="none" strike="noStrike" cap="none">
                <a:solidFill>
                  <a:srgbClr val="C586C0"/>
                </a:solidFill>
                <a:latin typeface="Consolas"/>
                <a:ea typeface="Consolas"/>
                <a:cs typeface="Consolas"/>
                <a:sym typeface="Consolas"/>
              </a:rPr>
              <a:t>#include</a:t>
            </a:r>
            <a:r>
              <a:rPr lang="es-AR" sz="1800" b="0" i="0" u="none" strike="noStrike" cap="none">
                <a:solidFill>
                  <a:srgbClr val="569CD6"/>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"iostream"</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C586C0"/>
                </a:solidFill>
                <a:latin typeface="Consolas"/>
                <a:ea typeface="Consolas"/>
                <a:cs typeface="Consolas"/>
                <a:sym typeface="Consolas"/>
              </a:rPr>
              <a:t>using</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namespace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4EC9B0"/>
                </a:solidFill>
                <a:latin typeface="Consolas"/>
                <a:ea typeface="Consolas"/>
                <a:cs typeface="Consolas"/>
                <a:sym typeface="Consolas"/>
              </a:rPr>
              <a:t>std</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main</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numero</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cout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"Ingrese un valor por favor</a:t>
            </a:r>
            <a:r>
              <a:rPr lang="es-AR" sz="1800" b="0" i="0" u="none" strike="noStrike" cap="none">
                <a:solidFill>
                  <a:srgbClr val="D7BA7D"/>
                </a:solidFill>
                <a:latin typeface="Consolas"/>
                <a:ea typeface="Consolas"/>
                <a:cs typeface="Consolas"/>
                <a:sym typeface="Consolas"/>
              </a:rPr>
              <a:t>\n</a:t>
            </a:r>
            <a:r>
              <a:rPr lang="es-AR" sz="1800" b="0" i="0" u="none" strike="noStrike" cap="none">
                <a:solidFill>
                  <a:srgbClr val="CE9178"/>
                </a:solidFill>
                <a:latin typeface="Consolas"/>
                <a:ea typeface="Consolas"/>
                <a:cs typeface="Consolas"/>
                <a:sym typeface="Consolas"/>
              </a:rPr>
              <a:t>"</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cin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&gt;&gt;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numero</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6A9955"/>
                </a:solidFill>
                <a:latin typeface="Consolas"/>
                <a:ea typeface="Consolas"/>
                <a:cs typeface="Consolas"/>
                <a:sym typeface="Consolas"/>
              </a:rPr>
              <a:t>    //Se concatenan y muestran los valores por pantalla con cout&lt;&lt;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cout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"El valor de numero es "</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numero</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a:t>
            </a:r>
            <a:r>
              <a:rPr lang="es-AR" sz="1800" b="0" i="0" u="none" strike="noStrike" cap="none">
                <a:solidFill>
                  <a:srgbClr val="D7BA7D"/>
                </a:solidFill>
                <a:latin typeface="Consolas"/>
                <a:ea typeface="Consolas"/>
                <a:cs typeface="Consolas"/>
                <a:sym typeface="Consolas"/>
              </a:rPr>
              <a:t>\n</a:t>
            </a:r>
            <a:r>
              <a:rPr lang="es-AR" sz="1800" b="0" i="0" u="none" strike="noStrike" cap="none">
                <a:solidFill>
                  <a:srgbClr val="CE9178"/>
                </a:solidFill>
                <a:latin typeface="Consolas"/>
                <a:ea typeface="Consolas"/>
                <a:cs typeface="Consolas"/>
                <a:sym typeface="Consolas"/>
              </a:rPr>
              <a:t>"</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24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Endl y \n</a:t>
            </a:r>
            <a:endParaRPr/>
          </a:p>
        </p:txBody>
      </p:sp>
      <p:sp>
        <p:nvSpPr>
          <p:cNvPr id="1681" name="Google Shape;1681;p24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Ambos pueden ser utilizados de la siguiente forma y hacen lo mismo</a:t>
            </a:r>
            <a:endParaRPr/>
          </a:p>
          <a:p>
            <a:pPr marL="457200" lvl="0" indent="-228600" algn="l" rtl="0">
              <a:lnSpc>
                <a:spcPct val="100000"/>
              </a:lnSpc>
              <a:spcBef>
                <a:spcPts val="700"/>
              </a:spcBef>
              <a:spcAft>
                <a:spcPts val="0"/>
              </a:spcAft>
              <a:buSzPts val="1080"/>
              <a:buNone/>
            </a:pPr>
            <a:endParaRPr/>
          </a:p>
          <a:p>
            <a:pPr marL="160020" lvl="0" indent="0" algn="l" rtl="0">
              <a:lnSpc>
                <a:spcPct val="100000"/>
              </a:lnSpc>
              <a:spcBef>
                <a:spcPts val="700"/>
              </a:spcBef>
              <a:spcAft>
                <a:spcPts val="0"/>
              </a:spcAft>
              <a:buSzPts val="1080"/>
              <a:buNone/>
            </a:pPr>
            <a:r>
              <a:rPr lang="es-AR" sz="2000" b="0">
                <a:solidFill>
                  <a:srgbClr val="9CDCFE"/>
                </a:solidFill>
                <a:latin typeface="Consolas"/>
                <a:ea typeface="Consolas"/>
                <a:cs typeface="Consolas"/>
                <a:sym typeface="Consolas"/>
              </a:rPr>
              <a:t>cout</a:t>
            </a:r>
            <a:r>
              <a:rPr lang="es-AR" sz="2000" b="0">
                <a:solidFill>
                  <a:srgbClr val="D4D4D4"/>
                </a:solidFill>
                <a:latin typeface="Consolas"/>
                <a:ea typeface="Consolas"/>
                <a:cs typeface="Consolas"/>
                <a:sym typeface="Consolas"/>
              </a:rPr>
              <a:t> </a:t>
            </a:r>
            <a:r>
              <a:rPr lang="es-AR" sz="2000" b="0">
                <a:solidFill>
                  <a:srgbClr val="DCDCAA"/>
                </a:solidFill>
                <a:latin typeface="Consolas"/>
                <a:ea typeface="Consolas"/>
                <a:cs typeface="Consolas"/>
                <a:sym typeface="Consolas"/>
              </a:rPr>
              <a:t>&lt;&lt;</a:t>
            </a:r>
            <a:r>
              <a:rPr lang="es-AR" sz="2000" b="0">
                <a:solidFill>
                  <a:srgbClr val="D4D4D4"/>
                </a:solidFill>
                <a:latin typeface="Consolas"/>
                <a:ea typeface="Consolas"/>
                <a:cs typeface="Consolas"/>
                <a:sym typeface="Consolas"/>
              </a:rPr>
              <a:t> </a:t>
            </a:r>
            <a:r>
              <a:rPr lang="es-AR" sz="2000" b="0">
                <a:solidFill>
                  <a:srgbClr val="CE9178"/>
                </a:solidFill>
                <a:latin typeface="Consolas"/>
                <a:ea typeface="Consolas"/>
                <a:cs typeface="Consolas"/>
                <a:sym typeface="Consolas"/>
              </a:rPr>
              <a:t>"Ingrese un valor por favor "</a:t>
            </a:r>
            <a:r>
              <a:rPr lang="es-AR" sz="2000" b="0">
                <a:solidFill>
                  <a:srgbClr val="DCDCAA"/>
                </a:solidFill>
                <a:latin typeface="Consolas"/>
                <a:ea typeface="Consolas"/>
                <a:cs typeface="Consolas"/>
                <a:sym typeface="Consolas"/>
              </a:rPr>
              <a:t>&lt;&lt;</a:t>
            </a:r>
            <a:r>
              <a:rPr lang="es-AR" sz="2000" b="0">
                <a:solidFill>
                  <a:srgbClr val="D4D4D4"/>
                </a:solidFill>
                <a:latin typeface="Consolas"/>
                <a:ea typeface="Consolas"/>
                <a:cs typeface="Consolas"/>
                <a:sym typeface="Consolas"/>
              </a:rPr>
              <a:t> </a:t>
            </a:r>
            <a:r>
              <a:rPr lang="es-AR" sz="2000" b="0">
                <a:solidFill>
                  <a:srgbClr val="DCDCAA"/>
                </a:solidFill>
                <a:latin typeface="Consolas"/>
                <a:ea typeface="Consolas"/>
                <a:cs typeface="Consolas"/>
                <a:sym typeface="Consolas"/>
              </a:rPr>
              <a:t>endl</a:t>
            </a:r>
            <a:r>
              <a:rPr lang="es-AR" sz="2000"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sz="2000" b="0">
                <a:solidFill>
                  <a:srgbClr val="9CDCFE"/>
                </a:solidFill>
                <a:latin typeface="Consolas"/>
                <a:ea typeface="Consolas"/>
                <a:cs typeface="Consolas"/>
                <a:sym typeface="Consolas"/>
              </a:rPr>
              <a:t>cout</a:t>
            </a:r>
            <a:r>
              <a:rPr lang="es-AR" sz="2000" b="0">
                <a:solidFill>
                  <a:srgbClr val="D4D4D4"/>
                </a:solidFill>
                <a:latin typeface="Consolas"/>
                <a:ea typeface="Consolas"/>
                <a:cs typeface="Consolas"/>
                <a:sym typeface="Consolas"/>
              </a:rPr>
              <a:t> </a:t>
            </a:r>
            <a:r>
              <a:rPr lang="es-AR" sz="2000" b="0">
                <a:solidFill>
                  <a:srgbClr val="DCDCAA"/>
                </a:solidFill>
                <a:latin typeface="Consolas"/>
                <a:ea typeface="Consolas"/>
                <a:cs typeface="Consolas"/>
                <a:sym typeface="Consolas"/>
              </a:rPr>
              <a:t>&lt;&lt;</a:t>
            </a:r>
            <a:r>
              <a:rPr lang="es-AR" sz="2000" b="0">
                <a:solidFill>
                  <a:srgbClr val="D4D4D4"/>
                </a:solidFill>
                <a:latin typeface="Consolas"/>
                <a:ea typeface="Consolas"/>
                <a:cs typeface="Consolas"/>
                <a:sym typeface="Consolas"/>
              </a:rPr>
              <a:t> </a:t>
            </a:r>
            <a:r>
              <a:rPr lang="es-AR" sz="2000" b="0">
                <a:solidFill>
                  <a:srgbClr val="CE9178"/>
                </a:solidFill>
                <a:latin typeface="Consolas"/>
                <a:ea typeface="Consolas"/>
                <a:cs typeface="Consolas"/>
                <a:sym typeface="Consolas"/>
              </a:rPr>
              <a:t>"Ingrese un valor por favor</a:t>
            </a:r>
            <a:r>
              <a:rPr lang="es-AR" sz="2000" b="0">
                <a:solidFill>
                  <a:srgbClr val="D7BA7D"/>
                </a:solidFill>
                <a:latin typeface="Consolas"/>
                <a:ea typeface="Consolas"/>
                <a:cs typeface="Consolas"/>
                <a:sym typeface="Consolas"/>
              </a:rPr>
              <a:t>\n</a:t>
            </a:r>
            <a:r>
              <a:rPr lang="es-AR" sz="2000" b="0">
                <a:solidFill>
                  <a:srgbClr val="CE9178"/>
                </a:solidFill>
                <a:latin typeface="Consolas"/>
                <a:ea typeface="Consolas"/>
                <a:cs typeface="Consolas"/>
                <a:sym typeface="Consolas"/>
              </a:rPr>
              <a:t>"</a:t>
            </a:r>
            <a:r>
              <a:rPr lang="es-AR" sz="2000"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endParaRPr sz="2000" b="0">
              <a:solidFill>
                <a:srgbClr val="D4D4D4"/>
              </a:solidFill>
              <a:latin typeface="Consolas"/>
              <a:ea typeface="Consolas"/>
              <a:cs typeface="Consolas"/>
              <a:sym typeface="Consolas"/>
            </a:endParaRPr>
          </a:p>
          <a:p>
            <a:pPr marL="457200" lvl="0" indent="-228600" algn="l" rtl="0">
              <a:lnSpc>
                <a:spcPct val="100000"/>
              </a:lnSpc>
              <a:spcBef>
                <a:spcPts val="700"/>
              </a:spcBef>
              <a:spcAft>
                <a:spcPts val="0"/>
              </a:spcAft>
              <a:buSzPts val="1080"/>
              <a:buNone/>
            </a:pPr>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24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Dec,hex,oct</a:t>
            </a:r>
            <a:endParaRPr/>
          </a:p>
        </p:txBody>
      </p:sp>
      <p:sp>
        <p:nvSpPr>
          <p:cNvPr id="1687" name="Google Shape;1687;p24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Cuando queremos cambiar como se ve una variable estos manipuladores cambian la forma en que vemos la salida o entrada del flujo</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1"/>
        <p:cNvGrpSpPr/>
        <p:nvPr/>
      </p:nvGrpSpPr>
      <p:grpSpPr>
        <a:xfrm>
          <a:off x="0" y="0"/>
          <a:ext cx="0" cy="0"/>
          <a:chOff x="0" y="0"/>
          <a:chExt cx="0" cy="0"/>
        </a:xfrm>
      </p:grpSpPr>
      <p:sp>
        <p:nvSpPr>
          <p:cNvPr id="1692" name="Google Shape;1692;p24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Ingresando valores por teclado cin</a:t>
            </a:r>
            <a:endParaRPr/>
          </a:p>
        </p:txBody>
      </p:sp>
      <p:sp>
        <p:nvSpPr>
          <p:cNvPr id="1693" name="Google Shape;1693;p242"/>
          <p:cNvSpPr txBox="1"/>
          <p:nvPr/>
        </p:nvSpPr>
        <p:spPr>
          <a:xfrm>
            <a:off x="708211" y="1536543"/>
            <a:ext cx="7956177"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000" b="0" i="0" u="none" strike="noStrike" cap="none">
                <a:solidFill>
                  <a:srgbClr val="C586C0"/>
                </a:solidFill>
                <a:latin typeface="Consolas"/>
                <a:ea typeface="Consolas"/>
                <a:cs typeface="Consolas"/>
                <a:sym typeface="Consolas"/>
              </a:rPr>
              <a:t>#include</a:t>
            </a:r>
            <a:r>
              <a:rPr lang="es-AR" sz="2000" b="0" i="0" u="none" strike="noStrike" cap="none">
                <a:solidFill>
                  <a:srgbClr val="569CD6"/>
                </a:solidFill>
                <a:latin typeface="Consolas"/>
                <a:ea typeface="Consolas"/>
                <a:cs typeface="Consolas"/>
                <a:sym typeface="Consolas"/>
              </a:rPr>
              <a:t> </a:t>
            </a:r>
            <a:r>
              <a:rPr lang="es-AR" sz="2000" b="0" i="0" u="none" strike="noStrike" cap="none">
                <a:solidFill>
                  <a:srgbClr val="CE9178"/>
                </a:solidFill>
                <a:latin typeface="Consolas"/>
                <a:ea typeface="Consolas"/>
                <a:cs typeface="Consolas"/>
                <a:sym typeface="Consolas"/>
              </a:rPr>
              <a:t>&lt;iostream&gt;</a:t>
            </a:r>
            <a:r>
              <a:rPr lang="es-AR" sz="2000" b="0" i="0" u="none" strike="noStrike" cap="none">
                <a:solidFill>
                  <a:srgbClr val="569CD6"/>
                </a:solidFill>
                <a:latin typeface="Consolas"/>
                <a:ea typeface="Consolas"/>
                <a:cs typeface="Consolas"/>
                <a:sym typeface="Consolas"/>
              </a:rPr>
              <a:t> </a:t>
            </a:r>
            <a:endParaRPr sz="2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2000" b="0" i="0" u="none" strike="noStrike" cap="none">
                <a:solidFill>
                  <a:srgbClr val="C586C0"/>
                </a:solidFill>
                <a:latin typeface="Consolas"/>
                <a:ea typeface="Consolas"/>
                <a:cs typeface="Consolas"/>
                <a:sym typeface="Consolas"/>
              </a:rPr>
              <a:t>using</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569CD6"/>
                </a:solidFill>
                <a:latin typeface="Consolas"/>
                <a:ea typeface="Consolas"/>
                <a:cs typeface="Consolas"/>
                <a:sym typeface="Consolas"/>
              </a:rPr>
              <a:t>namespace</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4EC9B0"/>
                </a:solidFill>
                <a:latin typeface="Consolas"/>
                <a:ea typeface="Consolas"/>
                <a:cs typeface="Consolas"/>
                <a:sym typeface="Consolas"/>
              </a:rPr>
              <a:t>std</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2000" b="0" i="0" u="none" strike="noStrike" cap="none">
                <a:solidFill>
                  <a:srgbClr val="569CD6"/>
                </a:solidFill>
                <a:latin typeface="Consolas"/>
                <a:ea typeface="Consolas"/>
                <a:cs typeface="Consolas"/>
                <a:sym typeface="Consolas"/>
              </a:rPr>
              <a:t>int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main</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569CD6"/>
                </a:solidFill>
                <a:latin typeface="Consolas"/>
                <a:ea typeface="Consolas"/>
                <a:cs typeface="Consolas"/>
                <a:sym typeface="Consolas"/>
              </a:rPr>
              <a:t>int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9CDCFE"/>
                </a:solidFill>
                <a:latin typeface="Consolas"/>
                <a:ea typeface="Consolas"/>
                <a:cs typeface="Consolas"/>
                <a:sym typeface="Consolas"/>
              </a:rPr>
              <a:t>var</a:t>
            </a:r>
            <a:r>
              <a:rPr lang="es-AR" sz="2000" b="0" i="0" u="none" strike="noStrike" cap="none">
                <a:solidFill>
                  <a:srgbClr val="D4D4D4"/>
                </a:solidFill>
                <a:latin typeface="Consolas"/>
                <a:ea typeface="Consolas"/>
                <a:cs typeface="Consolas"/>
                <a:sym typeface="Consolas"/>
              </a:rPr>
              <a:t>=</a:t>
            </a:r>
            <a:r>
              <a:rPr lang="es-AR" sz="2000" b="0" i="0" u="none" strike="noStrike" cap="none">
                <a:solidFill>
                  <a:srgbClr val="B5CEA8"/>
                </a:solidFill>
                <a:latin typeface="Consolas"/>
                <a:ea typeface="Consolas"/>
                <a:cs typeface="Consolas"/>
                <a:sym typeface="Consolas"/>
              </a:rPr>
              <a:t>20</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9CDCFE"/>
                </a:solidFill>
                <a:latin typeface="Consolas"/>
                <a:ea typeface="Consolas"/>
                <a:cs typeface="Consolas"/>
                <a:sym typeface="Consolas"/>
              </a:rPr>
              <a:t>cout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&lt;&lt;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CE9178"/>
                </a:solidFill>
                <a:latin typeface="Consolas"/>
                <a:ea typeface="Consolas"/>
                <a:cs typeface="Consolas"/>
                <a:sym typeface="Consolas"/>
              </a:rPr>
              <a:t>"Valor de var: 0x"</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&lt;&lt;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hex</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&lt;&lt;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9CDCFE"/>
                </a:solidFill>
                <a:latin typeface="Consolas"/>
                <a:ea typeface="Consolas"/>
                <a:cs typeface="Consolas"/>
                <a:sym typeface="Consolas"/>
              </a:rPr>
              <a:t>var</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&lt;&lt;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endl</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C586C0"/>
                </a:solidFill>
                <a:latin typeface="Consolas"/>
                <a:ea typeface="Consolas"/>
                <a:cs typeface="Consolas"/>
                <a:sym typeface="Consolas"/>
              </a:rPr>
              <a:t>return</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B5CEA8"/>
                </a:solidFill>
                <a:latin typeface="Consolas"/>
                <a:ea typeface="Consolas"/>
                <a:cs typeface="Consolas"/>
                <a:sym typeface="Consolas"/>
              </a:rPr>
              <a:t>0</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a:t>
            </a:r>
            <a:endParaRPr/>
          </a:p>
        </p:txBody>
      </p:sp>
      <p:sp>
        <p:nvSpPr>
          <p:cNvPr id="240" name="Google Shape;240;p16"/>
          <p:cNvSpPr txBox="1">
            <a:spLocks noGrp="1"/>
          </p:cNvSpPr>
          <p:nvPr>
            <p:ph type="body" idx="1"/>
          </p:nvPr>
        </p:nvSpPr>
        <p:spPr>
          <a:xfrm>
            <a:off x="609600" y="1352551"/>
            <a:ext cx="7994848" cy="3268624"/>
          </a:xfrm>
          <a:prstGeom prst="rect">
            <a:avLst/>
          </a:prstGeom>
          <a:noFill/>
          <a:ln>
            <a:noFill/>
          </a:ln>
        </p:spPr>
        <p:txBody>
          <a:bodyPr spcFirstLastPara="1" wrap="square" lIns="91425" tIns="45700" rIns="91425" bIns="45700" anchor="t" anchorCtr="0">
            <a:normAutofit lnSpcReduction="10000"/>
          </a:bodyPr>
          <a:lstStyle/>
          <a:p>
            <a:pPr marL="320040" lvl="0" indent="-320040" algn="l" rtl="0">
              <a:lnSpc>
                <a:spcPct val="80000"/>
              </a:lnSpc>
              <a:spcBef>
                <a:spcPts val="0"/>
              </a:spcBef>
              <a:spcAft>
                <a:spcPts val="0"/>
              </a:spcAft>
              <a:buSzPts val="1609"/>
              <a:buChar char="◻"/>
            </a:pPr>
            <a:r>
              <a:rPr lang="es-AR" sz="2682"/>
              <a:t>a=0x23;			//hexa</a:t>
            </a:r>
            <a:endParaRPr sz="2682"/>
          </a:p>
          <a:p>
            <a:pPr marL="320040" lvl="0" indent="-320040" algn="l" rtl="0">
              <a:lnSpc>
                <a:spcPct val="80000"/>
              </a:lnSpc>
              <a:spcBef>
                <a:spcPts val="700"/>
              </a:spcBef>
              <a:spcAft>
                <a:spcPts val="0"/>
              </a:spcAft>
              <a:buSzPts val="1609"/>
              <a:buChar char="◻"/>
            </a:pPr>
            <a:r>
              <a:rPr lang="es-AR" sz="2682"/>
              <a:t>a=35;			//decimal</a:t>
            </a:r>
            <a:endParaRPr/>
          </a:p>
          <a:p>
            <a:pPr marL="320040" lvl="0" indent="-320040" algn="l" rtl="0">
              <a:lnSpc>
                <a:spcPct val="80000"/>
              </a:lnSpc>
              <a:spcBef>
                <a:spcPts val="700"/>
              </a:spcBef>
              <a:spcAft>
                <a:spcPts val="0"/>
              </a:spcAft>
              <a:buSzPts val="1609"/>
              <a:buChar char="◻"/>
            </a:pPr>
            <a:r>
              <a:rPr lang="es-AR" sz="2682"/>
              <a:t>a=0b00100011;		//binario</a:t>
            </a:r>
            <a:endParaRPr/>
          </a:p>
          <a:p>
            <a:pPr marL="320040" lvl="0" indent="-320040" algn="l" rtl="0">
              <a:lnSpc>
                <a:spcPct val="80000"/>
              </a:lnSpc>
              <a:spcBef>
                <a:spcPts val="700"/>
              </a:spcBef>
              <a:spcAft>
                <a:spcPts val="0"/>
              </a:spcAft>
              <a:buSzPts val="1609"/>
              <a:buChar char="◻"/>
            </a:pPr>
            <a:r>
              <a:rPr lang="es-AR" sz="2682"/>
              <a:t>a=043;			//octal</a:t>
            </a:r>
            <a:endParaRPr/>
          </a:p>
          <a:p>
            <a:pPr marL="320040" lvl="0" indent="-320040" algn="l" rtl="0">
              <a:lnSpc>
                <a:spcPct val="80000"/>
              </a:lnSpc>
              <a:spcBef>
                <a:spcPts val="700"/>
              </a:spcBef>
              <a:spcAft>
                <a:spcPts val="0"/>
              </a:spcAft>
              <a:buSzPts val="1609"/>
              <a:buChar char="◻"/>
            </a:pPr>
            <a:r>
              <a:rPr lang="es-AR"/>
              <a:t>a=‘#’			// equivalente ASCII</a:t>
            </a:r>
            <a:endParaRPr/>
          </a:p>
          <a:p>
            <a:pPr marL="320040" lvl="0" indent="-217855" algn="l" rtl="0">
              <a:lnSpc>
                <a:spcPct val="80000"/>
              </a:lnSpc>
              <a:spcBef>
                <a:spcPts val="700"/>
              </a:spcBef>
              <a:spcAft>
                <a:spcPts val="0"/>
              </a:spcAft>
              <a:buSzPts val="1609"/>
              <a:buNone/>
            </a:pPr>
            <a:endParaRPr sz="2682"/>
          </a:p>
          <a:p>
            <a:pPr marL="320040" lvl="0" indent="-320040" algn="l" rtl="0">
              <a:lnSpc>
                <a:spcPct val="80000"/>
              </a:lnSpc>
              <a:spcBef>
                <a:spcPts val="700"/>
              </a:spcBef>
              <a:spcAft>
                <a:spcPts val="0"/>
              </a:spcAft>
              <a:buSzPts val="1609"/>
              <a:buChar char="◻"/>
            </a:pPr>
            <a:r>
              <a:rPr lang="es-AR" sz="2682"/>
              <a:t>Todos estas expresiones equivalentes y podemos usar la que nos sea más cómoda según el dato que manejemos</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24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1800"/>
              <a:buNone/>
            </a:pPr>
            <a:r>
              <a:rPr lang="es-AR" sz="3200"/>
              <a:t>También podemos agregar la biblioteca iomanip.h</a:t>
            </a:r>
            <a:endParaRPr sz="3200"/>
          </a:p>
        </p:txBody>
      </p:sp>
      <p:sp>
        <p:nvSpPr>
          <p:cNvPr id="1699" name="Google Shape;1699;p24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Y utilizar setbase(int n) para usar cualquier base, es como dec,oct y hex</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03"/>
        <p:cNvGrpSpPr/>
        <p:nvPr/>
      </p:nvGrpSpPr>
      <p:grpSpPr>
        <a:xfrm>
          <a:off x="0" y="0"/>
          <a:ext cx="0" cy="0"/>
          <a:chOff x="0" y="0"/>
          <a:chExt cx="0" cy="0"/>
        </a:xfrm>
      </p:grpSpPr>
      <p:sp>
        <p:nvSpPr>
          <p:cNvPr id="1704" name="Google Shape;1704;p24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Ingresando valores por teclado cin</a:t>
            </a:r>
            <a:endParaRPr/>
          </a:p>
        </p:txBody>
      </p:sp>
      <p:sp>
        <p:nvSpPr>
          <p:cNvPr id="1705" name="Google Shape;1705;p244"/>
          <p:cNvSpPr txBox="1"/>
          <p:nvPr/>
        </p:nvSpPr>
        <p:spPr>
          <a:xfrm>
            <a:off x="708211" y="1536543"/>
            <a:ext cx="8328213"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0" i="0" u="none" strike="noStrike" cap="none">
                <a:solidFill>
                  <a:srgbClr val="C586C0"/>
                </a:solidFill>
                <a:latin typeface="Consolas"/>
                <a:ea typeface="Consolas"/>
                <a:cs typeface="Consolas"/>
                <a:sym typeface="Consolas"/>
              </a:rPr>
              <a:t>#include</a:t>
            </a:r>
            <a:r>
              <a:rPr lang="es-AR" sz="1800" b="0" i="0" u="none" strike="noStrike" cap="none">
                <a:solidFill>
                  <a:srgbClr val="569CD6"/>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&lt;iostream&gt;</a:t>
            </a:r>
            <a:r>
              <a:rPr lang="es-AR" sz="1800" b="0" i="0" u="none" strike="noStrike" cap="none">
                <a:solidFill>
                  <a:srgbClr val="569CD6"/>
                </a:solidFill>
                <a:latin typeface="Consolas"/>
                <a:ea typeface="Consolas"/>
                <a:cs typeface="Consolas"/>
                <a:sym typeface="Consolas"/>
              </a:rPr>
              <a:t> </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800" b="0" i="0" u="none" strike="noStrike" cap="none">
                <a:solidFill>
                  <a:srgbClr val="C586C0"/>
                </a:solidFill>
                <a:latin typeface="Consolas"/>
                <a:ea typeface="Consolas"/>
                <a:cs typeface="Consolas"/>
                <a:sym typeface="Consolas"/>
              </a:rPr>
              <a:t>#include</a:t>
            </a:r>
            <a:r>
              <a:rPr lang="es-AR" sz="1800" b="0" i="0" u="none" strike="noStrike" cap="none">
                <a:solidFill>
                  <a:srgbClr val="569CD6"/>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&lt;iomanip&gt;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C586C0"/>
                </a:solidFill>
                <a:latin typeface="Consolas"/>
                <a:ea typeface="Consolas"/>
                <a:cs typeface="Consolas"/>
                <a:sym typeface="Consolas"/>
              </a:rPr>
              <a:t>using</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namespace</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4EC9B0"/>
                </a:solidFill>
                <a:latin typeface="Consolas"/>
                <a:ea typeface="Consolas"/>
                <a:cs typeface="Consolas"/>
                <a:sym typeface="Consolas"/>
              </a:rPr>
              <a:t>std</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main</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B5CEA8"/>
                </a:solidFill>
                <a:latin typeface="Consolas"/>
                <a:ea typeface="Consolas"/>
                <a:cs typeface="Consolas"/>
                <a:sym typeface="Consolas"/>
              </a:rPr>
              <a:t>20</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cout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"Valor de var: 0x"</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setbase</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B5CEA8"/>
                </a:solidFill>
                <a:latin typeface="Consolas"/>
                <a:ea typeface="Consolas"/>
                <a:cs typeface="Consolas"/>
                <a:sym typeface="Consolas"/>
              </a:rPr>
              <a:t>16</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&lt;&lt;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endl</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8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24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Otros manipuladores de iomanip.h</a:t>
            </a:r>
            <a:endParaRPr/>
          </a:p>
        </p:txBody>
      </p:sp>
      <p:sp>
        <p:nvSpPr>
          <p:cNvPr id="1711" name="Google Shape;1711;p24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Setw(int ancho) es usada para limitar el ancho de los campos de entrada</a:t>
            </a:r>
            <a:endParaRPr/>
          </a:p>
          <a:p>
            <a:pPr marL="457200" lvl="0" indent="-297180" algn="l" rtl="0">
              <a:lnSpc>
                <a:spcPct val="100000"/>
              </a:lnSpc>
              <a:spcBef>
                <a:spcPts val="700"/>
              </a:spcBef>
              <a:spcAft>
                <a:spcPts val="0"/>
              </a:spcAft>
              <a:buSzPts val="1080"/>
              <a:buChar char="◻"/>
            </a:pPr>
            <a:r>
              <a:rPr lang="es-AR"/>
              <a:t>Setfill(int caracter) establece cual será el relleno en caso de haberse establecido un ancho de campo.</a:t>
            </a:r>
            <a:endParaRPr/>
          </a:p>
          <a:p>
            <a:pPr marL="457200" lvl="0" indent="-297180" algn="l" rtl="0">
              <a:lnSpc>
                <a:spcPct val="100000"/>
              </a:lnSpc>
              <a:spcBef>
                <a:spcPts val="700"/>
              </a:spcBef>
              <a:spcAft>
                <a:spcPts val="0"/>
              </a:spcAft>
              <a:buSzPts val="1080"/>
              <a:buChar char="◻"/>
            </a:pPr>
            <a:r>
              <a:rPr lang="es-AR"/>
              <a:t>Setprecision(int num_dec) establece la cantidad máxima de decimales para los números flotantes.</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6" name="Google Shape;1716;p24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flags</a:t>
            </a:r>
            <a:endParaRPr/>
          </a:p>
        </p:txBody>
      </p:sp>
      <p:sp>
        <p:nvSpPr>
          <p:cNvPr id="1717" name="Google Shape;1717;p24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La clase ios posee una serie de propiedades (en forma de flags). Los flujos de entrada y salida son objetos de esa clase, y es posible setear y resetar esos flags a través de las funciones manipuladoras:</a:t>
            </a:r>
            <a:endParaRPr/>
          </a:p>
          <a:p>
            <a:pPr marL="1371600" lvl="2" indent="-314325" algn="l" rtl="0">
              <a:lnSpc>
                <a:spcPct val="100000"/>
              </a:lnSpc>
              <a:spcBef>
                <a:spcPts val="500"/>
              </a:spcBef>
              <a:spcAft>
                <a:spcPts val="0"/>
              </a:spcAft>
              <a:buSzPts val="1350"/>
              <a:buChar char="■"/>
            </a:pPr>
            <a:r>
              <a:rPr lang="es-AR"/>
              <a:t>Setioflags(long flag)</a:t>
            </a:r>
            <a:endParaRPr/>
          </a:p>
          <a:p>
            <a:pPr marL="1371600" lvl="2" indent="-314325" algn="l" rtl="0">
              <a:lnSpc>
                <a:spcPct val="100000"/>
              </a:lnSpc>
              <a:spcBef>
                <a:spcPts val="500"/>
              </a:spcBef>
              <a:spcAft>
                <a:spcPts val="0"/>
              </a:spcAft>
              <a:buSzPts val="1350"/>
              <a:buChar char="■"/>
            </a:pPr>
            <a:r>
              <a:rPr lang="es-AR"/>
              <a:t>Resetioflags(long flag)</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2" name="Google Shape;1722;p247"/>
          <p:cNvSpPr txBox="1">
            <a:spLocks noGrp="1"/>
          </p:cNvSpPr>
          <p:nvPr>
            <p:ph type="title"/>
          </p:nvPr>
        </p:nvSpPr>
        <p:spPr>
          <a:xfrm>
            <a:off x="192741" y="5715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Flags</a:t>
            </a:r>
            <a:endParaRPr/>
          </a:p>
        </p:txBody>
      </p:sp>
      <p:graphicFrame>
        <p:nvGraphicFramePr>
          <p:cNvPr id="1723" name="Google Shape;1723;p247"/>
          <p:cNvGraphicFramePr/>
          <p:nvPr/>
        </p:nvGraphicFramePr>
        <p:xfrm>
          <a:off x="1517276" y="118110"/>
          <a:ext cx="3000000" cy="3000000"/>
        </p:xfrm>
        <a:graphic>
          <a:graphicData uri="http://schemas.openxmlformats.org/drawingml/2006/table">
            <a:tbl>
              <a:tblPr firstRow="1" bandRow="1">
                <a:noFill/>
                <a:tableStyleId>{4EE9C7FA-2AA7-4B00-AEC4-EF8F5005498B}</a:tableStyleId>
              </a:tblPr>
              <a:tblGrid>
                <a:gridCol w="1711525">
                  <a:extLst>
                    <a:ext uri="{9D8B030D-6E8A-4147-A177-3AD203B41FA5}">
                      <a16:colId xmlns:a16="http://schemas.microsoft.com/office/drawing/2014/main" val="20000"/>
                    </a:ext>
                  </a:extLst>
                </a:gridCol>
                <a:gridCol w="52226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AR" sz="1400" u="none" strike="noStrike" cap="none"/>
                        <a:t>Flag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Skipws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Saltea espacios en blanco en operaciones de entrada</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Left,right</a:t>
                      </a:r>
                      <a:endParaRPr sz="1400" u="none" strike="noStrike" cap="none"/>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Justifica la salida a la izquierda o derecha en un campo</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s-AR" sz="1400" u="none" strike="noStrike" cap="none"/>
                        <a:t>Internal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Rellena el campo después del signo o el indicador de base</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es-AR" sz="1400" u="none" strike="noStrike" cap="none"/>
                        <a:t>Dec,oct,hex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Activa la conversión a decimal, octal o hexadecimal</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es-AR" sz="1400" u="none" strike="noStrike" cap="none"/>
                        <a:t>Showbase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Visualiza el indicador de base numérica</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None/>
                      </a:pPr>
                      <a:r>
                        <a:rPr lang="es-AR" sz="1400" u="none" strike="noStrike" cap="none"/>
                        <a:t>Showpoint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Visualiza el punto decimal en flotantes</a:t>
                      </a:r>
                      <a:endParaRPr sz="14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None/>
                      </a:pPr>
                      <a:r>
                        <a:rPr lang="es-AR" sz="1400" u="none" strike="noStrike" cap="none"/>
                        <a:t>Uppercase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Visualiza valores hexadecimales en mayúscula</a:t>
                      </a:r>
                      <a:endParaRPr sz="14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lnSpc>
                          <a:spcPct val="100000"/>
                        </a:lnSpc>
                        <a:spcBef>
                          <a:spcPts val="0"/>
                        </a:spcBef>
                        <a:spcAft>
                          <a:spcPts val="0"/>
                        </a:spcAft>
                        <a:buNone/>
                      </a:pPr>
                      <a:r>
                        <a:rPr lang="es-AR" sz="1400" u="none" strike="noStrike" cap="none"/>
                        <a:t>Showpos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Precede a los enteros positivos del signo ‘+’</a:t>
                      </a:r>
                      <a:endParaRPr sz="14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None/>
                      </a:pPr>
                      <a:r>
                        <a:rPr lang="es-AR" sz="1400" u="none" strike="noStrike" cap="none"/>
                        <a:t>Scientific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Establece notación científica en los flotantes</a:t>
                      </a:r>
                      <a:endParaRPr sz="1400" u="none" strike="noStrike" cap="none"/>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lnSpc>
                          <a:spcPct val="100000"/>
                        </a:lnSpc>
                        <a:spcBef>
                          <a:spcPts val="0"/>
                        </a:spcBef>
                        <a:spcAft>
                          <a:spcPts val="0"/>
                        </a:spcAft>
                        <a:buNone/>
                      </a:pPr>
                      <a:r>
                        <a:rPr lang="es-AR" sz="1400" u="none" strike="noStrike" cap="none"/>
                        <a:t>Fixed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Establece notación d e punto fijo para los flotantes</a:t>
                      </a:r>
                      <a:endParaRPr sz="1400" u="none" strike="noStrike" cap="none"/>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lnSpc>
                          <a:spcPct val="100000"/>
                        </a:lnSpc>
                        <a:spcBef>
                          <a:spcPts val="0"/>
                        </a:spcBef>
                        <a:spcAft>
                          <a:spcPts val="0"/>
                        </a:spcAft>
                        <a:buNone/>
                      </a:pPr>
                      <a:r>
                        <a:rPr lang="es-AR" sz="1400" u="none" strike="noStrike" cap="none"/>
                        <a:t>Unitbuf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Vacía los buffers después de cada escritura</a:t>
                      </a:r>
                      <a:endParaRPr sz="1400" u="none" strike="noStrike" cap="none"/>
                    </a:p>
                  </a:txBody>
                  <a:tcPr marL="91450" marR="91450" marT="45725" marB="45725"/>
                </a:tc>
                <a:extLst>
                  <a:ext uri="{0D108BD9-81ED-4DB2-BD59-A6C34878D82A}">
                    <a16:rowId xmlns:a16="http://schemas.microsoft.com/office/drawing/2014/main" val="10011"/>
                  </a:ext>
                </a:extLst>
              </a:tr>
              <a:tr h="370850">
                <a:tc>
                  <a:txBody>
                    <a:bodyPr/>
                    <a:lstStyle/>
                    <a:p>
                      <a:pPr marL="0" marR="0" lvl="0" indent="0" algn="l" rtl="0">
                        <a:lnSpc>
                          <a:spcPct val="100000"/>
                        </a:lnSpc>
                        <a:spcBef>
                          <a:spcPts val="0"/>
                        </a:spcBef>
                        <a:spcAft>
                          <a:spcPts val="0"/>
                        </a:spcAft>
                        <a:buNone/>
                      </a:pPr>
                      <a:r>
                        <a:rPr lang="es-AR" sz="1400" u="none" strike="noStrike" cap="none"/>
                        <a:t>stdio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Ídem sobre stdout y stderr</a:t>
                      </a:r>
                      <a:endParaRPr sz="1400" u="none" strike="noStrike" cap="none"/>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27"/>
        <p:cNvGrpSpPr/>
        <p:nvPr/>
      </p:nvGrpSpPr>
      <p:grpSpPr>
        <a:xfrm>
          <a:off x="0" y="0"/>
          <a:ext cx="0" cy="0"/>
          <a:chOff x="0" y="0"/>
          <a:chExt cx="0" cy="0"/>
        </a:xfrm>
      </p:grpSpPr>
      <p:sp>
        <p:nvSpPr>
          <p:cNvPr id="1728" name="Google Shape;1728;p24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1729" name="Google Shape;1729;p248"/>
          <p:cNvSpPr txBox="1"/>
          <p:nvPr/>
        </p:nvSpPr>
        <p:spPr>
          <a:xfrm>
            <a:off x="730624" y="1251170"/>
            <a:ext cx="8328213" cy="42934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050" b="0" i="0" u="none" strike="noStrike" cap="none">
                <a:solidFill>
                  <a:srgbClr val="C586C0"/>
                </a:solidFill>
                <a:latin typeface="Consolas"/>
                <a:ea typeface="Consolas"/>
                <a:cs typeface="Consolas"/>
                <a:sym typeface="Consolas"/>
              </a:rPr>
              <a:t>#include</a:t>
            </a:r>
            <a:r>
              <a:rPr lang="es-AR" sz="1050" b="0" i="0" u="none" strike="noStrike" cap="none">
                <a:solidFill>
                  <a:srgbClr val="569CD6"/>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&lt;iostream&gt;</a:t>
            </a:r>
            <a:endParaRPr sz="105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50" b="0" i="0" u="none" strike="noStrike" cap="none">
                <a:solidFill>
                  <a:srgbClr val="C586C0"/>
                </a:solidFill>
                <a:latin typeface="Consolas"/>
                <a:ea typeface="Consolas"/>
                <a:cs typeface="Consolas"/>
                <a:sym typeface="Consolas"/>
              </a:rPr>
              <a:t>#include</a:t>
            </a:r>
            <a:r>
              <a:rPr lang="es-AR" sz="1050" b="0" i="0" u="none" strike="noStrike" cap="none">
                <a:solidFill>
                  <a:srgbClr val="569CD6"/>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&lt;iomanip&gt;</a:t>
            </a:r>
            <a:endParaRPr sz="105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50" b="0" i="0" u="none" strike="noStrike" cap="none">
                <a:solidFill>
                  <a:srgbClr val="C586C0"/>
                </a:solidFill>
                <a:latin typeface="Consolas"/>
                <a:ea typeface="Consolas"/>
                <a:cs typeface="Consolas"/>
                <a:sym typeface="Consolas"/>
              </a:rPr>
              <a:t>using</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namespace</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4EC9B0"/>
                </a:solidFill>
                <a:latin typeface="Consolas"/>
                <a:ea typeface="Consolas"/>
                <a:cs typeface="Consolas"/>
                <a:sym typeface="Consolas"/>
              </a:rPr>
              <a:t>std</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050" b="0" i="0" u="none" strike="noStrike" cap="none">
                <a:solidFill>
                  <a:srgbClr val="D4D4D4"/>
                </a:solidFill>
                <a:latin typeface="Consolas"/>
                <a:ea typeface="Consolas"/>
                <a:cs typeface="Consolas"/>
                <a:sym typeface="Consolas"/>
              </a:rPr>
            </a:b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main</a:t>
            </a:r>
            <a:r>
              <a:rPr lang="es-AR" sz="105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float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mat</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3</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4</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for</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&lt;</a:t>
            </a:r>
            <a:r>
              <a:rPr lang="es-AR" sz="1050" b="0" i="0" u="none" strike="noStrike" cap="none">
                <a:solidFill>
                  <a:srgbClr val="B5CEA8"/>
                </a:solidFill>
                <a:latin typeface="Consolas"/>
                <a:ea typeface="Consolas"/>
                <a:cs typeface="Consolas"/>
                <a:sym typeface="Consolas"/>
              </a:rPr>
              <a:t>3</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for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&lt;</a:t>
            </a:r>
            <a:r>
              <a:rPr lang="es-AR" sz="1050" b="0" i="0" u="none" strike="noStrike" cap="none">
                <a:solidFill>
                  <a:srgbClr val="B5CEA8"/>
                </a:solidFill>
                <a:latin typeface="Consolas"/>
                <a:ea typeface="Consolas"/>
                <a:cs typeface="Consolas"/>
                <a:sym typeface="Consolas"/>
              </a:rPr>
              <a:t>4</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7BA7D"/>
                </a:solidFill>
                <a:latin typeface="Consolas"/>
                <a:ea typeface="Consolas"/>
                <a:cs typeface="Consolas"/>
                <a:sym typeface="Consolas"/>
              </a:rPr>
              <a:t>\n</a:t>
            </a:r>
            <a:r>
              <a:rPr lang="es-AR" sz="1050" b="0" i="0" u="none" strike="noStrike" cap="none">
                <a:solidFill>
                  <a:srgbClr val="CE9178"/>
                </a:solidFill>
                <a:latin typeface="Consolas"/>
                <a:ea typeface="Consolas"/>
                <a:cs typeface="Consolas"/>
                <a:sym typeface="Consolas"/>
              </a:rPr>
              <a:t> Ingrese el número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 "</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cin</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&gt;&gt;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mat</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setfill</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setprecision</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2</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showpoint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for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&lt;</a:t>
            </a:r>
            <a:r>
              <a:rPr lang="es-AR" sz="1050" b="0" i="0" u="none" strike="noStrike" cap="none">
                <a:solidFill>
                  <a:srgbClr val="B5CEA8"/>
                </a:solidFill>
                <a:latin typeface="Consolas"/>
                <a:ea typeface="Consolas"/>
                <a:cs typeface="Consolas"/>
                <a:sym typeface="Consolas"/>
              </a:rPr>
              <a:t>3</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endl</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endl</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7BA7D"/>
                </a:solidFill>
                <a:latin typeface="Consolas"/>
                <a:ea typeface="Consolas"/>
                <a:cs typeface="Consolas"/>
                <a:sym typeface="Consolas"/>
              </a:rPr>
              <a:t>\t</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for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&lt;</a:t>
            </a:r>
            <a:r>
              <a:rPr lang="es-AR" sz="1050" b="0" i="0" u="none" strike="noStrike" cap="none">
                <a:solidFill>
                  <a:srgbClr val="B5CEA8"/>
                </a:solidFill>
                <a:latin typeface="Consolas"/>
                <a:ea typeface="Consolas"/>
                <a:cs typeface="Consolas"/>
                <a:sym typeface="Consolas"/>
              </a:rPr>
              <a:t>4</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 "</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setw</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B5CEA8"/>
                </a:solidFill>
                <a:latin typeface="Consolas"/>
                <a:ea typeface="Consolas"/>
                <a:cs typeface="Consolas"/>
                <a:sym typeface="Consolas"/>
              </a:rPr>
              <a:t>12</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mat</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j</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7BA7D"/>
                </a:solidFill>
                <a:latin typeface="Consolas"/>
                <a:ea typeface="Consolas"/>
                <a:cs typeface="Consolas"/>
                <a:sym typeface="Consolas"/>
              </a:rPr>
              <a:t>\n\n\n\n</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getchar</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return</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050" b="0" i="0" u="none" strike="noStrike" cap="none">
                <a:solidFill>
                  <a:srgbClr val="D4D4D4"/>
                </a:solidFill>
                <a:latin typeface="Consolas"/>
                <a:ea typeface="Consolas"/>
                <a:cs typeface="Consolas"/>
                <a:sym typeface="Consolas"/>
              </a:rPr>
            </a:br>
            <a:endParaRPr sz="105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3"/>
        <p:cNvGrpSpPr/>
        <p:nvPr/>
      </p:nvGrpSpPr>
      <p:grpSpPr>
        <a:xfrm>
          <a:off x="0" y="0"/>
          <a:ext cx="0" cy="0"/>
          <a:chOff x="0" y="0"/>
          <a:chExt cx="0" cy="0"/>
        </a:xfrm>
      </p:grpSpPr>
      <p:sp>
        <p:nvSpPr>
          <p:cNvPr id="1734" name="Google Shape;1734;p24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1735" name="Google Shape;1735;p249"/>
          <p:cNvSpPr txBox="1"/>
          <p:nvPr/>
        </p:nvSpPr>
        <p:spPr>
          <a:xfrm>
            <a:off x="434787" y="1863011"/>
            <a:ext cx="8328213"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&lt;iostream&gt;</a:t>
            </a:r>
            <a:r>
              <a:rPr lang="es-AR" sz="1400" b="0" i="0" u="none" strike="noStrike" cap="none">
                <a:solidFill>
                  <a:srgbClr val="569CD6"/>
                </a:solidFill>
                <a:latin typeface="Consolas"/>
                <a:ea typeface="Consolas"/>
                <a:cs typeface="Consolas"/>
                <a:sym typeface="Consolas"/>
              </a:rPr>
              <a:t>   </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using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namespace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std</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B5CEA8"/>
                </a:solidFill>
                <a:latin typeface="Consolas"/>
                <a:ea typeface="Consolas"/>
                <a:cs typeface="Consolas"/>
                <a:sym typeface="Consolas"/>
              </a:rPr>
              <a:t>20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hex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showbase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hex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noshowbase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25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Tipos de datos en C++</a:t>
            </a:r>
            <a:endParaRPr/>
          </a:p>
        </p:txBody>
      </p:sp>
      <p:sp>
        <p:nvSpPr>
          <p:cNvPr id="1741" name="Google Shape;1741;p25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97180" algn="l" rtl="0">
              <a:lnSpc>
                <a:spcPct val="100000"/>
              </a:lnSpc>
              <a:spcBef>
                <a:spcPts val="700"/>
              </a:spcBef>
              <a:spcAft>
                <a:spcPts val="0"/>
              </a:spcAft>
              <a:buSzPct val="40260"/>
              <a:buChar char="◻"/>
            </a:pPr>
            <a:r>
              <a:rPr lang="es-AR"/>
              <a:t>C++ posee los tipos de datos fundamentales que C agregando valores bool que pueden tomar el valor 0 o 1, también están ya definidas las macros de false y true que valen 0 y 1 respectivamente</a:t>
            </a:r>
            <a:endParaRPr/>
          </a:p>
          <a:p>
            <a:pPr marL="457200" lvl="0" indent="-228600" algn="l" rtl="0">
              <a:lnSpc>
                <a:spcPct val="100000"/>
              </a:lnSpc>
              <a:spcBef>
                <a:spcPts val="700"/>
              </a:spcBef>
              <a:spcAft>
                <a:spcPts val="0"/>
              </a:spcAft>
              <a:buSzPct val="40260"/>
              <a:buNone/>
            </a:pPr>
            <a:endParaRPr/>
          </a:p>
          <a:p>
            <a:pPr marL="457200" lvl="0" indent="-297180" algn="l" rtl="0">
              <a:lnSpc>
                <a:spcPct val="100000"/>
              </a:lnSpc>
              <a:spcBef>
                <a:spcPts val="700"/>
              </a:spcBef>
              <a:spcAft>
                <a:spcPts val="0"/>
              </a:spcAft>
              <a:buSzPct val="40260"/>
              <a:buChar char="◻"/>
            </a:pPr>
            <a:r>
              <a:rPr lang="es-AR"/>
              <a:t>Una particularidad de C++  es que podemos instanciar una variable donde queramos, a diferencia de C que solo podíamos hacerlo luego de la apertura de llaves.</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25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clases</a:t>
            </a:r>
            <a:endParaRPr/>
          </a:p>
        </p:txBody>
      </p:sp>
      <p:sp>
        <p:nvSpPr>
          <p:cNvPr id="1747" name="Google Shape;1747;p25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En primera instancia una clase es la extensión de la estructura de C. En las estructuras definíamos formas de datos nuevas, bajo un nombre definíamos un montón de parámetros (campos). </a:t>
            </a:r>
            <a:endParaRPr/>
          </a:p>
          <a:p>
            <a:pPr marL="457200" lvl="0" indent="-297180" algn="l" rtl="0">
              <a:lnSpc>
                <a:spcPct val="100000"/>
              </a:lnSpc>
              <a:spcBef>
                <a:spcPts val="700"/>
              </a:spcBef>
              <a:spcAft>
                <a:spcPts val="0"/>
              </a:spcAft>
              <a:buSzPts val="1080"/>
              <a:buChar char="◻"/>
            </a:pPr>
            <a:r>
              <a:rPr lang="es-AR"/>
              <a:t>Las clases poseen esto mismo pero incorporan la posibilidad de agregar a esa estructura funciones propias. </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25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Clases vs objetos</a:t>
            </a:r>
            <a:endParaRPr/>
          </a:p>
        </p:txBody>
      </p:sp>
      <p:sp>
        <p:nvSpPr>
          <p:cNvPr id="1753" name="Google Shape;1753;p25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Vamos a ver que vamos a definir clases, y en el momento que esas clases sean instanciadas, es decir que existan los espacios de memoria asignados para el trabajo de esa clase, tendremos un objeto.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Primer código en C</a:t>
            </a:r>
            <a:endParaRPr/>
          </a:p>
        </p:txBody>
      </p:sp>
      <p:sp>
        <p:nvSpPr>
          <p:cNvPr id="246" name="Google Shape;246;p17"/>
          <p:cNvSpPr/>
          <p:nvPr/>
        </p:nvSpPr>
        <p:spPr>
          <a:xfrm>
            <a:off x="827584" y="1563638"/>
            <a:ext cx="4572000"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#include</a:t>
            </a:r>
            <a:r>
              <a:rPr lang="es-AR" sz="1800" b="0" i="0" u="none" strike="noStrike" cap="none">
                <a:solidFill>
                  <a:srgbClr val="569CD6"/>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&lt;stdio.h&gt;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main</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"Hola mundo"</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br>
              <a:rPr lang="es-AR" sz="1800" b="0" i="0" u="none" strike="noStrike" cap="none">
                <a:solidFill>
                  <a:srgbClr val="D4D4D4"/>
                </a:solidFill>
                <a:latin typeface="Consolas"/>
                <a:ea typeface="Consolas"/>
                <a:cs typeface="Consolas"/>
                <a:sym typeface="Consolas"/>
              </a:rPr>
            </a:br>
            <a:endParaRPr sz="1800" b="0" i="0" u="none" strike="noStrike" cap="none">
              <a:solidFill>
                <a:srgbClr val="D4D4D4"/>
              </a:solidFill>
              <a:latin typeface="Consolas"/>
              <a:ea typeface="Consolas"/>
              <a:cs typeface="Consolas"/>
              <a:sym typeface="Consolas"/>
            </a:endParaRPr>
          </a:p>
        </p:txBody>
      </p:sp>
      <p:cxnSp>
        <p:nvCxnSpPr>
          <p:cNvPr id="247" name="Google Shape;247;p17"/>
          <p:cNvCxnSpPr/>
          <p:nvPr/>
        </p:nvCxnSpPr>
        <p:spPr>
          <a:xfrm flipH="1">
            <a:off x="3247084" y="1467768"/>
            <a:ext cx="2520300" cy="255300"/>
          </a:xfrm>
          <a:prstGeom prst="straightConnector1">
            <a:avLst/>
          </a:prstGeom>
          <a:noFill/>
          <a:ln w="10000" cap="flat" cmpd="sng">
            <a:solidFill>
              <a:srgbClr val="B4490F"/>
            </a:solidFill>
            <a:prstDash val="solid"/>
            <a:round/>
            <a:headEnd type="none" w="sm" len="sm"/>
            <a:tailEnd type="triangle" w="med" len="med"/>
          </a:ln>
        </p:spPr>
      </p:cxnSp>
      <p:sp>
        <p:nvSpPr>
          <p:cNvPr id="248" name="Google Shape;248;p17"/>
          <p:cNvSpPr txBox="1"/>
          <p:nvPr/>
        </p:nvSpPr>
        <p:spPr>
          <a:xfrm>
            <a:off x="5808319" y="1080429"/>
            <a:ext cx="31133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accent3"/>
                </a:solidFill>
                <a:latin typeface="Twentieth Century"/>
                <a:ea typeface="Twentieth Century"/>
                <a:cs typeface="Twentieth Century"/>
                <a:sym typeface="Twentieth Century"/>
              </a:rPr>
              <a:t>Zona de inclusión de bibliotecas</a:t>
            </a:r>
            <a:endParaRPr sz="1400" b="0" i="0" u="none" strike="noStrike" cap="none">
              <a:solidFill>
                <a:srgbClr val="000000"/>
              </a:solidFill>
              <a:latin typeface="Arial"/>
              <a:ea typeface="Arial"/>
              <a:cs typeface="Arial"/>
              <a:sym typeface="Arial"/>
            </a:endParaRPr>
          </a:p>
        </p:txBody>
      </p:sp>
      <p:cxnSp>
        <p:nvCxnSpPr>
          <p:cNvPr id="249" name="Google Shape;249;p17"/>
          <p:cNvCxnSpPr>
            <a:stCxn id="250" idx="1"/>
          </p:cNvCxnSpPr>
          <p:nvPr/>
        </p:nvCxnSpPr>
        <p:spPr>
          <a:xfrm flipH="1">
            <a:off x="3059957" y="1806314"/>
            <a:ext cx="2454000" cy="255300"/>
          </a:xfrm>
          <a:prstGeom prst="straightConnector1">
            <a:avLst/>
          </a:prstGeom>
          <a:noFill/>
          <a:ln w="10000" cap="flat" cmpd="sng">
            <a:solidFill>
              <a:schemeClr val="accent1"/>
            </a:solidFill>
            <a:prstDash val="solid"/>
            <a:round/>
            <a:headEnd type="none" w="sm" len="sm"/>
            <a:tailEnd type="triangle" w="med" len="med"/>
          </a:ln>
        </p:spPr>
      </p:cxnSp>
      <p:sp>
        <p:nvSpPr>
          <p:cNvPr id="250" name="Google Shape;250;p17"/>
          <p:cNvSpPr txBox="1"/>
          <p:nvPr/>
        </p:nvSpPr>
        <p:spPr>
          <a:xfrm>
            <a:off x="5513957" y="1621648"/>
            <a:ext cx="312553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accent1"/>
                </a:solidFill>
                <a:latin typeface="Twentieth Century"/>
                <a:ea typeface="Twentieth Century"/>
                <a:cs typeface="Twentieth Century"/>
                <a:sym typeface="Twentieth Century"/>
              </a:rPr>
              <a:t>Zona de declaraciones globales</a:t>
            </a:r>
            <a:endParaRPr sz="1400" b="0" i="0" u="none" strike="noStrike" cap="none">
              <a:solidFill>
                <a:srgbClr val="000000"/>
              </a:solidFill>
              <a:latin typeface="Arial"/>
              <a:ea typeface="Arial"/>
              <a:cs typeface="Arial"/>
              <a:sym typeface="Arial"/>
            </a:endParaRPr>
          </a:p>
        </p:txBody>
      </p:sp>
      <p:cxnSp>
        <p:nvCxnSpPr>
          <p:cNvPr id="251" name="Google Shape;251;p17"/>
          <p:cNvCxnSpPr/>
          <p:nvPr/>
        </p:nvCxnSpPr>
        <p:spPr>
          <a:xfrm flipH="1">
            <a:off x="2627785" y="2108561"/>
            <a:ext cx="2592287" cy="326814"/>
          </a:xfrm>
          <a:prstGeom prst="straightConnector1">
            <a:avLst/>
          </a:prstGeom>
          <a:noFill/>
          <a:ln w="10000" cap="flat" cmpd="sng">
            <a:solidFill>
              <a:schemeClr val="accent2"/>
            </a:solidFill>
            <a:prstDash val="solid"/>
            <a:round/>
            <a:headEnd type="none" w="sm" len="sm"/>
            <a:tailEnd type="triangle" w="med" len="med"/>
          </a:ln>
        </p:spPr>
      </p:cxnSp>
      <p:sp>
        <p:nvSpPr>
          <p:cNvPr id="252" name="Google Shape;252;p17"/>
          <p:cNvSpPr txBox="1"/>
          <p:nvPr/>
        </p:nvSpPr>
        <p:spPr>
          <a:xfrm>
            <a:off x="5346748" y="1866975"/>
            <a:ext cx="398804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accent2"/>
                </a:solidFill>
                <a:latin typeface="Twentieth Century"/>
                <a:ea typeface="Twentieth Century"/>
                <a:cs typeface="Twentieth Century"/>
                <a:sym typeface="Twentieth Century"/>
              </a:rPr>
              <a:t>Función principal (main) que devuelve un tipo int y no recibe nada (void)</a:t>
            </a:r>
            <a:endParaRPr sz="1400" b="0" i="0" u="none" strike="noStrike" cap="none">
              <a:solidFill>
                <a:srgbClr val="000000"/>
              </a:solidFill>
              <a:latin typeface="Arial"/>
              <a:ea typeface="Arial"/>
              <a:cs typeface="Arial"/>
              <a:sym typeface="Arial"/>
            </a:endParaRPr>
          </a:p>
        </p:txBody>
      </p:sp>
      <p:cxnSp>
        <p:nvCxnSpPr>
          <p:cNvPr id="253" name="Google Shape;253;p17"/>
          <p:cNvCxnSpPr>
            <a:stCxn id="254" idx="1"/>
          </p:cNvCxnSpPr>
          <p:nvPr/>
        </p:nvCxnSpPr>
        <p:spPr>
          <a:xfrm rot="10800000">
            <a:off x="4139836" y="3188426"/>
            <a:ext cx="1656300" cy="512400"/>
          </a:xfrm>
          <a:prstGeom prst="straightConnector1">
            <a:avLst/>
          </a:prstGeom>
          <a:noFill/>
          <a:ln w="10000" cap="flat" cmpd="sng">
            <a:solidFill>
              <a:schemeClr val="lt1"/>
            </a:solidFill>
            <a:prstDash val="solid"/>
            <a:round/>
            <a:headEnd type="none" w="sm" len="sm"/>
            <a:tailEnd type="triangle" w="med" len="med"/>
          </a:ln>
        </p:spPr>
      </p:cxnSp>
      <p:sp>
        <p:nvSpPr>
          <p:cNvPr id="254" name="Google Shape;254;p17"/>
          <p:cNvSpPr txBox="1"/>
          <p:nvPr/>
        </p:nvSpPr>
        <p:spPr>
          <a:xfrm>
            <a:off x="5796136" y="3377661"/>
            <a:ext cx="312553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Función que imprime en pantalla “Hola mundo”</a:t>
            </a:r>
            <a:endParaRPr sz="1400" b="0" i="0" u="none" strike="noStrike" cap="none">
              <a:solidFill>
                <a:srgbClr val="000000"/>
              </a:solidFill>
              <a:latin typeface="Arial"/>
              <a:ea typeface="Arial"/>
              <a:cs typeface="Arial"/>
              <a:sym typeface="Arial"/>
            </a:endParaRPr>
          </a:p>
        </p:txBody>
      </p:sp>
      <p:sp>
        <p:nvSpPr>
          <p:cNvPr id="255" name="Google Shape;255;p17"/>
          <p:cNvSpPr txBox="1"/>
          <p:nvPr/>
        </p:nvSpPr>
        <p:spPr>
          <a:xfrm>
            <a:off x="4572000" y="4053413"/>
            <a:ext cx="3125536"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78310A"/>
                </a:solidFill>
                <a:latin typeface="Twentieth Century"/>
                <a:ea typeface="Twentieth Century"/>
                <a:cs typeface="Twentieth Century"/>
                <a:sym typeface="Twentieth Century"/>
              </a:rPr>
              <a:t>Hace que la función main devuelva el valor 0 al sistema operativo</a:t>
            </a:r>
            <a:endParaRPr sz="1400" b="0" i="0" u="none" strike="noStrike" cap="none">
              <a:solidFill>
                <a:srgbClr val="000000"/>
              </a:solidFill>
              <a:latin typeface="Arial"/>
              <a:ea typeface="Arial"/>
              <a:cs typeface="Arial"/>
              <a:sym typeface="Arial"/>
            </a:endParaRPr>
          </a:p>
        </p:txBody>
      </p:sp>
      <p:cxnSp>
        <p:nvCxnSpPr>
          <p:cNvPr id="256" name="Google Shape;256;p17"/>
          <p:cNvCxnSpPr/>
          <p:nvPr/>
        </p:nvCxnSpPr>
        <p:spPr>
          <a:xfrm rot="10800000">
            <a:off x="2699792" y="3472939"/>
            <a:ext cx="1857104" cy="676749"/>
          </a:xfrm>
          <a:prstGeom prst="straightConnector1">
            <a:avLst/>
          </a:prstGeom>
          <a:noFill/>
          <a:ln w="10000" cap="flat" cmpd="sng">
            <a:solidFill>
              <a:srgbClr val="B4490F"/>
            </a:solidFill>
            <a:prstDash val="solid"/>
            <a:round/>
            <a:headEnd type="none" w="sm" len="sm"/>
            <a:tailEnd type="triangle" w="med" len="med"/>
          </a:ln>
        </p:spPr>
      </p:cxnSp>
      <p:cxnSp>
        <p:nvCxnSpPr>
          <p:cNvPr id="257" name="Google Shape;257;p17"/>
          <p:cNvCxnSpPr/>
          <p:nvPr/>
        </p:nvCxnSpPr>
        <p:spPr>
          <a:xfrm rot="10800000">
            <a:off x="1095109" y="3953829"/>
            <a:ext cx="1116124" cy="391718"/>
          </a:xfrm>
          <a:prstGeom prst="straightConnector1">
            <a:avLst/>
          </a:prstGeom>
          <a:noFill/>
          <a:ln w="10000" cap="flat" cmpd="sng">
            <a:solidFill>
              <a:srgbClr val="21798F"/>
            </a:solidFill>
            <a:prstDash val="solid"/>
            <a:round/>
            <a:headEnd type="none" w="sm" len="sm"/>
            <a:tailEnd type="triangle" w="med" len="med"/>
          </a:ln>
        </p:spPr>
      </p:cxnSp>
      <p:sp>
        <p:nvSpPr>
          <p:cNvPr id="258" name="Google Shape;258;p17"/>
          <p:cNvSpPr txBox="1"/>
          <p:nvPr/>
        </p:nvSpPr>
        <p:spPr>
          <a:xfrm>
            <a:off x="2217734" y="4245838"/>
            <a:ext cx="216743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77CCE0"/>
                </a:solidFill>
                <a:latin typeface="Twentieth Century"/>
                <a:ea typeface="Twentieth Century"/>
                <a:cs typeface="Twentieth Century"/>
                <a:sym typeface="Twentieth Century"/>
              </a:rPr>
              <a:t>Llave de cierre indicando fin de la función main</a:t>
            </a:r>
            <a:endParaRPr sz="1800" b="0" i="0" u="none" strike="noStrike" cap="none">
              <a:solidFill>
                <a:srgbClr val="77CCE0"/>
              </a:solidFill>
              <a:latin typeface="Twentieth Century"/>
              <a:ea typeface="Twentieth Century"/>
              <a:cs typeface="Twentieth Century"/>
              <a:sym typeface="Twentieth Century"/>
            </a:endParaRPr>
          </a:p>
        </p:txBody>
      </p:sp>
      <p:cxnSp>
        <p:nvCxnSpPr>
          <p:cNvPr id="259" name="Google Shape;259;p17"/>
          <p:cNvCxnSpPr>
            <a:stCxn id="260" idx="1"/>
          </p:cNvCxnSpPr>
          <p:nvPr/>
        </p:nvCxnSpPr>
        <p:spPr>
          <a:xfrm rot="10800000">
            <a:off x="2859255" y="2605273"/>
            <a:ext cx="2120700" cy="113700"/>
          </a:xfrm>
          <a:prstGeom prst="straightConnector1">
            <a:avLst/>
          </a:prstGeom>
          <a:noFill/>
          <a:ln w="10000" cap="flat" cmpd="sng">
            <a:solidFill>
              <a:srgbClr val="7C9FCF"/>
            </a:solidFill>
            <a:prstDash val="solid"/>
            <a:round/>
            <a:headEnd type="none" w="sm" len="sm"/>
            <a:tailEnd type="triangle" w="med" len="med"/>
          </a:ln>
        </p:spPr>
      </p:cxnSp>
      <p:sp>
        <p:nvSpPr>
          <p:cNvPr id="260" name="Google Shape;260;p17"/>
          <p:cNvSpPr txBox="1"/>
          <p:nvPr/>
        </p:nvSpPr>
        <p:spPr>
          <a:xfrm>
            <a:off x="4979955" y="2395807"/>
            <a:ext cx="359949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accent4"/>
                </a:solidFill>
                <a:latin typeface="Twentieth Century"/>
                <a:ea typeface="Twentieth Century"/>
                <a:cs typeface="Twentieth Century"/>
                <a:sym typeface="Twentieth Century"/>
              </a:rPr>
              <a:t>Llave de apertura indicando el comienzo de la función main</a:t>
            </a:r>
            <a:endParaRPr sz="1800" b="0" i="0" u="none" strike="noStrike" cap="none">
              <a:solidFill>
                <a:schemeClr val="accent4"/>
              </a:solidFill>
              <a:latin typeface="Twentieth Century"/>
              <a:ea typeface="Twentieth Century"/>
              <a:cs typeface="Twentieth Century"/>
              <a:sym typeface="Twentieth Century"/>
            </a:endParaRPr>
          </a:p>
        </p:txBody>
      </p:sp>
      <p:sp>
        <p:nvSpPr>
          <p:cNvPr id="261" name="Google Shape;261;p17"/>
          <p:cNvSpPr txBox="1"/>
          <p:nvPr/>
        </p:nvSpPr>
        <p:spPr>
          <a:xfrm>
            <a:off x="5513957" y="3000570"/>
            <a:ext cx="29604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3A074"/>
                </a:solidFill>
                <a:latin typeface="Twentieth Century"/>
                <a:ea typeface="Twentieth Century"/>
                <a:cs typeface="Twentieth Century"/>
                <a:sym typeface="Twentieth Century"/>
              </a:rPr>
              <a:t>Zona de declaraciones locales</a:t>
            </a:r>
            <a:endParaRPr sz="1400" b="0" i="0" u="none" strike="noStrike" cap="none">
              <a:solidFill>
                <a:srgbClr val="000000"/>
              </a:solidFill>
              <a:latin typeface="Arial"/>
              <a:ea typeface="Arial"/>
              <a:cs typeface="Arial"/>
              <a:sym typeface="Arial"/>
            </a:endParaRPr>
          </a:p>
        </p:txBody>
      </p:sp>
      <p:cxnSp>
        <p:nvCxnSpPr>
          <p:cNvPr id="262" name="Google Shape;262;p17"/>
          <p:cNvCxnSpPr/>
          <p:nvPr/>
        </p:nvCxnSpPr>
        <p:spPr>
          <a:xfrm rot="10800000">
            <a:off x="2051720" y="2835865"/>
            <a:ext cx="3459926" cy="385598"/>
          </a:xfrm>
          <a:prstGeom prst="straightConnector1">
            <a:avLst/>
          </a:prstGeom>
          <a:noFill/>
          <a:ln w="10000" cap="flat" cmpd="sng">
            <a:solidFill>
              <a:srgbClr val="F7C0A2"/>
            </a:solidFill>
            <a:prstDash val="solid"/>
            <a:round/>
            <a:headEnd type="none" w="sm" len="sm"/>
            <a:tailEnd type="triangle" w="med" len="med"/>
          </a:ln>
        </p:spPr>
      </p:cxn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1757"/>
        <p:cNvGrpSpPr/>
        <p:nvPr/>
      </p:nvGrpSpPr>
      <p:grpSpPr>
        <a:xfrm>
          <a:off x="0" y="0"/>
          <a:ext cx="0" cy="0"/>
          <a:chOff x="0" y="0"/>
          <a:chExt cx="0" cy="0"/>
        </a:xfrm>
      </p:grpSpPr>
      <p:sp>
        <p:nvSpPr>
          <p:cNvPr id="1758" name="Google Shape;1758;p25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miembros, métodos</a:t>
            </a:r>
            <a:endParaRPr/>
          </a:p>
        </p:txBody>
      </p:sp>
      <p:sp>
        <p:nvSpPr>
          <p:cNvPr id="1759" name="Google Shape;1759;p25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85000" lnSpcReduction="10000"/>
          </a:bodyPr>
          <a:lstStyle/>
          <a:p>
            <a:pPr marL="457200" lvl="0" indent="-297180" algn="l" rtl="0">
              <a:lnSpc>
                <a:spcPct val="100000"/>
              </a:lnSpc>
              <a:spcBef>
                <a:spcPts val="700"/>
              </a:spcBef>
              <a:spcAft>
                <a:spcPts val="0"/>
              </a:spcAft>
              <a:buSzPct val="43813"/>
              <a:buChar char="◻"/>
            </a:pPr>
            <a:r>
              <a:rPr lang="es-AR"/>
              <a:t>Tantos las variables propias de una clase, como las funciones son conocidas como miembros de una clase. </a:t>
            </a:r>
            <a:endParaRPr/>
          </a:p>
          <a:p>
            <a:pPr marL="457200" lvl="0" indent="-297180" algn="l" rtl="0">
              <a:lnSpc>
                <a:spcPct val="100000"/>
              </a:lnSpc>
              <a:spcBef>
                <a:spcPts val="700"/>
              </a:spcBef>
              <a:spcAft>
                <a:spcPts val="0"/>
              </a:spcAft>
              <a:buSzPct val="43813"/>
              <a:buChar char="◻"/>
            </a:pPr>
            <a:r>
              <a:rPr lang="es-AR"/>
              <a:t>Las clases entonces pueden tener variables y métodos. Los métodos son las funciones propias de la clase.</a:t>
            </a:r>
            <a:endParaRPr/>
          </a:p>
          <a:p>
            <a:pPr marL="457200" lvl="0" indent="-297180" algn="l" rtl="0">
              <a:lnSpc>
                <a:spcPct val="100000"/>
              </a:lnSpc>
              <a:spcBef>
                <a:spcPts val="700"/>
              </a:spcBef>
              <a:spcAft>
                <a:spcPts val="0"/>
              </a:spcAft>
              <a:buSzPct val="43813"/>
              <a:buChar char="◻"/>
            </a:pPr>
            <a:r>
              <a:rPr lang="es-AR"/>
              <a:t>Cada miembro de la clase puede ser público o privado, de forma que sea accesible por cualquier ente fuera de la clase o solo por la clase misma.</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63"/>
        <p:cNvGrpSpPr/>
        <p:nvPr/>
      </p:nvGrpSpPr>
      <p:grpSpPr>
        <a:xfrm>
          <a:off x="0" y="0"/>
          <a:ext cx="0" cy="0"/>
          <a:chOff x="0" y="0"/>
          <a:chExt cx="0" cy="0"/>
        </a:xfrm>
      </p:grpSpPr>
      <p:sp>
        <p:nvSpPr>
          <p:cNvPr id="1764" name="Google Shape;1764;p25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clase</a:t>
            </a:r>
            <a:endParaRPr/>
          </a:p>
        </p:txBody>
      </p:sp>
      <p:sp>
        <p:nvSpPr>
          <p:cNvPr id="1765" name="Google Shape;1765;p254"/>
          <p:cNvSpPr txBox="1"/>
          <p:nvPr/>
        </p:nvSpPr>
        <p:spPr>
          <a:xfrm>
            <a:off x="0" y="1654325"/>
            <a:ext cx="4572000"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class</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private:</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6A9955"/>
                </a:solidFill>
                <a:latin typeface="Consolas"/>
                <a:ea typeface="Consolas"/>
                <a:cs typeface="Consolas"/>
                <a:sym typeface="Consolas"/>
              </a:rPr>
              <a:t>      // Datos miembro de la clase "pareja"</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public:</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6A9955"/>
                </a:solidFill>
                <a:latin typeface="Consolas"/>
                <a:ea typeface="Consolas"/>
                <a:cs typeface="Consolas"/>
                <a:sym typeface="Consolas"/>
              </a:rPr>
              <a:t>      // Metodos / Funciones miembro de la clase "pareja"</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Lee</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Guarda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Lee</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p:txBody>
      </p:sp>
      <p:sp>
        <p:nvSpPr>
          <p:cNvPr id="1766" name="Google Shape;1766;p254"/>
          <p:cNvSpPr txBox="1"/>
          <p:nvPr/>
        </p:nvSpPr>
        <p:spPr>
          <a:xfrm>
            <a:off x="4686300" y="1878817"/>
            <a:ext cx="4572000"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pareja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Guarda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12</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32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Lee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par1.a: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par1.b: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cxnSp>
        <p:nvCxnSpPr>
          <p:cNvPr id="1767" name="Google Shape;1767;p254"/>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25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A analizar…</a:t>
            </a:r>
            <a:endParaRPr/>
          </a:p>
        </p:txBody>
      </p:sp>
      <p:sp>
        <p:nvSpPr>
          <p:cNvPr id="1773" name="Google Shape;1773;p25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97180" algn="l" rtl="0">
              <a:lnSpc>
                <a:spcPct val="100000"/>
              </a:lnSpc>
              <a:spcBef>
                <a:spcPts val="700"/>
              </a:spcBef>
              <a:spcAft>
                <a:spcPts val="0"/>
              </a:spcAft>
              <a:buSzPct val="40260"/>
              <a:buChar char="◻"/>
            </a:pPr>
            <a:r>
              <a:rPr lang="es-AR"/>
              <a:t>Las palabras public y private definen que miembros de la clases son públicos y claes privados, si no se coloca nada por defecto todos los miembros son privados.</a:t>
            </a:r>
            <a:endParaRPr/>
          </a:p>
          <a:p>
            <a:pPr marL="457200" lvl="0" indent="-297180" algn="l" rtl="0">
              <a:lnSpc>
                <a:spcPct val="100000"/>
              </a:lnSpc>
              <a:spcBef>
                <a:spcPts val="700"/>
              </a:spcBef>
              <a:spcAft>
                <a:spcPts val="0"/>
              </a:spcAft>
              <a:buSzPct val="40260"/>
              <a:buChar char="◻"/>
            </a:pPr>
            <a:r>
              <a:rPr lang="es-AR"/>
              <a:t>En la clase podemos colocar el prototipo del método y su contenido como en guarda. O solamente colocar el prototipo y definir el método fuera. Notar la forma de mencionar que es un método y de que clase </a:t>
            </a:r>
            <a:r>
              <a:rPr lang="es-AR" sz="3200" b="0">
                <a:solidFill>
                  <a:srgbClr val="4EC9B0"/>
                </a:solidFill>
                <a:latin typeface="Consolas"/>
                <a:ea typeface="Consolas"/>
                <a:cs typeface="Consolas"/>
                <a:sym typeface="Consolas"/>
              </a:rPr>
              <a:t>clase</a:t>
            </a:r>
            <a:r>
              <a:rPr lang="es-AR" sz="3200" b="0">
                <a:solidFill>
                  <a:srgbClr val="D4D4D4"/>
                </a:solidFill>
                <a:latin typeface="Consolas"/>
                <a:ea typeface="Consolas"/>
                <a:cs typeface="Consolas"/>
                <a:sym typeface="Consolas"/>
              </a:rPr>
              <a:t>::</a:t>
            </a:r>
            <a:r>
              <a:rPr lang="es-AR" sz="3200">
                <a:solidFill>
                  <a:srgbClr val="DCDCAA"/>
                </a:solidFill>
                <a:latin typeface="Consolas"/>
                <a:ea typeface="Consolas"/>
                <a:cs typeface="Consolas"/>
                <a:sym typeface="Consolas"/>
              </a:rPr>
              <a:t>metodo</a:t>
            </a:r>
            <a:endParaRPr/>
          </a:p>
          <a:p>
            <a:pPr marL="457200" lvl="0" indent="-228600" algn="l" rtl="0">
              <a:lnSpc>
                <a:spcPct val="100000"/>
              </a:lnSpc>
              <a:spcBef>
                <a:spcPts val="700"/>
              </a:spcBef>
              <a:spcAft>
                <a:spcPts val="0"/>
              </a:spcAft>
              <a:buSzPct val="40260"/>
              <a:buNone/>
            </a:pPr>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25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Encapsulamiento</a:t>
            </a:r>
            <a:endParaRPr/>
          </a:p>
        </p:txBody>
      </p:sp>
      <p:sp>
        <p:nvSpPr>
          <p:cNvPr id="1779" name="Google Shape;1779;p25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Es importante notar que el acceso a las variables en este caso se hace mediante los métodos y no mediante el acceso directo, esto y la protección de datos como privados define el encapsulamiento a modo de encontrar un mejor formato para el acceso a la información. </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25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Constructores</a:t>
            </a:r>
            <a:endParaRPr/>
          </a:p>
        </p:txBody>
      </p:sp>
      <p:sp>
        <p:nvSpPr>
          <p:cNvPr id="1785" name="Google Shape;1785;p25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las clases si definimos un método con el mismo nombre de la clase, este método será invocado al instanciar la clase</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89"/>
        <p:cNvGrpSpPr/>
        <p:nvPr/>
      </p:nvGrpSpPr>
      <p:grpSpPr>
        <a:xfrm>
          <a:off x="0" y="0"/>
          <a:ext cx="0" cy="0"/>
          <a:chOff x="0" y="0"/>
          <a:chExt cx="0" cy="0"/>
        </a:xfrm>
      </p:grpSpPr>
      <p:sp>
        <p:nvSpPr>
          <p:cNvPr id="1790" name="Google Shape;1790;p25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Constructores</a:t>
            </a:r>
            <a:endParaRPr/>
          </a:p>
        </p:txBody>
      </p:sp>
      <p:sp>
        <p:nvSpPr>
          <p:cNvPr id="1791" name="Google Shape;1791;p258"/>
          <p:cNvSpPr txBox="1"/>
          <p:nvPr/>
        </p:nvSpPr>
        <p:spPr>
          <a:xfrm>
            <a:off x="0" y="1385383"/>
            <a:ext cx="4572000"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class</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pareja</a:t>
            </a: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private:</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6A9955"/>
                </a:solidFill>
                <a:latin typeface="Consolas"/>
                <a:ea typeface="Consolas"/>
                <a:cs typeface="Consolas"/>
                <a:sym typeface="Consolas"/>
              </a:rPr>
              <a:t>      // Datos miembro de la clase "pareja"</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public:</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6A9955"/>
                </a:solidFill>
                <a:latin typeface="Consolas"/>
                <a:ea typeface="Consolas"/>
                <a:cs typeface="Consolas"/>
                <a:sym typeface="Consolas"/>
              </a:rPr>
              <a:t>     // Metodos / Funciones miembro de la clase "pareja"</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pareja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Lee</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&amp;</a:t>
            </a:r>
            <a:r>
              <a:rPr lang="es-AR" sz="1000" b="0" i="0" u="none" strike="noStrike" cap="none">
                <a:solidFill>
                  <a:srgbClr val="9CDCFE"/>
                </a:solidFill>
                <a:latin typeface="Consolas"/>
                <a:ea typeface="Consolas"/>
                <a:cs typeface="Consolas"/>
                <a:sym typeface="Consolas"/>
              </a:rPr>
              <a:t>a2</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&amp;</a:t>
            </a:r>
            <a:r>
              <a:rPr lang="es-AR" sz="1000" b="0" i="0" u="none" strike="noStrike" cap="none">
                <a:solidFill>
                  <a:srgbClr val="9CDCFE"/>
                </a:solidFill>
                <a:latin typeface="Consolas"/>
                <a:ea typeface="Consolas"/>
                <a:cs typeface="Consolas"/>
                <a:sym typeface="Consolas"/>
              </a:rPr>
              <a:t>b2</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Guarda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a2</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b2</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000" b="0" i="0" u="none" strike="noStrike" cap="none">
                <a:solidFill>
                  <a:srgbClr val="D4D4D4"/>
                </a:solidFill>
                <a:latin typeface="Consolas"/>
                <a:ea typeface="Consolas"/>
                <a:cs typeface="Consolas"/>
                <a:sym typeface="Consolas"/>
              </a:rPr>
            </a:br>
            <a:r>
              <a:rPr lang="es-AR" sz="1000" b="0" i="0" u="none" strike="noStrike" cap="none">
                <a:solidFill>
                  <a:srgbClr val="4EC9B0"/>
                </a:solidFill>
                <a:latin typeface="Consolas"/>
                <a:ea typeface="Consolas"/>
                <a:cs typeface="Consolas"/>
                <a:sym typeface="Consolas"/>
              </a:rPr>
              <a:t>pareja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DCDCAA"/>
                </a:solidFill>
                <a:latin typeface="Consolas"/>
                <a:ea typeface="Consolas"/>
                <a:cs typeface="Consolas"/>
                <a:sym typeface="Consolas"/>
              </a:rPr>
              <a:t>pareja</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B5CEA8"/>
                </a:solidFill>
                <a:latin typeface="Consolas"/>
                <a:ea typeface="Consolas"/>
                <a:cs typeface="Consolas"/>
                <a:sym typeface="Consolas"/>
              </a:rPr>
              <a:t>3</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B5CEA8"/>
                </a:solidFill>
                <a:latin typeface="Consolas"/>
                <a:ea typeface="Consolas"/>
                <a:cs typeface="Consolas"/>
                <a:sym typeface="Consolas"/>
              </a:rPr>
              <a:t>5</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pareja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DCDCAA"/>
                </a:solidFill>
                <a:latin typeface="Consolas"/>
                <a:ea typeface="Consolas"/>
                <a:cs typeface="Consolas"/>
                <a:sym typeface="Consolas"/>
              </a:rPr>
              <a:t>Lee</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&amp;</a:t>
            </a:r>
            <a:r>
              <a:rPr lang="es-AR" sz="1000" b="0" i="0" u="none" strike="noStrike" cap="none">
                <a:solidFill>
                  <a:srgbClr val="9CDCFE"/>
                </a:solidFill>
                <a:latin typeface="Consolas"/>
                <a:ea typeface="Consolas"/>
                <a:cs typeface="Consolas"/>
                <a:sym typeface="Consolas"/>
              </a:rPr>
              <a:t>a2</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&amp;</a:t>
            </a:r>
            <a:r>
              <a:rPr lang="es-AR" sz="1000" b="0" i="0" u="none" strike="noStrike" cap="none">
                <a:solidFill>
                  <a:srgbClr val="9CDCFE"/>
                </a:solidFill>
                <a:latin typeface="Consolas"/>
                <a:ea typeface="Consolas"/>
                <a:cs typeface="Consolas"/>
                <a:sym typeface="Consolas"/>
              </a:rPr>
              <a:t>b2</a:t>
            </a: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a2</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b2</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pareja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DCDCAA"/>
                </a:solidFill>
                <a:latin typeface="Consolas"/>
                <a:ea typeface="Consolas"/>
                <a:cs typeface="Consolas"/>
                <a:sym typeface="Consolas"/>
              </a:rPr>
              <a:t>Guarda</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a2</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&amp;</a:t>
            </a:r>
            <a:r>
              <a:rPr lang="es-AR" sz="1000" b="0" i="0" u="none" strike="noStrike" cap="none">
                <a:solidFill>
                  <a:srgbClr val="9CDCFE"/>
                </a:solidFill>
                <a:latin typeface="Consolas"/>
                <a:ea typeface="Consolas"/>
                <a:cs typeface="Consolas"/>
                <a:sym typeface="Consolas"/>
              </a:rPr>
              <a:t>b2</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a</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9CDCFE"/>
                </a:solidFill>
                <a:latin typeface="Consolas"/>
                <a:ea typeface="Consolas"/>
                <a:cs typeface="Consolas"/>
                <a:sym typeface="Consolas"/>
              </a:rPr>
              <a:t>a2</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b</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9CDCFE"/>
                </a:solidFill>
                <a:latin typeface="Consolas"/>
                <a:ea typeface="Consolas"/>
                <a:cs typeface="Consolas"/>
                <a:sym typeface="Consolas"/>
              </a:rPr>
              <a:t>b2</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sz="900" b="0" i="0" u="none" strike="noStrike" cap="none">
              <a:solidFill>
                <a:srgbClr val="D4D4D4"/>
              </a:solidFill>
              <a:latin typeface="Consolas"/>
              <a:ea typeface="Consolas"/>
              <a:cs typeface="Consolas"/>
              <a:sym typeface="Consolas"/>
            </a:endParaRPr>
          </a:p>
        </p:txBody>
      </p:sp>
      <p:sp>
        <p:nvSpPr>
          <p:cNvPr id="1792" name="Google Shape;1792;p258"/>
          <p:cNvSpPr txBox="1"/>
          <p:nvPr/>
        </p:nvSpPr>
        <p:spPr>
          <a:xfrm>
            <a:off x="4571999" y="1872094"/>
            <a:ext cx="4901451"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pareja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Lee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par1.a: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par1.b: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cxnSp>
        <p:nvCxnSpPr>
          <p:cNvPr id="1793" name="Google Shape;1793;p258"/>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25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Constructores</a:t>
            </a:r>
            <a:endParaRPr/>
          </a:p>
        </p:txBody>
      </p:sp>
      <p:sp>
        <p:nvSpPr>
          <p:cNvPr id="1799" name="Google Shape;1799;p25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Es importante notar que en el constructor no hay parámetros de retorno, puede si recibir un parametro o no.</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03"/>
        <p:cNvGrpSpPr/>
        <p:nvPr/>
      </p:nvGrpSpPr>
      <p:grpSpPr>
        <a:xfrm>
          <a:off x="0" y="0"/>
          <a:ext cx="0" cy="0"/>
          <a:chOff x="0" y="0"/>
          <a:chExt cx="0" cy="0"/>
        </a:xfrm>
      </p:grpSpPr>
      <p:sp>
        <p:nvSpPr>
          <p:cNvPr id="1804" name="Google Shape;1804;p26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Constructores</a:t>
            </a:r>
            <a:endParaRPr/>
          </a:p>
        </p:txBody>
      </p:sp>
      <p:sp>
        <p:nvSpPr>
          <p:cNvPr id="1805" name="Google Shape;1805;p260"/>
          <p:cNvSpPr txBox="1"/>
          <p:nvPr/>
        </p:nvSpPr>
        <p:spPr>
          <a:xfrm>
            <a:off x="0" y="1385383"/>
            <a:ext cx="4572000"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class</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private:</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6A9955"/>
                </a:solidFill>
                <a:latin typeface="Consolas"/>
                <a:ea typeface="Consolas"/>
                <a:cs typeface="Consolas"/>
                <a:sym typeface="Consolas"/>
              </a:rPr>
              <a:t>      // Datos miembro de la clase "pareja"</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b</a:t>
            </a: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public:</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6A9955"/>
                </a:solidFill>
                <a:latin typeface="Consolas"/>
                <a:ea typeface="Consolas"/>
                <a:cs typeface="Consolas"/>
                <a:sym typeface="Consolas"/>
              </a:rPr>
              <a:t>     // Metodos / Funciones miembro de la clase "pareja"</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a2</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b2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Lee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&amp;</a:t>
            </a:r>
            <a:r>
              <a:rPr lang="es-AR" sz="1100" b="0" i="0" u="none" strike="noStrike" cap="none">
                <a:solidFill>
                  <a:srgbClr val="9CDCFE"/>
                </a:solidFill>
                <a:latin typeface="Consolas"/>
                <a:ea typeface="Consolas"/>
                <a:cs typeface="Consolas"/>
                <a:sym typeface="Consolas"/>
              </a:rPr>
              <a:t>a2</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&amp;</a:t>
            </a:r>
            <a:r>
              <a:rPr lang="es-AR" sz="1100" b="0" i="0" u="none" strike="noStrike" cap="none">
                <a:solidFill>
                  <a:srgbClr val="9CDCFE"/>
                </a:solidFill>
                <a:latin typeface="Consolas"/>
                <a:ea typeface="Consolas"/>
                <a:cs typeface="Consolas"/>
                <a:sym typeface="Consolas"/>
              </a:rPr>
              <a:t>b2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Guarda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a2</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b2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r>
              <a:rPr lang="es-AR" sz="1100" b="0" i="0" u="none" strike="noStrike" cap="none">
                <a:solidFill>
                  <a:srgbClr val="4EC9B0"/>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3</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b</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B5CEA8"/>
                </a:solidFill>
                <a:latin typeface="Consolas"/>
                <a:ea typeface="Consolas"/>
                <a:cs typeface="Consolas"/>
                <a:sym typeface="Consolas"/>
              </a:rPr>
              <a:t>5</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4EC9B0"/>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pareja</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a2</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b2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a2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b</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9CDCFE"/>
                </a:solidFill>
                <a:latin typeface="Consolas"/>
                <a:ea typeface="Consolas"/>
                <a:cs typeface="Consolas"/>
                <a:sym typeface="Consolas"/>
              </a:rPr>
              <a:t>b2</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a:t>
            </a:r>
            <a:endParaRPr/>
          </a:p>
        </p:txBody>
      </p:sp>
      <p:sp>
        <p:nvSpPr>
          <p:cNvPr id="1806" name="Google Shape;1806;p260"/>
          <p:cNvSpPr txBox="1"/>
          <p:nvPr/>
        </p:nvSpPr>
        <p:spPr>
          <a:xfrm>
            <a:off x="4572000" y="1388626"/>
            <a:ext cx="4901451"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pareja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Lee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&amp;</a:t>
            </a:r>
            <a:r>
              <a:rPr lang="es-AR" sz="1400" b="0" i="0" u="none" strike="noStrike" cap="none">
                <a:solidFill>
                  <a:srgbClr val="9CDCFE"/>
                </a:solidFill>
                <a:latin typeface="Consolas"/>
                <a:ea typeface="Consolas"/>
                <a:cs typeface="Consolas"/>
                <a:sym typeface="Consolas"/>
              </a:rPr>
              <a:t>a2</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&amp;</a:t>
            </a:r>
            <a:r>
              <a:rPr lang="es-AR" sz="1400" b="0" i="0" u="none" strike="noStrike" cap="none">
                <a:solidFill>
                  <a:srgbClr val="9CDCFE"/>
                </a:solidFill>
                <a:latin typeface="Consolas"/>
                <a:ea typeface="Consolas"/>
                <a:cs typeface="Consolas"/>
                <a:sym typeface="Consolas"/>
              </a:rPr>
              <a:t>b2</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a2</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b2</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9CDCFE"/>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pareja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Guarda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a2</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9CDCFE"/>
                </a:solidFill>
                <a:latin typeface="Consolas"/>
                <a:ea typeface="Consolas"/>
                <a:cs typeface="Consolas"/>
                <a:sym typeface="Consolas"/>
              </a:rPr>
              <a:t>a2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9CDCFE"/>
                </a:solidFill>
                <a:latin typeface="Consolas"/>
                <a:ea typeface="Consolas"/>
                <a:cs typeface="Consolas"/>
                <a:sym typeface="Consolas"/>
              </a:rPr>
              <a:t>b2</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400" b="0" i="0" u="none" strike="noStrike" cap="none">
              <a:solidFill>
                <a:srgbClr val="569CD6"/>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pareja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8</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Lee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par1.a: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par1.b: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cxnSp>
        <p:nvCxnSpPr>
          <p:cNvPr id="1807" name="Google Shape;1807;p260"/>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26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Constructores</a:t>
            </a:r>
            <a:endParaRPr/>
          </a:p>
        </p:txBody>
      </p:sp>
      <p:sp>
        <p:nvSpPr>
          <p:cNvPr id="1813" name="Google Shape;1813;p26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el ejemplo anterior agregamos un constructor nuevo (ahora tenemos dos), se diferencian por los parámetros que tiene cada uno. Si al instanciar la clase le pasamos los valores llama al constructor con parámetros, sino ejecuta el otro constructor.</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26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Destructor</a:t>
            </a:r>
            <a:endParaRPr/>
          </a:p>
        </p:txBody>
      </p:sp>
      <p:sp>
        <p:nvSpPr>
          <p:cNvPr id="1819" name="Google Shape;1819;p26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Si definimos igual que un método igual que un constructor pero le agregamos adelante el símbolo ~ el método se convierte en destructor. Este método será invocado cuando se libere la memoria asignada a la clase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Funciones   </a:t>
            </a:r>
            <a:endParaRPr/>
          </a:p>
        </p:txBody>
      </p:sp>
      <p:sp>
        <p:nvSpPr>
          <p:cNvPr id="268" name="Google Shape;268;p18"/>
          <p:cNvSpPr txBox="1">
            <a:spLocks noGrp="1"/>
          </p:cNvSpPr>
          <p:nvPr>
            <p:ph type="body" idx="1"/>
          </p:nvPr>
        </p:nvSpPr>
        <p:spPr>
          <a:xfrm>
            <a:off x="609600" y="1352551"/>
            <a:ext cx="8426896" cy="32686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609"/>
              <a:buNone/>
            </a:pPr>
            <a:r>
              <a:rPr lang="es-AR" sz="2682"/>
              <a:t>Una función está definida por: </a:t>
            </a:r>
            <a:endParaRPr/>
          </a:p>
          <a:p>
            <a:pPr marL="320040" lvl="0" indent="-320040" algn="l" rtl="0">
              <a:lnSpc>
                <a:spcPct val="90000"/>
              </a:lnSpc>
              <a:spcBef>
                <a:spcPts val="700"/>
              </a:spcBef>
              <a:spcAft>
                <a:spcPts val="0"/>
              </a:spcAft>
              <a:buSzPts val="1609"/>
              <a:buChar char="◻"/>
            </a:pPr>
            <a:r>
              <a:rPr lang="es-AR" sz="2682"/>
              <a:t>Un nombre</a:t>
            </a:r>
            <a:endParaRPr/>
          </a:p>
          <a:p>
            <a:pPr marL="320040" lvl="0" indent="-320040" algn="l" rtl="0">
              <a:lnSpc>
                <a:spcPct val="90000"/>
              </a:lnSpc>
              <a:spcBef>
                <a:spcPts val="700"/>
              </a:spcBef>
              <a:spcAft>
                <a:spcPts val="0"/>
              </a:spcAft>
              <a:buSzPts val="1609"/>
              <a:buChar char="◻"/>
            </a:pPr>
            <a:r>
              <a:rPr lang="es-AR" sz="2682"/>
              <a:t>Un </a:t>
            </a:r>
            <a:r>
              <a:rPr lang="es-AR" sz="2682" b="1"/>
              <a:t>tipo de valor</a:t>
            </a:r>
            <a:r>
              <a:rPr lang="es-AR" sz="2682"/>
              <a:t> que retorna al terminar</a:t>
            </a:r>
            <a:endParaRPr/>
          </a:p>
          <a:p>
            <a:pPr marL="320040" lvl="0" indent="-320040" algn="l" rtl="0">
              <a:lnSpc>
                <a:spcPct val="90000"/>
              </a:lnSpc>
              <a:spcBef>
                <a:spcPts val="700"/>
              </a:spcBef>
              <a:spcAft>
                <a:spcPts val="0"/>
              </a:spcAft>
              <a:buSzPts val="1609"/>
              <a:buChar char="◻"/>
            </a:pPr>
            <a:r>
              <a:rPr lang="es-AR" sz="2682"/>
              <a:t>El/los tipos de valores (parámetros que recibe)</a:t>
            </a:r>
            <a:endParaRPr/>
          </a:p>
          <a:p>
            <a:pPr marL="320040" lvl="0" indent="-217855" algn="l" rtl="0">
              <a:lnSpc>
                <a:spcPct val="90000"/>
              </a:lnSpc>
              <a:spcBef>
                <a:spcPts val="700"/>
              </a:spcBef>
              <a:spcAft>
                <a:spcPts val="0"/>
              </a:spcAft>
              <a:buSzPts val="1609"/>
              <a:buNone/>
            </a:pPr>
            <a:endParaRPr sz="2682"/>
          </a:p>
          <a:p>
            <a:pPr marL="0" lvl="0" indent="0" algn="l" rtl="0">
              <a:lnSpc>
                <a:spcPct val="90000"/>
              </a:lnSpc>
              <a:spcBef>
                <a:spcPts val="700"/>
              </a:spcBef>
              <a:spcAft>
                <a:spcPts val="0"/>
              </a:spcAft>
              <a:buSzPts val="1609"/>
              <a:buNone/>
            </a:pPr>
            <a:r>
              <a:rPr lang="es-AR" sz="2682"/>
              <a:t>En caso de no retornar nada o de no recibir ningún parámetro se coloca </a:t>
            </a:r>
            <a:r>
              <a:rPr lang="es-AR" sz="2682">
                <a:solidFill>
                  <a:srgbClr val="FF0000"/>
                </a:solidFill>
              </a:rPr>
              <a:t>void</a:t>
            </a:r>
            <a:r>
              <a:rPr lang="es-AR" sz="2682"/>
              <a:t> en el lugar correspondiente</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23"/>
        <p:cNvGrpSpPr/>
        <p:nvPr/>
      </p:nvGrpSpPr>
      <p:grpSpPr>
        <a:xfrm>
          <a:off x="0" y="0"/>
          <a:ext cx="0" cy="0"/>
          <a:chOff x="0" y="0"/>
          <a:chExt cx="0" cy="0"/>
        </a:xfrm>
      </p:grpSpPr>
      <p:sp>
        <p:nvSpPr>
          <p:cNvPr id="1824" name="Google Shape;1824;p26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Constructores otra forma que funciona igual</a:t>
            </a:r>
            <a:endParaRPr/>
          </a:p>
        </p:txBody>
      </p:sp>
      <p:sp>
        <p:nvSpPr>
          <p:cNvPr id="1825" name="Google Shape;1825;p263"/>
          <p:cNvSpPr txBox="1"/>
          <p:nvPr/>
        </p:nvSpPr>
        <p:spPr>
          <a:xfrm>
            <a:off x="0" y="1385383"/>
            <a:ext cx="4572000" cy="39549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class</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private:</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6A9955"/>
                </a:solidFill>
                <a:latin typeface="Consolas"/>
                <a:ea typeface="Consolas"/>
                <a:cs typeface="Consolas"/>
                <a:sym typeface="Consolas"/>
              </a:rPr>
              <a:t>      // Datos miembro de la clase "pareja"</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public:</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6A9955"/>
                </a:solidFill>
                <a:latin typeface="Consolas"/>
                <a:ea typeface="Consolas"/>
                <a:cs typeface="Consolas"/>
                <a:sym typeface="Consolas"/>
              </a:rPr>
              <a:t>     // Metodos / Funciones miembro de la clase "pareja"</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3</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5</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Lee</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Guarda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Lee</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&amp;</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pareja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Guarda</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a</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a2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b</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b2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1100" b="0" i="0" u="none" strike="noStrike" cap="none">
              <a:solidFill>
                <a:srgbClr val="D4D4D4"/>
              </a:solidFill>
              <a:latin typeface="Consolas"/>
              <a:ea typeface="Consolas"/>
              <a:cs typeface="Consolas"/>
              <a:sym typeface="Consolas"/>
            </a:endParaRPr>
          </a:p>
        </p:txBody>
      </p:sp>
      <p:sp>
        <p:nvSpPr>
          <p:cNvPr id="1826" name="Google Shape;1826;p263"/>
          <p:cNvSpPr txBox="1"/>
          <p:nvPr/>
        </p:nvSpPr>
        <p:spPr>
          <a:xfrm>
            <a:off x="4572000" y="1388626"/>
            <a:ext cx="4901451"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569CD6"/>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pareja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8</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par1</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Lee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par1.a: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x</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"Valor de par1.b: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y</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cxnSp>
        <p:nvCxnSpPr>
          <p:cNvPr id="1827" name="Google Shape;1827;p263"/>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6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Sobrecarga de operadores</a:t>
            </a:r>
            <a:endParaRPr/>
          </a:p>
        </p:txBody>
      </p:sp>
      <p:sp>
        <p:nvSpPr>
          <p:cNvPr id="1833" name="Google Shape;1833;p26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20000"/>
          </a:bodyPr>
          <a:lstStyle/>
          <a:p>
            <a:pPr marL="457200" lvl="0" indent="-297180" algn="l" rtl="0">
              <a:lnSpc>
                <a:spcPct val="100000"/>
              </a:lnSpc>
              <a:spcBef>
                <a:spcPts val="700"/>
              </a:spcBef>
              <a:spcAft>
                <a:spcPts val="0"/>
              </a:spcAft>
              <a:buSzPct val="40260"/>
              <a:buChar char="◻"/>
            </a:pPr>
            <a:r>
              <a:rPr lang="es-AR"/>
              <a:t>r=a+b;</a:t>
            </a:r>
            <a:endParaRPr/>
          </a:p>
          <a:p>
            <a:pPr marL="457200" lvl="0" indent="-297180" algn="l" rtl="0">
              <a:lnSpc>
                <a:spcPct val="100000"/>
              </a:lnSpc>
              <a:spcBef>
                <a:spcPts val="700"/>
              </a:spcBef>
              <a:spcAft>
                <a:spcPts val="0"/>
              </a:spcAft>
              <a:buSzPct val="40260"/>
              <a:buChar char="◻"/>
            </a:pPr>
            <a:r>
              <a:rPr lang="es-AR"/>
              <a:t>r=sumar(a,b);</a:t>
            </a:r>
            <a:endParaRPr/>
          </a:p>
          <a:p>
            <a:pPr marL="457200" lvl="0" indent="-297180" algn="l" rtl="0">
              <a:lnSpc>
                <a:spcPct val="100000"/>
              </a:lnSpc>
              <a:spcBef>
                <a:spcPts val="700"/>
              </a:spcBef>
              <a:spcAft>
                <a:spcPts val="0"/>
              </a:spcAft>
              <a:buSzPct val="40260"/>
              <a:buChar char="◻"/>
            </a:pPr>
            <a:r>
              <a:rPr lang="es-AR"/>
              <a:t>De acuerdo a la naturaleza de a y de b poriamos esperar que la suma fuera de diferentes formas( por ejemplo si a y b fueran vectores (física)en dichos caso podemos modificar el operador suma o definir el método suma para hacerlo. Esto se llama sobrecarga de operadores o de funciones.</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37"/>
        <p:cNvGrpSpPr/>
        <p:nvPr/>
      </p:nvGrpSpPr>
      <p:grpSpPr>
        <a:xfrm>
          <a:off x="0" y="0"/>
          <a:ext cx="0" cy="0"/>
          <a:chOff x="0" y="0"/>
          <a:chExt cx="0" cy="0"/>
        </a:xfrm>
      </p:grpSpPr>
      <p:sp>
        <p:nvSpPr>
          <p:cNvPr id="1838" name="Google Shape;1838;p26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Sobrecarga de funciones</a:t>
            </a:r>
            <a:endParaRPr/>
          </a:p>
        </p:txBody>
      </p:sp>
      <p:sp>
        <p:nvSpPr>
          <p:cNvPr id="1839" name="Google Shape;1839;p265"/>
          <p:cNvSpPr txBox="1"/>
          <p:nvPr/>
        </p:nvSpPr>
        <p:spPr>
          <a:xfrm>
            <a:off x="0" y="1385383"/>
            <a:ext cx="4572000" cy="39395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#include</a:t>
            </a:r>
            <a:r>
              <a:rPr lang="es-AR" sz="1200" b="0" i="0" u="none" strike="noStrike" cap="none">
                <a:solidFill>
                  <a:srgbClr val="569CD6"/>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&lt;iostream&gt;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using</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namespace</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std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typedef</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complex</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4EC9B0"/>
                </a:solidFill>
                <a:latin typeface="Consolas"/>
                <a:ea typeface="Consolas"/>
                <a:cs typeface="Consolas"/>
                <a:sym typeface="Consolas"/>
              </a:rPr>
              <a:t>complex</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cuadrado</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complex</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cuadrado</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float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cuadrado</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float</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float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3.2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complejo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3</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6A9955"/>
                </a:solidFill>
                <a:latin typeface="Consolas"/>
                <a:ea typeface="Consolas"/>
                <a:cs typeface="Consolas"/>
                <a:sym typeface="Consolas"/>
              </a:rPr>
              <a:t> //parte real y parte  imaginaria</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cuadrado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n</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cuadrado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f</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cuadrado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complejo</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6A9955"/>
                </a:solidFill>
                <a:latin typeface="Consolas"/>
                <a:ea typeface="Consolas"/>
                <a:cs typeface="Consolas"/>
                <a:sym typeface="Consolas"/>
              </a:rPr>
              <a:t>    //getchar();</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000" b="0" i="0" u="none" strike="noStrike" cap="none">
              <a:solidFill>
                <a:srgbClr val="D4D4D4"/>
              </a:solidFill>
              <a:latin typeface="Consolas"/>
              <a:ea typeface="Consolas"/>
              <a:cs typeface="Consolas"/>
              <a:sym typeface="Consolas"/>
            </a:endParaRPr>
          </a:p>
        </p:txBody>
      </p:sp>
      <p:sp>
        <p:nvSpPr>
          <p:cNvPr id="1840" name="Google Shape;1840;p265"/>
          <p:cNvSpPr txBox="1"/>
          <p:nvPr/>
        </p:nvSpPr>
        <p:spPr>
          <a:xfrm>
            <a:off x="4572000" y="1265667"/>
            <a:ext cx="4901451"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050" b="0" i="0" u="none" strike="noStrike" cap="none">
                <a:solidFill>
                  <a:srgbClr val="4EC9B0"/>
                </a:solidFill>
                <a:latin typeface="Consolas"/>
                <a:ea typeface="Consolas"/>
                <a:cs typeface="Consolas"/>
                <a:sym typeface="Consolas"/>
              </a:rPr>
              <a:t>complex</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cuadrado</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4EC9B0"/>
                </a:solidFill>
                <a:latin typeface="Consolas"/>
                <a:ea typeface="Consolas"/>
                <a:cs typeface="Consolas"/>
                <a:sym typeface="Consolas"/>
              </a:rPr>
              <a:t>complex</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2</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1</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1</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1</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2</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1</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char</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imag</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1</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if</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imag</a:t>
            </a:r>
            <a:r>
              <a:rPr lang="es-AR" sz="1050" b="0" i="0" u="none" strike="noStrike" cap="none">
                <a:solidFill>
                  <a:srgbClr val="D4D4D4"/>
                </a:solidFill>
                <a:latin typeface="Consolas"/>
                <a:ea typeface="Consolas"/>
                <a:cs typeface="Consolas"/>
                <a:sym typeface="Consolas"/>
              </a:rPr>
              <a:t>&lt;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imag</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imag</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7BA7D"/>
                </a:solidFill>
                <a:latin typeface="Consolas"/>
                <a:ea typeface="Consolas"/>
                <a:cs typeface="Consolas"/>
                <a:sym typeface="Consolas"/>
              </a:rPr>
              <a:t>\n\n</a:t>
            </a:r>
            <a:r>
              <a:rPr lang="es-AR" sz="1050" b="0" i="0" u="none" strike="noStrike" cap="none">
                <a:solidFill>
                  <a:srgbClr val="CE9178"/>
                </a:solidFill>
                <a:latin typeface="Consolas"/>
                <a:ea typeface="Consolas"/>
                <a:cs typeface="Consolas"/>
                <a:sym typeface="Consolas"/>
              </a:rPr>
              <a:t> El complejo cuadrado es:"</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9CDCFE"/>
                </a:solidFill>
                <a:latin typeface="Consolas"/>
                <a:ea typeface="Consolas"/>
                <a:cs typeface="Consolas"/>
                <a:sym typeface="Consolas"/>
              </a:rPr>
              <a:t>r</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B5CEA8"/>
                </a:solidFill>
                <a:latin typeface="Consolas"/>
                <a:ea typeface="Consolas"/>
                <a:cs typeface="Consolas"/>
                <a:sym typeface="Consolas"/>
              </a:rPr>
              <a:t>0</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9CDCFE"/>
                </a:solidFill>
                <a:latin typeface="Consolas"/>
                <a:ea typeface="Consolas"/>
                <a:cs typeface="Consolas"/>
                <a:sym typeface="Consolas"/>
              </a:rPr>
              <a:t>c</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9CDCFE"/>
                </a:solidFill>
                <a:latin typeface="Consolas"/>
                <a:ea typeface="Consolas"/>
                <a:cs typeface="Consolas"/>
                <a:sym typeface="Consolas"/>
              </a:rPr>
              <a:t>imag</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E9178"/>
                </a:solidFill>
                <a:latin typeface="Consolas"/>
                <a:ea typeface="Consolas"/>
                <a:cs typeface="Consolas"/>
                <a:sym typeface="Consolas"/>
              </a:rPr>
              <a:t>"i </a:t>
            </a:r>
            <a:r>
              <a:rPr lang="es-AR" sz="1050" b="0" i="0" u="none" strike="noStrike" cap="none">
                <a:solidFill>
                  <a:srgbClr val="D7BA7D"/>
                </a:solidFill>
                <a:latin typeface="Consolas"/>
                <a:ea typeface="Consolas"/>
                <a:cs typeface="Consolas"/>
                <a:sym typeface="Consolas"/>
              </a:rPr>
              <a:t>\n\n</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return</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v</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cuadrado</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int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a</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a</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a</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a</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7BA7D"/>
                </a:solidFill>
                <a:latin typeface="Consolas"/>
                <a:ea typeface="Consolas"/>
                <a:cs typeface="Consolas"/>
                <a:sym typeface="Consolas"/>
              </a:rPr>
              <a:t>\n\n</a:t>
            </a:r>
            <a:r>
              <a:rPr lang="es-AR" sz="1050" b="0" i="0" u="none" strike="noStrike" cap="none">
                <a:solidFill>
                  <a:srgbClr val="CE9178"/>
                </a:solidFill>
                <a:latin typeface="Consolas"/>
                <a:ea typeface="Consolas"/>
                <a:cs typeface="Consolas"/>
                <a:sym typeface="Consolas"/>
              </a:rPr>
              <a:t> El entero cuadrado es "</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9CDCFE"/>
                </a:solidFill>
                <a:latin typeface="Consolas"/>
                <a:ea typeface="Consolas"/>
                <a:cs typeface="Consolas"/>
                <a:sym typeface="Consolas"/>
              </a:rPr>
              <a:t>a</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return</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a</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569CD6"/>
                </a:solidFill>
                <a:latin typeface="Consolas"/>
                <a:ea typeface="Consolas"/>
                <a:cs typeface="Consolas"/>
                <a:sym typeface="Consolas"/>
              </a:rPr>
              <a:t>float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cuadrado</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569CD6"/>
                </a:solidFill>
                <a:latin typeface="Consolas"/>
                <a:ea typeface="Consolas"/>
                <a:cs typeface="Consolas"/>
                <a:sym typeface="Consolas"/>
              </a:rPr>
              <a:t>float</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f</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f</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f</a:t>
            </a:r>
            <a:r>
              <a:rPr lang="es-AR" sz="1050" b="0" i="0" u="none" strike="noStrike" cap="none">
                <a:solidFill>
                  <a:srgbClr val="D4D4D4"/>
                </a:solidFill>
                <a:latin typeface="Consolas"/>
                <a:ea typeface="Consolas"/>
                <a:cs typeface="Consolas"/>
                <a:sym typeface="Consolas"/>
              </a:rPr>
              <a:t>*</a:t>
            </a:r>
            <a:r>
              <a:rPr lang="es-AR" sz="1050" b="0" i="0" u="none" strike="noStrike" cap="none">
                <a:solidFill>
                  <a:srgbClr val="9CDCFE"/>
                </a:solidFill>
                <a:latin typeface="Consolas"/>
                <a:ea typeface="Consolas"/>
                <a:cs typeface="Consolas"/>
                <a:sym typeface="Consolas"/>
              </a:rPr>
              <a:t>f</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cout</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CE9178"/>
                </a:solidFill>
                <a:latin typeface="Consolas"/>
                <a:ea typeface="Consolas"/>
                <a:cs typeface="Consolas"/>
                <a:sym typeface="Consolas"/>
              </a:rPr>
              <a:t>"</a:t>
            </a:r>
            <a:r>
              <a:rPr lang="es-AR" sz="1050" b="0" i="0" u="none" strike="noStrike" cap="none">
                <a:solidFill>
                  <a:srgbClr val="D7BA7D"/>
                </a:solidFill>
                <a:latin typeface="Consolas"/>
                <a:ea typeface="Consolas"/>
                <a:cs typeface="Consolas"/>
                <a:sym typeface="Consolas"/>
              </a:rPr>
              <a:t>\n\n</a:t>
            </a:r>
            <a:r>
              <a:rPr lang="es-AR" sz="1050" b="0" i="0" u="none" strike="noStrike" cap="none">
                <a:solidFill>
                  <a:srgbClr val="CE9178"/>
                </a:solidFill>
                <a:latin typeface="Consolas"/>
                <a:ea typeface="Consolas"/>
                <a:cs typeface="Consolas"/>
                <a:sym typeface="Consolas"/>
              </a:rPr>
              <a:t> El flotante cuadrado es "</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DCDCAA"/>
                </a:solidFill>
                <a:latin typeface="Consolas"/>
                <a:ea typeface="Consolas"/>
                <a:cs typeface="Consolas"/>
                <a:sym typeface="Consolas"/>
              </a:rPr>
              <a:t>&lt;&lt;</a:t>
            </a:r>
            <a:r>
              <a:rPr lang="es-AR" sz="1050" b="0" i="0" u="none" strike="noStrike" cap="none">
                <a:solidFill>
                  <a:srgbClr val="9CDCFE"/>
                </a:solidFill>
                <a:latin typeface="Consolas"/>
                <a:ea typeface="Consolas"/>
                <a:cs typeface="Consolas"/>
                <a:sym typeface="Consolas"/>
              </a:rPr>
              <a:t>f</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C586C0"/>
                </a:solidFill>
                <a:latin typeface="Consolas"/>
                <a:ea typeface="Consolas"/>
                <a:cs typeface="Consolas"/>
                <a:sym typeface="Consolas"/>
              </a:rPr>
              <a:t>return</a:t>
            </a:r>
            <a:r>
              <a:rPr lang="es-AR" sz="1050" b="0" i="0" u="none" strike="noStrike" cap="none">
                <a:solidFill>
                  <a:srgbClr val="D4D4D4"/>
                </a:solidFill>
                <a:latin typeface="Consolas"/>
                <a:ea typeface="Consolas"/>
                <a:cs typeface="Consolas"/>
                <a:sym typeface="Consolas"/>
              </a:rPr>
              <a:t> </a:t>
            </a:r>
            <a:r>
              <a:rPr lang="es-AR" sz="1050" b="0" i="0" u="none" strike="noStrike" cap="none">
                <a:solidFill>
                  <a:srgbClr val="9CDCFE"/>
                </a:solidFill>
                <a:latin typeface="Consolas"/>
                <a:ea typeface="Consolas"/>
                <a:cs typeface="Consolas"/>
                <a:sym typeface="Consolas"/>
              </a:rPr>
              <a:t>f</a:t>
            </a:r>
            <a:r>
              <a:rPr lang="es-AR" sz="105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50" b="0" i="0" u="none" strike="noStrike" cap="none">
                <a:solidFill>
                  <a:srgbClr val="D4D4D4"/>
                </a:solidFill>
                <a:latin typeface="Consolas"/>
                <a:ea typeface="Consolas"/>
                <a:cs typeface="Consolas"/>
                <a:sym typeface="Consolas"/>
              </a:rPr>
              <a:t>}</a:t>
            </a:r>
            <a:endParaRPr/>
          </a:p>
        </p:txBody>
      </p:sp>
      <p:cxnSp>
        <p:nvCxnSpPr>
          <p:cNvPr id="1841" name="Google Shape;1841;p265"/>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26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Sobrecarga de funciones</a:t>
            </a:r>
            <a:endParaRPr/>
          </a:p>
        </p:txBody>
      </p:sp>
      <p:sp>
        <p:nvSpPr>
          <p:cNvPr id="1847" name="Google Shape;1847;p266"/>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Vemos en el ejemplo anterior que C++ tiene la capacidad de acuerdo a los parámetros que le pasemos a una función de identificar cual utilizar.</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1"/>
        <p:cNvGrpSpPr/>
        <p:nvPr/>
      </p:nvGrpSpPr>
      <p:grpSpPr>
        <a:xfrm>
          <a:off x="0" y="0"/>
          <a:ext cx="0" cy="0"/>
          <a:chOff x="0" y="0"/>
          <a:chExt cx="0" cy="0"/>
        </a:xfrm>
      </p:grpSpPr>
      <p:sp>
        <p:nvSpPr>
          <p:cNvPr id="1852" name="Google Shape;1852;p26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Sobrecarga de operadores</a:t>
            </a:r>
            <a:endParaRPr/>
          </a:p>
        </p:txBody>
      </p:sp>
      <p:sp>
        <p:nvSpPr>
          <p:cNvPr id="1853" name="Google Shape;1853;p267"/>
          <p:cNvSpPr txBox="1"/>
          <p:nvPr/>
        </p:nvSpPr>
        <p:spPr>
          <a:xfrm>
            <a:off x="0" y="1385383"/>
            <a:ext cx="4572000" cy="43396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#include</a:t>
            </a:r>
            <a:r>
              <a:rPr lang="es-AR" sz="1200" b="0" i="0" u="none" strike="noStrike" cap="none">
                <a:solidFill>
                  <a:srgbClr val="569CD6"/>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&lt;iostream&gt;</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C586C0"/>
                </a:solidFill>
                <a:latin typeface="Consolas"/>
                <a:ea typeface="Consolas"/>
                <a:cs typeface="Consolas"/>
                <a:sym typeface="Consolas"/>
              </a:rPr>
              <a:t>using</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namespace</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std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class</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public:</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x1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y1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z1</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x1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z1</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4EC9B0"/>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operator +</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const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const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w</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w</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w</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w</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050" b="0" i="0" u="none" strike="noStrike" cap="none">
                <a:solidFill>
                  <a:srgbClr val="D4D4D4"/>
                </a:solidFill>
                <a:latin typeface="Consolas"/>
                <a:ea typeface="Consolas"/>
                <a:cs typeface="Consolas"/>
                <a:sym typeface="Consolas"/>
              </a:rPr>
            </a:br>
            <a:endParaRPr sz="800" b="0" i="0" u="none" strike="noStrike" cap="none">
              <a:solidFill>
                <a:srgbClr val="D4D4D4"/>
              </a:solidFill>
              <a:latin typeface="Consolas"/>
              <a:ea typeface="Consolas"/>
              <a:cs typeface="Consolas"/>
              <a:sym typeface="Consolas"/>
            </a:endParaRPr>
          </a:p>
        </p:txBody>
      </p:sp>
      <p:sp>
        <p:nvSpPr>
          <p:cNvPr id="1854" name="Google Shape;1854;p267"/>
          <p:cNvSpPr txBox="1"/>
          <p:nvPr/>
        </p:nvSpPr>
        <p:spPr>
          <a:xfrm>
            <a:off x="4572000" y="1958191"/>
            <a:ext cx="4901451"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vector</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v1</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4</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6</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3</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5</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vr</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vr</a:t>
            </a:r>
            <a:r>
              <a:rPr lang="es-AR" sz="1200" b="0" i="0" u="none" strike="noStrike" cap="none">
                <a:solidFill>
                  <a:srgbClr val="DCDCAA"/>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v1</a:t>
            </a:r>
            <a:r>
              <a:rPr lang="es-AR" sz="1200" b="0" i="0" u="none" strike="noStrike" cap="none">
                <a:solidFill>
                  <a:srgbClr val="DCDCAA"/>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v2</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cout</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7BA7D"/>
                </a:solidFill>
                <a:latin typeface="Consolas"/>
                <a:ea typeface="Consolas"/>
                <a:cs typeface="Consolas"/>
                <a:sym typeface="Consolas"/>
              </a:rPr>
              <a:t>\t</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7BA7D"/>
                </a:solidFill>
                <a:latin typeface="Consolas"/>
                <a:ea typeface="Consolas"/>
                <a:cs typeface="Consolas"/>
                <a:sym typeface="Consolas"/>
              </a:rPr>
              <a:t>\t</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"Z</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cout</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x</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7BA7D"/>
                </a:solidFill>
                <a:latin typeface="Consolas"/>
                <a:ea typeface="Consolas"/>
                <a:cs typeface="Consolas"/>
                <a:sym typeface="Consolas"/>
              </a:rPr>
              <a:t>\t</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y</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7BA7D"/>
                </a:solidFill>
                <a:latin typeface="Consolas"/>
                <a:ea typeface="Consolas"/>
                <a:cs typeface="Consolas"/>
                <a:sym typeface="Consolas"/>
              </a:rPr>
              <a:t>\t</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&lt;&lt;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z</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p:txBody>
      </p:sp>
      <p:cxnSp>
        <p:nvCxnSpPr>
          <p:cNvPr id="1855" name="Google Shape;1855;p267"/>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Google Shape;1860;p26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La palabra reservada operator</a:t>
            </a:r>
            <a:endParaRPr/>
          </a:p>
        </p:txBody>
      </p:sp>
      <p:sp>
        <p:nvSpPr>
          <p:cNvPr id="1861" name="Google Shape;1861;p26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La palabra reservada operator seguida del operador que queremos sobrecargar es la clave para poder asignar como se van a comportar los objetos cuando opere con ellos.</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26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Operadores New y Delete</a:t>
            </a:r>
            <a:endParaRPr/>
          </a:p>
        </p:txBody>
      </p:sp>
      <p:sp>
        <p:nvSpPr>
          <p:cNvPr id="1867" name="Google Shape;1867;p26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fontScale="92500" lnSpcReduction="10000"/>
          </a:bodyPr>
          <a:lstStyle/>
          <a:p>
            <a:pPr marL="457200" lvl="0" indent="-297180" algn="l" rtl="0">
              <a:lnSpc>
                <a:spcPct val="100000"/>
              </a:lnSpc>
              <a:spcBef>
                <a:spcPts val="700"/>
              </a:spcBef>
              <a:spcAft>
                <a:spcPts val="0"/>
              </a:spcAft>
              <a:buSzPct val="40260"/>
              <a:buChar char="◻"/>
            </a:pPr>
            <a:r>
              <a:rPr lang="es-AR"/>
              <a:t>Los operadores new y delete están relacionados con la asignación de memoria dinámica ( a medida que la necesitamos). </a:t>
            </a:r>
            <a:endParaRPr/>
          </a:p>
          <a:p>
            <a:pPr marL="457200" lvl="0" indent="-297180" algn="l" rtl="0">
              <a:lnSpc>
                <a:spcPct val="100000"/>
              </a:lnSpc>
              <a:spcBef>
                <a:spcPts val="700"/>
              </a:spcBef>
              <a:spcAft>
                <a:spcPts val="0"/>
              </a:spcAft>
              <a:buSzPct val="40260"/>
              <a:buChar char="◻"/>
            </a:pPr>
            <a:r>
              <a:rPr lang="es-AR"/>
              <a:t>Si poseemos una clase alumno, no es necesario instanciar 100 clases “por las dudas”, sino que podemos instanciar una clase a medida que es necesario y eliminar una objeto cuando no es necesario.</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27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 new</a:t>
            </a:r>
            <a:endParaRPr/>
          </a:p>
        </p:txBody>
      </p:sp>
      <p:sp>
        <p:nvSpPr>
          <p:cNvPr id="1873" name="Google Shape;1873;p270"/>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El operador new gestiona un bloque de memoria dinámica del tamaño del tipo de dato que se le indica y retorna la dirección de inicio de ese bloque con formato de puntero al tipo especificado.</a:t>
            </a:r>
            <a:endParaRPr/>
          </a:p>
          <a:p>
            <a:pPr marL="457200" lvl="0" indent="-297180" algn="l" rtl="0">
              <a:lnSpc>
                <a:spcPct val="100000"/>
              </a:lnSpc>
              <a:spcBef>
                <a:spcPts val="700"/>
              </a:spcBef>
              <a:spcAft>
                <a:spcPts val="0"/>
              </a:spcAft>
              <a:buSzPts val="1080"/>
              <a:buChar char="◻"/>
            </a:pPr>
            <a:r>
              <a:rPr lang="es-AR"/>
              <a:t>En caso de fracasar la asignación, el valor retornado es NULL</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27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 new</a:t>
            </a:r>
            <a:endParaRPr/>
          </a:p>
        </p:txBody>
      </p:sp>
      <p:sp>
        <p:nvSpPr>
          <p:cNvPr id="1879" name="Google Shape;1879;p27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Sintaxis:</a:t>
            </a:r>
            <a:endParaRPr/>
          </a:p>
          <a:p>
            <a:pPr marL="914400" lvl="1" indent="-308610" algn="l" rtl="0">
              <a:lnSpc>
                <a:spcPct val="100000"/>
              </a:lnSpc>
              <a:spcBef>
                <a:spcPts val="550"/>
              </a:spcBef>
              <a:spcAft>
                <a:spcPts val="0"/>
              </a:spcAft>
              <a:buSzPts val="1260"/>
              <a:buChar char="?"/>
            </a:pPr>
            <a:r>
              <a:rPr lang="es-AR"/>
              <a:t>tipo * puntero =new tipo;</a:t>
            </a:r>
            <a:endParaRPr/>
          </a:p>
          <a:p>
            <a:pPr marL="914400" lvl="1" indent="-308610" algn="l" rtl="0">
              <a:lnSpc>
                <a:spcPct val="100000"/>
              </a:lnSpc>
              <a:spcBef>
                <a:spcPts val="550"/>
              </a:spcBef>
              <a:spcAft>
                <a:spcPts val="0"/>
              </a:spcAft>
              <a:buSzPts val="1260"/>
              <a:buChar char="?"/>
            </a:pPr>
            <a:r>
              <a:rPr lang="es-AR"/>
              <a:t>tipo * puntero =new tipo [tamaño];</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83"/>
        <p:cNvGrpSpPr/>
        <p:nvPr/>
      </p:nvGrpSpPr>
      <p:grpSpPr>
        <a:xfrm>
          <a:off x="0" y="0"/>
          <a:ext cx="0" cy="0"/>
          <a:chOff x="0" y="0"/>
          <a:chExt cx="0" cy="0"/>
        </a:xfrm>
      </p:grpSpPr>
      <p:sp>
        <p:nvSpPr>
          <p:cNvPr id="1884" name="Google Shape;1884;p27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operador new</a:t>
            </a:r>
            <a:endParaRPr/>
          </a:p>
        </p:txBody>
      </p:sp>
      <p:sp>
        <p:nvSpPr>
          <p:cNvPr id="1885" name="Google Shape;1885;p272"/>
          <p:cNvSpPr txBox="1"/>
          <p:nvPr/>
        </p:nvSpPr>
        <p:spPr>
          <a:xfrm>
            <a:off x="0" y="1385383"/>
            <a:ext cx="4572000" cy="44396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C586C0"/>
                </a:solidFill>
                <a:latin typeface="Consolas"/>
                <a:ea typeface="Consolas"/>
                <a:cs typeface="Consolas"/>
                <a:sym typeface="Consolas"/>
              </a:rPr>
              <a:t>#include</a:t>
            </a:r>
            <a:r>
              <a:rPr lang="es-AR" sz="1600" b="0" i="0" u="none" strike="noStrike" cap="none">
                <a:solidFill>
                  <a:srgbClr val="569CD6"/>
                </a:solidFill>
                <a:latin typeface="Consolas"/>
                <a:ea typeface="Consolas"/>
                <a:cs typeface="Consolas"/>
                <a:sym typeface="Consolas"/>
              </a:rPr>
              <a:t> </a:t>
            </a:r>
            <a:r>
              <a:rPr lang="es-AR" sz="1600" b="0" i="0" u="none" strike="noStrike" cap="none">
                <a:solidFill>
                  <a:srgbClr val="CE9178"/>
                </a:solidFill>
                <a:latin typeface="Consolas"/>
                <a:ea typeface="Consolas"/>
                <a:cs typeface="Consolas"/>
                <a:sym typeface="Consolas"/>
              </a:rPr>
              <a:t>&lt;iostream&gt;</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600" b="0" i="0" u="none" strike="noStrike" cap="none">
                <a:solidFill>
                  <a:srgbClr val="C586C0"/>
                </a:solidFill>
                <a:latin typeface="Consolas"/>
                <a:ea typeface="Consolas"/>
                <a:cs typeface="Consolas"/>
                <a:sym typeface="Consolas"/>
              </a:rPr>
              <a:t>using</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namespace</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std</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569CD6"/>
                </a:solidFill>
                <a:latin typeface="Consolas"/>
                <a:ea typeface="Consolas"/>
                <a:cs typeface="Consolas"/>
                <a:sym typeface="Consolas"/>
              </a:rPr>
              <a:t>class</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alfa</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public:</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a</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float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b</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600" b="0" i="0" u="none" strike="noStrike" cap="none">
                <a:solidFill>
                  <a:srgbClr val="D4D4D4"/>
                </a:solidFill>
                <a:latin typeface="Consolas"/>
                <a:ea typeface="Consolas"/>
                <a:cs typeface="Consolas"/>
                <a:sym typeface="Consolas"/>
              </a:rPr>
            </a:b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alfa</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p</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586C0"/>
                </a:solidFill>
                <a:latin typeface="Consolas"/>
                <a:ea typeface="Consolas"/>
                <a:cs typeface="Consolas"/>
                <a:sym typeface="Consolas"/>
              </a:rPr>
              <a:t>new</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alfa</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050" b="0" i="0" u="none" strike="noStrike" cap="none">
                <a:solidFill>
                  <a:srgbClr val="D4D4D4"/>
                </a:solidFill>
                <a:latin typeface="Consolas"/>
                <a:ea typeface="Consolas"/>
                <a:cs typeface="Consolas"/>
                <a:sym typeface="Consolas"/>
              </a:rPr>
            </a:br>
            <a:endParaRPr sz="800" b="0" i="0" u="none" strike="noStrike" cap="none">
              <a:solidFill>
                <a:srgbClr val="D4D4D4"/>
              </a:solidFill>
              <a:latin typeface="Consolas"/>
              <a:ea typeface="Consolas"/>
              <a:cs typeface="Consolas"/>
              <a:sym typeface="Consolas"/>
            </a:endParaRPr>
          </a:p>
        </p:txBody>
      </p:sp>
      <p:sp>
        <p:nvSpPr>
          <p:cNvPr id="1886" name="Google Shape;1886;p272"/>
          <p:cNvSpPr txBox="1"/>
          <p:nvPr/>
        </p:nvSpPr>
        <p:spPr>
          <a:xfrm>
            <a:off x="4419040" y="2421223"/>
            <a:ext cx="45888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En este caso instanciamos una clase (creamos un objeto) p del tipo alfa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Prototipo de una función en C</a:t>
            </a:r>
            <a:endParaRPr/>
          </a:p>
        </p:txBody>
      </p:sp>
      <p:sp>
        <p:nvSpPr>
          <p:cNvPr id="274" name="Google Shape;274;p19"/>
          <p:cNvSpPr txBox="1">
            <a:spLocks noGrp="1"/>
          </p:cNvSpPr>
          <p:nvPr>
            <p:ph type="body" idx="1"/>
          </p:nvPr>
        </p:nvSpPr>
        <p:spPr>
          <a:xfrm>
            <a:off x="609600" y="1352551"/>
            <a:ext cx="8426896"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200"/>
              <a:buChar char="◻"/>
            </a:pPr>
            <a:r>
              <a:rPr lang="es-AR" sz="2000">
                <a:solidFill>
                  <a:schemeClr val="accent2"/>
                </a:solidFill>
              </a:rPr>
              <a:t>Tipo_parámetro_retorno </a:t>
            </a:r>
            <a:r>
              <a:rPr lang="es-AR" sz="2000">
                <a:solidFill>
                  <a:srgbClr val="23253C"/>
                </a:solidFill>
              </a:rPr>
              <a:t>NombreFuncion</a:t>
            </a:r>
            <a:r>
              <a:rPr lang="es-AR" sz="2000"/>
              <a:t> (</a:t>
            </a:r>
            <a:r>
              <a:rPr lang="es-AR" sz="2000">
                <a:solidFill>
                  <a:schemeClr val="accent3"/>
                </a:solidFill>
              </a:rPr>
              <a:t>tipo_param1</a:t>
            </a:r>
            <a:r>
              <a:rPr lang="es-AR" sz="2000"/>
              <a:t>, </a:t>
            </a:r>
            <a:r>
              <a:rPr lang="es-AR" sz="2000">
                <a:solidFill>
                  <a:schemeClr val="accent5"/>
                </a:solidFill>
              </a:rPr>
              <a:t>tipo_param2</a:t>
            </a:r>
            <a:r>
              <a:rPr lang="es-AR" sz="2000"/>
              <a:t>);</a:t>
            </a:r>
            <a:endParaRPr/>
          </a:p>
          <a:p>
            <a:pPr marL="320040" lvl="0" indent="-320040" algn="l" rtl="0">
              <a:lnSpc>
                <a:spcPct val="100000"/>
              </a:lnSpc>
              <a:spcBef>
                <a:spcPts val="700"/>
              </a:spcBef>
              <a:spcAft>
                <a:spcPts val="0"/>
              </a:spcAft>
              <a:buSzPts val="1200"/>
              <a:buChar char="◻"/>
            </a:pPr>
            <a:r>
              <a:rPr lang="es-AR" sz="2000"/>
              <a:t>La cantidad de parámetros de retorno es única, puede retornar 1 solo tipo de parámetro o ninguno si es void</a:t>
            </a:r>
            <a:endParaRPr sz="2000"/>
          </a:p>
          <a:p>
            <a:pPr marL="320040" lvl="0" indent="-320040" algn="l" rtl="0">
              <a:lnSpc>
                <a:spcPct val="100000"/>
              </a:lnSpc>
              <a:spcBef>
                <a:spcPts val="700"/>
              </a:spcBef>
              <a:spcAft>
                <a:spcPts val="0"/>
              </a:spcAft>
              <a:buSzPts val="1200"/>
              <a:buChar char="◻"/>
            </a:pPr>
            <a:r>
              <a:rPr lang="es-AR" sz="2000"/>
              <a:t>No hay límites en cuanto a la cantidad de parámetros de recepción de una función, si no hay ninguno se coloca void</a:t>
            </a:r>
            <a:endParaRPr sz="2000"/>
          </a:p>
          <a:p>
            <a:pPr marL="320040" lvl="0" indent="-243840" algn="l" rtl="0">
              <a:lnSpc>
                <a:spcPct val="100000"/>
              </a:lnSpc>
              <a:spcBef>
                <a:spcPts val="700"/>
              </a:spcBef>
              <a:spcAft>
                <a:spcPts val="0"/>
              </a:spcAft>
              <a:buSzPts val="1200"/>
              <a:buNone/>
            </a:pPr>
            <a:endParaRPr sz="2000"/>
          </a:p>
          <a:p>
            <a:pPr marL="320040" lvl="0" indent="-243840" algn="l" rtl="0">
              <a:lnSpc>
                <a:spcPct val="100000"/>
              </a:lnSpc>
              <a:spcBef>
                <a:spcPts val="700"/>
              </a:spcBef>
              <a:spcAft>
                <a:spcPts val="0"/>
              </a:spcAft>
              <a:buSzPts val="1200"/>
              <a:buNone/>
            </a:pPr>
            <a:endParaRPr sz="2000"/>
          </a:p>
          <a:p>
            <a:pPr marL="320040" lvl="0" indent="-243840" algn="l" rtl="0">
              <a:lnSpc>
                <a:spcPct val="100000"/>
              </a:lnSpc>
              <a:spcBef>
                <a:spcPts val="700"/>
              </a:spcBef>
              <a:spcAft>
                <a:spcPts val="0"/>
              </a:spcAft>
              <a:buSzPts val="1200"/>
              <a:buNone/>
            </a:pPr>
            <a:endParaRPr sz="200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7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 delete</a:t>
            </a:r>
            <a:endParaRPr/>
          </a:p>
        </p:txBody>
      </p:sp>
      <p:sp>
        <p:nvSpPr>
          <p:cNvPr id="1898" name="Google Shape;1898;p27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El operador delete libera la memoria gestionada a través de new.</a:t>
            </a:r>
            <a:endParaRPr/>
          </a:p>
          <a:p>
            <a:pPr marL="457200" lvl="0" indent="-228600" algn="l" rtl="0">
              <a:lnSpc>
                <a:spcPct val="100000"/>
              </a:lnSpc>
              <a:spcBef>
                <a:spcPts val="700"/>
              </a:spcBef>
              <a:spcAft>
                <a:spcPts val="0"/>
              </a:spcAft>
              <a:buSzPts val="1080"/>
              <a:buNone/>
            </a:pPr>
            <a:endParaRPr/>
          </a:p>
          <a:p>
            <a:pPr marL="457200" lvl="0" indent="-297180" algn="l" rtl="0">
              <a:lnSpc>
                <a:spcPct val="100000"/>
              </a:lnSpc>
              <a:spcBef>
                <a:spcPts val="700"/>
              </a:spcBef>
              <a:spcAft>
                <a:spcPts val="0"/>
              </a:spcAft>
              <a:buSzPts val="1080"/>
              <a:buChar char="◻"/>
            </a:pPr>
            <a:r>
              <a:rPr lang="es-AR"/>
              <a:t>Sintaxis:</a:t>
            </a:r>
            <a:endParaRPr/>
          </a:p>
          <a:p>
            <a:pPr marL="914400" lvl="1" indent="-308610" algn="l" rtl="0">
              <a:lnSpc>
                <a:spcPct val="100000"/>
              </a:lnSpc>
              <a:spcBef>
                <a:spcPts val="550"/>
              </a:spcBef>
              <a:spcAft>
                <a:spcPts val="0"/>
              </a:spcAft>
              <a:buSzPts val="1260"/>
              <a:buChar char="?"/>
            </a:pPr>
            <a:r>
              <a:rPr lang="es-AR"/>
              <a:t>Delete &lt;dirección de bloque&gt;;</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90"/>
        <p:cNvGrpSpPr/>
        <p:nvPr/>
      </p:nvGrpSpPr>
      <p:grpSpPr>
        <a:xfrm>
          <a:off x="0" y="0"/>
          <a:ext cx="0" cy="0"/>
          <a:chOff x="0" y="0"/>
          <a:chExt cx="0" cy="0"/>
        </a:xfrm>
      </p:grpSpPr>
      <p:sp>
        <p:nvSpPr>
          <p:cNvPr id="1891" name="Google Shape;1891;p27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operador new</a:t>
            </a:r>
            <a:endParaRPr/>
          </a:p>
        </p:txBody>
      </p:sp>
      <p:sp>
        <p:nvSpPr>
          <p:cNvPr id="1892" name="Google Shape;1892;p273"/>
          <p:cNvSpPr txBox="1"/>
          <p:nvPr/>
        </p:nvSpPr>
        <p:spPr>
          <a:xfrm>
            <a:off x="0" y="1385383"/>
            <a:ext cx="4572000" cy="40934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&lt;iostream&gt;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using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namespace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std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alfa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public:</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float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alfa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586C0"/>
                </a:solidFill>
                <a:latin typeface="Consolas"/>
                <a:ea typeface="Consolas"/>
                <a:cs typeface="Consolas"/>
                <a:sym typeface="Consolas"/>
              </a:rPr>
              <a:t>new</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alfa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delete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p</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000" b="0" i="0" u="none" strike="noStrike" cap="none">
                <a:solidFill>
                  <a:srgbClr val="D4D4D4"/>
                </a:solidFill>
                <a:latin typeface="Consolas"/>
                <a:ea typeface="Consolas"/>
                <a:cs typeface="Consolas"/>
                <a:sym typeface="Consolas"/>
              </a:rPr>
            </a:b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800" b="0" i="0" u="none" strike="noStrike" cap="none">
                <a:solidFill>
                  <a:srgbClr val="D4D4D4"/>
                </a:solidFill>
                <a:latin typeface="Consolas"/>
                <a:ea typeface="Consolas"/>
                <a:cs typeface="Consolas"/>
                <a:sym typeface="Consolas"/>
              </a:rPr>
            </a:br>
            <a:endParaRPr sz="5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27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Herencia</a:t>
            </a:r>
            <a:endParaRPr/>
          </a:p>
        </p:txBody>
      </p:sp>
      <p:sp>
        <p:nvSpPr>
          <p:cNvPr id="1904" name="Google Shape;1904;p275"/>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dirty="0"/>
              <a:t>La herencia es una propiedad de la programación orientada a objetos mediante la cual una clase (llamada clase derivada)  adopta los atributos de una o más clases (llamadas clases base)</a:t>
            </a:r>
            <a:endParaRPr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27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Herencia</a:t>
            </a:r>
            <a:endParaRPr/>
          </a:p>
        </p:txBody>
      </p:sp>
      <p:sp>
        <p:nvSpPr>
          <p:cNvPr id="1910" name="Google Shape;1910;p276"/>
          <p:cNvSpPr/>
          <p:nvPr/>
        </p:nvSpPr>
        <p:spPr>
          <a:xfrm>
            <a:off x="3691217" y="1674158"/>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Animal</a:t>
            </a:r>
            <a:endParaRPr sz="1400" b="0" i="0" u="none" strike="noStrike" cap="none">
              <a:solidFill>
                <a:schemeClr val="lt1"/>
              </a:solidFill>
              <a:latin typeface="Arial"/>
              <a:ea typeface="Arial"/>
              <a:cs typeface="Arial"/>
              <a:sym typeface="Arial"/>
            </a:endParaRPr>
          </a:p>
        </p:txBody>
      </p:sp>
      <p:sp>
        <p:nvSpPr>
          <p:cNvPr id="1911" name="Google Shape;1911;p276"/>
          <p:cNvSpPr/>
          <p:nvPr/>
        </p:nvSpPr>
        <p:spPr>
          <a:xfrm>
            <a:off x="3691217" y="2274793"/>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Mamifero</a:t>
            </a:r>
            <a:endParaRPr sz="1400" b="0" i="0" u="none" strike="noStrike" cap="none">
              <a:solidFill>
                <a:schemeClr val="lt1"/>
              </a:solidFill>
              <a:latin typeface="Arial"/>
              <a:ea typeface="Arial"/>
              <a:cs typeface="Arial"/>
              <a:sym typeface="Arial"/>
            </a:endParaRPr>
          </a:p>
        </p:txBody>
      </p:sp>
      <p:sp>
        <p:nvSpPr>
          <p:cNvPr id="1912" name="Google Shape;1912;p276"/>
          <p:cNvSpPr/>
          <p:nvPr/>
        </p:nvSpPr>
        <p:spPr>
          <a:xfrm>
            <a:off x="3691217" y="2875428"/>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Perro</a:t>
            </a:r>
            <a:endParaRPr sz="1400" b="0" i="0" u="none" strike="noStrike" cap="none">
              <a:solidFill>
                <a:schemeClr val="lt1"/>
              </a:solidFill>
              <a:latin typeface="Arial"/>
              <a:ea typeface="Arial"/>
              <a:cs typeface="Arial"/>
              <a:sym typeface="Arial"/>
            </a:endParaRPr>
          </a:p>
        </p:txBody>
      </p:sp>
      <p:sp>
        <p:nvSpPr>
          <p:cNvPr id="1913" name="Google Shape;1913;p276"/>
          <p:cNvSpPr/>
          <p:nvPr/>
        </p:nvSpPr>
        <p:spPr>
          <a:xfrm>
            <a:off x="3691215" y="3476063"/>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Ovejero</a:t>
            </a:r>
            <a:endParaRPr sz="1400" b="0" i="0" u="none" strike="noStrike" cap="none">
              <a:solidFill>
                <a:schemeClr val="lt1"/>
              </a:solidFill>
              <a:latin typeface="Arial"/>
              <a:ea typeface="Arial"/>
              <a:cs typeface="Arial"/>
              <a:sym typeface="Arial"/>
            </a:endParaRPr>
          </a:p>
        </p:txBody>
      </p:sp>
      <p:sp>
        <p:nvSpPr>
          <p:cNvPr id="1914" name="Google Shape;1914;p276"/>
          <p:cNvSpPr/>
          <p:nvPr/>
        </p:nvSpPr>
        <p:spPr>
          <a:xfrm>
            <a:off x="2525805" y="4126007"/>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K-NINO</a:t>
            </a:r>
            <a:endParaRPr sz="1400" b="0" i="0" u="none" strike="noStrike" cap="none">
              <a:solidFill>
                <a:schemeClr val="lt1"/>
              </a:solidFill>
              <a:latin typeface="Arial"/>
              <a:ea typeface="Arial"/>
              <a:cs typeface="Arial"/>
              <a:sym typeface="Arial"/>
            </a:endParaRPr>
          </a:p>
        </p:txBody>
      </p:sp>
      <p:sp>
        <p:nvSpPr>
          <p:cNvPr id="1915" name="Google Shape;1915;p276"/>
          <p:cNvSpPr/>
          <p:nvPr/>
        </p:nvSpPr>
        <p:spPr>
          <a:xfrm>
            <a:off x="5065765" y="4126007"/>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RIN TIN TIN</a:t>
            </a:r>
            <a:endParaRPr sz="1400" b="0" i="0" u="none" strike="noStrike" cap="none">
              <a:solidFill>
                <a:schemeClr val="lt1"/>
              </a:solidFill>
              <a:latin typeface="Arial"/>
              <a:ea typeface="Arial"/>
              <a:cs typeface="Arial"/>
              <a:sym typeface="Arial"/>
            </a:endParaRPr>
          </a:p>
        </p:txBody>
      </p:sp>
      <p:sp>
        <p:nvSpPr>
          <p:cNvPr id="1916" name="Google Shape;1916;p276"/>
          <p:cNvSpPr/>
          <p:nvPr/>
        </p:nvSpPr>
        <p:spPr>
          <a:xfrm>
            <a:off x="4572000" y="1974475"/>
            <a:ext cx="253250" cy="262218"/>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7" name="Google Shape;1917;p276"/>
          <p:cNvSpPr/>
          <p:nvPr/>
        </p:nvSpPr>
        <p:spPr>
          <a:xfrm>
            <a:off x="4572000" y="2571750"/>
            <a:ext cx="253250" cy="262218"/>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8" name="Google Shape;1918;p276"/>
          <p:cNvSpPr/>
          <p:nvPr/>
        </p:nvSpPr>
        <p:spPr>
          <a:xfrm>
            <a:off x="4559673" y="3180227"/>
            <a:ext cx="253250" cy="262218"/>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9" name="Google Shape;1919;p276"/>
          <p:cNvSpPr/>
          <p:nvPr/>
        </p:nvSpPr>
        <p:spPr>
          <a:xfrm rot="1975937">
            <a:off x="4085665" y="3800475"/>
            <a:ext cx="253250" cy="262218"/>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0" name="Google Shape;1920;p276"/>
          <p:cNvSpPr/>
          <p:nvPr/>
        </p:nvSpPr>
        <p:spPr>
          <a:xfrm rot="-1726736">
            <a:off x="5113245" y="3806633"/>
            <a:ext cx="253250" cy="262218"/>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1" name="Google Shape;1921;p276"/>
          <p:cNvSpPr/>
          <p:nvPr/>
        </p:nvSpPr>
        <p:spPr>
          <a:xfrm>
            <a:off x="6060847" y="2236693"/>
            <a:ext cx="253250" cy="1501588"/>
          </a:xfrm>
          <a:prstGeom prst="rightBrace">
            <a:avLst>
              <a:gd name="adj1" fmla="val 8333"/>
              <a:gd name="adj2" fmla="val 50000"/>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922" name="Google Shape;1922;p276"/>
          <p:cNvSpPr txBox="1"/>
          <p:nvPr/>
        </p:nvSpPr>
        <p:spPr>
          <a:xfrm>
            <a:off x="6060847" y="1674158"/>
            <a:ext cx="10807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Clase base</a:t>
            </a:r>
            <a:endParaRPr sz="1400" b="0" i="0" u="none" strike="noStrike" cap="none">
              <a:solidFill>
                <a:srgbClr val="000000"/>
              </a:solidFill>
              <a:latin typeface="Arial"/>
              <a:ea typeface="Arial"/>
              <a:cs typeface="Arial"/>
              <a:sym typeface="Arial"/>
            </a:endParaRPr>
          </a:p>
        </p:txBody>
      </p:sp>
      <p:sp>
        <p:nvSpPr>
          <p:cNvPr id="1923" name="Google Shape;1923;p276"/>
          <p:cNvSpPr txBox="1"/>
          <p:nvPr/>
        </p:nvSpPr>
        <p:spPr>
          <a:xfrm>
            <a:off x="6601219" y="2746193"/>
            <a:ext cx="15584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Clases derivadas</a:t>
            </a:r>
            <a:endParaRPr sz="1400" b="0" i="0" u="none" strike="noStrike" cap="none">
              <a:solidFill>
                <a:srgbClr val="000000"/>
              </a:solidFill>
              <a:latin typeface="Arial"/>
              <a:ea typeface="Arial"/>
              <a:cs typeface="Arial"/>
              <a:sym typeface="Arial"/>
            </a:endParaRPr>
          </a:p>
        </p:txBody>
      </p:sp>
      <p:sp>
        <p:nvSpPr>
          <p:cNvPr id="1924" name="Google Shape;1924;p276"/>
          <p:cNvSpPr txBox="1"/>
          <p:nvPr/>
        </p:nvSpPr>
        <p:spPr>
          <a:xfrm>
            <a:off x="4424338" y="4747998"/>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Objetos</a:t>
            </a:r>
            <a:endParaRPr sz="1400" b="0" i="0" u="none" strike="noStrike" cap="none">
              <a:solidFill>
                <a:srgbClr val="000000"/>
              </a:solidFill>
              <a:latin typeface="Arial"/>
              <a:ea typeface="Arial"/>
              <a:cs typeface="Arial"/>
              <a:sym typeface="Arial"/>
            </a:endParaRPr>
          </a:p>
        </p:txBody>
      </p:sp>
      <p:sp>
        <p:nvSpPr>
          <p:cNvPr id="1925" name="Google Shape;1925;p276"/>
          <p:cNvSpPr/>
          <p:nvPr/>
        </p:nvSpPr>
        <p:spPr>
          <a:xfrm rot="5400000">
            <a:off x="4661339" y="3451105"/>
            <a:ext cx="253250" cy="2297824"/>
          </a:xfrm>
          <a:prstGeom prst="rightBrace">
            <a:avLst>
              <a:gd name="adj1" fmla="val 8333"/>
              <a:gd name="adj2" fmla="val 50000"/>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926" name="Google Shape;1926;p276" descr="K-Nino en iTunes"/>
          <p:cNvPicPr preferRelativeResize="0"/>
          <p:nvPr/>
        </p:nvPicPr>
        <p:blipFill rotWithShape="1">
          <a:blip r:embed="rId3">
            <a:alphaModFix/>
          </a:blip>
          <a:srcRect/>
          <a:stretch/>
        </p:blipFill>
        <p:spPr>
          <a:xfrm>
            <a:off x="961880" y="3250586"/>
            <a:ext cx="1126190" cy="1689285"/>
          </a:xfrm>
          <a:prstGeom prst="rect">
            <a:avLst/>
          </a:prstGeom>
          <a:noFill/>
          <a:ln>
            <a:noFill/>
          </a:ln>
        </p:spPr>
      </p:pic>
      <p:pic>
        <p:nvPicPr>
          <p:cNvPr id="1927" name="Google Shape;1927;p276" descr="Amazon.com: Legend of Rin Tin Tin: Rin Tin Tin, Walter Miller, Ben Kline &amp;  Armand Schaefer: Cine y TV"/>
          <p:cNvPicPr preferRelativeResize="0"/>
          <p:nvPr/>
        </p:nvPicPr>
        <p:blipFill rotWithShape="1">
          <a:blip r:embed="rId4">
            <a:alphaModFix/>
          </a:blip>
          <a:srcRect/>
          <a:stretch/>
        </p:blipFill>
        <p:spPr>
          <a:xfrm>
            <a:off x="7284525" y="3162861"/>
            <a:ext cx="1325040" cy="1892914"/>
          </a:xfrm>
          <a:prstGeom prst="rect">
            <a:avLst/>
          </a:prstGeom>
          <a:noFill/>
          <a:ln>
            <a:noFill/>
          </a:ln>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sp>
        <p:nvSpPr>
          <p:cNvPr id="1932" name="Google Shape;1932;p27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Herencia Simple </a:t>
            </a:r>
            <a:r>
              <a:rPr lang="es-AR" dirty="0"/>
              <a:t>y Herencia </a:t>
            </a:r>
            <a:r>
              <a:rPr lang="es-AR" dirty="0" err="1"/>
              <a:t>Multiple</a:t>
            </a:r>
            <a:endParaRPr dirty="0"/>
          </a:p>
        </p:txBody>
      </p:sp>
      <p:sp>
        <p:nvSpPr>
          <p:cNvPr id="1933" name="Google Shape;1933;p277"/>
          <p:cNvSpPr/>
          <p:nvPr/>
        </p:nvSpPr>
        <p:spPr>
          <a:xfrm>
            <a:off x="5546911" y="1714499"/>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Empleado público</a:t>
            </a:r>
            <a:endParaRPr sz="1400" b="0" i="0" u="none" strike="noStrike" cap="none">
              <a:solidFill>
                <a:schemeClr val="lt1"/>
              </a:solidFill>
              <a:latin typeface="Arial"/>
              <a:ea typeface="Arial"/>
              <a:cs typeface="Arial"/>
              <a:sym typeface="Arial"/>
            </a:endParaRPr>
          </a:p>
        </p:txBody>
      </p:sp>
      <p:sp>
        <p:nvSpPr>
          <p:cNvPr id="1934" name="Google Shape;1934;p277"/>
          <p:cNvSpPr/>
          <p:nvPr/>
        </p:nvSpPr>
        <p:spPr>
          <a:xfrm>
            <a:off x="4431423" y="2373682"/>
            <a:ext cx="1990165"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Diputado</a:t>
            </a:r>
            <a:endParaRPr sz="1400" b="0" i="0" u="none" strike="noStrike" cap="none">
              <a:solidFill>
                <a:schemeClr val="lt1"/>
              </a:solidFill>
              <a:latin typeface="Arial"/>
              <a:ea typeface="Arial"/>
              <a:cs typeface="Arial"/>
              <a:sym typeface="Arial"/>
            </a:endParaRPr>
          </a:p>
        </p:txBody>
      </p:sp>
      <p:sp>
        <p:nvSpPr>
          <p:cNvPr id="1935" name="Google Shape;1935;p277"/>
          <p:cNvSpPr/>
          <p:nvPr/>
        </p:nvSpPr>
        <p:spPr>
          <a:xfrm>
            <a:off x="6874394" y="2400300"/>
            <a:ext cx="1990165"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Senador</a:t>
            </a:r>
            <a:endParaRPr sz="1400" b="0" i="0" u="none" strike="noStrike" cap="none">
              <a:solidFill>
                <a:schemeClr val="lt1"/>
              </a:solidFill>
              <a:latin typeface="Arial"/>
              <a:ea typeface="Arial"/>
              <a:cs typeface="Arial"/>
              <a:sym typeface="Arial"/>
            </a:endParaRPr>
          </a:p>
        </p:txBody>
      </p:sp>
      <p:sp>
        <p:nvSpPr>
          <p:cNvPr id="1936" name="Google Shape;1936;p277"/>
          <p:cNvSpPr/>
          <p:nvPr/>
        </p:nvSpPr>
        <p:spPr>
          <a:xfrm rot="1975937">
            <a:off x="5891857" y="2074047"/>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7" name="Google Shape;1937;p277"/>
          <p:cNvSpPr/>
          <p:nvPr/>
        </p:nvSpPr>
        <p:spPr>
          <a:xfrm rot="-1726736">
            <a:off x="6924032" y="2080372"/>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8" name="Google Shape;1938;p277"/>
          <p:cNvSpPr txBox="1"/>
          <p:nvPr/>
        </p:nvSpPr>
        <p:spPr>
          <a:xfrm>
            <a:off x="5879002" y="3431292"/>
            <a:ext cx="15680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Herencia Multiple</a:t>
            </a:r>
            <a:endParaRPr sz="1400" b="0" i="0" u="none" strike="noStrike" cap="none">
              <a:solidFill>
                <a:srgbClr val="000000"/>
              </a:solidFill>
              <a:latin typeface="Arial"/>
              <a:ea typeface="Arial"/>
              <a:cs typeface="Arial"/>
              <a:sym typeface="Arial"/>
            </a:endParaRPr>
          </a:p>
        </p:txBody>
      </p:sp>
      <p:sp>
        <p:nvSpPr>
          <p:cNvPr id="1939" name="Google Shape;1939;p277"/>
          <p:cNvSpPr/>
          <p:nvPr/>
        </p:nvSpPr>
        <p:spPr>
          <a:xfrm>
            <a:off x="5593975" y="3049857"/>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Congresal</a:t>
            </a:r>
            <a:endParaRPr sz="1400" b="0" i="0" u="none" strike="noStrike" cap="none">
              <a:solidFill>
                <a:schemeClr val="lt1"/>
              </a:solidFill>
              <a:latin typeface="Arial"/>
              <a:ea typeface="Arial"/>
              <a:cs typeface="Arial"/>
              <a:sym typeface="Arial"/>
            </a:endParaRPr>
          </a:p>
        </p:txBody>
      </p:sp>
      <p:sp>
        <p:nvSpPr>
          <p:cNvPr id="1940" name="Google Shape;1940;p277"/>
          <p:cNvSpPr/>
          <p:nvPr/>
        </p:nvSpPr>
        <p:spPr>
          <a:xfrm rot="-1687246">
            <a:off x="5923738" y="2707748"/>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1" name="Google Shape;1941;p277"/>
          <p:cNvSpPr/>
          <p:nvPr/>
        </p:nvSpPr>
        <p:spPr>
          <a:xfrm rot="1577281">
            <a:off x="6926370" y="2707747"/>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2" name="Google Shape;1942;p277"/>
          <p:cNvSpPr/>
          <p:nvPr/>
        </p:nvSpPr>
        <p:spPr>
          <a:xfrm>
            <a:off x="1194547" y="1659317"/>
            <a:ext cx="1990165" cy="262218"/>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Materias</a:t>
            </a:r>
            <a:endParaRPr sz="1400" b="0" i="0" u="none" strike="noStrike" cap="none">
              <a:solidFill>
                <a:schemeClr val="lt1"/>
              </a:solidFill>
              <a:latin typeface="Arial"/>
              <a:ea typeface="Arial"/>
              <a:cs typeface="Arial"/>
              <a:sym typeface="Arial"/>
            </a:endParaRPr>
          </a:p>
        </p:txBody>
      </p:sp>
      <p:sp>
        <p:nvSpPr>
          <p:cNvPr id="1943" name="Google Shape;1943;p277"/>
          <p:cNvSpPr/>
          <p:nvPr/>
        </p:nvSpPr>
        <p:spPr>
          <a:xfrm>
            <a:off x="79060" y="2318500"/>
            <a:ext cx="1111802"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Física</a:t>
            </a:r>
            <a:endParaRPr sz="1400" b="0" i="0" u="none" strike="noStrike" cap="none">
              <a:solidFill>
                <a:schemeClr val="lt1"/>
              </a:solidFill>
              <a:latin typeface="Arial"/>
              <a:ea typeface="Arial"/>
              <a:cs typeface="Arial"/>
              <a:sym typeface="Arial"/>
            </a:endParaRPr>
          </a:p>
        </p:txBody>
      </p:sp>
      <p:sp>
        <p:nvSpPr>
          <p:cNvPr id="1944" name="Google Shape;1944;p277"/>
          <p:cNvSpPr/>
          <p:nvPr/>
        </p:nvSpPr>
        <p:spPr>
          <a:xfrm>
            <a:off x="1607720" y="2309908"/>
            <a:ext cx="995083"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Química</a:t>
            </a:r>
            <a:endParaRPr sz="1400" b="0" i="0" u="none" strike="noStrike" cap="none">
              <a:solidFill>
                <a:schemeClr val="lt1"/>
              </a:solidFill>
              <a:latin typeface="Arial"/>
              <a:ea typeface="Arial"/>
              <a:cs typeface="Arial"/>
              <a:sym typeface="Arial"/>
            </a:endParaRPr>
          </a:p>
        </p:txBody>
      </p:sp>
      <p:sp>
        <p:nvSpPr>
          <p:cNvPr id="1945" name="Google Shape;1945;p277"/>
          <p:cNvSpPr/>
          <p:nvPr/>
        </p:nvSpPr>
        <p:spPr>
          <a:xfrm rot="1975937">
            <a:off x="939868" y="1981246"/>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6" name="Google Shape;1946;p277"/>
          <p:cNvSpPr/>
          <p:nvPr/>
        </p:nvSpPr>
        <p:spPr>
          <a:xfrm rot="-1726736">
            <a:off x="3039150" y="1985234"/>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7" name="Google Shape;1947;p277"/>
          <p:cNvSpPr txBox="1"/>
          <p:nvPr/>
        </p:nvSpPr>
        <p:spPr>
          <a:xfrm>
            <a:off x="1526638" y="3376110"/>
            <a:ext cx="14991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Herencia Simple</a:t>
            </a:r>
            <a:endParaRPr sz="1400" b="0" i="0" u="none" strike="noStrike" cap="none">
              <a:solidFill>
                <a:srgbClr val="000000"/>
              </a:solidFill>
              <a:latin typeface="Arial"/>
              <a:ea typeface="Arial"/>
              <a:cs typeface="Arial"/>
              <a:sym typeface="Arial"/>
            </a:endParaRPr>
          </a:p>
        </p:txBody>
      </p:sp>
      <p:sp>
        <p:nvSpPr>
          <p:cNvPr id="1948" name="Google Shape;1948;p277"/>
          <p:cNvSpPr/>
          <p:nvPr/>
        </p:nvSpPr>
        <p:spPr>
          <a:xfrm rot="2295701">
            <a:off x="1571372" y="2662492"/>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9" name="Google Shape;1949;p277"/>
          <p:cNvSpPr/>
          <p:nvPr/>
        </p:nvSpPr>
        <p:spPr>
          <a:xfrm rot="-1595702">
            <a:off x="2410871" y="2659305"/>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0" name="Google Shape;1950;p277"/>
          <p:cNvSpPr/>
          <p:nvPr/>
        </p:nvSpPr>
        <p:spPr>
          <a:xfrm>
            <a:off x="2946055" y="2306897"/>
            <a:ext cx="1208920"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Matemática</a:t>
            </a:r>
            <a:endParaRPr sz="1400" b="0" i="0" u="none" strike="noStrike" cap="none">
              <a:solidFill>
                <a:schemeClr val="lt1"/>
              </a:solidFill>
              <a:latin typeface="Arial"/>
              <a:ea typeface="Arial"/>
              <a:cs typeface="Arial"/>
              <a:sym typeface="Arial"/>
            </a:endParaRPr>
          </a:p>
        </p:txBody>
      </p:sp>
      <p:sp>
        <p:nvSpPr>
          <p:cNvPr id="1951" name="Google Shape;1951;p277"/>
          <p:cNvSpPr/>
          <p:nvPr/>
        </p:nvSpPr>
        <p:spPr>
          <a:xfrm>
            <a:off x="2047920" y="1969629"/>
            <a:ext cx="253250" cy="253250"/>
          </a:xfrm>
          <a:prstGeom prst="downArrow">
            <a:avLst>
              <a:gd name="adj1" fmla="val 50000"/>
              <a:gd name="adj2" fmla="val 50000"/>
            </a:avLst>
          </a:prstGeom>
          <a:solidFill>
            <a:schemeClr val="accent2"/>
          </a:solidFill>
          <a:ln w="25400" cap="flat" cmpd="sng">
            <a:solidFill>
              <a:srgbClr val="9F16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2" name="Google Shape;1952;p277"/>
          <p:cNvSpPr/>
          <p:nvPr/>
        </p:nvSpPr>
        <p:spPr>
          <a:xfrm>
            <a:off x="928960" y="2980905"/>
            <a:ext cx="995083"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Orgánica</a:t>
            </a:r>
            <a:endParaRPr sz="1400" b="0" i="0" u="none" strike="noStrike" cap="none">
              <a:solidFill>
                <a:schemeClr val="lt1"/>
              </a:solidFill>
              <a:latin typeface="Arial"/>
              <a:ea typeface="Arial"/>
              <a:cs typeface="Arial"/>
              <a:sym typeface="Arial"/>
            </a:endParaRPr>
          </a:p>
        </p:txBody>
      </p:sp>
      <p:sp>
        <p:nvSpPr>
          <p:cNvPr id="1953" name="Google Shape;1953;p277"/>
          <p:cNvSpPr/>
          <p:nvPr/>
        </p:nvSpPr>
        <p:spPr>
          <a:xfrm>
            <a:off x="936481" y="2980905"/>
            <a:ext cx="995083"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Orgánica</a:t>
            </a:r>
            <a:endParaRPr sz="1400" b="0" i="0" u="none" strike="noStrike" cap="none">
              <a:solidFill>
                <a:schemeClr val="lt1"/>
              </a:solidFill>
              <a:latin typeface="Arial"/>
              <a:ea typeface="Arial"/>
              <a:cs typeface="Arial"/>
              <a:sym typeface="Arial"/>
            </a:endParaRPr>
          </a:p>
        </p:txBody>
      </p:sp>
      <p:sp>
        <p:nvSpPr>
          <p:cNvPr id="1954" name="Google Shape;1954;p277"/>
          <p:cNvSpPr/>
          <p:nvPr/>
        </p:nvSpPr>
        <p:spPr>
          <a:xfrm>
            <a:off x="2251656" y="2978286"/>
            <a:ext cx="1086066" cy="253250"/>
          </a:xfrm>
          <a:prstGeom prst="roundRect">
            <a:avLst>
              <a:gd name="adj" fmla="val 16667"/>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Inorgánica</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27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Clase abstracta</a:t>
            </a:r>
            <a:endParaRPr/>
          </a:p>
        </p:txBody>
      </p:sp>
      <p:sp>
        <p:nvSpPr>
          <p:cNvPr id="1960" name="Google Shape;1960;p278"/>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Es una clase que solo sirve para ser heredada y nunca será instanciada.</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64"/>
        <p:cNvGrpSpPr/>
        <p:nvPr/>
      </p:nvGrpSpPr>
      <p:grpSpPr>
        <a:xfrm>
          <a:off x="0" y="0"/>
          <a:ext cx="0" cy="0"/>
          <a:chOff x="0" y="0"/>
          <a:chExt cx="0" cy="0"/>
        </a:xfrm>
      </p:grpSpPr>
      <p:sp>
        <p:nvSpPr>
          <p:cNvPr id="1965" name="Google Shape;1965;p27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herencia simple</a:t>
            </a:r>
            <a:endParaRPr/>
          </a:p>
        </p:txBody>
      </p:sp>
      <p:sp>
        <p:nvSpPr>
          <p:cNvPr id="1966" name="Google Shape;1966;p279"/>
          <p:cNvSpPr txBox="1"/>
          <p:nvPr/>
        </p:nvSpPr>
        <p:spPr>
          <a:xfrm>
            <a:off x="0" y="1385383"/>
            <a:ext cx="4572000" cy="38933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100" b="0" i="0" u="none" strike="noStrike" cap="none">
                <a:solidFill>
                  <a:srgbClr val="C586C0"/>
                </a:solidFill>
                <a:latin typeface="Consolas"/>
                <a:ea typeface="Consolas"/>
                <a:cs typeface="Consolas"/>
                <a:sym typeface="Consolas"/>
              </a:rPr>
              <a:t>#include</a:t>
            </a:r>
            <a:r>
              <a:rPr lang="es-AR" sz="1100" b="0" i="0" u="none" strike="noStrike" cap="none">
                <a:solidFill>
                  <a:srgbClr val="569CD6"/>
                </a:solidFill>
                <a:latin typeface="Consolas"/>
                <a:ea typeface="Consolas"/>
                <a:cs typeface="Consolas"/>
                <a:sym typeface="Consolas"/>
              </a:rPr>
              <a:t> </a:t>
            </a:r>
            <a:r>
              <a:rPr lang="es-AR" sz="1100" b="0" i="0" u="none" strike="noStrike" cap="none">
                <a:solidFill>
                  <a:srgbClr val="CE9178"/>
                </a:solidFill>
                <a:latin typeface="Consolas"/>
                <a:ea typeface="Consolas"/>
                <a:cs typeface="Consolas"/>
                <a:sym typeface="Consolas"/>
              </a:rPr>
              <a:t>&lt;iostream&gt;</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C586C0"/>
                </a:solidFill>
                <a:latin typeface="Consolas"/>
                <a:ea typeface="Consolas"/>
                <a:cs typeface="Consolas"/>
                <a:sym typeface="Consolas"/>
              </a:rPr>
              <a:t>using</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namespace</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std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r>
              <a:rPr lang="es-AR" sz="1100" b="0" i="0" u="none" strike="noStrike" cap="none">
                <a:solidFill>
                  <a:srgbClr val="569CD6"/>
                </a:solidFill>
                <a:latin typeface="Consolas"/>
                <a:ea typeface="Consolas"/>
                <a:cs typeface="Consolas"/>
                <a:sym typeface="Consolas"/>
              </a:rPr>
              <a:t>class</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animal</a:t>
            </a: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public:</a:t>
            </a:r>
            <a:endParaRPr sz="11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come</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duerme</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respira</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animal</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come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animal</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duerme</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animal</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respira</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r>
              <a:rPr lang="es-AR" sz="1100" b="0" i="0" u="none" strike="noStrike" cap="none">
                <a:solidFill>
                  <a:srgbClr val="569CD6"/>
                </a:solidFill>
                <a:latin typeface="Consolas"/>
                <a:ea typeface="Consolas"/>
                <a:cs typeface="Consolas"/>
                <a:sym typeface="Consolas"/>
              </a:rPr>
              <a:t>class</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mamifero</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public</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animal</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public:</a:t>
            </a:r>
            <a:r>
              <a:rPr lang="es-AR" sz="11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int</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9CDCFE"/>
                </a:solidFill>
                <a:latin typeface="Consolas"/>
                <a:ea typeface="Consolas"/>
                <a:cs typeface="Consolas"/>
                <a:sym typeface="Consolas"/>
              </a:rPr>
              <a:t>tipo_sangre_caliente</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DCDCAA"/>
                </a:solidFill>
                <a:latin typeface="Consolas"/>
                <a:ea typeface="Consolas"/>
                <a:cs typeface="Consolas"/>
                <a:sym typeface="Consolas"/>
              </a:rPr>
              <a:t>amamantar</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 </a:t>
            </a:r>
            <a:r>
              <a:rPr lang="es-AR" sz="1100" b="0" i="0" u="none" strike="noStrike" cap="none">
                <a:solidFill>
                  <a:srgbClr val="4EC9B0"/>
                </a:solidFill>
                <a:latin typeface="Consolas"/>
                <a:ea typeface="Consolas"/>
                <a:cs typeface="Consolas"/>
                <a:sym typeface="Consolas"/>
              </a:rPr>
              <a:t>mamifero</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DCDCAA"/>
                </a:solidFill>
                <a:latin typeface="Consolas"/>
                <a:ea typeface="Consolas"/>
                <a:cs typeface="Consolas"/>
                <a:sym typeface="Consolas"/>
              </a:rPr>
              <a:t>amamantar</a:t>
            </a:r>
            <a:r>
              <a:rPr lang="es-AR" sz="1100" b="0" i="0" u="none" strike="noStrike" cap="none">
                <a:solidFill>
                  <a:srgbClr val="D4D4D4"/>
                </a:solidFill>
                <a:latin typeface="Consolas"/>
                <a:ea typeface="Consolas"/>
                <a:cs typeface="Consolas"/>
                <a:sym typeface="Consolas"/>
              </a:rPr>
              <a:t>(</a:t>
            </a:r>
            <a:r>
              <a:rPr lang="es-AR" sz="1100" b="0" i="0" u="none" strike="noStrike" cap="none">
                <a:solidFill>
                  <a:srgbClr val="569CD6"/>
                </a:solidFill>
                <a:latin typeface="Consolas"/>
                <a:ea typeface="Consolas"/>
                <a:cs typeface="Consolas"/>
                <a:sym typeface="Consolas"/>
              </a:rPr>
              <a:t>void</a:t>
            </a:r>
            <a:r>
              <a:rPr lang="es-AR" sz="11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100" b="0" i="0" u="none" strike="noStrike" cap="none">
                <a:solidFill>
                  <a:srgbClr val="D4D4D4"/>
                </a:solidFill>
                <a:latin typeface="Consolas"/>
                <a:ea typeface="Consolas"/>
                <a:cs typeface="Consolas"/>
                <a:sym typeface="Consolas"/>
              </a:rPr>
            </a:br>
            <a:endParaRPr sz="500" b="0" i="0" u="none" strike="noStrike" cap="none">
              <a:solidFill>
                <a:srgbClr val="D4D4D4"/>
              </a:solidFill>
              <a:latin typeface="Consolas"/>
              <a:ea typeface="Consolas"/>
              <a:cs typeface="Consolas"/>
              <a:sym typeface="Consolas"/>
            </a:endParaRPr>
          </a:p>
        </p:txBody>
      </p:sp>
      <p:sp>
        <p:nvSpPr>
          <p:cNvPr id="1967" name="Google Shape;1967;p279"/>
          <p:cNvSpPr txBox="1"/>
          <p:nvPr/>
        </p:nvSpPr>
        <p:spPr>
          <a:xfrm>
            <a:off x="5170394" y="1257490"/>
            <a:ext cx="4572000" cy="4393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000" b="0" i="0" u="none" strike="noStrike" cap="none">
                <a:solidFill>
                  <a:srgbClr val="D4D4D4"/>
                </a:solidFill>
                <a:latin typeface="Consolas"/>
                <a:ea typeface="Consolas"/>
                <a:cs typeface="Consolas"/>
                <a:sym typeface="Consolas"/>
              </a:rPr>
            </a:br>
            <a:r>
              <a:rPr lang="es-AR" sz="1000" b="0" i="0" u="none" strike="noStrike" cap="none">
                <a:solidFill>
                  <a:srgbClr val="569CD6"/>
                </a:solidFill>
                <a:latin typeface="Consolas"/>
                <a:ea typeface="Consolas"/>
                <a:cs typeface="Consolas"/>
                <a:sym typeface="Consolas"/>
              </a:rPr>
              <a:t>class</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perro</a:t>
            </a:r>
            <a:r>
              <a:rPr lang="es-AR" sz="1000" b="0" i="0" u="none" strike="noStrike" cap="none">
                <a:solidFill>
                  <a:srgbClr val="D4D4D4"/>
                </a:solidFill>
                <a:latin typeface="Consolas"/>
                <a:ea typeface="Consolas"/>
                <a:cs typeface="Consolas"/>
                <a:sym typeface="Consolas"/>
              </a:rPr>
              <a:t> : </a:t>
            </a:r>
            <a:r>
              <a:rPr lang="es-AR" sz="1000" b="0" i="0" u="none" strike="noStrike" cap="none">
                <a:solidFill>
                  <a:srgbClr val="569CD6"/>
                </a:solidFill>
                <a:latin typeface="Consolas"/>
                <a:ea typeface="Consolas"/>
                <a:cs typeface="Consolas"/>
                <a:sym typeface="Consolas"/>
              </a:rPr>
              <a:t>public</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mamifero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public:</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tipo_pelo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ladrido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trucos</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perro</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DCDCAA"/>
                </a:solidFill>
                <a:latin typeface="Consolas"/>
                <a:ea typeface="Consolas"/>
                <a:cs typeface="Consolas"/>
                <a:sym typeface="Consolas"/>
              </a:rPr>
              <a:t>ladrido</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perro</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DCDCAA"/>
                </a:solidFill>
                <a:latin typeface="Consolas"/>
                <a:ea typeface="Consolas"/>
                <a:cs typeface="Consolas"/>
                <a:sym typeface="Consolas"/>
              </a:rPr>
              <a:t>trucos</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569CD6"/>
                </a:solidFill>
                <a:latin typeface="Consolas"/>
                <a:ea typeface="Consolas"/>
                <a:cs typeface="Consolas"/>
                <a:sym typeface="Consolas"/>
              </a:rPr>
              <a:t>void</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000" b="0" i="0" u="none" strike="noStrike" cap="none">
                <a:solidFill>
                  <a:srgbClr val="D4D4D4"/>
                </a:solidFill>
                <a:latin typeface="Consolas"/>
                <a:ea typeface="Consolas"/>
                <a:cs typeface="Consolas"/>
                <a:sym typeface="Consolas"/>
              </a:rPr>
            </a:br>
            <a:br>
              <a:rPr lang="es-AR" sz="1000" b="0" i="0" u="none" strike="noStrike" cap="none">
                <a:solidFill>
                  <a:srgbClr val="D4D4D4"/>
                </a:solidFill>
                <a:latin typeface="Consolas"/>
                <a:ea typeface="Consolas"/>
                <a:cs typeface="Consolas"/>
                <a:sym typeface="Consolas"/>
              </a:rPr>
            </a:br>
            <a:br>
              <a:rPr lang="es-AR" sz="1000" b="0" i="0" u="none" strike="noStrike" cap="none">
                <a:solidFill>
                  <a:srgbClr val="D4D4D4"/>
                </a:solidFill>
                <a:latin typeface="Consolas"/>
                <a:ea typeface="Consolas"/>
                <a:cs typeface="Consolas"/>
                <a:sym typeface="Consolas"/>
              </a:rPr>
            </a:br>
            <a:r>
              <a:rPr lang="es-AR" sz="1000" b="0" i="0" u="none" strike="noStrike" cap="none">
                <a:solidFill>
                  <a:srgbClr val="569CD6"/>
                </a:solidFill>
                <a:latin typeface="Consolas"/>
                <a:ea typeface="Consolas"/>
                <a:cs typeface="Consolas"/>
                <a:sym typeface="Consolas"/>
              </a:rPr>
              <a:t>class</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ovejero</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public</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perro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public:</a:t>
            </a: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bool</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pelo_largo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tatuje_POA</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displasia</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000" b="0" i="0" u="none" strike="noStrike" cap="none">
                <a:solidFill>
                  <a:srgbClr val="D4D4D4"/>
                </a:solidFill>
                <a:latin typeface="Consolas"/>
                <a:ea typeface="Consolas"/>
                <a:cs typeface="Consolas"/>
                <a:sym typeface="Consolas"/>
              </a:rPr>
            </a:br>
            <a:r>
              <a:rPr lang="es-AR" sz="1000" b="0" i="0" u="none" strike="noStrike" cap="none">
                <a:solidFill>
                  <a:srgbClr val="569CD6"/>
                </a:solidFill>
                <a:latin typeface="Consolas"/>
                <a:ea typeface="Consolas"/>
                <a:cs typeface="Consolas"/>
                <a:sym typeface="Consolas"/>
              </a:rPr>
              <a:t>int</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DCDCAA"/>
                </a:solidFill>
                <a:latin typeface="Consolas"/>
                <a:ea typeface="Consolas"/>
                <a:cs typeface="Consolas"/>
                <a:sym typeface="Consolas"/>
              </a:rPr>
              <a:t>main</a:t>
            </a: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ovejero</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Rintin</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C586C0"/>
                </a:solidFill>
                <a:latin typeface="Consolas"/>
                <a:ea typeface="Consolas"/>
                <a:cs typeface="Consolas"/>
                <a:sym typeface="Consolas"/>
              </a:rPr>
              <a:t>new</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4EC9B0"/>
                </a:solidFill>
                <a:latin typeface="Consolas"/>
                <a:ea typeface="Consolas"/>
                <a:cs typeface="Consolas"/>
                <a:sym typeface="Consolas"/>
              </a:rPr>
              <a:t>ovejero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9CDCFE"/>
                </a:solidFill>
                <a:latin typeface="Consolas"/>
                <a:ea typeface="Consolas"/>
                <a:cs typeface="Consolas"/>
                <a:sym typeface="Consolas"/>
              </a:rPr>
              <a:t>Rintin</a:t>
            </a:r>
            <a:r>
              <a:rPr lang="es-AR" sz="1000" b="0" i="0" u="none" strike="noStrike" cap="none">
                <a:solidFill>
                  <a:srgbClr val="D4D4D4"/>
                </a:solidFill>
                <a:latin typeface="Consolas"/>
                <a:ea typeface="Consolas"/>
                <a:cs typeface="Consolas"/>
                <a:sym typeface="Consolas"/>
              </a:rPr>
              <a:t>).</a:t>
            </a:r>
            <a:r>
              <a:rPr lang="es-AR" sz="1000" b="0" i="0" u="none" strike="noStrike" cap="none">
                <a:solidFill>
                  <a:srgbClr val="DCDCAA"/>
                </a:solidFill>
                <a:latin typeface="Consolas"/>
                <a:ea typeface="Consolas"/>
                <a:cs typeface="Consolas"/>
                <a:sym typeface="Consolas"/>
              </a:rPr>
              <a:t>ladrido</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C586C0"/>
                </a:solidFill>
                <a:latin typeface="Consolas"/>
                <a:ea typeface="Consolas"/>
                <a:cs typeface="Consolas"/>
                <a:sym typeface="Consolas"/>
              </a:rPr>
              <a:t>return</a:t>
            </a:r>
            <a:r>
              <a:rPr lang="es-AR" sz="1000" b="0" i="0" u="none" strike="noStrike" cap="none">
                <a:solidFill>
                  <a:srgbClr val="D4D4D4"/>
                </a:solidFill>
                <a:latin typeface="Consolas"/>
                <a:ea typeface="Consolas"/>
                <a:cs typeface="Consolas"/>
                <a:sym typeface="Consolas"/>
              </a:rPr>
              <a:t> </a:t>
            </a:r>
            <a:r>
              <a:rPr lang="es-AR" sz="1000" b="0" i="0" u="none" strike="noStrike" cap="none">
                <a:solidFill>
                  <a:srgbClr val="B5CEA8"/>
                </a:solidFill>
                <a:latin typeface="Consolas"/>
                <a:ea typeface="Consolas"/>
                <a:cs typeface="Consolas"/>
                <a:sym typeface="Consolas"/>
              </a:rPr>
              <a:t>0</a:t>
            </a:r>
            <a:r>
              <a:rPr lang="es-AR" sz="1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600" b="0" i="0" u="none" strike="noStrike" cap="none">
                <a:solidFill>
                  <a:srgbClr val="D4D4D4"/>
                </a:solidFill>
                <a:latin typeface="Consolas"/>
                <a:ea typeface="Consolas"/>
                <a:cs typeface="Consolas"/>
                <a:sym typeface="Consolas"/>
              </a:rPr>
            </a:br>
            <a:endParaRPr sz="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400" b="0" i="0" u="none" strike="noStrike" cap="none">
                <a:solidFill>
                  <a:srgbClr val="D4D4D4"/>
                </a:solidFill>
                <a:latin typeface="Consolas"/>
                <a:ea typeface="Consolas"/>
                <a:cs typeface="Consolas"/>
                <a:sym typeface="Consolas"/>
              </a:rPr>
            </a:br>
            <a:endParaRPr sz="1000" b="0" i="0" u="none" strike="noStrike" cap="none">
              <a:solidFill>
                <a:srgbClr val="000000"/>
              </a:solidFill>
              <a:latin typeface="Arial"/>
              <a:ea typeface="Arial"/>
              <a:cs typeface="Arial"/>
              <a:sym typeface="Arial"/>
            </a:endParaRPr>
          </a:p>
        </p:txBody>
      </p:sp>
      <p:cxnSp>
        <p:nvCxnSpPr>
          <p:cNvPr id="1968" name="Google Shape;1968;p279"/>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72"/>
        <p:cNvGrpSpPr/>
        <p:nvPr/>
      </p:nvGrpSpPr>
      <p:grpSpPr>
        <a:xfrm>
          <a:off x="0" y="0"/>
          <a:ext cx="0" cy="0"/>
          <a:chOff x="0" y="0"/>
          <a:chExt cx="0" cy="0"/>
        </a:xfrm>
      </p:grpSpPr>
      <p:sp>
        <p:nvSpPr>
          <p:cNvPr id="1973" name="Google Shape;1973;p28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Puntero a estructura u objeto </a:t>
            </a:r>
            <a:endParaRPr/>
          </a:p>
        </p:txBody>
      </p:sp>
      <p:sp>
        <p:nvSpPr>
          <p:cNvPr id="1974" name="Google Shape;1974;p280"/>
          <p:cNvSpPr txBox="1"/>
          <p:nvPr/>
        </p:nvSpPr>
        <p:spPr>
          <a:xfrm>
            <a:off x="302559" y="2588559"/>
            <a:ext cx="4572000" cy="16773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ovejero</a:t>
            </a:r>
            <a:r>
              <a:rPr lang="es-AR" sz="1600" b="0" i="0" u="none" strike="noStrike" cap="none">
                <a:solidFill>
                  <a:srgbClr val="D4D4D4"/>
                </a:solidFill>
                <a:latin typeface="Consolas"/>
                <a:ea typeface="Consolas"/>
                <a:cs typeface="Consolas"/>
                <a:sym typeface="Consolas"/>
              </a:rPr>
              <a:t> * </a:t>
            </a:r>
            <a:r>
              <a:rPr lang="es-AR" sz="1600" b="0" i="0" u="none" strike="noStrike" cap="none">
                <a:solidFill>
                  <a:srgbClr val="9CDCFE"/>
                </a:solidFill>
                <a:latin typeface="Consolas"/>
                <a:ea typeface="Consolas"/>
                <a:cs typeface="Consolas"/>
                <a:sym typeface="Consolas"/>
              </a:rPr>
              <a:t>Rintin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new</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4EC9B0"/>
                </a:solidFill>
                <a:latin typeface="Consolas"/>
                <a:ea typeface="Consolas"/>
                <a:cs typeface="Consolas"/>
                <a:sym typeface="Consolas"/>
              </a:rPr>
              <a:t>ovejero</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Rintin</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DCDCAA"/>
                </a:solidFill>
                <a:latin typeface="Consolas"/>
                <a:ea typeface="Consolas"/>
                <a:cs typeface="Consolas"/>
                <a:sym typeface="Consolas"/>
              </a:rPr>
              <a:t>ladrido</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600" b="0" i="0" u="none" strike="noStrike" cap="none">
                <a:solidFill>
                  <a:srgbClr val="D4D4D4"/>
                </a:solidFill>
                <a:latin typeface="Consolas"/>
                <a:ea typeface="Consolas"/>
                <a:cs typeface="Consolas"/>
                <a:sym typeface="Consolas"/>
              </a:rPr>
            </a:br>
            <a:endParaRPr sz="800" b="0" i="0" u="none" strike="noStrike" cap="none">
              <a:solidFill>
                <a:srgbClr val="D4D4D4"/>
              </a:solidFill>
              <a:latin typeface="Consolas"/>
              <a:ea typeface="Consolas"/>
              <a:cs typeface="Consolas"/>
              <a:sym typeface="Consolas"/>
            </a:endParaRPr>
          </a:p>
        </p:txBody>
      </p:sp>
      <p:sp>
        <p:nvSpPr>
          <p:cNvPr id="1975" name="Google Shape;1975;p280"/>
          <p:cNvSpPr txBox="1"/>
          <p:nvPr/>
        </p:nvSpPr>
        <p:spPr>
          <a:xfrm>
            <a:off x="4874559" y="2427384"/>
            <a:ext cx="4572000"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ovejero</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9CDCFE"/>
                </a:solidFill>
                <a:latin typeface="Consolas"/>
                <a:ea typeface="Consolas"/>
                <a:cs typeface="Consolas"/>
                <a:sym typeface="Consolas"/>
              </a:rPr>
              <a:t>Rintin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new</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ovejero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Rintin</a:t>
            </a:r>
            <a:r>
              <a:rPr lang="es-AR" sz="1400" b="0" i="0" u="none" strike="noStrike" cap="none">
                <a:solidFill>
                  <a:srgbClr val="D4D4D4"/>
                </a:solidFill>
                <a:latin typeface="Consolas"/>
                <a:ea typeface="Consolas"/>
                <a:cs typeface="Consolas"/>
                <a:sym typeface="Consolas"/>
              </a:rPr>
              <a:t>-&gt;</a:t>
            </a:r>
            <a:r>
              <a:rPr lang="es-AR" sz="1400" b="0" i="0" u="none" strike="noStrike" cap="none">
                <a:solidFill>
                  <a:srgbClr val="DCDCAA"/>
                </a:solidFill>
                <a:latin typeface="Consolas"/>
                <a:ea typeface="Consolas"/>
                <a:cs typeface="Consolas"/>
                <a:sym typeface="Consolas"/>
              </a:rPr>
              <a:t>ladrido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6" name="Google Shape;1976;p280"/>
          <p:cNvSpPr/>
          <p:nvPr/>
        </p:nvSpPr>
        <p:spPr>
          <a:xfrm>
            <a:off x="4255994" y="2972109"/>
            <a:ext cx="632012" cy="510988"/>
          </a:xfrm>
          <a:prstGeom prst="mathEqual">
            <a:avLst>
              <a:gd name="adj1" fmla="val 23520"/>
              <a:gd name="adj2" fmla="val 11760"/>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80"/>
        <p:cNvGrpSpPr/>
        <p:nvPr/>
      </p:nvGrpSpPr>
      <p:grpSpPr>
        <a:xfrm>
          <a:off x="0" y="0"/>
          <a:ext cx="0" cy="0"/>
          <a:chOff x="0" y="0"/>
          <a:chExt cx="0" cy="0"/>
        </a:xfrm>
      </p:grpSpPr>
      <p:sp>
        <p:nvSpPr>
          <p:cNvPr id="1981" name="Google Shape;1981;p28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herencia multiple</a:t>
            </a:r>
            <a:endParaRPr/>
          </a:p>
        </p:txBody>
      </p:sp>
      <p:sp>
        <p:nvSpPr>
          <p:cNvPr id="1982" name="Google Shape;1982;p281"/>
          <p:cNvSpPr txBox="1"/>
          <p:nvPr/>
        </p:nvSpPr>
        <p:spPr>
          <a:xfrm>
            <a:off x="0" y="1257490"/>
            <a:ext cx="4572000"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&lt;iostream&gt;</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using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namespace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std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animal</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public:</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come</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duerme</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respira</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animal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come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animal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duerme</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animal</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respira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carnivoro</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public:</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numero_de_dientes</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p:txBody>
      </p:sp>
      <p:sp>
        <p:nvSpPr>
          <p:cNvPr id="1983" name="Google Shape;1983;p281"/>
          <p:cNvSpPr txBox="1"/>
          <p:nvPr/>
        </p:nvSpPr>
        <p:spPr>
          <a:xfrm>
            <a:off x="4914899" y="1393699"/>
            <a:ext cx="4572000" cy="43627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class</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perro</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569CD6"/>
                </a:solidFill>
                <a:latin typeface="Consolas"/>
                <a:ea typeface="Consolas"/>
                <a:cs typeface="Consolas"/>
                <a:sym typeface="Consolas"/>
              </a:rPr>
              <a:t>public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animal</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public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carnivoro</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public:</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tipo_pelo</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ladrido</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trucos</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perro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ladrido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perro</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trucos</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perro</a:t>
            </a:r>
            <a:r>
              <a:rPr lang="es-AR" sz="1200" b="0" i="0" u="none" strike="noStrike" cap="none">
                <a:solidFill>
                  <a:srgbClr val="D4D4D4"/>
                </a:solidFill>
                <a:latin typeface="Consolas"/>
                <a:ea typeface="Consolas"/>
                <a:cs typeface="Consolas"/>
                <a:sym typeface="Consolas"/>
              </a:rPr>
              <a:t> * </a:t>
            </a:r>
            <a:r>
              <a:rPr lang="es-AR" sz="1200" b="0" i="0" u="none" strike="noStrike" cap="none">
                <a:solidFill>
                  <a:srgbClr val="9CDCFE"/>
                </a:solidFill>
                <a:latin typeface="Consolas"/>
                <a:ea typeface="Consolas"/>
                <a:cs typeface="Consolas"/>
                <a:sym typeface="Consolas"/>
              </a:rPr>
              <a:t>Rintin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new</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perro</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Rintin</a:t>
            </a:r>
            <a:r>
              <a:rPr lang="es-AR" sz="1200" b="0" i="0" u="none" strike="noStrike" cap="none">
                <a:solidFill>
                  <a:srgbClr val="D4D4D4"/>
                </a:solidFill>
                <a:latin typeface="Consolas"/>
                <a:ea typeface="Consolas"/>
                <a:cs typeface="Consolas"/>
                <a:sym typeface="Consolas"/>
              </a:rPr>
              <a:t>-&gt;</a:t>
            </a:r>
            <a:r>
              <a:rPr lang="es-AR" sz="1200" b="0" i="0" u="none" strike="noStrike" cap="none">
                <a:solidFill>
                  <a:srgbClr val="DCDCAA"/>
                </a:solidFill>
                <a:latin typeface="Consolas"/>
                <a:ea typeface="Consolas"/>
                <a:cs typeface="Consolas"/>
                <a:sym typeface="Consolas"/>
              </a:rPr>
              <a:t>ladrido</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050" b="0" i="0" u="none" strike="noStrike" cap="none">
                <a:solidFill>
                  <a:srgbClr val="D4D4D4"/>
                </a:solidFill>
                <a:latin typeface="Consolas"/>
                <a:ea typeface="Consolas"/>
                <a:cs typeface="Consolas"/>
                <a:sym typeface="Consolas"/>
              </a:rPr>
            </a:br>
            <a:endParaRPr sz="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endParaRPr sz="9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700" b="0" i="0" u="none" strike="noStrike" cap="none">
                <a:solidFill>
                  <a:srgbClr val="D4D4D4"/>
                </a:solidFill>
                <a:latin typeface="Consolas"/>
                <a:ea typeface="Consolas"/>
                <a:cs typeface="Consolas"/>
                <a:sym typeface="Consolas"/>
              </a:rPr>
            </a:br>
            <a:endParaRPr sz="1200" b="0" i="0" u="none" strike="noStrike" cap="none">
              <a:solidFill>
                <a:srgbClr val="000000"/>
              </a:solidFill>
              <a:latin typeface="Arial"/>
              <a:ea typeface="Arial"/>
              <a:cs typeface="Arial"/>
              <a:sym typeface="Arial"/>
            </a:endParaRPr>
          </a:p>
        </p:txBody>
      </p:sp>
      <p:cxnSp>
        <p:nvCxnSpPr>
          <p:cNvPr id="1984" name="Google Shape;1984;p281"/>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1988"/>
        <p:cNvGrpSpPr/>
        <p:nvPr/>
      </p:nvGrpSpPr>
      <p:grpSpPr>
        <a:xfrm>
          <a:off x="0" y="0"/>
          <a:ext cx="0" cy="0"/>
          <a:chOff x="0" y="0"/>
          <a:chExt cx="0" cy="0"/>
        </a:xfrm>
      </p:grpSpPr>
      <p:sp>
        <p:nvSpPr>
          <p:cNvPr id="1989" name="Google Shape;1989;p28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Problemas en herencia múltiple</a:t>
            </a:r>
            <a:endParaRPr/>
          </a:p>
        </p:txBody>
      </p:sp>
      <p:pic>
        <p:nvPicPr>
          <p:cNvPr id="1990" name="Google Shape;1990;p282"/>
          <p:cNvPicPr preferRelativeResize="0"/>
          <p:nvPr/>
        </p:nvPicPr>
        <p:blipFill rotWithShape="1">
          <a:blip r:embed="rId3">
            <a:alphaModFix/>
          </a:blip>
          <a:srcRect/>
          <a:stretch/>
        </p:blipFill>
        <p:spPr>
          <a:xfrm>
            <a:off x="2909888" y="1394400"/>
            <a:ext cx="2421871" cy="3749099"/>
          </a:xfrm>
          <a:prstGeom prst="rect">
            <a:avLst/>
          </a:prstGeom>
          <a:noFill/>
          <a:ln>
            <a:noFill/>
          </a:ln>
        </p:spPr>
      </p:pic>
      <p:sp>
        <p:nvSpPr>
          <p:cNvPr id="1991" name="Google Shape;1991;p282"/>
          <p:cNvSpPr txBox="1"/>
          <p:nvPr/>
        </p:nvSpPr>
        <p:spPr>
          <a:xfrm>
            <a:off x="5632530" y="2571750"/>
            <a:ext cx="3094289"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¿Que pasa cuando desde la clase C se quiere acceder a una propiedad definida en la clase A?</a:t>
            </a:r>
            <a:br>
              <a:rPr lang="es-AR" sz="1400" b="0" i="0" u="none" strike="noStrike" cap="none">
                <a:solidFill>
                  <a:srgbClr val="000000"/>
                </a:solidFill>
                <a:latin typeface="Arial"/>
                <a:ea typeface="Arial"/>
                <a:cs typeface="Arial"/>
                <a:sym typeface="Arial"/>
              </a:rPr>
            </a:br>
            <a:r>
              <a:rPr lang="es-AR" sz="1400" b="0" i="0" u="none" strike="noStrike" cap="none">
                <a:solidFill>
                  <a:srgbClr val="000000"/>
                </a:solidFill>
                <a:latin typeface="Arial"/>
                <a:ea typeface="Arial"/>
                <a:cs typeface="Arial"/>
                <a:sym typeface="Arial"/>
              </a:rPr>
              <a:t>¿La invoca desde la clase B o desde la clase 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Ejemplos de prototipos</a:t>
            </a:r>
            <a:endParaRPr/>
          </a:p>
        </p:txBody>
      </p:sp>
      <p:sp>
        <p:nvSpPr>
          <p:cNvPr id="280" name="Google Shape;280;p20"/>
          <p:cNvSpPr/>
          <p:nvPr/>
        </p:nvSpPr>
        <p:spPr>
          <a:xfrm>
            <a:off x="755576" y="1635646"/>
            <a:ext cx="8153400"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//Función de nombre mifunc</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//Parámetros que recibe: Ninguno</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 que devuelve: Ninguno</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mifunc</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6A9955"/>
                </a:solidFill>
                <a:latin typeface="Consolas"/>
                <a:ea typeface="Consolas"/>
                <a:cs typeface="Consolas"/>
                <a:sym typeface="Consolas"/>
              </a:rPr>
              <a:t>//Función de nombre mifunc2</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//Parámetros que recibe: dos variables del tipo int var1 y var2</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 que devuelve: Ninguno</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mifunc2</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var1</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var2</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5"/>
        <p:cNvGrpSpPr/>
        <p:nvPr/>
      </p:nvGrpSpPr>
      <p:grpSpPr>
        <a:xfrm>
          <a:off x="0" y="0"/>
          <a:ext cx="0" cy="0"/>
          <a:chOff x="0" y="0"/>
          <a:chExt cx="0" cy="0"/>
        </a:xfrm>
      </p:grpSpPr>
      <p:sp>
        <p:nvSpPr>
          <p:cNvPr id="1996" name="Google Shape;1996;p283"/>
          <p:cNvSpPr txBox="1">
            <a:spLocks noGrp="1"/>
          </p:cNvSpPr>
          <p:nvPr>
            <p:ph type="title"/>
          </p:nvPr>
        </p:nvSpPr>
        <p:spPr>
          <a:xfrm>
            <a:off x="549088" y="108569"/>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Probemos el código</a:t>
            </a:r>
            <a:endParaRPr/>
          </a:p>
        </p:txBody>
      </p:sp>
      <p:sp>
        <p:nvSpPr>
          <p:cNvPr id="1997" name="Google Shape;1997;p283"/>
          <p:cNvSpPr txBox="1"/>
          <p:nvPr/>
        </p:nvSpPr>
        <p:spPr>
          <a:xfrm>
            <a:off x="0" y="1257490"/>
            <a:ext cx="4572000" cy="44012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&lt;iostream&gt;</a:t>
            </a:r>
            <a:r>
              <a:rPr lang="es-AR" sz="1400" b="0" i="0" u="none" strike="noStrike" cap="none">
                <a:solidFill>
                  <a:srgbClr val="569CD6"/>
                </a:solidFill>
                <a:latin typeface="Consolas"/>
                <a:ea typeface="Consolas"/>
                <a:cs typeface="Consolas"/>
                <a:sym typeface="Consolas"/>
              </a:rPr>
              <a:t> </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using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namespace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std</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show</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"Hello form A </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
        <p:nvSpPr>
          <p:cNvPr id="1998" name="Google Shape;1998;p283"/>
          <p:cNvSpPr txBox="1"/>
          <p:nvPr/>
        </p:nvSpPr>
        <p:spPr>
          <a:xfrm>
            <a:off x="4948516" y="1642469"/>
            <a:ext cx="4572000" cy="19928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4EC9B0"/>
                </a:solidFill>
                <a:latin typeface="Consolas"/>
                <a:ea typeface="Consolas"/>
                <a:cs typeface="Consolas"/>
                <a:sym typeface="Consolas"/>
              </a:rPr>
              <a:t>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object</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object</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DCDCAA"/>
                </a:solidFill>
                <a:latin typeface="Consolas"/>
                <a:ea typeface="Consolas"/>
                <a:cs typeface="Consolas"/>
                <a:sym typeface="Consolas"/>
              </a:rPr>
              <a:t>show</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050" b="0" i="0" u="none" strike="noStrike" cap="none">
                <a:solidFill>
                  <a:srgbClr val="D4D4D4"/>
                </a:solidFill>
                <a:latin typeface="Consolas"/>
                <a:ea typeface="Consolas"/>
                <a:cs typeface="Consolas"/>
                <a:sym typeface="Consolas"/>
              </a:rPr>
            </a:br>
            <a:endParaRPr sz="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900" b="0" i="0" u="none" strike="noStrike" cap="none">
                <a:solidFill>
                  <a:srgbClr val="D4D4D4"/>
                </a:solidFill>
                <a:latin typeface="Consolas"/>
                <a:ea typeface="Consolas"/>
                <a:cs typeface="Consolas"/>
                <a:sym typeface="Consolas"/>
              </a:rPr>
            </a:br>
            <a:endParaRPr sz="9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700" b="0" i="0" u="none" strike="noStrike" cap="none">
                <a:solidFill>
                  <a:srgbClr val="D4D4D4"/>
                </a:solidFill>
                <a:latin typeface="Consolas"/>
                <a:ea typeface="Consolas"/>
                <a:cs typeface="Consolas"/>
                <a:sym typeface="Consolas"/>
              </a:rPr>
            </a:br>
            <a:endParaRPr sz="1200" b="0" i="0" u="none" strike="noStrike" cap="none">
              <a:solidFill>
                <a:srgbClr val="000000"/>
              </a:solidFill>
              <a:latin typeface="Arial"/>
              <a:ea typeface="Arial"/>
              <a:cs typeface="Arial"/>
              <a:sym typeface="Arial"/>
            </a:endParaRPr>
          </a:p>
        </p:txBody>
      </p:sp>
      <p:cxnSp>
        <p:nvCxnSpPr>
          <p:cNvPr id="1999" name="Google Shape;1999;p283"/>
          <p:cNvCxnSpPr/>
          <p:nvPr/>
        </p:nvCxnSpPr>
        <p:spPr>
          <a:xfrm>
            <a:off x="4572000" y="1553135"/>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
        <p:nvSpPr>
          <p:cNvPr id="2000" name="Google Shape;2000;p283"/>
          <p:cNvSpPr txBox="1"/>
          <p:nvPr/>
        </p:nvSpPr>
        <p:spPr>
          <a:xfrm>
            <a:off x="5861236" y="3250826"/>
            <a:ext cx="222044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400" b="0" i="0" u="none" strike="noStrike" cap="none">
                <a:solidFill>
                  <a:srgbClr val="CE9178"/>
                </a:solidFill>
                <a:latin typeface="Consolas"/>
                <a:ea typeface="Consolas"/>
                <a:cs typeface="Consolas"/>
                <a:sym typeface="Consolas"/>
              </a:rPr>
              <a:t>¿Funciona?</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04"/>
        <p:cNvGrpSpPr/>
        <p:nvPr/>
      </p:nvGrpSpPr>
      <p:grpSpPr>
        <a:xfrm>
          <a:off x="0" y="0"/>
          <a:ext cx="0" cy="0"/>
          <a:chOff x="0" y="0"/>
          <a:chExt cx="0" cy="0"/>
        </a:xfrm>
      </p:grpSpPr>
      <p:sp>
        <p:nvSpPr>
          <p:cNvPr id="2005" name="Google Shape;2005;p284"/>
          <p:cNvSpPr txBox="1">
            <a:spLocks noGrp="1"/>
          </p:cNvSpPr>
          <p:nvPr>
            <p:ph type="title"/>
          </p:nvPr>
        </p:nvSpPr>
        <p:spPr>
          <a:xfrm>
            <a:off x="161365" y="118110"/>
            <a:ext cx="8982635"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Solución funciones y propiedades virtuales</a:t>
            </a:r>
            <a:endParaRPr/>
          </a:p>
        </p:txBody>
      </p:sp>
      <p:sp>
        <p:nvSpPr>
          <p:cNvPr id="2006" name="Google Shape;2006;p284"/>
          <p:cNvSpPr txBox="1"/>
          <p:nvPr/>
        </p:nvSpPr>
        <p:spPr>
          <a:xfrm>
            <a:off x="221877" y="1291254"/>
            <a:ext cx="4572000" cy="44781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&lt;iostream&gt;</a:t>
            </a:r>
            <a:r>
              <a:rPr lang="es-AR" sz="1400" b="0" i="0" u="none" strike="noStrike" cap="none">
                <a:solidFill>
                  <a:srgbClr val="569CD6"/>
                </a:solidFill>
                <a:latin typeface="Consolas"/>
                <a:ea typeface="Consolas"/>
                <a:cs typeface="Consolas"/>
                <a:sym typeface="Consolas"/>
              </a:rPr>
              <a:t> </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using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namespace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std</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10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virtual</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virtual</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objeto</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"a = "</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objeto</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endl</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br>
              <a:rPr lang="es-AR" sz="1000" b="0" i="0" u="none" strike="noStrike" cap="none">
                <a:solidFill>
                  <a:srgbClr val="D4D4D4"/>
                </a:solidFill>
                <a:latin typeface="Consolas"/>
                <a:ea typeface="Consolas"/>
                <a:cs typeface="Consolas"/>
                <a:sym typeface="Consolas"/>
              </a:rPr>
            </a:br>
            <a:endParaRPr sz="1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800" b="0" i="0" u="none" strike="noStrike" cap="none">
                <a:solidFill>
                  <a:srgbClr val="D4D4D4"/>
                </a:solidFill>
                <a:latin typeface="Consolas"/>
                <a:ea typeface="Consolas"/>
                <a:cs typeface="Consolas"/>
                <a:sym typeface="Consolas"/>
              </a:rPr>
            </a:br>
            <a:endParaRPr sz="500" b="0" i="0" u="none" strike="noStrike" cap="none">
              <a:solidFill>
                <a:srgbClr val="D4D4D4"/>
              </a:solidFill>
              <a:latin typeface="Consolas"/>
              <a:ea typeface="Consolas"/>
              <a:cs typeface="Consolas"/>
              <a:sym typeface="Consolas"/>
            </a:endParaRPr>
          </a:p>
        </p:txBody>
      </p:sp>
      <p:sp>
        <p:nvSpPr>
          <p:cNvPr id="2007" name="Google Shape;2007;p284"/>
          <p:cNvSpPr txBox="1"/>
          <p:nvPr/>
        </p:nvSpPr>
        <p:spPr>
          <a:xfrm>
            <a:off x="5382185" y="1221964"/>
            <a:ext cx="4592170"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#include</a:t>
            </a:r>
            <a:r>
              <a:rPr lang="es-AR" sz="1400" b="0" i="0" u="none" strike="noStrike" cap="none">
                <a:solidFill>
                  <a:srgbClr val="569CD6"/>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&lt;iostream&gt;</a:t>
            </a:r>
            <a:r>
              <a:rPr lang="es-AR" sz="1400" b="0" i="0" u="none" strike="noStrike" cap="none">
                <a:solidFill>
                  <a:srgbClr val="569CD6"/>
                </a:solidFill>
                <a:latin typeface="Consolas"/>
                <a:ea typeface="Consolas"/>
                <a:cs typeface="Consolas"/>
                <a:sym typeface="Consolas"/>
              </a:rPr>
              <a:t> </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1400" b="0" i="0" u="none" strike="noStrike" cap="none">
                <a:solidFill>
                  <a:srgbClr val="C586C0"/>
                </a:solidFill>
                <a:latin typeface="Consolas"/>
                <a:ea typeface="Consolas"/>
                <a:cs typeface="Consolas"/>
                <a:sym typeface="Consolas"/>
              </a:rPr>
              <a:t>using</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namespace</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std</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show</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cout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&lt;&lt;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E9178"/>
                </a:solidFill>
                <a:latin typeface="Consolas"/>
                <a:ea typeface="Consolas"/>
                <a:cs typeface="Consolas"/>
                <a:sym typeface="Consolas"/>
              </a:rPr>
              <a:t>"Hola desde A </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virtual</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virtual</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A</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class</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
            </a:r>
            <a:r>
              <a:rPr lang="es-AR" sz="1400" b="0" i="0" u="none" strike="noStrike" cap="none">
                <a:solidFill>
                  <a:srgbClr val="D4D4D4"/>
                </a:solidFill>
                <a:latin typeface="Consolas"/>
                <a:ea typeface="Consolas"/>
                <a:cs typeface="Consolas"/>
                <a:sym typeface="Consolas"/>
              </a:rPr>
              <a:t> :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B</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public</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C</a:t>
            </a:r>
            <a:r>
              <a:rPr lang="es-AR" sz="1400" b="0" i="0" u="none" strike="noStrike" cap="none">
                <a:solidFill>
                  <a:srgbClr val="D4D4D4"/>
                </a:solidFill>
                <a:latin typeface="Consolas"/>
                <a:ea typeface="Consolas"/>
                <a:cs typeface="Consolas"/>
                <a:sym typeface="Consolas"/>
              </a:rPr>
              <a:t> {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4EC9B0"/>
                </a:solidFill>
                <a:latin typeface="Consolas"/>
                <a:ea typeface="Consolas"/>
                <a:cs typeface="Consolas"/>
                <a:sym typeface="Consolas"/>
              </a:rPr>
              <a:t>D</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objeto</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objeto</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DCDCAA"/>
                </a:solidFill>
                <a:latin typeface="Consolas"/>
                <a:ea typeface="Consolas"/>
                <a:cs typeface="Consolas"/>
                <a:sym typeface="Consolas"/>
              </a:rPr>
              <a:t>show</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p:txBody>
      </p:sp>
      <p:cxnSp>
        <p:nvCxnSpPr>
          <p:cNvPr id="2008" name="Google Shape;2008;p284"/>
          <p:cNvCxnSpPr/>
          <p:nvPr/>
        </p:nvCxnSpPr>
        <p:spPr>
          <a:xfrm>
            <a:off x="4632512" y="1532964"/>
            <a:ext cx="0" cy="3395383"/>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Ejemplos de prototipos</a:t>
            </a:r>
            <a:endParaRPr/>
          </a:p>
        </p:txBody>
      </p:sp>
      <p:sp>
        <p:nvSpPr>
          <p:cNvPr id="286" name="Google Shape;286;p21"/>
          <p:cNvSpPr/>
          <p:nvPr/>
        </p:nvSpPr>
        <p:spPr>
          <a:xfrm>
            <a:off x="35496" y="1635646"/>
            <a:ext cx="9108503" cy="25237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/*Función de nombre mifunc3</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6A9955"/>
                </a:solidFill>
                <a:latin typeface="Consolas"/>
                <a:ea typeface="Consolas"/>
                <a:cs typeface="Consolas"/>
                <a:sym typeface="Consolas"/>
              </a:rPr>
              <a:t>Parámetros que recibe: dos variables una del tipo int var1 y otra del tipo char var2</a:t>
            </a:r>
            <a:endParaRPr sz="1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 que devuelve: Ninguno*/</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mifunc3</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var1</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char</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var2</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6A9955"/>
                </a:solidFill>
                <a:latin typeface="Consolas"/>
                <a:ea typeface="Consolas"/>
                <a:cs typeface="Consolas"/>
                <a:sym typeface="Consolas"/>
              </a:rPr>
              <a:t>/*Función de nombre mifunc4</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Parámetros que recibe: Ninguno</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 que devuelve: un valor del tipo int*/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mifunc4</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0"/>
        <p:cNvGrpSpPr/>
        <p:nvPr/>
      </p:nvGrpSpPr>
      <p:grpSpPr>
        <a:xfrm>
          <a:off x="0" y="0"/>
          <a:ext cx="0" cy="0"/>
          <a:chOff x="0" y="0"/>
          <a:chExt cx="0" cy="0"/>
        </a:xfrm>
      </p:grpSpPr>
      <p:sp>
        <p:nvSpPr>
          <p:cNvPr id="291" name="Google Shape;291;p2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Ejemplos de prototipos</a:t>
            </a:r>
            <a:endParaRPr/>
          </a:p>
        </p:txBody>
      </p:sp>
      <p:sp>
        <p:nvSpPr>
          <p:cNvPr id="292" name="Google Shape;292;p22"/>
          <p:cNvSpPr/>
          <p:nvPr/>
        </p:nvSpPr>
        <p:spPr>
          <a:xfrm>
            <a:off x="971600" y="1923678"/>
            <a:ext cx="748883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/*Función de nombre mifunc5</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Parámetros que recibe: una variable del tipo int var1</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Parámetro que devuelve: un valor del tipo int*/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mifunc5</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var1</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El libro que lo define todo…</a:t>
            </a:r>
            <a:endParaRPr/>
          </a:p>
        </p:txBody>
      </p:sp>
      <p:pic>
        <p:nvPicPr>
          <p:cNvPr id="115" name="Google Shape;115;p3"/>
          <p:cNvPicPr preferRelativeResize="0"/>
          <p:nvPr/>
        </p:nvPicPr>
        <p:blipFill rotWithShape="1">
          <a:blip r:embed="rId3">
            <a:alphaModFix/>
          </a:blip>
          <a:srcRect/>
          <a:stretch/>
        </p:blipFill>
        <p:spPr>
          <a:xfrm>
            <a:off x="3267112" y="1437661"/>
            <a:ext cx="2609775" cy="369404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Código de una función</a:t>
            </a:r>
            <a:endParaRPr/>
          </a:p>
        </p:txBody>
      </p:sp>
      <p:sp>
        <p:nvSpPr>
          <p:cNvPr id="298" name="Google Shape;298;p23"/>
          <p:cNvSpPr txBox="1">
            <a:spLocks noGrp="1"/>
          </p:cNvSpPr>
          <p:nvPr>
            <p:ph type="body" idx="2"/>
          </p:nvPr>
        </p:nvSpPr>
        <p:spPr>
          <a:xfrm>
            <a:off x="323528" y="1352549"/>
            <a:ext cx="8407573" cy="3268625"/>
          </a:xfrm>
          <a:prstGeom prst="rect">
            <a:avLst/>
          </a:prstGeom>
          <a:noFill/>
          <a:ln>
            <a:noFill/>
          </a:ln>
        </p:spPr>
        <p:txBody>
          <a:bodyPr spcFirstLastPara="1" wrap="square" lIns="91425" tIns="45700" rIns="91425" bIns="45700" anchor="t" anchorCtr="0">
            <a:normAutofit/>
          </a:bodyPr>
          <a:lstStyle/>
          <a:p>
            <a:pPr marL="320040" lvl="0" indent="-320040" algn="l" rtl="0">
              <a:lnSpc>
                <a:spcPct val="80000"/>
              </a:lnSpc>
              <a:spcBef>
                <a:spcPts val="0"/>
              </a:spcBef>
              <a:spcAft>
                <a:spcPts val="0"/>
              </a:spcAft>
              <a:buSzPts val="1348"/>
              <a:buChar char="◻"/>
            </a:pPr>
            <a:r>
              <a:rPr lang="es-AR" sz="2247"/>
              <a:t>Una función para poder ser utilizada debe tener su prototipo ubicado en la zona de declaraciones globales. En dicho lugar no es necesario ingresar los nombres de las variables que reciben los parámetros, si en el lugar donde la función contiene el código </a:t>
            </a:r>
            <a:endParaRPr/>
          </a:p>
          <a:p>
            <a:pPr marL="320040" lvl="0" indent="-320040" algn="l" rtl="0">
              <a:lnSpc>
                <a:spcPct val="80000"/>
              </a:lnSpc>
              <a:spcBef>
                <a:spcPts val="700"/>
              </a:spcBef>
              <a:spcAft>
                <a:spcPts val="0"/>
              </a:spcAft>
              <a:buSzPts val="1348"/>
              <a:buChar char="◻"/>
            </a:pPr>
            <a:r>
              <a:rPr lang="es-AR" sz="2247"/>
              <a:t>Luego puedo ubicarse la función debajo de la función main con su código</a:t>
            </a:r>
            <a:endParaRPr/>
          </a:p>
          <a:p>
            <a:pPr marL="640080" lvl="1" indent="-274320" algn="l" rtl="0">
              <a:lnSpc>
                <a:spcPct val="80000"/>
              </a:lnSpc>
              <a:spcBef>
                <a:spcPts val="550"/>
              </a:spcBef>
              <a:spcAft>
                <a:spcPts val="0"/>
              </a:spcAft>
              <a:buSzPts val="1411"/>
              <a:buChar char="?"/>
            </a:pPr>
            <a:r>
              <a:rPr lang="es-AR" sz="2015"/>
              <a:t>El código de la función empieza con la apertura de la llave y termina cuando dicha llave cierra. </a:t>
            </a:r>
            <a:endParaRPr/>
          </a:p>
          <a:p>
            <a:pPr marL="640080" lvl="1" indent="-274320" algn="l" rtl="0">
              <a:lnSpc>
                <a:spcPct val="80000"/>
              </a:lnSpc>
              <a:spcBef>
                <a:spcPts val="550"/>
              </a:spcBef>
              <a:spcAft>
                <a:spcPts val="0"/>
              </a:spcAft>
              <a:buSzPts val="1411"/>
              <a:buChar char="?"/>
            </a:pPr>
            <a:r>
              <a:rPr lang="es-AR" sz="2015"/>
              <a:t>Las llaves en general definen bloques de código, pudiendo tener bloques dentro de blóques, en bloques de una sola línea no es necesario escribir la llave de apertura y cierre.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304" name="Google Shape;304;p24"/>
          <p:cNvSpPr txBox="1"/>
          <p:nvPr/>
        </p:nvSpPr>
        <p:spPr>
          <a:xfrm>
            <a:off x="4860033" y="1635646"/>
            <a:ext cx="3816424"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el prototipo (al declarar la función) puede o no estar el nombre de las variables, si es importante que figure en donde está el código de la función*/</a:t>
            </a:r>
            <a:endParaRPr sz="1400" b="0" i="0" u="none" strike="noStrike" cap="none">
              <a:solidFill>
                <a:srgbClr val="000000"/>
              </a:solidFill>
              <a:latin typeface="Arial"/>
              <a:ea typeface="Arial"/>
              <a:cs typeface="Arial"/>
              <a:sym typeface="Arial"/>
            </a:endParaRPr>
          </a:p>
        </p:txBody>
      </p:sp>
      <p:sp>
        <p:nvSpPr>
          <p:cNvPr id="305" name="Google Shape;305;p24"/>
          <p:cNvSpPr/>
          <p:nvPr/>
        </p:nvSpPr>
        <p:spPr>
          <a:xfrm>
            <a:off x="395536" y="1563638"/>
            <a:ext cx="45720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 int</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mifunc(2);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"Hola mundo"</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 int var</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6A9955"/>
                </a:solidFill>
                <a:latin typeface="Consolas"/>
                <a:ea typeface="Consolas"/>
                <a:cs typeface="Consolas"/>
                <a:sym typeface="Consolas"/>
              </a:rPr>
              <a:t>/*mi codigo*/</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a:t>
            </a:r>
            <a:endParaRPr sz="12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9"/>
        <p:cNvGrpSpPr/>
        <p:nvPr/>
      </p:nvGrpSpPr>
      <p:grpSpPr>
        <a:xfrm>
          <a:off x="0" y="0"/>
          <a:ext cx="0" cy="0"/>
          <a:chOff x="0" y="0"/>
          <a:chExt cx="0" cy="0"/>
        </a:xfrm>
      </p:grpSpPr>
      <p:sp>
        <p:nvSpPr>
          <p:cNvPr id="310" name="Google Shape;310;p2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311" name="Google Shape;311;p25"/>
          <p:cNvSpPr txBox="1"/>
          <p:nvPr/>
        </p:nvSpPr>
        <p:spPr>
          <a:xfrm>
            <a:off x="4860033" y="1635646"/>
            <a:ext cx="3816424"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/*Si la función se escribe con su código arriba de la función en donde se la invoqué no es necesario declarar su prototipo, aunque </a:t>
            </a:r>
            <a:r>
              <a:rPr lang="es-AR" sz="1800" b="0" i="0" u="none" strike="noStrike" cap="none">
                <a:solidFill>
                  <a:schemeClr val="accent2"/>
                </a:solidFill>
                <a:latin typeface="Twentieth Century"/>
                <a:ea typeface="Twentieth Century"/>
                <a:cs typeface="Twentieth Century"/>
                <a:sym typeface="Twentieth Century"/>
              </a:rPr>
              <a:t>no es una buena práctica</a:t>
            </a:r>
            <a:r>
              <a:rPr lang="es-AR" sz="18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los archivos de bibliotecas que incluimos se encuentran los prototipos de muchas funciones que podemos utilizar*/</a:t>
            </a:r>
            <a:endParaRPr sz="1400" b="0" i="0" u="none" strike="noStrike" cap="none">
              <a:solidFill>
                <a:srgbClr val="000000"/>
              </a:solidFill>
              <a:latin typeface="Arial"/>
              <a:ea typeface="Arial"/>
              <a:cs typeface="Arial"/>
              <a:sym typeface="Arial"/>
            </a:endParaRPr>
          </a:p>
        </p:txBody>
      </p:sp>
      <p:sp>
        <p:nvSpPr>
          <p:cNvPr id="312" name="Google Shape;312;p25"/>
          <p:cNvSpPr/>
          <p:nvPr/>
        </p:nvSpPr>
        <p:spPr>
          <a:xfrm>
            <a:off x="395536" y="1563638"/>
            <a:ext cx="457200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 int var</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6A9955"/>
                </a:solidFill>
                <a:latin typeface="Consolas"/>
                <a:ea typeface="Consolas"/>
                <a:cs typeface="Consolas"/>
                <a:sym typeface="Consolas"/>
              </a:rPr>
              <a:t>/*mi codigo*/</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mifunc(2);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"Hola mundo"</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Invocando a una función</a:t>
            </a:r>
            <a:endParaRPr/>
          </a:p>
        </p:txBody>
      </p:sp>
      <p:sp>
        <p:nvSpPr>
          <p:cNvPr id="318" name="Google Shape;318;p32"/>
          <p:cNvSpPr txBox="1">
            <a:spLocks noGrp="1"/>
          </p:cNvSpPr>
          <p:nvPr>
            <p:ph type="body" idx="1"/>
          </p:nvPr>
        </p:nvSpPr>
        <p:spPr>
          <a:xfrm>
            <a:off x="609600" y="1352551"/>
            <a:ext cx="7346776"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90000"/>
              </a:lnSpc>
              <a:spcBef>
                <a:spcPts val="0"/>
              </a:spcBef>
              <a:spcAft>
                <a:spcPts val="0"/>
              </a:spcAft>
              <a:buSzPts val="1740"/>
              <a:buChar char="◻"/>
            </a:pPr>
            <a:r>
              <a:rPr lang="es-AR"/>
              <a:t>Para invocar a una función basta llamarla por el nombre, colocando entre paréntesis los parámetros que deseamos pasarle (si es que fuera necesario)</a:t>
            </a:r>
            <a:endParaRPr/>
          </a:p>
          <a:p>
            <a:pPr marL="320040" lvl="0" indent="-320040" algn="l" rtl="0">
              <a:lnSpc>
                <a:spcPct val="90000"/>
              </a:lnSpc>
              <a:spcBef>
                <a:spcPts val="700"/>
              </a:spcBef>
              <a:spcAft>
                <a:spcPts val="0"/>
              </a:spcAft>
              <a:buSzPts val="1740"/>
              <a:buChar char="◻"/>
            </a:pPr>
            <a:r>
              <a:rPr lang="es-AR"/>
              <a:t>En caso que la función devuelva algún parámetro es importante colocar una variable a la izquierda e igualar la función.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Retorno de la función	</a:t>
            </a:r>
            <a:endParaRPr/>
          </a:p>
        </p:txBody>
      </p:sp>
      <p:sp>
        <p:nvSpPr>
          <p:cNvPr id="324" name="Google Shape;324;p33"/>
          <p:cNvSpPr txBox="1">
            <a:spLocks noGrp="1"/>
          </p:cNvSpPr>
          <p:nvPr>
            <p:ph type="body" idx="1"/>
          </p:nvPr>
        </p:nvSpPr>
        <p:spPr>
          <a:xfrm>
            <a:off x="609600" y="1352551"/>
            <a:ext cx="7346776"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Si una función retorna un valor, antes de finalizar, colocamos la instrucción return y entre paréntesis el valor que queremos que retorne.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Declaración de una variable	</a:t>
            </a:r>
            <a:endParaRPr/>
          </a:p>
        </p:txBody>
      </p:sp>
      <p:sp>
        <p:nvSpPr>
          <p:cNvPr id="330" name="Google Shape;330;p26"/>
          <p:cNvSpPr txBox="1">
            <a:spLocks noGrp="1"/>
          </p:cNvSpPr>
          <p:nvPr>
            <p:ph type="body" idx="2"/>
          </p:nvPr>
        </p:nvSpPr>
        <p:spPr>
          <a:xfrm>
            <a:off x="323528" y="1352549"/>
            <a:ext cx="8407573" cy="3268625"/>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Para poder utilizar una variable primero debe ser declarada. </a:t>
            </a:r>
            <a:endParaRPr/>
          </a:p>
          <a:p>
            <a:pPr marL="320040" lvl="0" indent="-320040" algn="l" rtl="0">
              <a:lnSpc>
                <a:spcPct val="100000"/>
              </a:lnSpc>
              <a:spcBef>
                <a:spcPts val="700"/>
              </a:spcBef>
              <a:spcAft>
                <a:spcPts val="0"/>
              </a:spcAft>
              <a:buSzPts val="1740"/>
              <a:buChar char="◻"/>
            </a:pPr>
            <a:r>
              <a:rPr lang="es-AR"/>
              <a:t>Podemos tener dos tipos de variables.</a:t>
            </a:r>
            <a:endParaRPr/>
          </a:p>
          <a:p>
            <a:pPr marL="640080" lvl="1" indent="-274320" algn="l" rtl="0">
              <a:lnSpc>
                <a:spcPct val="100000"/>
              </a:lnSpc>
              <a:spcBef>
                <a:spcPts val="550"/>
              </a:spcBef>
              <a:spcAft>
                <a:spcPts val="0"/>
              </a:spcAft>
              <a:buSzPts val="1820"/>
              <a:buChar char="?"/>
            </a:pPr>
            <a:r>
              <a:rPr lang="es-AR"/>
              <a:t>Globales (son válidas dentro de TODO el programa y dentro de cada función)</a:t>
            </a:r>
            <a:endParaRPr/>
          </a:p>
          <a:p>
            <a:pPr marL="640080" lvl="1" indent="-274320" algn="l" rtl="0">
              <a:lnSpc>
                <a:spcPct val="100000"/>
              </a:lnSpc>
              <a:spcBef>
                <a:spcPts val="550"/>
              </a:spcBef>
              <a:spcAft>
                <a:spcPts val="0"/>
              </a:spcAft>
              <a:buSzPts val="1820"/>
              <a:buChar char="?"/>
            </a:pPr>
            <a:r>
              <a:rPr lang="es-AR"/>
              <a:t>Locales (solamente son válidas en las funciones que fueron declaradas)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
        <p:cNvGrpSpPr/>
        <p:nvPr/>
      </p:nvGrpSpPr>
      <p:grpSpPr>
        <a:xfrm>
          <a:off x="0" y="0"/>
          <a:ext cx="0" cy="0"/>
          <a:chOff x="0" y="0"/>
          <a:chExt cx="0" cy="0"/>
        </a:xfrm>
      </p:grpSpPr>
      <p:sp>
        <p:nvSpPr>
          <p:cNvPr id="335" name="Google Shape;335;p2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336" name="Google Shape;336;p27"/>
          <p:cNvSpPr/>
          <p:nvPr/>
        </p:nvSpPr>
        <p:spPr>
          <a:xfrm>
            <a:off x="593102" y="1419622"/>
            <a:ext cx="45720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#include</a:t>
            </a:r>
            <a:r>
              <a:rPr lang="es-AR" sz="1800" b="0" i="0" u="none" strike="noStrike" cap="none">
                <a:solidFill>
                  <a:srgbClr val="569CD6"/>
                </a:solidFill>
                <a:latin typeface="Consolas"/>
                <a:ea typeface="Consolas"/>
                <a:cs typeface="Consolas"/>
                <a:sym typeface="Consolas"/>
              </a:rPr>
              <a:t> </a:t>
            </a:r>
            <a:r>
              <a:rPr lang="es-AR" sz="1800" b="0" i="0" u="none" strike="noStrike" cap="none">
                <a:solidFill>
                  <a:srgbClr val="CE9178"/>
                </a:solidFill>
                <a:latin typeface="Consolas"/>
                <a:ea typeface="Consolas"/>
                <a:cs typeface="Consolas"/>
                <a:sym typeface="Consolas"/>
              </a:rPr>
              <a:t>&lt;stdio.h&gt;</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var1;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main</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"Hola mundo"</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
        <p:nvSpPr>
          <p:cNvPr id="337" name="Google Shape;337;p27"/>
          <p:cNvSpPr txBox="1"/>
          <p:nvPr/>
        </p:nvSpPr>
        <p:spPr>
          <a:xfrm>
            <a:off x="4860033" y="1635646"/>
            <a:ext cx="3816424"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este ejemplo tenemos una variable global llamada var1 que puede ser consultada en todas las funciones que agreguemos al programa, y otra variable var2 que solo existe en el ámbito de la función principal (main)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343" name="Google Shape;343;p28"/>
          <p:cNvSpPr txBox="1"/>
          <p:nvPr/>
        </p:nvSpPr>
        <p:spPr>
          <a:xfrm>
            <a:off x="4860033" y="1635646"/>
            <a:ext cx="3816424"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este ejemplo hay 3 variables var1 (global) y 2 variables var2, una local en la función principal main y otra en la función mifunc, las variables en main y en mifunc no están relacionadas y sus contenidos pueden o no ser iguales */</a:t>
            </a:r>
            <a:endParaRPr sz="1400" b="0" i="0" u="none" strike="noStrike" cap="none">
              <a:solidFill>
                <a:srgbClr val="000000"/>
              </a:solidFill>
              <a:latin typeface="Arial"/>
              <a:ea typeface="Arial"/>
              <a:cs typeface="Arial"/>
              <a:sym typeface="Arial"/>
            </a:endParaRPr>
          </a:p>
        </p:txBody>
      </p:sp>
      <p:sp>
        <p:nvSpPr>
          <p:cNvPr id="344" name="Google Shape;344;p28"/>
          <p:cNvSpPr/>
          <p:nvPr/>
        </p:nvSpPr>
        <p:spPr>
          <a:xfrm>
            <a:off x="395536" y="1563638"/>
            <a:ext cx="4572000"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var1;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"Hola mundo"</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mifunc</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unsigned</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6A9955"/>
                </a:solidFill>
                <a:latin typeface="Consolas"/>
                <a:ea typeface="Consolas"/>
                <a:cs typeface="Consolas"/>
                <a:sym typeface="Consolas"/>
              </a:rPr>
              <a:t>/*mi codigo*/</a:t>
            </a: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br>
              <a:rPr lang="es-AR" sz="1200" b="0" i="0" u="none" strike="noStrike" cap="none">
                <a:solidFill>
                  <a:srgbClr val="D4D4D4"/>
                </a:solidFill>
                <a:latin typeface="Consolas"/>
                <a:ea typeface="Consolas"/>
                <a:cs typeface="Consolas"/>
                <a:sym typeface="Consolas"/>
              </a:rPr>
            </a:br>
            <a:r>
              <a:rPr lang="es-AR" sz="1200" b="0" i="0" u="none" strike="noStrike" cap="none">
                <a:solidFill>
                  <a:srgbClr val="D4D4D4"/>
                </a:solidFill>
                <a:latin typeface="Consolas"/>
                <a:ea typeface="Consolas"/>
                <a:cs typeface="Consolas"/>
                <a:sym typeface="Consolas"/>
              </a:rPr>
              <a:t>}</a:t>
            </a:r>
            <a:endParaRPr sz="12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Formas de declarar una variable</a:t>
            </a:r>
            <a:endParaRPr/>
          </a:p>
        </p:txBody>
      </p:sp>
      <p:sp>
        <p:nvSpPr>
          <p:cNvPr id="350" name="Google Shape;350;p29"/>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Para declarar una variable primero debemos colocar (opcionalmente) el </a:t>
            </a:r>
            <a:r>
              <a:rPr lang="es-AR">
                <a:solidFill>
                  <a:schemeClr val="accent2"/>
                </a:solidFill>
              </a:rPr>
              <a:t>modificador</a:t>
            </a:r>
            <a:r>
              <a:rPr lang="es-AR"/>
              <a:t>, luego el </a:t>
            </a:r>
            <a:r>
              <a:rPr lang="es-AR">
                <a:solidFill>
                  <a:srgbClr val="0F5666"/>
                </a:solidFill>
              </a:rPr>
              <a:t>tipo de variable </a:t>
            </a:r>
            <a:r>
              <a:rPr lang="es-AR"/>
              <a:t>y seguido el </a:t>
            </a:r>
            <a:r>
              <a:rPr lang="es-AR">
                <a:solidFill>
                  <a:schemeClr val="accent3"/>
                </a:solidFill>
              </a:rPr>
              <a:t>nombre</a:t>
            </a:r>
            <a:r>
              <a:rPr lang="es-AR"/>
              <a:t>.</a:t>
            </a:r>
            <a:endParaRPr/>
          </a:p>
          <a:p>
            <a:pPr marL="0" lvl="0" indent="0" algn="l" rtl="0">
              <a:lnSpc>
                <a:spcPct val="100000"/>
              </a:lnSpc>
              <a:spcBef>
                <a:spcPts val="700"/>
              </a:spcBef>
              <a:spcAft>
                <a:spcPts val="0"/>
              </a:spcAft>
              <a:buSzPts val="1740"/>
              <a:buNone/>
            </a:pPr>
            <a:endParaRPr/>
          </a:p>
        </p:txBody>
      </p:sp>
      <p:sp>
        <p:nvSpPr>
          <p:cNvPr id="351" name="Google Shape;351;p29"/>
          <p:cNvSpPr txBox="1"/>
          <p:nvPr/>
        </p:nvSpPr>
        <p:spPr>
          <a:xfrm>
            <a:off x="1043607" y="2986863"/>
            <a:ext cx="471845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accent2"/>
                </a:solidFill>
                <a:latin typeface="Twentieth Century"/>
                <a:ea typeface="Twentieth Century"/>
                <a:cs typeface="Twentieth Century"/>
                <a:sym typeface="Twentieth Century"/>
              </a:rPr>
              <a:t>unsigned</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rgbClr val="0F5666"/>
                </a:solidFill>
                <a:latin typeface="Twentieth Century"/>
                <a:ea typeface="Twentieth Century"/>
                <a:cs typeface="Twentieth Century"/>
                <a:sym typeface="Twentieth Century"/>
              </a:rPr>
              <a:t>int</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chemeClr val="accent3"/>
                </a:solidFill>
                <a:latin typeface="Twentieth Century"/>
                <a:ea typeface="Twentieth Century"/>
                <a:cs typeface="Twentieth Century"/>
                <a:sym typeface="Twentieth Century"/>
              </a:rPr>
              <a:t>mivar</a:t>
            </a:r>
            <a:r>
              <a:rPr lang="es-AR" sz="24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Darle un valor inicial</a:t>
            </a:r>
            <a:endParaRPr/>
          </a:p>
        </p:txBody>
      </p:sp>
      <p:sp>
        <p:nvSpPr>
          <p:cNvPr id="357" name="Google Shape;357;p30"/>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Al declarar una variable podemos darle un valor inicial igualando la variable al valor</a:t>
            </a:r>
            <a:endParaRPr/>
          </a:p>
          <a:p>
            <a:pPr marL="0" lvl="0" indent="0" algn="l" rtl="0">
              <a:lnSpc>
                <a:spcPct val="100000"/>
              </a:lnSpc>
              <a:spcBef>
                <a:spcPts val="700"/>
              </a:spcBef>
              <a:spcAft>
                <a:spcPts val="0"/>
              </a:spcAft>
              <a:buSzPts val="1740"/>
              <a:buNone/>
            </a:pPr>
            <a:endParaRPr/>
          </a:p>
        </p:txBody>
      </p:sp>
      <p:sp>
        <p:nvSpPr>
          <p:cNvPr id="358" name="Google Shape;358;p30"/>
          <p:cNvSpPr txBox="1"/>
          <p:nvPr/>
        </p:nvSpPr>
        <p:spPr>
          <a:xfrm>
            <a:off x="2915816" y="3075806"/>
            <a:ext cx="317933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accent2"/>
                </a:solidFill>
                <a:latin typeface="Twentieth Century"/>
                <a:ea typeface="Twentieth Century"/>
                <a:cs typeface="Twentieth Century"/>
                <a:sym typeface="Twentieth Century"/>
              </a:rPr>
              <a:t>unsigned</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rgbClr val="0F5666"/>
                </a:solidFill>
                <a:latin typeface="Twentieth Century"/>
                <a:ea typeface="Twentieth Century"/>
                <a:cs typeface="Twentieth Century"/>
                <a:sym typeface="Twentieth Century"/>
              </a:rPr>
              <a:t>int</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chemeClr val="accent3"/>
                </a:solidFill>
                <a:latin typeface="Twentieth Century"/>
                <a:ea typeface="Twentieth Century"/>
                <a:cs typeface="Twentieth Century"/>
                <a:sym typeface="Twentieth Century"/>
              </a:rPr>
              <a:t>mivar</a:t>
            </a:r>
            <a:r>
              <a:rPr lang="es-AR" sz="2400" b="0" i="0" u="none" strike="noStrike" cap="none">
                <a:solidFill>
                  <a:schemeClr val="dk1"/>
                </a:solidFill>
                <a:latin typeface="Twentieth Century"/>
                <a:ea typeface="Twentieth Century"/>
                <a:cs typeface="Twentieth Century"/>
                <a:sym typeface="Twentieth Century"/>
              </a:rPr>
              <a:t>=123;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Recordemos que es una variable…</a:t>
            </a:r>
            <a:endParaRPr/>
          </a:p>
        </p:txBody>
      </p:sp>
      <p:sp>
        <p:nvSpPr>
          <p:cNvPr id="121" name="Google Shape;121;p4"/>
          <p:cNvSpPr txBox="1">
            <a:spLocks noGrp="1"/>
          </p:cNvSpPr>
          <p:nvPr>
            <p:ph type="body" idx="1"/>
          </p:nvPr>
        </p:nvSpPr>
        <p:spPr>
          <a:xfrm>
            <a:off x="255712" y="1865404"/>
            <a:ext cx="4316288" cy="326862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960"/>
              <a:buNone/>
            </a:pPr>
            <a:r>
              <a:rPr lang="es-AR" sz="1600"/>
              <a:t>En programación, una </a:t>
            </a:r>
            <a:r>
              <a:rPr lang="es-AR" sz="1600" b="1"/>
              <a:t>variable</a:t>
            </a:r>
            <a:r>
              <a:rPr lang="es-AR" sz="1600"/>
              <a:t> está formada por un espacio en el sistema de almacenamiento y un nombre simbólico que está asociado a dicho espacio. Ese espacio contiene una cantidad de información conocida o desconocida, es decir un valor. El nombre de la variable es la forma usual de referirse al valor almacenado: esta separación entre nombre y contenido permite que el nombre sea usado independientemente de la información exacta que representa</a:t>
            </a:r>
            <a:endParaRPr/>
          </a:p>
        </p:txBody>
      </p:sp>
      <p:pic>
        <p:nvPicPr>
          <p:cNvPr id="122" name="Google Shape;122;p4" descr="Imagen que contiene dibujo, señal&#10;&#10;Descripción generada automáticamente"/>
          <p:cNvPicPr preferRelativeResize="0"/>
          <p:nvPr/>
        </p:nvPicPr>
        <p:blipFill rotWithShape="1">
          <a:blip r:embed="rId3">
            <a:alphaModFix/>
          </a:blip>
          <a:srcRect/>
          <a:stretch/>
        </p:blipFill>
        <p:spPr>
          <a:xfrm>
            <a:off x="4844901" y="1864721"/>
            <a:ext cx="3886200" cy="22442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Declarando más de una variable</a:t>
            </a:r>
            <a:endParaRPr/>
          </a:p>
        </p:txBody>
      </p:sp>
      <p:sp>
        <p:nvSpPr>
          <p:cNvPr id="364" name="Google Shape;364;p31"/>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just" rtl="0">
              <a:lnSpc>
                <a:spcPct val="100000"/>
              </a:lnSpc>
              <a:spcBef>
                <a:spcPts val="0"/>
              </a:spcBef>
              <a:spcAft>
                <a:spcPts val="0"/>
              </a:spcAft>
              <a:buSzPts val="1740"/>
              <a:buChar char="◻"/>
            </a:pPr>
            <a:r>
              <a:rPr lang="es-AR"/>
              <a:t>Si queremos declarar más de una variable podemos hacerlo una debajo de la otra o separando por comas, siempre y cuando sean variables del mismo tipo.</a:t>
            </a:r>
            <a:endParaRPr/>
          </a:p>
        </p:txBody>
      </p:sp>
      <p:sp>
        <p:nvSpPr>
          <p:cNvPr id="365" name="Google Shape;365;p31"/>
          <p:cNvSpPr txBox="1"/>
          <p:nvPr/>
        </p:nvSpPr>
        <p:spPr>
          <a:xfrm>
            <a:off x="971600" y="3464349"/>
            <a:ext cx="2934771"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accent2"/>
                </a:solidFill>
                <a:latin typeface="Twentieth Century"/>
                <a:ea typeface="Twentieth Century"/>
                <a:cs typeface="Twentieth Century"/>
                <a:sym typeface="Twentieth Century"/>
              </a:rPr>
              <a:t>unsigned</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rgbClr val="0F5666"/>
                </a:solidFill>
                <a:latin typeface="Twentieth Century"/>
                <a:ea typeface="Twentieth Century"/>
                <a:cs typeface="Twentieth Century"/>
                <a:sym typeface="Twentieth Century"/>
              </a:rPr>
              <a:t>int</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chemeClr val="accent3"/>
                </a:solidFill>
                <a:latin typeface="Twentieth Century"/>
                <a:ea typeface="Twentieth Century"/>
                <a:cs typeface="Twentieth Century"/>
                <a:sym typeface="Twentieth Century"/>
              </a:rPr>
              <a:t>mivar1</a:t>
            </a:r>
            <a:r>
              <a:rPr lang="es-AR" sz="24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accent2"/>
                </a:solidFill>
                <a:latin typeface="Twentieth Century"/>
                <a:ea typeface="Twentieth Century"/>
                <a:cs typeface="Twentieth Century"/>
                <a:sym typeface="Twentieth Century"/>
              </a:rPr>
              <a:t>unsigned</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rgbClr val="0F5666"/>
                </a:solidFill>
                <a:latin typeface="Twentieth Century"/>
                <a:ea typeface="Twentieth Century"/>
                <a:cs typeface="Twentieth Century"/>
                <a:sym typeface="Twentieth Century"/>
              </a:rPr>
              <a:t>int</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chemeClr val="accent3"/>
                </a:solidFill>
                <a:latin typeface="Twentieth Century"/>
                <a:ea typeface="Twentieth Century"/>
                <a:cs typeface="Twentieth Century"/>
                <a:sym typeface="Twentieth Century"/>
              </a:rPr>
              <a:t>mivar2</a:t>
            </a:r>
            <a:r>
              <a:rPr lang="es-AR" sz="24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accent2"/>
                </a:solidFill>
                <a:latin typeface="Twentieth Century"/>
                <a:ea typeface="Twentieth Century"/>
                <a:cs typeface="Twentieth Century"/>
                <a:sym typeface="Twentieth Century"/>
              </a:rPr>
              <a:t>unsigned</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rgbClr val="0F5666"/>
                </a:solidFill>
                <a:latin typeface="Twentieth Century"/>
                <a:ea typeface="Twentieth Century"/>
                <a:cs typeface="Twentieth Century"/>
                <a:sym typeface="Twentieth Century"/>
              </a:rPr>
              <a:t>int</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chemeClr val="accent3"/>
                </a:solidFill>
                <a:latin typeface="Twentieth Century"/>
                <a:ea typeface="Twentieth Century"/>
                <a:cs typeface="Twentieth Century"/>
                <a:sym typeface="Twentieth Century"/>
              </a:rPr>
              <a:t>mivar3</a:t>
            </a:r>
            <a:r>
              <a:rPr lang="es-AR" sz="24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p:txBody>
      </p:sp>
      <p:sp>
        <p:nvSpPr>
          <p:cNvPr id="366" name="Google Shape;366;p31"/>
          <p:cNvSpPr txBox="1"/>
          <p:nvPr/>
        </p:nvSpPr>
        <p:spPr>
          <a:xfrm>
            <a:off x="4557418" y="3833681"/>
            <a:ext cx="50774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accent2"/>
                </a:solidFill>
                <a:latin typeface="Twentieth Century"/>
                <a:ea typeface="Twentieth Century"/>
                <a:cs typeface="Twentieth Century"/>
                <a:sym typeface="Twentieth Century"/>
              </a:rPr>
              <a:t>unsigned</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rgbClr val="0F5666"/>
                </a:solidFill>
                <a:latin typeface="Twentieth Century"/>
                <a:ea typeface="Twentieth Century"/>
                <a:cs typeface="Twentieth Century"/>
                <a:sym typeface="Twentieth Century"/>
              </a:rPr>
              <a:t>int</a:t>
            </a:r>
            <a:r>
              <a:rPr lang="es-AR" sz="2400" b="0" i="0" u="none" strike="noStrike" cap="none">
                <a:solidFill>
                  <a:schemeClr val="dk1"/>
                </a:solidFill>
                <a:latin typeface="Twentieth Century"/>
                <a:ea typeface="Twentieth Century"/>
                <a:cs typeface="Twentieth Century"/>
                <a:sym typeface="Twentieth Century"/>
              </a:rPr>
              <a:t> </a:t>
            </a:r>
            <a:r>
              <a:rPr lang="es-AR" sz="2400" b="0" i="0" u="none" strike="noStrike" cap="none">
                <a:solidFill>
                  <a:schemeClr val="accent3"/>
                </a:solidFill>
                <a:latin typeface="Twentieth Century"/>
                <a:ea typeface="Twentieth Century"/>
                <a:cs typeface="Twentieth Century"/>
                <a:sym typeface="Twentieth Century"/>
              </a:rPr>
              <a:t>mivar1,mivar2,mivar3</a:t>
            </a:r>
            <a:r>
              <a:rPr lang="es-AR" sz="24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p:txBody>
      </p:sp>
      <p:sp>
        <p:nvSpPr>
          <p:cNvPr id="367" name="Google Shape;367;p31"/>
          <p:cNvSpPr/>
          <p:nvPr/>
        </p:nvSpPr>
        <p:spPr>
          <a:xfrm>
            <a:off x="3605911" y="3678482"/>
            <a:ext cx="777506" cy="792088"/>
          </a:xfrm>
          <a:prstGeom prst="mathEqual">
            <a:avLst>
              <a:gd name="adj1" fmla="val 23520"/>
              <a:gd name="adj2" fmla="val 11760"/>
            </a:avLst>
          </a:prstGeom>
          <a:solidFill>
            <a:schemeClr val="accent1"/>
          </a:solidFill>
          <a:ln w="1905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1"/>
        <p:cNvGrpSpPr/>
        <p:nvPr/>
      </p:nvGrpSpPr>
      <p:grpSpPr>
        <a:xfrm>
          <a:off x="0" y="0"/>
          <a:ext cx="0" cy="0"/>
          <a:chOff x="0" y="0"/>
          <a:chExt cx="0" cy="0"/>
        </a:xfrm>
      </p:grpSpPr>
      <p:sp>
        <p:nvSpPr>
          <p:cNvPr id="372" name="Google Shape;372;p3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a:t>
            </a:r>
            <a:endParaRPr/>
          </a:p>
        </p:txBody>
      </p:sp>
      <p:sp>
        <p:nvSpPr>
          <p:cNvPr id="373" name="Google Shape;373;p34"/>
          <p:cNvSpPr txBox="1"/>
          <p:nvPr/>
        </p:nvSpPr>
        <p:spPr>
          <a:xfrm>
            <a:off x="3923928" y="3969983"/>
            <a:ext cx="468052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el ejemplo anterior se llama a la función suma pasándole los valor 1 y 2,  y la función retorna el valor de la suma*/</a:t>
            </a:r>
            <a:endParaRPr sz="1400" b="0" i="0" u="none" strike="noStrike" cap="none">
              <a:solidFill>
                <a:srgbClr val="000000"/>
              </a:solidFill>
              <a:latin typeface="Arial"/>
              <a:ea typeface="Arial"/>
              <a:cs typeface="Arial"/>
              <a:sym typeface="Arial"/>
            </a:endParaRPr>
          </a:p>
        </p:txBody>
      </p:sp>
      <p:sp>
        <p:nvSpPr>
          <p:cNvPr id="374" name="Google Shape;374;p34"/>
          <p:cNvSpPr/>
          <p:nvPr/>
        </p:nvSpPr>
        <p:spPr>
          <a:xfrm>
            <a:off x="288032" y="1384660"/>
            <a:ext cx="7596336"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suma</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var1</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var2</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569CD6"/>
                </a:solidFill>
                <a:latin typeface="Consolas"/>
                <a:ea typeface="Consolas"/>
                <a:cs typeface="Consolas"/>
                <a:sym typeface="Consolas"/>
              </a:rPr>
              <a:t>void</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suma=</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resultado;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resultado=</a:t>
            </a:r>
            <a:r>
              <a:rPr lang="es-AR" sz="1600" b="0" i="0" u="none" strike="noStrike" cap="none">
                <a:solidFill>
                  <a:srgbClr val="DCDCAA"/>
                </a:solidFill>
                <a:latin typeface="Consolas"/>
                <a:ea typeface="Consolas"/>
                <a:cs typeface="Consolas"/>
                <a:sym typeface="Consolas"/>
              </a:rPr>
              <a:t>suma</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B5CEA8"/>
                </a:solidFill>
                <a:latin typeface="Consolas"/>
                <a:ea typeface="Consolas"/>
                <a:cs typeface="Consolas"/>
                <a:sym typeface="Consolas"/>
              </a:rPr>
              <a:t>1</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B5CEA8"/>
                </a:solidFill>
                <a:latin typeface="Consolas"/>
                <a:ea typeface="Consolas"/>
                <a:cs typeface="Consolas"/>
                <a:sym typeface="Consolas"/>
              </a:rPr>
              <a:t>2</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suma</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var1</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var2</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res=</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res=var1+var2;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8"/>
        <p:cNvGrpSpPr/>
        <p:nvPr/>
      </p:nvGrpSpPr>
      <p:grpSpPr>
        <a:xfrm>
          <a:off x="0" y="0"/>
          <a:ext cx="0" cy="0"/>
          <a:chOff x="0" y="0"/>
          <a:chExt cx="0" cy="0"/>
        </a:xfrm>
      </p:grpSpPr>
      <p:sp>
        <p:nvSpPr>
          <p:cNvPr id="379" name="Google Shape;379;p3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Mejorando el código...</a:t>
            </a:r>
            <a:endParaRPr/>
          </a:p>
        </p:txBody>
      </p:sp>
      <p:sp>
        <p:nvSpPr>
          <p:cNvPr id="380" name="Google Shape;380;p35"/>
          <p:cNvSpPr txBox="1"/>
          <p:nvPr/>
        </p:nvSpPr>
        <p:spPr>
          <a:xfrm>
            <a:off x="3923928" y="3969983"/>
            <a:ext cx="468052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el ejemplo anterior se llama a la función suma pasándole los valor 1 y 2,  y la función retorna el valor de la suma*/</a:t>
            </a:r>
            <a:endParaRPr sz="1400" b="0" i="0" u="none" strike="noStrike" cap="none">
              <a:solidFill>
                <a:srgbClr val="000000"/>
              </a:solidFill>
              <a:latin typeface="Arial"/>
              <a:ea typeface="Arial"/>
              <a:cs typeface="Arial"/>
              <a:sym typeface="Arial"/>
            </a:endParaRPr>
          </a:p>
        </p:txBody>
      </p:sp>
      <p:sp>
        <p:nvSpPr>
          <p:cNvPr id="381" name="Google Shape;381;p35"/>
          <p:cNvSpPr/>
          <p:nvPr/>
        </p:nvSpPr>
        <p:spPr>
          <a:xfrm>
            <a:off x="288032" y="1384660"/>
            <a:ext cx="7596336"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suma</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var1,</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var2</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569CD6"/>
                </a:solidFill>
                <a:latin typeface="Consolas"/>
                <a:ea typeface="Consolas"/>
                <a:cs typeface="Consolas"/>
                <a:sym typeface="Consolas"/>
              </a:rPr>
              <a:t>void</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suma=</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resultado;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resultado=</a:t>
            </a:r>
            <a:r>
              <a:rPr lang="es-AR" sz="1600" b="0" i="0" u="none" strike="noStrike" cap="none">
                <a:solidFill>
                  <a:srgbClr val="DCDCAA"/>
                </a:solidFill>
                <a:latin typeface="Consolas"/>
                <a:ea typeface="Consolas"/>
                <a:cs typeface="Consolas"/>
                <a:sym typeface="Consolas"/>
              </a:rPr>
              <a:t>suma</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B5CEA8"/>
                </a:solidFill>
                <a:latin typeface="Consolas"/>
                <a:ea typeface="Consolas"/>
                <a:cs typeface="Consolas"/>
                <a:sym typeface="Consolas"/>
              </a:rPr>
              <a:t>1</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B5CEA8"/>
                </a:solidFill>
                <a:latin typeface="Consolas"/>
                <a:ea typeface="Consolas"/>
                <a:cs typeface="Consolas"/>
                <a:sym typeface="Consolas"/>
              </a:rPr>
              <a:t>2</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suma</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var1</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unsigned</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var2</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(var1+var2);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5"/>
        <p:cNvGrpSpPr/>
        <p:nvPr/>
      </p:nvGrpSpPr>
      <p:grpSpPr>
        <a:xfrm>
          <a:off x="0" y="0"/>
          <a:ext cx="0" cy="0"/>
          <a:chOff x="0" y="0"/>
          <a:chExt cx="0" cy="0"/>
        </a:xfrm>
      </p:grpSpPr>
      <p:sp>
        <p:nvSpPr>
          <p:cNvPr id="386" name="Google Shape;386;p3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Usando un valor constante</a:t>
            </a:r>
            <a:endParaRPr/>
          </a:p>
        </p:txBody>
      </p:sp>
      <p:sp>
        <p:nvSpPr>
          <p:cNvPr id="387" name="Google Shape;387;p36"/>
          <p:cNvSpPr/>
          <p:nvPr/>
        </p:nvSpPr>
        <p:spPr>
          <a:xfrm>
            <a:off x="323528" y="1361061"/>
            <a:ext cx="8820472"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float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AreaCircunferencia</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radio</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const float</a:t>
            </a:r>
            <a:r>
              <a:rPr lang="es-AR" sz="1800" b="0" i="0" u="none" strike="noStrike" cap="none">
                <a:solidFill>
                  <a:srgbClr val="D4D4D4"/>
                </a:solidFill>
                <a:latin typeface="Consolas"/>
                <a:ea typeface="Consolas"/>
                <a:cs typeface="Consolas"/>
                <a:sym typeface="Consolas"/>
              </a:rPr>
              <a:t> PI=</a:t>
            </a:r>
            <a:r>
              <a:rPr lang="es-AR" sz="1800" b="0" i="0" u="none" strike="noStrike" cap="none">
                <a:solidFill>
                  <a:srgbClr val="B5CEA8"/>
                </a:solidFill>
                <a:latin typeface="Consolas"/>
                <a:ea typeface="Consolas"/>
                <a:cs typeface="Consolas"/>
                <a:sym typeface="Consolas"/>
              </a:rPr>
              <a:t>3.14</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main</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569CD6"/>
                </a:solidFill>
                <a:latin typeface="Consolas"/>
                <a:ea typeface="Consolas"/>
                <a:cs typeface="Consolas"/>
                <a:sym typeface="Consolas"/>
              </a:rPr>
              <a:t>void</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float</a:t>
            </a:r>
            <a:r>
              <a:rPr lang="es-AR" sz="1800" b="0" i="0" u="none" strike="noStrike" cap="none">
                <a:solidFill>
                  <a:srgbClr val="D4D4D4"/>
                </a:solidFill>
                <a:latin typeface="Consolas"/>
                <a:ea typeface="Consolas"/>
                <a:cs typeface="Consolas"/>
                <a:sym typeface="Consolas"/>
              </a:rPr>
              <a:t> area=</a:t>
            </a:r>
            <a:r>
              <a:rPr lang="es-AR" sz="1800" b="0" i="0" u="none" strike="noStrike" cap="none">
                <a:solidFill>
                  <a:srgbClr val="B5CEA8"/>
                </a:solidFill>
                <a:latin typeface="Consolas"/>
                <a:ea typeface="Consolas"/>
                <a:cs typeface="Consolas"/>
                <a:sym typeface="Consolas"/>
              </a:rPr>
              <a:t>0</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area=</a:t>
            </a:r>
            <a:r>
              <a:rPr lang="es-AR" sz="1800" b="0" i="0" u="none" strike="noStrike" cap="none">
                <a:solidFill>
                  <a:srgbClr val="DCDCAA"/>
                </a:solidFill>
                <a:latin typeface="Consolas"/>
                <a:ea typeface="Consolas"/>
                <a:cs typeface="Consolas"/>
                <a:sym typeface="Consolas"/>
              </a:rPr>
              <a:t> AreaCircunferencia</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B5CEA8"/>
                </a:solidFill>
                <a:latin typeface="Consolas"/>
                <a:ea typeface="Consolas"/>
                <a:cs typeface="Consolas"/>
                <a:sym typeface="Consolas"/>
              </a:rPr>
              <a:t>1</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569CD6"/>
                </a:solidFill>
                <a:latin typeface="Consolas"/>
                <a:ea typeface="Consolas"/>
                <a:cs typeface="Consolas"/>
                <a:sym typeface="Consolas"/>
              </a:rPr>
              <a:t>float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AreaCircunferencia</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unsigned</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569CD6"/>
                </a:solidFill>
                <a:latin typeface="Consolas"/>
                <a:ea typeface="Consolas"/>
                <a:cs typeface="Consolas"/>
                <a:sym typeface="Consolas"/>
              </a:rPr>
              <a:t>int</a:t>
            </a: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9CDCFE"/>
                </a:solidFill>
                <a:latin typeface="Consolas"/>
                <a:ea typeface="Consolas"/>
                <a:cs typeface="Consolas"/>
                <a:sym typeface="Consolas"/>
              </a:rPr>
              <a:t>radio</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return</a:t>
            </a:r>
            <a:r>
              <a:rPr lang="es-AR" sz="1800" b="0" i="0" u="none" strike="noStrike" cap="none">
                <a:solidFill>
                  <a:srgbClr val="D4D4D4"/>
                </a:solidFill>
                <a:latin typeface="Consolas"/>
                <a:ea typeface="Consolas"/>
                <a:cs typeface="Consolas"/>
                <a:sym typeface="Consolas"/>
              </a:rPr>
              <a:t>(PI*radio*radio);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
        <p:nvSpPr>
          <p:cNvPr id="388" name="Google Shape;388;p36"/>
          <p:cNvSpPr txBox="1"/>
          <p:nvPr/>
        </p:nvSpPr>
        <p:spPr>
          <a:xfrm>
            <a:off x="712694" y="4117184"/>
            <a:ext cx="7516905"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AR" sz="2000" b="0" i="0" u="none" strike="noStrike" cap="none">
                <a:solidFill>
                  <a:srgbClr val="C586C0"/>
                </a:solidFill>
                <a:highlight>
                  <a:srgbClr val="00FF00"/>
                </a:highlight>
                <a:latin typeface="Consolas"/>
                <a:ea typeface="Consolas"/>
                <a:cs typeface="Consolas"/>
                <a:sym typeface="Consolas"/>
              </a:rPr>
              <a:t>Aunque no es algo del lenguaje por convención de los programadores los nombres de las constantes van en mayúsculas</a:t>
            </a:r>
            <a:endParaRPr sz="2000" b="0" i="0" u="none" strike="noStrike" cap="none">
              <a:solidFill>
                <a:srgbClr val="000000"/>
              </a:solidFill>
              <a:highlight>
                <a:srgbClr val="00FF00"/>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2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printf()</a:t>
            </a:r>
            <a:endParaRPr/>
          </a:p>
        </p:txBody>
      </p:sp>
      <p:sp>
        <p:nvSpPr>
          <p:cNvPr id="394" name="Google Shape;394;p12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printf es una función definida en stdio.h (estándar input output) para poder visualizar por pantalla datos.</a:t>
            </a:r>
            <a:endParaRPr/>
          </a:p>
          <a:p>
            <a:pPr marL="457200" lvl="0" indent="-297180" algn="l" rtl="0">
              <a:lnSpc>
                <a:spcPct val="100000"/>
              </a:lnSpc>
              <a:spcBef>
                <a:spcPts val="700"/>
              </a:spcBef>
              <a:spcAft>
                <a:spcPts val="0"/>
              </a:spcAft>
              <a:buSzPts val="1080"/>
              <a:buChar char="◻"/>
            </a:pPr>
            <a:r>
              <a:rPr lang="es-AR"/>
              <a:t>printf(“text”); todo el texto que se escriba entre doble comillas saldrá textual por pantalla.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2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printf()	</a:t>
            </a:r>
            <a:endParaRPr/>
          </a:p>
        </p:txBody>
      </p:sp>
      <p:sp>
        <p:nvSpPr>
          <p:cNvPr id="400" name="Google Shape;400;p12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Si queremos mostrar un valor intercalaremos en el lugar que queremos que se muestre un carácter de escape (%), y a continuación formateadores para que muestre el dato en cuestión en el formato requerido.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2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Formateadores printf()</a:t>
            </a:r>
            <a:endParaRPr/>
          </a:p>
        </p:txBody>
      </p:sp>
      <p:graphicFrame>
        <p:nvGraphicFramePr>
          <p:cNvPr id="406" name="Google Shape;406;p124"/>
          <p:cNvGraphicFramePr/>
          <p:nvPr/>
        </p:nvGraphicFramePr>
        <p:xfrm>
          <a:off x="2108677" y="1265152"/>
          <a:ext cx="3000000" cy="3000000"/>
        </p:xfrm>
        <a:graphic>
          <a:graphicData uri="http://schemas.openxmlformats.org/drawingml/2006/table">
            <a:tbl>
              <a:tblPr>
                <a:noFill/>
                <a:tableStyleId>{F457022C-7CA5-450D-A874-BD94A5084EAE}</a:tableStyleId>
              </a:tblPr>
              <a:tblGrid>
                <a:gridCol w="2580800">
                  <a:extLst>
                    <a:ext uri="{9D8B030D-6E8A-4147-A177-3AD203B41FA5}">
                      <a16:colId xmlns:a16="http://schemas.microsoft.com/office/drawing/2014/main" val="20000"/>
                    </a:ext>
                  </a:extLst>
                </a:gridCol>
                <a:gridCol w="2580800">
                  <a:extLst>
                    <a:ext uri="{9D8B030D-6E8A-4147-A177-3AD203B41FA5}">
                      <a16:colId xmlns:a16="http://schemas.microsoft.com/office/drawing/2014/main" val="20001"/>
                    </a:ext>
                  </a:extLst>
                </a:gridCol>
              </a:tblGrid>
              <a:tr h="192950">
                <a:tc>
                  <a:txBody>
                    <a:bodyPr/>
                    <a:lstStyle/>
                    <a:p>
                      <a:pPr marL="0" marR="0" lvl="0" indent="0" algn="ctr" rtl="0">
                        <a:lnSpc>
                          <a:spcPct val="100000"/>
                        </a:lnSpc>
                        <a:spcBef>
                          <a:spcPts val="0"/>
                        </a:spcBef>
                        <a:spcAft>
                          <a:spcPts val="0"/>
                        </a:spcAft>
                        <a:buNone/>
                      </a:pPr>
                      <a:r>
                        <a:rPr lang="es-AR" sz="900" u="none" strike="noStrike" cap="none"/>
                        <a:t>Formateador</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EAECF0"/>
                    </a:solidFill>
                  </a:tcPr>
                </a:tc>
                <a:tc>
                  <a:txBody>
                    <a:bodyPr/>
                    <a:lstStyle/>
                    <a:p>
                      <a:pPr marL="0" marR="0" lvl="0" indent="0" algn="ctr" rtl="0">
                        <a:lnSpc>
                          <a:spcPct val="100000"/>
                        </a:lnSpc>
                        <a:spcBef>
                          <a:spcPts val="0"/>
                        </a:spcBef>
                        <a:spcAft>
                          <a:spcPts val="0"/>
                        </a:spcAft>
                        <a:buNone/>
                      </a:pPr>
                      <a:r>
                        <a:rPr lang="es-AR" sz="900" u="none" strike="noStrike" cap="none"/>
                        <a:t>Salida</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EAECF0"/>
                    </a:solidFill>
                  </a:tcPr>
                </a:tc>
                <a:extLst>
                  <a:ext uri="{0D108BD9-81ED-4DB2-BD59-A6C34878D82A}">
                    <a16:rowId xmlns:a16="http://schemas.microsoft.com/office/drawing/2014/main" val="10000"/>
                  </a:ext>
                </a:extLst>
              </a:tr>
              <a:tr h="328025">
                <a:tc>
                  <a:txBody>
                    <a:bodyPr/>
                    <a:lstStyle/>
                    <a:p>
                      <a:pPr marL="0" marR="0" lvl="0" indent="0" algn="l" rtl="0">
                        <a:lnSpc>
                          <a:spcPct val="100000"/>
                        </a:lnSpc>
                        <a:spcBef>
                          <a:spcPts val="0"/>
                        </a:spcBef>
                        <a:spcAft>
                          <a:spcPts val="0"/>
                        </a:spcAft>
                        <a:buNone/>
                      </a:pPr>
                      <a:r>
                        <a:rPr lang="es-AR" sz="900" u="none" strike="noStrike" cap="none"/>
                        <a:t>%d ó %i</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en base 10 con signo (int)printf ("el numero enteronen base 10 es: %d" , -10);</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1"/>
                  </a:ext>
                </a:extLst>
              </a:tr>
              <a:tr h="192950">
                <a:tc>
                  <a:txBody>
                    <a:bodyPr/>
                    <a:lstStyle/>
                    <a:p>
                      <a:pPr marL="0" marR="0" lvl="0" indent="0" algn="l" rtl="0">
                        <a:lnSpc>
                          <a:spcPct val="100000"/>
                        </a:lnSpc>
                        <a:spcBef>
                          <a:spcPts val="0"/>
                        </a:spcBef>
                        <a:spcAft>
                          <a:spcPts val="0"/>
                        </a:spcAft>
                        <a:buNone/>
                      </a:pPr>
                      <a:r>
                        <a:rPr lang="es-AR" sz="900" u="none" strike="noStrike" cap="none"/>
                        <a:t>%u</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en base 10 sin signo (int)</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2"/>
                  </a:ext>
                </a:extLst>
              </a:tr>
              <a:tr h="192950">
                <a:tc>
                  <a:txBody>
                    <a:bodyPr/>
                    <a:lstStyle/>
                    <a:p>
                      <a:pPr marL="0" marR="0" lvl="0" indent="0" algn="l" rtl="0">
                        <a:lnSpc>
                          <a:spcPct val="100000"/>
                        </a:lnSpc>
                        <a:spcBef>
                          <a:spcPts val="0"/>
                        </a:spcBef>
                        <a:spcAft>
                          <a:spcPts val="0"/>
                        </a:spcAft>
                        <a:buNone/>
                      </a:pPr>
                      <a:r>
                        <a:rPr lang="es-AR" sz="900" u="none" strike="noStrike" cap="none"/>
                        <a:t>%o</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en base 8 sin signo (int)</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3"/>
                  </a:ext>
                </a:extLst>
              </a:tr>
              <a:tr h="192950">
                <a:tc>
                  <a:txBody>
                    <a:bodyPr/>
                    <a:lstStyle/>
                    <a:p>
                      <a:pPr marL="0" marR="0" lvl="0" indent="0" algn="l" rtl="0">
                        <a:lnSpc>
                          <a:spcPct val="100000"/>
                        </a:lnSpc>
                        <a:spcBef>
                          <a:spcPts val="0"/>
                        </a:spcBef>
                        <a:spcAft>
                          <a:spcPts val="0"/>
                        </a:spcAft>
                        <a:buNone/>
                      </a:pPr>
                      <a:r>
                        <a:rPr lang="es-AR" sz="900" u="none" strike="noStrike" cap="none"/>
                        <a:t>%x</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en base 16, letras en minúscula (int)</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4"/>
                  </a:ext>
                </a:extLst>
              </a:tr>
              <a:tr h="192950">
                <a:tc>
                  <a:txBody>
                    <a:bodyPr/>
                    <a:lstStyle/>
                    <a:p>
                      <a:pPr marL="0" marR="0" lvl="0" indent="0" algn="l" rtl="0">
                        <a:lnSpc>
                          <a:spcPct val="100000"/>
                        </a:lnSpc>
                        <a:spcBef>
                          <a:spcPts val="0"/>
                        </a:spcBef>
                        <a:spcAft>
                          <a:spcPts val="0"/>
                        </a:spcAft>
                        <a:buNone/>
                      </a:pPr>
                      <a:r>
                        <a:rPr lang="es-AR" sz="900" u="none" strike="noStrike" cap="none"/>
                        <a:t>%X</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en base 16, letras en mayúscula (int)</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5"/>
                  </a:ext>
                </a:extLst>
              </a:tr>
              <a:tr h="192950">
                <a:tc>
                  <a:txBody>
                    <a:bodyPr/>
                    <a:lstStyle/>
                    <a:p>
                      <a:pPr marL="0" marR="0" lvl="0" indent="0" algn="l" rtl="0">
                        <a:lnSpc>
                          <a:spcPct val="100000"/>
                        </a:lnSpc>
                        <a:spcBef>
                          <a:spcPts val="0"/>
                        </a:spcBef>
                        <a:spcAft>
                          <a:spcPts val="0"/>
                        </a:spcAft>
                        <a:buNone/>
                      </a:pPr>
                      <a:r>
                        <a:rPr lang="es-AR" sz="900" u="none" strike="noStrike" cap="none"/>
                        <a:t>%f</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Coma flotante decimal de precisión simple (float)</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6"/>
                  </a:ext>
                </a:extLst>
              </a:tr>
              <a:tr h="328025">
                <a:tc>
                  <a:txBody>
                    <a:bodyPr/>
                    <a:lstStyle/>
                    <a:p>
                      <a:pPr marL="0" marR="0" lvl="0" indent="0" algn="l" rtl="0">
                        <a:lnSpc>
                          <a:spcPct val="100000"/>
                        </a:lnSpc>
                        <a:spcBef>
                          <a:spcPts val="0"/>
                        </a:spcBef>
                        <a:spcAft>
                          <a:spcPts val="0"/>
                        </a:spcAft>
                        <a:buNone/>
                      </a:pPr>
                      <a:r>
                        <a:rPr lang="es-AR" sz="900" u="none" strike="noStrike" cap="none"/>
                        <a:t>%lf</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Coma flotante decimal de precisión doble (double)</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7"/>
                  </a:ext>
                </a:extLst>
              </a:tr>
              <a:tr h="192950">
                <a:tc>
                  <a:txBody>
                    <a:bodyPr/>
                    <a:lstStyle/>
                    <a:p>
                      <a:pPr marL="0" marR="0" lvl="0" indent="0" algn="l" rtl="0">
                        <a:lnSpc>
                          <a:spcPct val="100000"/>
                        </a:lnSpc>
                        <a:spcBef>
                          <a:spcPts val="0"/>
                        </a:spcBef>
                        <a:spcAft>
                          <a:spcPts val="0"/>
                        </a:spcAft>
                        <a:buNone/>
                      </a:pPr>
                      <a:r>
                        <a:rPr lang="es-AR" sz="900" u="none" strike="noStrike" cap="none"/>
                        <a:t>%ld</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de 32 bits (long)</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8"/>
                  </a:ext>
                </a:extLst>
              </a:tr>
              <a:tr h="192950">
                <a:tc>
                  <a:txBody>
                    <a:bodyPr/>
                    <a:lstStyle/>
                    <a:p>
                      <a:pPr marL="0" marR="0" lvl="0" indent="0" algn="l" rtl="0">
                        <a:lnSpc>
                          <a:spcPct val="100000"/>
                        </a:lnSpc>
                        <a:spcBef>
                          <a:spcPts val="0"/>
                        </a:spcBef>
                        <a:spcAft>
                          <a:spcPts val="0"/>
                        </a:spcAft>
                        <a:buNone/>
                      </a:pPr>
                      <a:r>
                        <a:rPr lang="es-AR" sz="900" u="none" strike="noStrike" cap="none"/>
                        <a:t>%lu</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Entero sin signo de 32 bits (unsigned long)</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09"/>
                  </a:ext>
                </a:extLst>
              </a:tr>
              <a:tr h="328025">
                <a:tc>
                  <a:txBody>
                    <a:bodyPr/>
                    <a:lstStyle/>
                    <a:p>
                      <a:pPr marL="0" marR="0" lvl="0" indent="0" algn="l" rtl="0">
                        <a:lnSpc>
                          <a:spcPct val="100000"/>
                        </a:lnSpc>
                        <a:spcBef>
                          <a:spcPts val="0"/>
                        </a:spcBef>
                        <a:spcAft>
                          <a:spcPts val="0"/>
                        </a:spcAft>
                        <a:buNone/>
                      </a:pPr>
                      <a:r>
                        <a:rPr lang="es-AR" sz="900" u="none" strike="noStrike" cap="none"/>
                        <a:t>%e</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La notación científica (mantisa / exponente), minúsculas (decimal precisión simple ó doble)</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0"/>
                  </a:ext>
                </a:extLst>
              </a:tr>
              <a:tr h="328025">
                <a:tc>
                  <a:txBody>
                    <a:bodyPr/>
                    <a:lstStyle/>
                    <a:p>
                      <a:pPr marL="0" marR="0" lvl="0" indent="0" algn="l" rtl="0">
                        <a:lnSpc>
                          <a:spcPct val="100000"/>
                        </a:lnSpc>
                        <a:spcBef>
                          <a:spcPts val="0"/>
                        </a:spcBef>
                        <a:spcAft>
                          <a:spcPts val="0"/>
                        </a:spcAft>
                        <a:buNone/>
                      </a:pPr>
                      <a:r>
                        <a:rPr lang="es-AR" sz="900" u="none" strike="noStrike" cap="none"/>
                        <a:t>%E</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La notación científica (mantisa / exponente), mayúsculas (decimal precisión simple ó doble)</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1"/>
                  </a:ext>
                </a:extLst>
              </a:tr>
              <a:tr h="192950">
                <a:tc>
                  <a:txBody>
                    <a:bodyPr/>
                    <a:lstStyle/>
                    <a:p>
                      <a:pPr marL="0" marR="0" lvl="0" indent="0" algn="l" rtl="0">
                        <a:lnSpc>
                          <a:spcPct val="100000"/>
                        </a:lnSpc>
                        <a:spcBef>
                          <a:spcPts val="0"/>
                        </a:spcBef>
                        <a:spcAft>
                          <a:spcPts val="0"/>
                        </a:spcAft>
                        <a:buNone/>
                      </a:pPr>
                      <a:r>
                        <a:rPr lang="es-AR" sz="900" u="none" strike="noStrike" cap="none"/>
                        <a:t>%c</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carácter (char)</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2"/>
                  </a:ext>
                </a:extLst>
              </a:tr>
              <a:tr h="192950">
                <a:tc>
                  <a:txBody>
                    <a:bodyPr/>
                    <a:lstStyle/>
                    <a:p>
                      <a:pPr marL="0" marR="0" lvl="0" indent="0" algn="l" rtl="0">
                        <a:lnSpc>
                          <a:spcPct val="100000"/>
                        </a:lnSpc>
                        <a:spcBef>
                          <a:spcPts val="0"/>
                        </a:spcBef>
                        <a:spcAft>
                          <a:spcPts val="0"/>
                        </a:spcAft>
                        <a:buNone/>
                      </a:pPr>
                      <a:r>
                        <a:rPr lang="es-AR" sz="900" u="none" strike="noStrike" cap="none"/>
                        <a:t>%s</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tc>
                  <a:txBody>
                    <a:bodyPr/>
                    <a:lstStyle/>
                    <a:p>
                      <a:pPr marL="0" marR="0" lvl="0" indent="0" algn="l" rtl="0">
                        <a:lnSpc>
                          <a:spcPct val="100000"/>
                        </a:lnSpc>
                        <a:spcBef>
                          <a:spcPts val="0"/>
                        </a:spcBef>
                        <a:spcAft>
                          <a:spcPts val="0"/>
                        </a:spcAft>
                        <a:buNone/>
                      </a:pPr>
                      <a:r>
                        <a:rPr lang="es-AR" sz="900" u="none" strike="noStrike" cap="none"/>
                        <a:t>cadena de caracteres (string)</a:t>
                      </a:r>
                      <a:endParaRPr/>
                    </a:p>
                  </a:txBody>
                  <a:tcPr marL="57875" marR="57875" marT="28950" marB="28950" anchor="ctr">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F8F9FA"/>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25"/>
          <p:cNvSpPr txBox="1">
            <a:spLocks noGrp="1"/>
          </p:cNvSpPr>
          <p:nvPr>
            <p:ph type="title"/>
          </p:nvPr>
        </p:nvSpPr>
        <p:spPr>
          <a:xfrm>
            <a:off x="0" y="-75595"/>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sz="3200"/>
              <a:t>Caracteres de escape:</a:t>
            </a:r>
            <a:endParaRPr sz="3200"/>
          </a:p>
        </p:txBody>
      </p:sp>
      <p:sp>
        <p:nvSpPr>
          <p:cNvPr id="412" name="Google Shape;412;p125"/>
          <p:cNvSpPr txBox="1">
            <a:spLocks noGrp="1"/>
          </p:cNvSpPr>
          <p:nvPr>
            <p:ph type="body" idx="1"/>
          </p:nvPr>
        </p:nvSpPr>
        <p:spPr>
          <a:xfrm>
            <a:off x="562535" y="1352550"/>
            <a:ext cx="3189194"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sz="2400"/>
              <a:t>Estos caracteres cuando se encuentran </a:t>
            </a:r>
            <a:r>
              <a:rPr lang="es-AR" sz="2000"/>
              <a:t>dentro</a:t>
            </a:r>
            <a:r>
              <a:rPr lang="es-AR" sz="2400"/>
              <a:t> de la salida provocan cosas diferentes.</a:t>
            </a:r>
            <a:endParaRPr sz="2400"/>
          </a:p>
        </p:txBody>
      </p:sp>
      <p:graphicFrame>
        <p:nvGraphicFramePr>
          <p:cNvPr id="413" name="Google Shape;413;p125"/>
          <p:cNvGraphicFramePr/>
          <p:nvPr/>
        </p:nvGraphicFramePr>
        <p:xfrm>
          <a:off x="4168587" y="311821"/>
          <a:ext cx="3000000" cy="3000000"/>
        </p:xfrm>
        <a:graphic>
          <a:graphicData uri="http://schemas.openxmlformats.org/drawingml/2006/table">
            <a:tbl>
              <a:tblPr firstRow="1" bandRow="1">
                <a:noFill/>
                <a:tableStyleId>{4EE9C7FA-2AA7-4B00-AEC4-EF8F5005498B}</a:tableStyleId>
              </a:tblPr>
              <a:tblGrid>
                <a:gridCol w="1616400">
                  <a:extLst>
                    <a:ext uri="{9D8B030D-6E8A-4147-A177-3AD203B41FA5}">
                      <a16:colId xmlns:a16="http://schemas.microsoft.com/office/drawing/2014/main" val="20000"/>
                    </a:ext>
                  </a:extLst>
                </a:gridCol>
                <a:gridCol w="3264275">
                  <a:extLst>
                    <a:ext uri="{9D8B030D-6E8A-4147-A177-3AD203B41FA5}">
                      <a16:colId xmlns:a16="http://schemas.microsoft.com/office/drawing/2014/main" val="20001"/>
                    </a:ext>
                  </a:extLst>
                </a:gridCol>
              </a:tblGrid>
              <a:tr h="292875">
                <a:tc>
                  <a:txBody>
                    <a:bodyPr/>
                    <a:lstStyle/>
                    <a:p>
                      <a:pPr marL="0" marR="0" lvl="0" indent="0" algn="l" rtl="0">
                        <a:lnSpc>
                          <a:spcPct val="100000"/>
                        </a:lnSpc>
                        <a:spcBef>
                          <a:spcPts val="0"/>
                        </a:spcBef>
                        <a:spcAft>
                          <a:spcPts val="0"/>
                        </a:spcAft>
                        <a:buNone/>
                      </a:pPr>
                      <a:r>
                        <a:rPr lang="es-AR" sz="1400" u="none" strike="noStrike" cap="none"/>
                        <a:t>Carácter de escape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Significado</a:t>
                      </a:r>
                      <a:endParaRPr sz="1400" u="none" strike="noStrike" cap="none"/>
                    </a:p>
                  </a:txBody>
                  <a:tcPr marL="91450" marR="91450" marT="45725" marB="45725"/>
                </a:tc>
                <a:extLst>
                  <a:ext uri="{0D108BD9-81ED-4DB2-BD59-A6C34878D82A}">
                    <a16:rowId xmlns:a16="http://schemas.microsoft.com/office/drawing/2014/main" val="10000"/>
                  </a:ext>
                </a:extLst>
              </a:tr>
              <a:tr h="337525">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Suena un beep</a:t>
                      </a:r>
                      <a:endParaRPr sz="1400" u="none" strike="noStrike" cap="none"/>
                    </a:p>
                  </a:txBody>
                  <a:tcPr marL="91450" marR="91450" marT="45725" marB="45725"/>
                </a:tc>
                <a:extLst>
                  <a:ext uri="{0D108BD9-81ED-4DB2-BD59-A6C34878D82A}">
                    <a16:rowId xmlns:a16="http://schemas.microsoft.com/office/drawing/2014/main" val="10001"/>
                  </a:ext>
                </a:extLst>
              </a:tr>
              <a:tr h="292875">
                <a:tc>
                  <a:txBody>
                    <a:bodyPr/>
                    <a:lstStyle/>
                    <a:p>
                      <a:pPr marL="0" marR="0" lvl="0" indent="0" algn="l" rtl="0">
                        <a:lnSpc>
                          <a:spcPct val="100000"/>
                        </a:lnSpc>
                        <a:spcBef>
                          <a:spcPts val="0"/>
                        </a:spcBef>
                        <a:spcAft>
                          <a:spcPts val="0"/>
                        </a:spcAft>
                        <a:buNone/>
                      </a:pPr>
                      <a:r>
                        <a:rPr lang="es-AR" sz="1400" u="none" strike="noStrike" cap="none"/>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Espacio atrás</a:t>
                      </a:r>
                      <a:endParaRPr sz="1400" u="none" strike="noStrike" cap="none"/>
                    </a:p>
                  </a:txBody>
                  <a:tcPr marL="91450" marR="91450" marT="45725" marB="45725"/>
                </a:tc>
                <a:extLst>
                  <a:ext uri="{0D108BD9-81ED-4DB2-BD59-A6C34878D82A}">
                    <a16:rowId xmlns:a16="http://schemas.microsoft.com/office/drawing/2014/main" val="10002"/>
                  </a:ext>
                </a:extLst>
              </a:tr>
              <a:tr h="292875">
                <a:tc>
                  <a:txBody>
                    <a:bodyPr/>
                    <a:lstStyle/>
                    <a:p>
                      <a:pPr marL="0" marR="0" lvl="0" indent="0" algn="l" rtl="0">
                        <a:lnSpc>
                          <a:spcPct val="100000"/>
                        </a:lnSpc>
                        <a:spcBef>
                          <a:spcPts val="0"/>
                        </a:spcBef>
                        <a:spcAft>
                          <a:spcPts val="0"/>
                        </a:spcAft>
                        <a:buNone/>
                      </a:pPr>
                      <a:r>
                        <a:rPr lang="es-AR" sz="1400" u="none" strike="noStrike" cap="none"/>
                        <a:t>\f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Form Feed</a:t>
                      </a:r>
                      <a:endParaRPr sz="1400" u="none" strike="noStrike" cap="none"/>
                    </a:p>
                  </a:txBody>
                  <a:tcPr marL="91450" marR="91450" marT="45725" marB="45725"/>
                </a:tc>
                <a:extLst>
                  <a:ext uri="{0D108BD9-81ED-4DB2-BD59-A6C34878D82A}">
                    <a16:rowId xmlns:a16="http://schemas.microsoft.com/office/drawing/2014/main" val="10003"/>
                  </a:ext>
                </a:extLst>
              </a:tr>
              <a:tr h="292875">
                <a:tc>
                  <a:txBody>
                    <a:bodyPr/>
                    <a:lstStyle/>
                    <a:p>
                      <a:pPr marL="0" marR="0" lvl="0" indent="0" algn="l" rtl="0">
                        <a:lnSpc>
                          <a:spcPct val="100000"/>
                        </a:lnSpc>
                        <a:spcBef>
                          <a:spcPts val="0"/>
                        </a:spcBef>
                        <a:spcAft>
                          <a:spcPts val="0"/>
                        </a:spcAft>
                        <a:buNone/>
                      </a:pPr>
                      <a:r>
                        <a:rPr lang="es-AR" sz="1400" u="none" strike="noStrike" cap="none"/>
                        <a:t>\n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Carácter de nueva línea</a:t>
                      </a:r>
                      <a:endParaRPr sz="1400" u="none" strike="noStrike" cap="none"/>
                    </a:p>
                  </a:txBody>
                  <a:tcPr marL="91450" marR="91450" marT="45725" marB="45725"/>
                </a:tc>
                <a:extLst>
                  <a:ext uri="{0D108BD9-81ED-4DB2-BD59-A6C34878D82A}">
                    <a16:rowId xmlns:a16="http://schemas.microsoft.com/office/drawing/2014/main" val="10004"/>
                  </a:ext>
                </a:extLst>
              </a:tr>
              <a:tr h="292875">
                <a:tc>
                  <a:txBody>
                    <a:bodyPr/>
                    <a:lstStyle/>
                    <a:p>
                      <a:pPr marL="0" marR="0" lvl="0" indent="0" algn="l" rtl="0">
                        <a:lnSpc>
                          <a:spcPct val="100000"/>
                        </a:lnSpc>
                        <a:spcBef>
                          <a:spcPts val="0"/>
                        </a:spcBef>
                        <a:spcAft>
                          <a:spcPts val="0"/>
                        </a:spcAft>
                        <a:buNone/>
                      </a:pPr>
                      <a:r>
                        <a:rPr lang="es-AR" sz="1400" u="none" strike="noStrike" cap="none"/>
                        <a:t>\r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Retorno de carro</a:t>
                      </a:r>
                      <a:endParaRPr sz="1400" u="none" strike="noStrike" cap="none"/>
                    </a:p>
                  </a:txBody>
                  <a:tcPr marL="91450" marR="91450" marT="45725" marB="45725"/>
                </a:tc>
                <a:extLst>
                  <a:ext uri="{0D108BD9-81ED-4DB2-BD59-A6C34878D82A}">
                    <a16:rowId xmlns:a16="http://schemas.microsoft.com/office/drawing/2014/main" val="10005"/>
                  </a:ext>
                </a:extLst>
              </a:tr>
              <a:tr h="292875">
                <a:tc>
                  <a:txBody>
                    <a:bodyPr/>
                    <a:lstStyle/>
                    <a:p>
                      <a:pPr marL="0" marR="0" lvl="0" indent="0" algn="l" rtl="0">
                        <a:lnSpc>
                          <a:spcPct val="100000"/>
                        </a:lnSpc>
                        <a:spcBef>
                          <a:spcPts val="0"/>
                        </a:spcBef>
                        <a:spcAft>
                          <a:spcPts val="0"/>
                        </a:spcAft>
                        <a:buNone/>
                      </a:pPr>
                      <a:r>
                        <a:rPr lang="es-AR" sz="1400" u="none" strike="noStrike" cap="none"/>
                        <a:t>\t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Tabulación horizontal</a:t>
                      </a:r>
                      <a:endParaRPr sz="1400" u="none" strike="noStrike" cap="none"/>
                    </a:p>
                  </a:txBody>
                  <a:tcPr marL="91450" marR="91450" marT="45725" marB="45725"/>
                </a:tc>
                <a:extLst>
                  <a:ext uri="{0D108BD9-81ED-4DB2-BD59-A6C34878D82A}">
                    <a16:rowId xmlns:a16="http://schemas.microsoft.com/office/drawing/2014/main" val="10006"/>
                  </a:ext>
                </a:extLst>
              </a:tr>
              <a:tr h="292875">
                <a:tc>
                  <a:txBody>
                    <a:bodyPr/>
                    <a:lstStyle/>
                    <a:p>
                      <a:pPr marL="0" marR="0" lvl="0" indent="0" algn="l" rtl="0">
                        <a:lnSpc>
                          <a:spcPct val="100000"/>
                        </a:lnSpc>
                        <a:spcBef>
                          <a:spcPts val="0"/>
                        </a:spcBef>
                        <a:spcAft>
                          <a:spcPts val="0"/>
                        </a:spcAft>
                        <a:buNone/>
                      </a:pPr>
                      <a:r>
                        <a:rPr lang="es-AR" sz="1400" u="none" strike="noStrike" cap="none"/>
                        <a:t>\v</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t>Tabulación vertical</a:t>
                      </a:r>
                      <a:endParaRPr sz="1400" u="none" strike="noStrike" cap="none"/>
                    </a:p>
                  </a:txBody>
                  <a:tcPr marL="91450" marR="91450" marT="45725" marB="45725"/>
                </a:tc>
                <a:extLst>
                  <a:ext uri="{0D108BD9-81ED-4DB2-BD59-A6C34878D82A}">
                    <a16:rowId xmlns:a16="http://schemas.microsoft.com/office/drawing/2014/main" val="10007"/>
                  </a:ext>
                </a:extLst>
              </a:tr>
              <a:tr h="409225">
                <a:tc>
                  <a:txBody>
                    <a:bodyPr/>
                    <a:lstStyle/>
                    <a:p>
                      <a:pPr marL="0" marR="0" lvl="0" indent="0" algn="l" rtl="0">
                        <a:lnSpc>
                          <a:spcPct val="100000"/>
                        </a:lnSpc>
                        <a:spcBef>
                          <a:spcPts val="0"/>
                        </a:spcBef>
                        <a:spcAft>
                          <a:spcPts val="0"/>
                        </a:spcAft>
                        <a:buNone/>
                      </a:pPr>
                      <a:r>
                        <a:rPr lang="es-AR" sz="14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Carácter para salida de barra invertida</a:t>
                      </a:r>
                      <a:endParaRPr sz="1400" u="none" strike="noStrike" cap="none"/>
                    </a:p>
                  </a:txBody>
                  <a:tcPr marL="91450" marR="91450" marT="45725" marB="45725"/>
                </a:tc>
                <a:extLst>
                  <a:ext uri="{0D108BD9-81ED-4DB2-BD59-A6C34878D82A}">
                    <a16:rowId xmlns:a16="http://schemas.microsoft.com/office/drawing/2014/main" val="10008"/>
                  </a:ext>
                </a:extLst>
              </a:tr>
              <a:tr h="292875">
                <a:tc>
                  <a:txBody>
                    <a:bodyPr/>
                    <a:lstStyle/>
                    <a:p>
                      <a:pPr marL="0" marR="0" lvl="0" indent="0" algn="l" rtl="0">
                        <a:lnSpc>
                          <a:spcPct val="100000"/>
                        </a:lnSpc>
                        <a:spcBef>
                          <a:spcPts val="0"/>
                        </a:spcBef>
                        <a:spcAft>
                          <a:spcPts val="0"/>
                        </a:spcAft>
                        <a:buNone/>
                      </a:pPr>
                      <a:r>
                        <a:rPr lang="es-AR" sz="14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Carácter para salida de comilla simple</a:t>
                      </a:r>
                      <a:endParaRPr sz="1400" u="none" strike="noStrike" cap="none"/>
                    </a:p>
                  </a:txBody>
                  <a:tcPr marL="91450" marR="91450" marT="45725" marB="45725"/>
                </a:tc>
                <a:extLst>
                  <a:ext uri="{0D108BD9-81ED-4DB2-BD59-A6C34878D82A}">
                    <a16:rowId xmlns:a16="http://schemas.microsoft.com/office/drawing/2014/main" val="10009"/>
                  </a:ext>
                </a:extLst>
              </a:tr>
              <a:tr h="292875">
                <a:tc>
                  <a:txBody>
                    <a:bodyPr/>
                    <a:lstStyle/>
                    <a:p>
                      <a:pPr marL="0" marR="0" lvl="0" indent="0" algn="l" rtl="0">
                        <a:lnSpc>
                          <a:spcPct val="100000"/>
                        </a:lnSpc>
                        <a:spcBef>
                          <a:spcPts val="0"/>
                        </a:spcBef>
                        <a:spcAft>
                          <a:spcPts val="0"/>
                        </a:spcAft>
                        <a:buNone/>
                      </a:pPr>
                      <a:r>
                        <a:rPr lang="es-AR" sz="14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Carácter para salida de comilla doble</a:t>
                      </a:r>
                      <a:endParaRPr sz="1400" u="none" strike="noStrike" cap="none"/>
                    </a:p>
                  </a:txBody>
                  <a:tcPr marL="91450" marR="91450" marT="45725" marB="45725"/>
                </a:tc>
                <a:extLst>
                  <a:ext uri="{0D108BD9-81ED-4DB2-BD59-A6C34878D82A}">
                    <a16:rowId xmlns:a16="http://schemas.microsoft.com/office/drawing/2014/main" val="10010"/>
                  </a:ext>
                </a:extLst>
              </a:tr>
              <a:tr h="282800">
                <a:tc>
                  <a:txBody>
                    <a:bodyPr/>
                    <a:lstStyle/>
                    <a:p>
                      <a:pPr marL="0" marR="0" lvl="0" indent="0" algn="l" rtl="0">
                        <a:lnSpc>
                          <a:spcPct val="100000"/>
                        </a:lnSpc>
                        <a:spcBef>
                          <a:spcPts val="0"/>
                        </a:spcBef>
                        <a:spcAft>
                          <a:spcPts val="0"/>
                        </a:spcAft>
                        <a:buNone/>
                      </a:pPr>
                      <a:r>
                        <a:rPr lang="es-AR" sz="1400" u="none" strike="noStrike" cap="none"/>
                        <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Base octal</a:t>
                      </a:r>
                      <a:endParaRPr sz="1400" u="none" strike="noStrike" cap="none"/>
                    </a:p>
                  </a:txBody>
                  <a:tcPr marL="91450" marR="91450" marT="45725" marB="45725"/>
                </a:tc>
                <a:extLst>
                  <a:ext uri="{0D108BD9-81ED-4DB2-BD59-A6C34878D82A}">
                    <a16:rowId xmlns:a16="http://schemas.microsoft.com/office/drawing/2014/main" val="10011"/>
                  </a:ext>
                </a:extLst>
              </a:tr>
              <a:tr h="292875">
                <a:tc>
                  <a:txBody>
                    <a:bodyPr/>
                    <a:lstStyle/>
                    <a:p>
                      <a:pPr marL="0" marR="0" lvl="0" indent="0" algn="l" rtl="0">
                        <a:lnSpc>
                          <a:spcPct val="100000"/>
                        </a:lnSpc>
                        <a:spcBef>
                          <a:spcPts val="0"/>
                        </a:spcBef>
                        <a:spcAft>
                          <a:spcPts val="0"/>
                        </a:spcAft>
                        <a:buNone/>
                      </a:pPr>
                      <a:r>
                        <a:rPr lang="es-AR" sz="1400" u="none" strike="noStrike" cap="none"/>
                        <a:t>\x o \X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Base hexadecimal</a:t>
                      </a:r>
                      <a:endParaRPr sz="1400" u="none" strike="noStrike" cap="none"/>
                    </a:p>
                  </a:txBody>
                  <a:tcPr marL="91450" marR="91450" marT="45725" marB="45725"/>
                </a:tc>
                <a:extLst>
                  <a:ext uri="{0D108BD9-81ED-4DB2-BD59-A6C34878D82A}">
                    <a16:rowId xmlns:a16="http://schemas.microsoft.com/office/drawing/2014/main" val="10012"/>
                  </a:ext>
                </a:extLst>
              </a:tr>
              <a:tr h="292875">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Terminador Null</a:t>
                      </a:r>
                      <a:endParaRPr sz="1400" u="none" strike="noStrike" cap="none"/>
                    </a:p>
                  </a:txBody>
                  <a:tcPr marL="91450" marR="91450" marT="45725" marB="45725"/>
                </a:tc>
                <a:extLst>
                  <a:ext uri="{0D108BD9-81ED-4DB2-BD59-A6C34878D82A}">
                    <a16:rowId xmlns:a16="http://schemas.microsoft.com/office/drawing/2014/main" val="1001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7"/>
        <p:cNvGrpSpPr/>
        <p:nvPr/>
      </p:nvGrpSpPr>
      <p:grpSpPr>
        <a:xfrm>
          <a:off x="0" y="0"/>
          <a:ext cx="0" cy="0"/>
          <a:chOff x="0" y="0"/>
          <a:chExt cx="0" cy="0"/>
        </a:xfrm>
      </p:grpSpPr>
      <p:sp>
        <p:nvSpPr>
          <p:cNvPr id="418" name="Google Shape;418;p12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Ejemplos</a:t>
            </a:r>
            <a:endParaRPr/>
          </a:p>
        </p:txBody>
      </p:sp>
      <p:sp>
        <p:nvSpPr>
          <p:cNvPr id="419" name="Google Shape;419;p126"/>
          <p:cNvSpPr txBox="1"/>
          <p:nvPr/>
        </p:nvSpPr>
        <p:spPr>
          <a:xfrm>
            <a:off x="840440" y="1744347"/>
            <a:ext cx="6871447"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main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void</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569CD6"/>
                </a:solidFill>
                <a:latin typeface="Consolas"/>
                <a:ea typeface="Consolas"/>
                <a:cs typeface="Consolas"/>
                <a:sym typeface="Consolas"/>
              </a:rPr>
              <a:t>int</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3</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var2</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B5CEA8"/>
                </a:solidFill>
                <a:latin typeface="Consolas"/>
                <a:ea typeface="Consolas"/>
                <a:cs typeface="Consolas"/>
                <a:sym typeface="Consolas"/>
              </a:rPr>
              <a:t>5</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"el valor de la variable var es: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DCDCAA"/>
                </a:solidFill>
                <a:latin typeface="Consolas"/>
                <a:ea typeface="Consolas"/>
                <a:cs typeface="Consolas"/>
                <a:sym typeface="Consolas"/>
              </a:rPr>
              <a:t>printf</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CE9178"/>
                </a:solidFill>
                <a:latin typeface="Consolas"/>
                <a:ea typeface="Consolas"/>
                <a:cs typeface="Consolas"/>
                <a:sym typeface="Consolas"/>
              </a:rPr>
              <a:t>"el valor de la variable var2 es: %d</a:t>
            </a:r>
            <a:r>
              <a:rPr lang="es-AR" sz="1400" b="0" i="0" u="none" strike="noStrike" cap="none">
                <a:solidFill>
                  <a:srgbClr val="D7BA7D"/>
                </a:solidFill>
                <a:latin typeface="Consolas"/>
                <a:ea typeface="Consolas"/>
                <a:cs typeface="Consolas"/>
                <a:sym typeface="Consolas"/>
              </a:rPr>
              <a:t>\n</a:t>
            </a:r>
            <a:r>
              <a:rPr lang="es-AR" sz="1400" b="0" i="0" u="none" strike="noStrike" cap="none">
                <a:solidFill>
                  <a:srgbClr val="CE9178"/>
                </a:solidFill>
                <a:latin typeface="Consolas"/>
                <a:ea typeface="Consolas"/>
                <a:cs typeface="Consolas"/>
                <a:sym typeface="Consolas"/>
              </a:rPr>
              <a:t>"</a:t>
            </a:r>
            <a:r>
              <a:rPr lang="es-AR" sz="1400" b="0" i="0" u="none" strike="noStrike" cap="none">
                <a:solidFill>
                  <a:srgbClr val="D4D4D4"/>
                </a:solidFill>
                <a:latin typeface="Consolas"/>
                <a:ea typeface="Consolas"/>
                <a:cs typeface="Consolas"/>
                <a:sym typeface="Consolas"/>
              </a:rPr>
              <a:t>,</a:t>
            </a:r>
            <a:r>
              <a:rPr lang="es-AR" sz="1400" b="0" i="0" u="none" strike="noStrike" cap="none">
                <a:solidFill>
                  <a:srgbClr val="9CDCFE"/>
                </a:solidFill>
                <a:latin typeface="Consolas"/>
                <a:ea typeface="Consolas"/>
                <a:cs typeface="Consolas"/>
                <a:sym typeface="Consolas"/>
              </a:rPr>
              <a:t>var2</a:t>
            </a:r>
            <a:r>
              <a:rPr lang="es-AR" sz="14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C586C0"/>
                </a:solidFill>
                <a:latin typeface="Consolas"/>
                <a:ea typeface="Consolas"/>
                <a:cs typeface="Consolas"/>
                <a:sym typeface="Consolas"/>
              </a:rPr>
              <a:t>return</a:t>
            </a:r>
            <a:r>
              <a:rPr lang="es-AR" sz="1400" b="0" i="0" u="none" strike="noStrike" cap="none">
                <a:solidFill>
                  <a:srgbClr val="D4D4D4"/>
                </a:solidFill>
                <a:latin typeface="Consolas"/>
                <a:ea typeface="Consolas"/>
                <a:cs typeface="Consolas"/>
                <a:sym typeface="Consolas"/>
              </a:rPr>
              <a:t> </a:t>
            </a:r>
            <a:r>
              <a:rPr lang="es-AR" sz="1400" b="0" i="0" u="none" strike="noStrike" cap="none">
                <a:solidFill>
                  <a:srgbClr val="B5CEA8"/>
                </a:solidFill>
                <a:latin typeface="Consolas"/>
                <a:ea typeface="Consolas"/>
                <a:cs typeface="Consolas"/>
                <a:sym typeface="Consolas"/>
              </a:rPr>
              <a:t>0</a:t>
            </a: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2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printf</a:t>
            </a:r>
            <a:endParaRPr/>
          </a:p>
        </p:txBody>
      </p:sp>
      <p:sp>
        <p:nvSpPr>
          <p:cNvPr id="425" name="Google Shape;425;p12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lnSpcReduction="10000"/>
          </a:bodyPr>
          <a:lstStyle/>
          <a:p>
            <a:pPr marL="457200" lvl="0" indent="-297180" algn="l" rtl="0">
              <a:lnSpc>
                <a:spcPct val="100000"/>
              </a:lnSpc>
              <a:spcBef>
                <a:spcPts val="700"/>
              </a:spcBef>
              <a:spcAft>
                <a:spcPts val="0"/>
              </a:spcAft>
              <a:buSzPts val="1080"/>
              <a:buChar char="◻"/>
            </a:pPr>
            <a:r>
              <a:rPr lang="es-AR"/>
              <a:t>El % con el formateo correspondiente puede estar en cualquier lugar y ahí es donde será reemplazado por el valor o variable presente luego de cerrar las comillas se encuentra separado por una coma.</a:t>
            </a:r>
            <a:endParaRPr/>
          </a:p>
          <a:p>
            <a:pPr marL="457200" lvl="0" indent="-297180" algn="l" rtl="0">
              <a:lnSpc>
                <a:spcPct val="100000"/>
              </a:lnSpc>
              <a:spcBef>
                <a:spcPts val="700"/>
              </a:spcBef>
              <a:spcAft>
                <a:spcPts val="0"/>
              </a:spcAft>
              <a:buSzPts val="1080"/>
              <a:buChar char="◻"/>
            </a:pPr>
            <a:r>
              <a:rPr lang="es-AR"/>
              <a:t>Se pueden poner tantos valores como uno quiera  desee mostrar en un mismo printf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Tipos de variables en C</a:t>
            </a:r>
            <a:endParaRPr/>
          </a:p>
        </p:txBody>
      </p:sp>
      <p:graphicFrame>
        <p:nvGraphicFramePr>
          <p:cNvPr id="128" name="Google Shape;128;p5"/>
          <p:cNvGraphicFramePr/>
          <p:nvPr/>
        </p:nvGraphicFramePr>
        <p:xfrm>
          <a:off x="467544" y="1491630"/>
          <a:ext cx="3000000" cy="3000000"/>
        </p:xfrm>
        <a:graphic>
          <a:graphicData uri="http://schemas.openxmlformats.org/drawingml/2006/table">
            <a:tbl>
              <a:tblPr firstRow="1" bandRow="1">
                <a:noFill/>
                <a:tableStyleId>{4EE9C7FA-2AA7-4B00-AEC4-EF8F5005498B}</a:tableStyleId>
              </a:tblPr>
              <a:tblGrid>
                <a:gridCol w="1607175">
                  <a:extLst>
                    <a:ext uri="{9D8B030D-6E8A-4147-A177-3AD203B41FA5}">
                      <a16:colId xmlns:a16="http://schemas.microsoft.com/office/drawing/2014/main" val="20000"/>
                    </a:ext>
                  </a:extLst>
                </a:gridCol>
                <a:gridCol w="4316150">
                  <a:extLst>
                    <a:ext uri="{9D8B030D-6E8A-4147-A177-3AD203B41FA5}">
                      <a16:colId xmlns:a16="http://schemas.microsoft.com/office/drawing/2014/main" val="20001"/>
                    </a:ext>
                  </a:extLst>
                </a:gridCol>
                <a:gridCol w="228557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Tipo de dato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Descripción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Longitud</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char</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Caractér o entero pequeño (byte)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1byte</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int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Entero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dependiendo el compilador puede ser de 2bytes o 4 bytes</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float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Punto Flotante simple precisión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4Bytes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double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Punto Flotante doble precisión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8Bytes</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void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Sin tipo (uso especial)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9"/>
        <p:cNvGrpSpPr/>
        <p:nvPr/>
      </p:nvGrpSpPr>
      <p:grpSpPr>
        <a:xfrm>
          <a:off x="0" y="0"/>
          <a:ext cx="0" cy="0"/>
          <a:chOff x="0" y="0"/>
          <a:chExt cx="0" cy="0"/>
        </a:xfrm>
      </p:grpSpPr>
      <p:sp>
        <p:nvSpPr>
          <p:cNvPr id="430" name="Google Shape;430;p12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Ejemplos</a:t>
            </a:r>
            <a:endParaRPr/>
          </a:p>
        </p:txBody>
      </p:sp>
      <p:sp>
        <p:nvSpPr>
          <p:cNvPr id="431" name="Google Shape;431;p128"/>
          <p:cNvSpPr txBox="1"/>
          <p:nvPr/>
        </p:nvSpPr>
        <p:spPr>
          <a:xfrm>
            <a:off x="116539" y="1697282"/>
            <a:ext cx="10069607"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main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void</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569CD6"/>
                </a:solidFill>
                <a:latin typeface="Consolas"/>
                <a:ea typeface="Consolas"/>
                <a:cs typeface="Consolas"/>
                <a:sym typeface="Consolas"/>
              </a:rPr>
              <a:t>int</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9CDCFE"/>
                </a:solidFill>
                <a:latin typeface="Consolas"/>
                <a:ea typeface="Consolas"/>
                <a:cs typeface="Consolas"/>
                <a:sym typeface="Consolas"/>
              </a:rPr>
              <a:t>var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3</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var2</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B5CEA8"/>
                </a:solidFill>
                <a:latin typeface="Consolas"/>
                <a:ea typeface="Consolas"/>
                <a:cs typeface="Consolas"/>
                <a:sym typeface="Consolas"/>
              </a:rPr>
              <a:t>5</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DCDCAA"/>
                </a:solidFill>
                <a:latin typeface="Consolas"/>
                <a:ea typeface="Consolas"/>
                <a:cs typeface="Consolas"/>
                <a:sym typeface="Consolas"/>
              </a:rPr>
              <a:t>printf</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CE9178"/>
                </a:solidFill>
                <a:latin typeface="Consolas"/>
                <a:ea typeface="Consolas"/>
                <a:cs typeface="Consolas"/>
                <a:sym typeface="Consolas"/>
              </a:rPr>
              <a:t>"el valor de la variable var es: %d </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el valor de la variable var2 es: %d</a:t>
            </a:r>
            <a:r>
              <a:rPr lang="es-AR" sz="1200" b="0" i="0" u="none" strike="noStrike" cap="none">
                <a:solidFill>
                  <a:srgbClr val="D7BA7D"/>
                </a:solidFill>
                <a:latin typeface="Consolas"/>
                <a:ea typeface="Consolas"/>
                <a:cs typeface="Consolas"/>
                <a:sym typeface="Consolas"/>
              </a:rPr>
              <a:t>\n</a:t>
            </a:r>
            <a:r>
              <a:rPr lang="es-AR" sz="1200" b="0" i="0" u="none" strike="noStrike" cap="none">
                <a:solidFill>
                  <a:srgbClr val="CE9178"/>
                </a:solidFill>
                <a:latin typeface="Consolas"/>
                <a:ea typeface="Consolas"/>
                <a:cs typeface="Consolas"/>
                <a:sym typeface="Consolas"/>
              </a:rPr>
              <a:t>"</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var</a:t>
            </a:r>
            <a:r>
              <a:rPr lang="es-AR" sz="1200" b="0" i="0" u="none" strike="noStrike" cap="none">
                <a:solidFill>
                  <a:srgbClr val="D4D4D4"/>
                </a:solidFill>
                <a:latin typeface="Consolas"/>
                <a:ea typeface="Consolas"/>
                <a:cs typeface="Consolas"/>
                <a:sym typeface="Consolas"/>
              </a:rPr>
              <a:t>,</a:t>
            </a:r>
            <a:r>
              <a:rPr lang="es-AR" sz="1200" b="0" i="0" u="none" strike="noStrike" cap="none">
                <a:solidFill>
                  <a:srgbClr val="9CDCFE"/>
                </a:solidFill>
                <a:latin typeface="Consolas"/>
                <a:ea typeface="Consolas"/>
                <a:cs typeface="Consolas"/>
                <a:sym typeface="Consolas"/>
              </a:rPr>
              <a:t>var2</a:t>
            </a:r>
            <a:r>
              <a:rPr lang="es-AR" sz="12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C586C0"/>
                </a:solidFill>
                <a:latin typeface="Consolas"/>
                <a:ea typeface="Consolas"/>
                <a:cs typeface="Consolas"/>
                <a:sym typeface="Consolas"/>
              </a:rPr>
              <a:t>return</a:t>
            </a:r>
            <a:r>
              <a:rPr lang="es-AR" sz="1200" b="0" i="0" u="none" strike="noStrike" cap="none">
                <a:solidFill>
                  <a:srgbClr val="D4D4D4"/>
                </a:solidFill>
                <a:latin typeface="Consolas"/>
                <a:ea typeface="Consolas"/>
                <a:cs typeface="Consolas"/>
                <a:sym typeface="Consolas"/>
              </a:rPr>
              <a:t> </a:t>
            </a:r>
            <a:r>
              <a:rPr lang="es-AR" sz="1200" b="0" i="0" u="none" strike="noStrike" cap="none">
                <a:solidFill>
                  <a:srgbClr val="B5CEA8"/>
                </a:solidFill>
                <a:latin typeface="Consolas"/>
                <a:ea typeface="Consolas"/>
                <a:cs typeface="Consolas"/>
                <a:sym typeface="Consolas"/>
              </a:rPr>
              <a:t>0</a:t>
            </a: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
        <p:nvSpPr>
          <p:cNvPr id="432" name="Google Shape;432;p128"/>
          <p:cNvSpPr txBox="1"/>
          <p:nvPr/>
        </p:nvSpPr>
        <p:spPr>
          <a:xfrm>
            <a:off x="2025464" y="3809497"/>
            <a:ext cx="509307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9CDCFE"/>
                </a:solidFill>
                <a:latin typeface="Consolas"/>
                <a:ea typeface="Consolas"/>
                <a:cs typeface="Consolas"/>
                <a:sym typeface="Consolas"/>
              </a:rPr>
              <a:t>¿Hay alguna diferencia entre este y el código anterior?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2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scanf()</a:t>
            </a:r>
            <a:endParaRPr/>
          </a:p>
        </p:txBody>
      </p:sp>
      <p:sp>
        <p:nvSpPr>
          <p:cNvPr id="438" name="Google Shape;438;p129"/>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Scanf es una función definida en stdio.h para ingresar valores por teclados y guardarlos en variables.</a:t>
            </a:r>
            <a:endParaRPr/>
          </a:p>
          <a:p>
            <a:pPr marL="457200" lvl="0" indent="-297180" algn="l" rtl="0">
              <a:lnSpc>
                <a:spcPct val="100000"/>
              </a:lnSpc>
              <a:spcBef>
                <a:spcPts val="700"/>
              </a:spcBef>
              <a:spcAft>
                <a:spcPts val="0"/>
              </a:spcAft>
              <a:buSzPts val="1080"/>
              <a:buChar char="◻"/>
            </a:pPr>
            <a:r>
              <a:rPr lang="es-AR"/>
              <a:t>Utiliza el mismo formato que printf con los mismos formateadores.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2"/>
        <p:cNvGrpSpPr/>
        <p:nvPr/>
      </p:nvGrpSpPr>
      <p:grpSpPr>
        <a:xfrm>
          <a:off x="0" y="0"/>
          <a:ext cx="0" cy="0"/>
          <a:chOff x="0" y="0"/>
          <a:chExt cx="0" cy="0"/>
        </a:xfrm>
      </p:grpSpPr>
      <p:sp>
        <p:nvSpPr>
          <p:cNvPr id="443" name="Google Shape;443;p13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a:t>
            </a:r>
            <a:endParaRPr/>
          </a:p>
        </p:txBody>
      </p:sp>
      <p:sp>
        <p:nvSpPr>
          <p:cNvPr id="444" name="Google Shape;444;p130"/>
          <p:cNvSpPr txBox="1"/>
          <p:nvPr/>
        </p:nvSpPr>
        <p:spPr>
          <a:xfrm>
            <a:off x="116539" y="1697282"/>
            <a:ext cx="10069607"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main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void</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569CD6"/>
                </a:solidFill>
                <a:latin typeface="Consolas"/>
                <a:ea typeface="Consolas"/>
                <a:cs typeface="Consolas"/>
                <a:sym typeface="Consolas"/>
              </a:rPr>
              <a:t>int</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9CDCFE"/>
                </a:solidFill>
                <a:latin typeface="Consolas"/>
                <a:ea typeface="Consolas"/>
                <a:cs typeface="Consolas"/>
                <a:sym typeface="Consolas"/>
              </a:rPr>
              <a:t>var</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"ingrese un valor</a:t>
            </a:r>
            <a:r>
              <a:rPr lang="es-AR" sz="1600" b="0" i="0" u="none" strike="noStrike" cap="none">
                <a:solidFill>
                  <a:srgbClr val="D7BA7D"/>
                </a:solidFill>
                <a:latin typeface="Consolas"/>
                <a:ea typeface="Consolas"/>
                <a:cs typeface="Consolas"/>
                <a:sym typeface="Consolas"/>
              </a:rPr>
              <a:t>\n</a:t>
            </a:r>
            <a:r>
              <a:rPr lang="es-AR" sz="1600" b="0" i="0" u="none" strike="noStrike" cap="none">
                <a:solidFill>
                  <a:srgbClr val="CE9178"/>
                </a:solidFill>
                <a:latin typeface="Consolas"/>
                <a:ea typeface="Consolas"/>
                <a:cs typeface="Consolas"/>
                <a:sym typeface="Consolas"/>
              </a:rPr>
              <a:t>"</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scanf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"%d"</a:t>
            </a:r>
            <a:r>
              <a:rPr lang="es-AR" sz="1600" b="0" i="0" u="none" strike="noStrike" cap="none">
                <a:solidFill>
                  <a:srgbClr val="D4D4D4"/>
                </a:solidFill>
                <a:latin typeface="Consolas"/>
                <a:ea typeface="Consolas"/>
                <a:cs typeface="Consolas"/>
                <a:sym typeface="Consolas"/>
              </a:rPr>
              <a:t>,&amp;</a:t>
            </a:r>
            <a:r>
              <a:rPr lang="es-AR" sz="1600" b="0" i="0" u="none" strike="noStrike" cap="none">
                <a:solidFill>
                  <a:srgbClr val="9CDCFE"/>
                </a:solidFill>
                <a:latin typeface="Consolas"/>
                <a:ea typeface="Consolas"/>
                <a:cs typeface="Consolas"/>
                <a:sym typeface="Consolas"/>
              </a:rPr>
              <a:t>var</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DCDCAA"/>
                </a:solidFill>
                <a:latin typeface="Consolas"/>
                <a:ea typeface="Consolas"/>
                <a:cs typeface="Consolas"/>
                <a:sym typeface="Consolas"/>
              </a:rPr>
              <a:t>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"Ud. ingreso: %d"</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9CDCFE"/>
                </a:solidFill>
                <a:latin typeface="Consolas"/>
                <a:ea typeface="Consolas"/>
                <a:cs typeface="Consolas"/>
                <a:sym typeface="Consolas"/>
              </a:rPr>
              <a:t>var</a:t>
            </a:r>
            <a:r>
              <a:rPr lang="es-AR" sz="16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return</a:t>
            </a: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
        <p:nvSpPr>
          <p:cNvPr id="445" name="Google Shape;445;p130"/>
          <p:cNvSpPr txBox="1"/>
          <p:nvPr/>
        </p:nvSpPr>
        <p:spPr>
          <a:xfrm>
            <a:off x="4686300" y="1697282"/>
            <a:ext cx="4168588"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569CD6"/>
                </a:solidFill>
                <a:latin typeface="Consolas"/>
                <a:ea typeface="Consolas"/>
                <a:cs typeface="Consolas"/>
                <a:sym typeface="Consolas"/>
              </a:rPr>
              <a:t>Hay que prestar mucha atención que aparece el &amp; antes de la variable en donde guardamos el valor ingresado por el usuario vía teclado, este operador indica que queremos guardarla en ese lugar.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3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putchar</a:t>
            </a:r>
            <a:endParaRPr/>
          </a:p>
        </p:txBody>
      </p:sp>
      <p:sp>
        <p:nvSpPr>
          <p:cNvPr id="451" name="Google Shape;451;p13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algunos casos nos interesa solamente mostrar un carácter podemos entonces utilizar la función putchar();</a:t>
            </a:r>
            <a:endParaRPr/>
          </a:p>
          <a:p>
            <a:pPr marL="457200" lvl="0" indent="-297180" algn="l" rtl="0">
              <a:lnSpc>
                <a:spcPct val="100000"/>
              </a:lnSpc>
              <a:spcBef>
                <a:spcPts val="700"/>
              </a:spcBef>
              <a:spcAft>
                <a:spcPts val="0"/>
              </a:spcAft>
              <a:buSzPts val="1080"/>
              <a:buChar char="◻"/>
            </a:pPr>
            <a:r>
              <a:rPr lang="es-AR"/>
              <a:t>Esta función posee el siguiente prototipo:</a:t>
            </a:r>
            <a:endParaRPr/>
          </a:p>
          <a:p>
            <a:pPr marL="457200" lvl="0" indent="-297180" algn="l" rtl="0">
              <a:lnSpc>
                <a:spcPct val="100000"/>
              </a:lnSpc>
              <a:spcBef>
                <a:spcPts val="700"/>
              </a:spcBef>
              <a:spcAft>
                <a:spcPts val="0"/>
              </a:spcAft>
              <a:buSzPts val="1080"/>
              <a:buChar char="◻"/>
            </a:pPr>
            <a:r>
              <a:rPr lang="es-AR"/>
              <a:t>int putchar(int)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3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putchar();</a:t>
            </a:r>
            <a:endParaRPr/>
          </a:p>
        </p:txBody>
      </p:sp>
      <p:sp>
        <p:nvSpPr>
          <p:cNvPr id="457" name="Google Shape;457;p132"/>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l" rtl="0">
              <a:lnSpc>
                <a:spcPct val="100000"/>
              </a:lnSpc>
              <a:spcBef>
                <a:spcPts val="700"/>
              </a:spcBef>
              <a:spcAft>
                <a:spcPts val="0"/>
              </a:spcAft>
              <a:buSzPts val="1080"/>
              <a:buNone/>
            </a:pPr>
            <a:r>
              <a:rPr lang="es-AR" b="0">
                <a:solidFill>
                  <a:srgbClr val="569CD6"/>
                </a:solidFill>
                <a:latin typeface="Consolas"/>
                <a:ea typeface="Consolas"/>
                <a:cs typeface="Consolas"/>
                <a:sym typeface="Consolas"/>
              </a:rPr>
              <a:t>int</a:t>
            </a:r>
            <a:r>
              <a:rPr lang="es-AR" b="0">
                <a:solidFill>
                  <a:srgbClr val="D4D4D4"/>
                </a:solidFill>
                <a:latin typeface="Consolas"/>
                <a:ea typeface="Consolas"/>
                <a:cs typeface="Consolas"/>
                <a:sym typeface="Consolas"/>
              </a:rPr>
              <a:t> </a:t>
            </a:r>
            <a:r>
              <a:rPr lang="es-AR" b="0">
                <a:solidFill>
                  <a:srgbClr val="DCDCAA"/>
                </a:solidFill>
                <a:latin typeface="Consolas"/>
                <a:ea typeface="Consolas"/>
                <a:cs typeface="Consolas"/>
                <a:sym typeface="Consolas"/>
              </a:rPr>
              <a:t>main</a:t>
            </a:r>
            <a:r>
              <a:rPr lang="es-AR" b="0">
                <a:solidFill>
                  <a:srgbClr val="D4D4D4"/>
                </a:solidFill>
                <a:latin typeface="Consolas"/>
                <a:ea typeface="Consolas"/>
                <a:cs typeface="Consolas"/>
                <a:sym typeface="Consolas"/>
              </a:rPr>
              <a:t> (</a:t>
            </a:r>
            <a:r>
              <a:rPr lang="es-AR" b="0">
                <a:solidFill>
                  <a:srgbClr val="569CD6"/>
                </a:solidFill>
                <a:latin typeface="Consolas"/>
                <a:ea typeface="Consolas"/>
                <a:cs typeface="Consolas"/>
                <a:sym typeface="Consolas"/>
              </a:rPr>
              <a:t>void</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b="0">
                <a:solidFill>
                  <a:srgbClr val="D4D4D4"/>
                </a:solidFill>
                <a:latin typeface="Consolas"/>
                <a:ea typeface="Consolas"/>
                <a:cs typeface="Consolas"/>
                <a:sym typeface="Consolas"/>
              </a:rPr>
              <a:t>     </a:t>
            </a:r>
            <a:r>
              <a:rPr lang="es-AR" b="0">
                <a:solidFill>
                  <a:srgbClr val="DCDCAA"/>
                </a:solidFill>
                <a:latin typeface="Consolas"/>
                <a:ea typeface="Consolas"/>
                <a:cs typeface="Consolas"/>
                <a:sym typeface="Consolas"/>
              </a:rPr>
              <a:t>putchar</a:t>
            </a:r>
            <a:r>
              <a:rPr lang="es-AR" b="0">
                <a:solidFill>
                  <a:srgbClr val="D4D4D4"/>
                </a:solidFill>
                <a:latin typeface="Consolas"/>
                <a:ea typeface="Consolas"/>
                <a:cs typeface="Consolas"/>
                <a:sym typeface="Consolas"/>
              </a:rPr>
              <a:t>(</a:t>
            </a:r>
            <a:r>
              <a:rPr lang="es-AR" b="0">
                <a:solidFill>
                  <a:srgbClr val="CE9178"/>
                </a:solidFill>
                <a:latin typeface="Consolas"/>
                <a:ea typeface="Consolas"/>
                <a:cs typeface="Consolas"/>
                <a:sym typeface="Consolas"/>
              </a:rPr>
              <a:t>'@'</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a:solidFill>
                  <a:srgbClr val="D4D4D4"/>
                </a:solidFill>
                <a:latin typeface="Consolas"/>
                <a:ea typeface="Consolas"/>
                <a:cs typeface="Consolas"/>
                <a:sym typeface="Consolas"/>
              </a:rPr>
              <a:t>  </a:t>
            </a:r>
            <a:r>
              <a:rPr lang="es-AR" b="0">
                <a:solidFill>
                  <a:srgbClr val="D4D4D4"/>
                </a:solidFill>
                <a:latin typeface="Consolas"/>
                <a:ea typeface="Consolas"/>
                <a:cs typeface="Consolas"/>
                <a:sym typeface="Consolas"/>
              </a:rPr>
              <a:t>   </a:t>
            </a:r>
            <a:r>
              <a:rPr lang="es-AR" b="0">
                <a:solidFill>
                  <a:srgbClr val="C586C0"/>
                </a:solidFill>
                <a:latin typeface="Consolas"/>
                <a:ea typeface="Consolas"/>
                <a:cs typeface="Consolas"/>
                <a:sym typeface="Consolas"/>
              </a:rPr>
              <a:t>return</a:t>
            </a:r>
            <a:r>
              <a:rPr lang="es-AR" b="0">
                <a:solidFill>
                  <a:srgbClr val="D4D4D4"/>
                </a:solidFill>
                <a:latin typeface="Consolas"/>
                <a:ea typeface="Consolas"/>
                <a:cs typeface="Consolas"/>
                <a:sym typeface="Consolas"/>
              </a:rPr>
              <a:t> </a:t>
            </a:r>
            <a:r>
              <a:rPr lang="es-AR" b="0">
                <a:solidFill>
                  <a:srgbClr val="B5CEA8"/>
                </a:solidFill>
                <a:latin typeface="Consolas"/>
                <a:ea typeface="Consolas"/>
                <a:cs typeface="Consolas"/>
                <a:sym typeface="Consolas"/>
              </a:rPr>
              <a:t>0</a:t>
            </a:r>
            <a:r>
              <a:rPr lang="es-AR" b="0">
                <a:solidFill>
                  <a:srgbClr val="D4D4D4"/>
                </a:solidFill>
                <a:latin typeface="Consolas"/>
                <a:ea typeface="Consolas"/>
                <a:cs typeface="Consolas"/>
                <a:sym typeface="Consolas"/>
              </a:rPr>
              <a:t>;   </a:t>
            </a:r>
            <a:endParaRPr/>
          </a:p>
          <a:p>
            <a:pPr marL="160020" lvl="0" indent="0" algn="l" rtl="0">
              <a:lnSpc>
                <a:spcPct val="100000"/>
              </a:lnSpc>
              <a:spcBef>
                <a:spcPts val="700"/>
              </a:spcBef>
              <a:spcAft>
                <a:spcPts val="0"/>
              </a:spcAft>
              <a:buSzPts val="1080"/>
              <a:buNone/>
            </a:pP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br>
              <a:rPr lang="es-AR" b="0">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marL="457200" lvl="0" indent="-228600" algn="l" rtl="0">
              <a:lnSpc>
                <a:spcPct val="100000"/>
              </a:lnSpc>
              <a:spcBef>
                <a:spcPts val="700"/>
              </a:spcBef>
              <a:spcAft>
                <a:spcPts val="0"/>
              </a:spcAft>
              <a:buSzPts val="108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3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putchar();</a:t>
            </a:r>
            <a:endParaRPr/>
          </a:p>
        </p:txBody>
      </p:sp>
      <p:sp>
        <p:nvSpPr>
          <p:cNvPr id="463" name="Google Shape;463;p133"/>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160020" lvl="0" indent="0" algn="l" rtl="0">
              <a:lnSpc>
                <a:spcPct val="100000"/>
              </a:lnSpc>
              <a:spcBef>
                <a:spcPts val="700"/>
              </a:spcBef>
              <a:spcAft>
                <a:spcPts val="0"/>
              </a:spcAft>
              <a:buSzPts val="1080"/>
              <a:buNone/>
            </a:pPr>
            <a:r>
              <a:rPr lang="es-AR" b="0">
                <a:solidFill>
                  <a:srgbClr val="569CD6"/>
                </a:solidFill>
                <a:latin typeface="Consolas"/>
                <a:ea typeface="Consolas"/>
                <a:cs typeface="Consolas"/>
                <a:sym typeface="Consolas"/>
              </a:rPr>
              <a:t>int</a:t>
            </a:r>
            <a:r>
              <a:rPr lang="es-AR" b="0">
                <a:solidFill>
                  <a:srgbClr val="D4D4D4"/>
                </a:solidFill>
                <a:latin typeface="Consolas"/>
                <a:ea typeface="Consolas"/>
                <a:cs typeface="Consolas"/>
                <a:sym typeface="Consolas"/>
              </a:rPr>
              <a:t> </a:t>
            </a:r>
            <a:r>
              <a:rPr lang="es-AR" b="0">
                <a:solidFill>
                  <a:srgbClr val="DCDCAA"/>
                </a:solidFill>
                <a:latin typeface="Consolas"/>
                <a:ea typeface="Consolas"/>
                <a:cs typeface="Consolas"/>
                <a:sym typeface="Consolas"/>
              </a:rPr>
              <a:t>main</a:t>
            </a:r>
            <a:r>
              <a:rPr lang="es-AR" b="0">
                <a:solidFill>
                  <a:srgbClr val="D4D4D4"/>
                </a:solidFill>
                <a:latin typeface="Consolas"/>
                <a:ea typeface="Consolas"/>
                <a:cs typeface="Consolas"/>
                <a:sym typeface="Consolas"/>
              </a:rPr>
              <a:t> (</a:t>
            </a:r>
            <a:r>
              <a:rPr lang="es-AR" b="0">
                <a:solidFill>
                  <a:srgbClr val="569CD6"/>
                </a:solidFill>
                <a:latin typeface="Consolas"/>
                <a:ea typeface="Consolas"/>
                <a:cs typeface="Consolas"/>
                <a:sym typeface="Consolas"/>
              </a:rPr>
              <a:t>void</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b="0">
                <a:solidFill>
                  <a:srgbClr val="D4D4D4"/>
                </a:solidFill>
                <a:latin typeface="Consolas"/>
                <a:ea typeface="Consolas"/>
                <a:cs typeface="Consolas"/>
                <a:sym typeface="Consolas"/>
              </a:rPr>
              <a:t>     </a:t>
            </a:r>
            <a:r>
              <a:rPr lang="es-AR" b="0">
                <a:solidFill>
                  <a:srgbClr val="DCDCAA"/>
                </a:solidFill>
                <a:latin typeface="Consolas"/>
                <a:ea typeface="Consolas"/>
                <a:cs typeface="Consolas"/>
                <a:sym typeface="Consolas"/>
              </a:rPr>
              <a:t>putchar</a:t>
            </a:r>
            <a:r>
              <a:rPr lang="es-AR" b="0">
                <a:solidFill>
                  <a:srgbClr val="D4D4D4"/>
                </a:solidFill>
                <a:latin typeface="Consolas"/>
                <a:ea typeface="Consolas"/>
                <a:cs typeface="Consolas"/>
                <a:sym typeface="Consolas"/>
              </a:rPr>
              <a:t>(</a:t>
            </a:r>
            <a:r>
              <a:rPr lang="es-AR" b="0">
                <a:solidFill>
                  <a:srgbClr val="CE9178"/>
                </a:solidFill>
                <a:latin typeface="Consolas"/>
                <a:ea typeface="Consolas"/>
                <a:cs typeface="Consolas"/>
                <a:sym typeface="Consolas"/>
              </a:rPr>
              <a:t>64</a:t>
            </a: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r>
              <a:rPr lang="es-AR">
                <a:solidFill>
                  <a:srgbClr val="D4D4D4"/>
                </a:solidFill>
                <a:latin typeface="Consolas"/>
                <a:ea typeface="Consolas"/>
                <a:cs typeface="Consolas"/>
                <a:sym typeface="Consolas"/>
              </a:rPr>
              <a:t>  </a:t>
            </a:r>
            <a:r>
              <a:rPr lang="es-AR" b="0">
                <a:solidFill>
                  <a:srgbClr val="D4D4D4"/>
                </a:solidFill>
                <a:latin typeface="Consolas"/>
                <a:ea typeface="Consolas"/>
                <a:cs typeface="Consolas"/>
                <a:sym typeface="Consolas"/>
              </a:rPr>
              <a:t>   </a:t>
            </a:r>
            <a:r>
              <a:rPr lang="es-AR" b="0">
                <a:solidFill>
                  <a:srgbClr val="C586C0"/>
                </a:solidFill>
                <a:latin typeface="Consolas"/>
                <a:ea typeface="Consolas"/>
                <a:cs typeface="Consolas"/>
                <a:sym typeface="Consolas"/>
              </a:rPr>
              <a:t>return</a:t>
            </a:r>
            <a:r>
              <a:rPr lang="es-AR" b="0">
                <a:solidFill>
                  <a:srgbClr val="D4D4D4"/>
                </a:solidFill>
                <a:latin typeface="Consolas"/>
                <a:ea typeface="Consolas"/>
                <a:cs typeface="Consolas"/>
                <a:sym typeface="Consolas"/>
              </a:rPr>
              <a:t> </a:t>
            </a:r>
            <a:r>
              <a:rPr lang="es-AR" b="0">
                <a:solidFill>
                  <a:srgbClr val="B5CEA8"/>
                </a:solidFill>
                <a:latin typeface="Consolas"/>
                <a:ea typeface="Consolas"/>
                <a:cs typeface="Consolas"/>
                <a:sym typeface="Consolas"/>
              </a:rPr>
              <a:t>0</a:t>
            </a:r>
            <a:r>
              <a:rPr lang="es-AR" b="0">
                <a:solidFill>
                  <a:srgbClr val="D4D4D4"/>
                </a:solidFill>
                <a:latin typeface="Consolas"/>
                <a:ea typeface="Consolas"/>
                <a:cs typeface="Consolas"/>
                <a:sym typeface="Consolas"/>
              </a:rPr>
              <a:t>;   </a:t>
            </a:r>
            <a:endParaRPr/>
          </a:p>
          <a:p>
            <a:pPr marL="160020" lvl="0" indent="0" algn="l" rtl="0">
              <a:lnSpc>
                <a:spcPct val="100000"/>
              </a:lnSpc>
              <a:spcBef>
                <a:spcPts val="700"/>
              </a:spcBef>
              <a:spcAft>
                <a:spcPts val="0"/>
              </a:spcAft>
              <a:buSzPts val="1080"/>
              <a:buNone/>
            </a:pPr>
            <a:r>
              <a:rPr lang="es-AR" b="0">
                <a:solidFill>
                  <a:srgbClr val="D4D4D4"/>
                </a:solidFill>
                <a:latin typeface="Consolas"/>
                <a:ea typeface="Consolas"/>
                <a:cs typeface="Consolas"/>
                <a:sym typeface="Consolas"/>
              </a:rPr>
              <a:t>}</a:t>
            </a:r>
            <a:endParaRPr/>
          </a:p>
          <a:p>
            <a:pPr marL="160020" lvl="0" indent="0" algn="l" rtl="0">
              <a:lnSpc>
                <a:spcPct val="100000"/>
              </a:lnSpc>
              <a:spcBef>
                <a:spcPts val="700"/>
              </a:spcBef>
              <a:spcAft>
                <a:spcPts val="0"/>
              </a:spcAft>
              <a:buSzPts val="1080"/>
              <a:buNone/>
            </a:pPr>
            <a:br>
              <a:rPr lang="es-AR" b="0">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marL="457200" lvl="0" indent="-228600" algn="l" rtl="0">
              <a:lnSpc>
                <a:spcPct val="100000"/>
              </a:lnSpc>
              <a:spcBef>
                <a:spcPts val="700"/>
              </a:spcBef>
              <a:spcAft>
                <a:spcPts val="0"/>
              </a:spcAft>
              <a:buSzPts val="108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13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getchar()</a:t>
            </a:r>
            <a:endParaRPr/>
          </a:p>
        </p:txBody>
      </p:sp>
      <p:sp>
        <p:nvSpPr>
          <p:cNvPr id="469" name="Google Shape;469;p134"/>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Idem que putchar pero para recibir un único carácter por teclado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3"/>
        <p:cNvGrpSpPr/>
        <p:nvPr/>
      </p:nvGrpSpPr>
      <p:grpSpPr>
        <a:xfrm>
          <a:off x="0" y="0"/>
          <a:ext cx="0" cy="0"/>
          <a:chOff x="0" y="0"/>
          <a:chExt cx="0" cy="0"/>
        </a:xfrm>
      </p:grpSpPr>
      <p:sp>
        <p:nvSpPr>
          <p:cNvPr id="474" name="Google Shape;474;p13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Ejemplo	</a:t>
            </a:r>
            <a:endParaRPr/>
          </a:p>
        </p:txBody>
      </p:sp>
      <p:sp>
        <p:nvSpPr>
          <p:cNvPr id="475" name="Google Shape;475;p135"/>
          <p:cNvSpPr txBox="1"/>
          <p:nvPr/>
        </p:nvSpPr>
        <p:spPr>
          <a:xfrm>
            <a:off x="116539" y="1697282"/>
            <a:ext cx="10069607"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000" b="0" i="0" u="none" strike="noStrike" cap="none">
                <a:solidFill>
                  <a:srgbClr val="C586C0"/>
                </a:solidFill>
                <a:latin typeface="Consolas"/>
                <a:ea typeface="Consolas"/>
                <a:cs typeface="Consolas"/>
                <a:sym typeface="Consolas"/>
              </a:rPr>
              <a:t>#include</a:t>
            </a:r>
            <a:r>
              <a:rPr lang="es-AR" sz="2000" b="0" i="0" u="none" strike="noStrike" cap="none">
                <a:solidFill>
                  <a:srgbClr val="569CD6"/>
                </a:solidFill>
                <a:latin typeface="Consolas"/>
                <a:ea typeface="Consolas"/>
                <a:cs typeface="Consolas"/>
                <a:sym typeface="Consolas"/>
              </a:rPr>
              <a:t> </a:t>
            </a:r>
            <a:r>
              <a:rPr lang="es-AR" sz="2000" b="0" i="0" u="none" strike="noStrike" cap="none">
                <a:solidFill>
                  <a:srgbClr val="CE9178"/>
                </a:solidFill>
                <a:latin typeface="Consolas"/>
                <a:ea typeface="Consolas"/>
                <a:cs typeface="Consolas"/>
                <a:sym typeface="Consolas"/>
              </a:rPr>
              <a:t>&lt;stdio.h&gt;</a:t>
            </a:r>
            <a:endParaRPr sz="20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2000" b="0" i="0" u="none" strike="noStrike" cap="none">
                <a:solidFill>
                  <a:srgbClr val="D4D4D4"/>
                </a:solidFill>
                <a:latin typeface="Consolas"/>
                <a:ea typeface="Consolas"/>
                <a:cs typeface="Consolas"/>
                <a:sym typeface="Consolas"/>
              </a:rPr>
            </a:br>
            <a:r>
              <a:rPr lang="es-AR" sz="2000" b="0" i="0" u="none" strike="noStrike" cap="none">
                <a:solidFill>
                  <a:srgbClr val="569CD6"/>
                </a:solidFill>
                <a:latin typeface="Consolas"/>
                <a:ea typeface="Consolas"/>
                <a:cs typeface="Consolas"/>
                <a:sym typeface="Consolas"/>
              </a:rPr>
              <a:t>int</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main</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569CD6"/>
                </a:solidFill>
                <a:latin typeface="Consolas"/>
                <a:ea typeface="Consolas"/>
                <a:cs typeface="Consolas"/>
                <a:sym typeface="Consolas"/>
              </a:rPr>
              <a:t>void</a:t>
            </a:r>
            <a:r>
              <a:rPr lang="es-AR" sz="20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569CD6"/>
                </a:solidFill>
                <a:latin typeface="Consolas"/>
                <a:ea typeface="Consolas"/>
                <a:cs typeface="Consolas"/>
                <a:sym typeface="Consolas"/>
              </a:rPr>
              <a:t>char</a:t>
            </a: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9CDCFE"/>
                </a:solidFill>
                <a:latin typeface="Consolas"/>
                <a:ea typeface="Consolas"/>
                <a:cs typeface="Consolas"/>
                <a:sym typeface="Consolas"/>
              </a:rPr>
              <a:t>c</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printf</a:t>
            </a:r>
            <a:r>
              <a:rPr lang="es-AR" sz="2000" b="0" i="0" u="none" strike="noStrike" cap="none">
                <a:solidFill>
                  <a:srgbClr val="D4D4D4"/>
                </a:solidFill>
                <a:latin typeface="Consolas"/>
                <a:ea typeface="Consolas"/>
                <a:cs typeface="Consolas"/>
                <a:sym typeface="Consolas"/>
              </a:rPr>
              <a:t>(</a:t>
            </a:r>
            <a:r>
              <a:rPr lang="es-AR" sz="2000" b="0" i="0" u="none" strike="noStrike" cap="none">
                <a:solidFill>
                  <a:srgbClr val="CE9178"/>
                </a:solidFill>
                <a:latin typeface="Consolas"/>
                <a:ea typeface="Consolas"/>
                <a:cs typeface="Consolas"/>
                <a:sym typeface="Consolas"/>
              </a:rPr>
              <a:t>"Ingrese un caracter</a:t>
            </a:r>
            <a:r>
              <a:rPr lang="es-AR" sz="2000" b="0" i="0" u="none" strike="noStrike" cap="none">
                <a:solidFill>
                  <a:srgbClr val="D7BA7D"/>
                </a:solidFill>
                <a:latin typeface="Consolas"/>
                <a:ea typeface="Consolas"/>
                <a:cs typeface="Consolas"/>
                <a:sym typeface="Consolas"/>
              </a:rPr>
              <a:t>\n</a:t>
            </a:r>
            <a:r>
              <a:rPr lang="es-AR" sz="2000" b="0" i="0" u="none" strike="noStrike" cap="none">
                <a:solidFill>
                  <a:srgbClr val="CE9178"/>
                </a:solidFill>
                <a:latin typeface="Consolas"/>
                <a:ea typeface="Consolas"/>
                <a:cs typeface="Consolas"/>
                <a:sym typeface="Consolas"/>
              </a:rPr>
              <a:t>"</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9CDCFE"/>
                </a:solidFill>
                <a:latin typeface="Consolas"/>
                <a:ea typeface="Consolas"/>
                <a:cs typeface="Consolas"/>
                <a:sym typeface="Consolas"/>
              </a:rPr>
              <a:t>c</a:t>
            </a:r>
            <a:r>
              <a:rPr lang="es-AR" sz="2000" b="0" i="0" u="none" strike="noStrike" cap="none">
                <a:solidFill>
                  <a:srgbClr val="D4D4D4"/>
                </a:solidFill>
                <a:latin typeface="Consolas"/>
                <a:ea typeface="Consolas"/>
                <a:cs typeface="Consolas"/>
                <a:sym typeface="Consolas"/>
              </a:rPr>
              <a:t> = </a:t>
            </a:r>
            <a:r>
              <a:rPr lang="es-AR" sz="2000" b="0" i="0" u="none" strike="noStrike" cap="none">
                <a:solidFill>
                  <a:srgbClr val="DCDCAA"/>
                </a:solidFill>
                <a:latin typeface="Consolas"/>
                <a:ea typeface="Consolas"/>
                <a:cs typeface="Consolas"/>
                <a:sym typeface="Consolas"/>
              </a:rPr>
              <a:t>getchar</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printf</a:t>
            </a:r>
            <a:r>
              <a:rPr lang="es-AR" sz="2000" b="0" i="0" u="none" strike="noStrike" cap="none">
                <a:solidFill>
                  <a:srgbClr val="D4D4D4"/>
                </a:solidFill>
                <a:latin typeface="Consolas"/>
                <a:ea typeface="Consolas"/>
                <a:cs typeface="Consolas"/>
                <a:sym typeface="Consolas"/>
              </a:rPr>
              <a:t>(</a:t>
            </a:r>
            <a:r>
              <a:rPr lang="es-AR" sz="2000" b="0" i="0" u="none" strike="noStrike" cap="none">
                <a:solidFill>
                  <a:srgbClr val="CE9178"/>
                </a:solidFill>
                <a:latin typeface="Consolas"/>
                <a:ea typeface="Consolas"/>
                <a:cs typeface="Consolas"/>
                <a:sym typeface="Consolas"/>
              </a:rPr>
              <a:t>"Ud. a ingresado:"</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DCDCAA"/>
                </a:solidFill>
                <a:latin typeface="Consolas"/>
                <a:ea typeface="Consolas"/>
                <a:cs typeface="Consolas"/>
                <a:sym typeface="Consolas"/>
              </a:rPr>
              <a:t>putchar</a:t>
            </a:r>
            <a:r>
              <a:rPr lang="es-AR" sz="2000" b="0" i="0" u="none" strike="noStrike" cap="none">
                <a:solidFill>
                  <a:srgbClr val="D4D4D4"/>
                </a:solidFill>
                <a:latin typeface="Consolas"/>
                <a:ea typeface="Consolas"/>
                <a:cs typeface="Consolas"/>
                <a:sym typeface="Consolas"/>
              </a:rPr>
              <a:t>(</a:t>
            </a:r>
            <a:r>
              <a:rPr lang="es-AR" sz="2000" b="0" i="0" u="none" strike="noStrike" cap="none">
                <a:solidFill>
                  <a:srgbClr val="9CDCFE"/>
                </a:solidFill>
                <a:latin typeface="Consolas"/>
                <a:ea typeface="Consolas"/>
                <a:cs typeface="Consolas"/>
                <a:sym typeface="Consolas"/>
              </a:rPr>
              <a:t>c</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   </a:t>
            </a:r>
            <a:r>
              <a:rPr lang="es-AR" sz="2000" b="0" i="0" u="none" strike="noStrike" cap="none">
                <a:solidFill>
                  <a:srgbClr val="C586C0"/>
                </a:solidFill>
                <a:latin typeface="Consolas"/>
                <a:ea typeface="Consolas"/>
                <a:cs typeface="Consolas"/>
                <a:sym typeface="Consolas"/>
              </a:rPr>
              <a:t>return</a:t>
            </a:r>
            <a:r>
              <a:rPr lang="es-AR" sz="2000" b="0" i="0" u="none" strike="noStrike" cap="none">
                <a:solidFill>
                  <a:srgbClr val="D4D4D4"/>
                </a:solidFill>
                <a:latin typeface="Consolas"/>
                <a:ea typeface="Consolas"/>
                <a:cs typeface="Consolas"/>
                <a:sym typeface="Consolas"/>
              </a:rPr>
              <a:t>(</a:t>
            </a:r>
            <a:r>
              <a:rPr lang="es-AR" sz="2000" b="0" i="0" u="none" strike="noStrike" cap="none">
                <a:solidFill>
                  <a:srgbClr val="B5CEA8"/>
                </a:solidFill>
                <a:latin typeface="Consolas"/>
                <a:ea typeface="Consolas"/>
                <a:cs typeface="Consolas"/>
                <a:sym typeface="Consolas"/>
              </a:rPr>
              <a:t>0</a:t>
            </a: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0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br>
              <a:rPr lang="es-AR" sz="1200" b="0" i="0" u="none" strike="noStrike" cap="none">
                <a:solidFill>
                  <a:srgbClr val="D4D4D4"/>
                </a:solidFill>
                <a:latin typeface="Consolas"/>
                <a:ea typeface="Consolas"/>
                <a:cs typeface="Consolas"/>
                <a:sym typeface="Consolas"/>
              </a:rPr>
            </a:br>
            <a:endParaRPr sz="12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br>
              <a:rPr lang="es-AR" sz="1400" b="0" i="0" u="none" strike="noStrike" cap="none">
                <a:solidFill>
                  <a:srgbClr val="D4D4D4"/>
                </a:solidFill>
                <a:latin typeface="Consolas"/>
                <a:ea typeface="Consolas"/>
                <a:cs typeface="Consolas"/>
                <a:sym typeface="Consolas"/>
              </a:rPr>
            </a:br>
            <a:endParaRPr sz="14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Operadores en C</a:t>
            </a:r>
            <a:endParaRPr/>
          </a:p>
        </p:txBody>
      </p:sp>
      <p:sp>
        <p:nvSpPr>
          <p:cNvPr id="481" name="Google Shape;481;p37"/>
          <p:cNvSpPr txBox="1">
            <a:spLocks noGrp="1"/>
          </p:cNvSpPr>
          <p:nvPr>
            <p:ph type="body" idx="1"/>
          </p:nvPr>
        </p:nvSpPr>
        <p:spPr>
          <a:xfrm>
            <a:off x="579083" y="1721940"/>
            <a:ext cx="4538464"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Aritméticos</a:t>
            </a:r>
            <a:endParaRPr/>
          </a:p>
          <a:p>
            <a:pPr marL="320040" lvl="0" indent="-320040" algn="l" rtl="0">
              <a:lnSpc>
                <a:spcPct val="100000"/>
              </a:lnSpc>
              <a:spcBef>
                <a:spcPts val="700"/>
              </a:spcBef>
              <a:spcAft>
                <a:spcPts val="0"/>
              </a:spcAft>
              <a:buSzPts val="1740"/>
              <a:buChar char="◻"/>
            </a:pPr>
            <a:r>
              <a:rPr lang="es-AR"/>
              <a:t>Relacionales</a:t>
            </a:r>
            <a:endParaRPr/>
          </a:p>
          <a:p>
            <a:pPr marL="320040" lvl="0" indent="-320040" algn="l" rtl="0">
              <a:lnSpc>
                <a:spcPct val="100000"/>
              </a:lnSpc>
              <a:spcBef>
                <a:spcPts val="700"/>
              </a:spcBef>
              <a:spcAft>
                <a:spcPts val="0"/>
              </a:spcAft>
              <a:buSzPts val="1740"/>
              <a:buChar char="◻"/>
            </a:pPr>
            <a:r>
              <a:rPr lang="es-AR"/>
              <a:t>Lógicos</a:t>
            </a:r>
            <a:endParaRPr/>
          </a:p>
          <a:p>
            <a:pPr marL="320040" lvl="0" indent="-320040" algn="l" rtl="0">
              <a:lnSpc>
                <a:spcPct val="100000"/>
              </a:lnSpc>
              <a:spcBef>
                <a:spcPts val="700"/>
              </a:spcBef>
              <a:spcAft>
                <a:spcPts val="0"/>
              </a:spcAft>
              <a:buSzPts val="1740"/>
              <a:buChar char="◻"/>
            </a:pPr>
            <a:r>
              <a:rPr lang="es-AR"/>
              <a:t>Asignación</a:t>
            </a:r>
            <a:endParaRPr/>
          </a:p>
          <a:p>
            <a:pPr marL="320040" lvl="0" indent="-320040" algn="l" rtl="0">
              <a:lnSpc>
                <a:spcPct val="100000"/>
              </a:lnSpc>
              <a:spcBef>
                <a:spcPts val="700"/>
              </a:spcBef>
              <a:spcAft>
                <a:spcPts val="0"/>
              </a:spcAft>
              <a:buSzPts val="1740"/>
              <a:buChar char="◻"/>
            </a:pPr>
            <a:r>
              <a:rPr lang="es-AR"/>
              <a:t>Incremento y decremento</a:t>
            </a:r>
            <a:endParaRPr/>
          </a:p>
          <a:p>
            <a:pPr marL="0" lvl="0" indent="0" algn="l" rtl="0">
              <a:lnSpc>
                <a:spcPct val="100000"/>
              </a:lnSpc>
              <a:spcBef>
                <a:spcPts val="700"/>
              </a:spcBef>
              <a:spcAft>
                <a:spcPts val="0"/>
              </a:spcAft>
              <a:buSzPts val="1740"/>
              <a:buNone/>
            </a:pPr>
            <a:endParaRPr/>
          </a:p>
          <a:p>
            <a:pPr marL="0" lvl="0" indent="0" algn="l" rtl="0">
              <a:lnSpc>
                <a:spcPct val="100000"/>
              </a:lnSpc>
              <a:spcBef>
                <a:spcPts val="700"/>
              </a:spcBef>
              <a:spcAft>
                <a:spcPts val="0"/>
              </a:spcAft>
              <a:buSzPts val="1740"/>
              <a:buNone/>
            </a:pPr>
            <a:endParaRPr/>
          </a:p>
          <a:p>
            <a:pPr marL="320040" lvl="0" indent="-209550" algn="l" rtl="0">
              <a:lnSpc>
                <a:spcPct val="100000"/>
              </a:lnSpc>
              <a:spcBef>
                <a:spcPts val="700"/>
              </a:spcBef>
              <a:spcAft>
                <a:spcPts val="0"/>
              </a:spcAft>
              <a:buSzPts val="174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Operadores Aritméticos</a:t>
            </a:r>
            <a:endParaRPr/>
          </a:p>
        </p:txBody>
      </p:sp>
      <p:graphicFrame>
        <p:nvGraphicFramePr>
          <p:cNvPr id="487" name="Google Shape;487;p38"/>
          <p:cNvGraphicFramePr/>
          <p:nvPr/>
        </p:nvGraphicFramePr>
        <p:xfrm>
          <a:off x="2749924" y="1923678"/>
          <a:ext cx="3000000" cy="3000000"/>
        </p:xfrm>
        <a:graphic>
          <a:graphicData uri="http://schemas.openxmlformats.org/drawingml/2006/table">
            <a:tbl>
              <a:tblPr firstRow="1" bandRow="1">
                <a:noFill/>
                <a:tableStyleId>{4EE9C7FA-2AA7-4B00-AEC4-EF8F5005498B}</a:tableStyleId>
              </a:tblPr>
              <a:tblGrid>
                <a:gridCol w="174895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Operador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Suma</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Resta</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Multiplicación</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División</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Modulo</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Modificadores de variables en C</a:t>
            </a:r>
            <a:endParaRPr/>
          </a:p>
        </p:txBody>
      </p:sp>
      <p:graphicFrame>
        <p:nvGraphicFramePr>
          <p:cNvPr id="134" name="Google Shape;134;p6"/>
          <p:cNvGraphicFramePr/>
          <p:nvPr/>
        </p:nvGraphicFramePr>
        <p:xfrm>
          <a:off x="2552700" y="1372790"/>
          <a:ext cx="3000000" cy="3000000"/>
        </p:xfrm>
        <a:graphic>
          <a:graphicData uri="http://schemas.openxmlformats.org/drawingml/2006/table">
            <a:tbl>
              <a:tblPr firstRow="1" bandRow="1">
                <a:noFill/>
                <a:tableStyleId>{4EE9C7FA-2AA7-4B00-AEC4-EF8F5005498B}</a:tableStyleId>
              </a:tblPr>
              <a:tblGrid>
                <a:gridCol w="1898200">
                  <a:extLst>
                    <a:ext uri="{9D8B030D-6E8A-4147-A177-3AD203B41FA5}">
                      <a16:colId xmlns:a16="http://schemas.microsoft.com/office/drawing/2014/main" val="20000"/>
                    </a:ext>
                  </a:extLst>
                </a:gridCol>
                <a:gridCol w="27219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Modificador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unsigned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Sin signo</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signed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Con signo</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short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Corto</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long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largo</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const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Espacio de memoria constante</a:t>
                      </a:r>
                      <a:endParaRPr sz="14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volatile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Variable cuyo valor es modificado externamente</a:t>
                      </a:r>
                      <a:endParaRPr sz="14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static</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s-AR" sz="1400" u="none" strike="noStrike" cap="none"/>
                        <a:t>Modificador para variables locales estáticas</a:t>
                      </a: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 Módulo %</a:t>
            </a:r>
            <a:endParaRPr/>
          </a:p>
        </p:txBody>
      </p:sp>
      <p:sp>
        <p:nvSpPr>
          <p:cNvPr id="493" name="Google Shape;493;p39"/>
          <p:cNvSpPr txBox="1">
            <a:spLocks noGrp="1"/>
          </p:cNvSpPr>
          <p:nvPr>
            <p:ph type="body" idx="1"/>
          </p:nvPr>
        </p:nvSpPr>
        <p:spPr>
          <a:xfrm>
            <a:off x="609600" y="1352551"/>
            <a:ext cx="7922840" cy="32686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SzPts val="1348"/>
              <a:buNone/>
            </a:pPr>
            <a:r>
              <a:rPr lang="es-AR" sz="2247"/>
              <a:t>El operador módulo realiza la división  entre dos operandos, pero en lugar de devolver el cociente, devuelve el resto de dicha operación.</a:t>
            </a:r>
            <a:endParaRPr/>
          </a:p>
          <a:p>
            <a:pPr marL="0" lvl="0" indent="0" algn="l" rtl="0">
              <a:lnSpc>
                <a:spcPct val="80000"/>
              </a:lnSpc>
              <a:spcBef>
                <a:spcPts val="700"/>
              </a:spcBef>
              <a:spcAft>
                <a:spcPts val="0"/>
              </a:spcAft>
              <a:buSzPts val="1348"/>
              <a:buNone/>
            </a:pPr>
            <a:endParaRPr sz="2247"/>
          </a:p>
          <a:p>
            <a:pPr marL="0" lvl="0" indent="0" algn="ctr" rtl="0">
              <a:lnSpc>
                <a:spcPct val="80000"/>
              </a:lnSpc>
              <a:spcBef>
                <a:spcPts val="700"/>
              </a:spcBef>
              <a:spcAft>
                <a:spcPts val="0"/>
              </a:spcAft>
              <a:buSzPts val="1348"/>
              <a:buNone/>
            </a:pPr>
            <a:r>
              <a:rPr lang="es-AR" sz="2247"/>
              <a:t>a=13%10;</a:t>
            </a:r>
            <a:endParaRPr/>
          </a:p>
          <a:p>
            <a:pPr marL="0" lvl="0" indent="0" algn="l" rtl="0">
              <a:lnSpc>
                <a:spcPct val="80000"/>
              </a:lnSpc>
              <a:spcBef>
                <a:spcPts val="700"/>
              </a:spcBef>
              <a:spcAft>
                <a:spcPts val="0"/>
              </a:spcAft>
              <a:buSzPts val="1348"/>
              <a:buNone/>
            </a:pPr>
            <a:endParaRPr sz="2247"/>
          </a:p>
          <a:p>
            <a:pPr marL="0" lvl="0" indent="0" algn="l" rtl="0">
              <a:lnSpc>
                <a:spcPct val="80000"/>
              </a:lnSpc>
              <a:spcBef>
                <a:spcPts val="700"/>
              </a:spcBef>
              <a:spcAft>
                <a:spcPts val="0"/>
              </a:spcAft>
              <a:buSzPts val="1348"/>
              <a:buNone/>
            </a:pPr>
            <a:r>
              <a:rPr lang="es-AR" sz="2247"/>
              <a:t>Luego de ejecutar esa línea, el valor de a es 3 (el resto de hacer 13/10)</a:t>
            </a:r>
            <a:endParaRPr/>
          </a:p>
          <a:p>
            <a:pPr marL="320040" lvl="0" indent="-234429" algn="l" rtl="0">
              <a:lnSpc>
                <a:spcPct val="80000"/>
              </a:lnSpc>
              <a:spcBef>
                <a:spcPts val="700"/>
              </a:spcBef>
              <a:spcAft>
                <a:spcPts val="0"/>
              </a:spcAft>
              <a:buSzPts val="1348"/>
              <a:buNone/>
            </a:pPr>
            <a:endParaRPr sz="2247"/>
          </a:p>
          <a:p>
            <a:pPr marL="0" lvl="0" indent="0" algn="l" rtl="0">
              <a:lnSpc>
                <a:spcPct val="80000"/>
              </a:lnSpc>
              <a:spcBef>
                <a:spcPts val="700"/>
              </a:spcBef>
              <a:spcAft>
                <a:spcPts val="0"/>
              </a:spcAft>
              <a:buSzPts val="1348"/>
              <a:buNone/>
            </a:pPr>
            <a:r>
              <a:rPr lang="es-AR" sz="2247"/>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Operadores Relacionales</a:t>
            </a:r>
            <a:endParaRPr/>
          </a:p>
        </p:txBody>
      </p:sp>
      <p:sp>
        <p:nvSpPr>
          <p:cNvPr id="499" name="Google Shape;499;p40"/>
          <p:cNvSpPr txBox="1">
            <a:spLocks noGrp="1"/>
          </p:cNvSpPr>
          <p:nvPr>
            <p:ph type="body" idx="1"/>
          </p:nvPr>
        </p:nvSpPr>
        <p:spPr>
          <a:xfrm>
            <a:off x="609600" y="1352551"/>
            <a:ext cx="8210872"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440"/>
              <a:buChar char="◻"/>
            </a:pPr>
            <a:r>
              <a:rPr lang="es-AR" sz="2400"/>
              <a:t>Estos operadores se utilizan para evaluar expresiones, y determinar si estas relaciones son falsas o verdaderas</a:t>
            </a:r>
            <a:endParaRPr/>
          </a:p>
        </p:txBody>
      </p:sp>
      <p:graphicFrame>
        <p:nvGraphicFramePr>
          <p:cNvPr id="500" name="Google Shape;500;p40"/>
          <p:cNvGraphicFramePr/>
          <p:nvPr/>
        </p:nvGraphicFramePr>
        <p:xfrm>
          <a:off x="3131840" y="2465070"/>
          <a:ext cx="3000000" cy="3000000"/>
        </p:xfrm>
        <a:graphic>
          <a:graphicData uri="http://schemas.openxmlformats.org/drawingml/2006/table">
            <a:tbl>
              <a:tblPr firstRow="1" bandRow="1">
                <a:noFill/>
                <a:tableStyleId>{4EE9C7FA-2AA7-4B00-AEC4-EF8F5005498B}</a:tableStyleId>
              </a:tblPr>
              <a:tblGrid>
                <a:gridCol w="136815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Operador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Menor</a:t>
                      </a:r>
                      <a:endParaRPr sz="1400" u="none" strike="noStrike" cap="none"/>
                    </a:p>
                  </a:txBody>
                  <a:tcPr marL="91450" marR="91450" marT="45725" marB="45725"/>
                </a:tc>
                <a:extLst>
                  <a:ext uri="{0D108BD9-81ED-4DB2-BD59-A6C34878D82A}">
                    <a16:rowId xmlns:a16="http://schemas.microsoft.com/office/drawing/2014/main" val="10001"/>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&gt;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Mayor</a:t>
                      </a:r>
                      <a:endParaRPr sz="1400" u="none" strike="noStrike" cap="none"/>
                    </a:p>
                  </a:txBody>
                  <a:tcPr marL="91450" marR="91450" marT="45725" marB="45725"/>
                </a:tc>
                <a:extLst>
                  <a:ext uri="{0D108BD9-81ED-4DB2-BD59-A6C34878D82A}">
                    <a16:rowId xmlns:a16="http://schemas.microsoft.com/office/drawing/2014/main" val="10002"/>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Menor o igual</a:t>
                      </a:r>
                      <a:endParaRPr sz="1400" u="none" strike="noStrike" cap="none"/>
                    </a:p>
                  </a:txBody>
                  <a:tcPr marL="91450" marR="91450" marT="45725" marB="45725"/>
                </a:tc>
                <a:extLst>
                  <a:ext uri="{0D108BD9-81ED-4DB2-BD59-A6C34878D82A}">
                    <a16:rowId xmlns:a16="http://schemas.microsoft.com/office/drawing/2014/main" val="10003"/>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&gt;=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Mayor o igual</a:t>
                      </a:r>
                      <a:endParaRPr sz="1400" u="none" strike="noStrike" cap="none"/>
                    </a:p>
                  </a:txBody>
                  <a:tcPr marL="91450" marR="91450" marT="45725" marB="45725"/>
                </a:tc>
                <a:extLst>
                  <a:ext uri="{0D108BD9-81ED-4DB2-BD59-A6C34878D82A}">
                    <a16:rowId xmlns:a16="http://schemas.microsoft.com/office/drawing/2014/main" val="10004"/>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Igual</a:t>
                      </a:r>
                      <a:endParaRPr sz="1400" u="none" strike="noStrike" cap="none"/>
                    </a:p>
                  </a:txBody>
                  <a:tcPr marL="91450" marR="91450" marT="45725" marB="45725"/>
                </a:tc>
                <a:extLst>
                  <a:ext uri="{0D108BD9-81ED-4DB2-BD59-A6C34878D82A}">
                    <a16:rowId xmlns:a16="http://schemas.microsoft.com/office/drawing/2014/main" val="10005"/>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distinto</a:t>
                      </a:r>
                      <a:endParaRPr sz="1400" u="none" strike="noStrike" cap="none"/>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Operadores lógicos</a:t>
            </a:r>
            <a:endParaRPr/>
          </a:p>
        </p:txBody>
      </p:sp>
      <p:sp>
        <p:nvSpPr>
          <p:cNvPr id="506" name="Google Shape;506;p41"/>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just" rtl="0">
              <a:lnSpc>
                <a:spcPct val="100000"/>
              </a:lnSpc>
              <a:spcBef>
                <a:spcPts val="0"/>
              </a:spcBef>
              <a:spcAft>
                <a:spcPts val="0"/>
              </a:spcAft>
              <a:buSzPts val="1440"/>
              <a:buChar char="◻"/>
            </a:pPr>
            <a:r>
              <a:rPr lang="es-AR" sz="2400"/>
              <a:t>Los operadores lógicos se utilizan para unir expresiones o negar una expresión siempre que ellas puedan ser catalogadas como verdaderas o falsas</a:t>
            </a:r>
            <a:endParaRPr/>
          </a:p>
        </p:txBody>
      </p:sp>
      <p:graphicFrame>
        <p:nvGraphicFramePr>
          <p:cNvPr id="507" name="Google Shape;507;p41"/>
          <p:cNvGraphicFramePr/>
          <p:nvPr/>
        </p:nvGraphicFramePr>
        <p:xfrm>
          <a:off x="2716306" y="2786371"/>
          <a:ext cx="3000000" cy="3000000"/>
        </p:xfrm>
        <a:graphic>
          <a:graphicData uri="http://schemas.openxmlformats.org/drawingml/2006/table">
            <a:tbl>
              <a:tblPr firstRow="1" bandRow="1">
                <a:noFill/>
                <a:tableStyleId>{4EE9C7FA-2AA7-4B00-AEC4-EF8F5005498B}</a:tableStyleId>
              </a:tblPr>
              <a:tblGrid>
                <a:gridCol w="19700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Operador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&amp;&amp;</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And (y)</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Or (o)</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Not (no)</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Operadores lógicos</a:t>
            </a:r>
            <a:endParaRPr/>
          </a:p>
        </p:txBody>
      </p:sp>
      <p:sp>
        <p:nvSpPr>
          <p:cNvPr id="513" name="Google Shape;513;p42"/>
          <p:cNvSpPr txBox="1">
            <a:spLocks noGrp="1"/>
          </p:cNvSpPr>
          <p:nvPr>
            <p:ph type="body" idx="1"/>
          </p:nvPr>
        </p:nvSpPr>
        <p:spPr>
          <a:xfrm>
            <a:off x="609600" y="1352551"/>
            <a:ext cx="8153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Ejemplo:</a:t>
            </a:r>
            <a:endParaRPr/>
          </a:p>
          <a:p>
            <a:pPr marL="320040" lvl="0" indent="-320040" algn="l" rtl="0">
              <a:lnSpc>
                <a:spcPct val="100000"/>
              </a:lnSpc>
              <a:spcBef>
                <a:spcPts val="700"/>
              </a:spcBef>
              <a:spcAft>
                <a:spcPts val="0"/>
              </a:spcAft>
              <a:buSzPts val="1740"/>
              <a:buChar char="◻"/>
            </a:pPr>
            <a:r>
              <a:rPr lang="es-AR"/>
              <a:t>(a&gt;2)&amp;&amp;(a&lt;4)</a:t>
            </a:r>
            <a:endParaRPr/>
          </a:p>
          <a:p>
            <a:pPr marL="640080" lvl="1" indent="-274320" algn="l" rtl="0">
              <a:lnSpc>
                <a:spcPct val="100000"/>
              </a:lnSpc>
              <a:spcBef>
                <a:spcPts val="550"/>
              </a:spcBef>
              <a:spcAft>
                <a:spcPts val="0"/>
              </a:spcAft>
              <a:buSzPts val="1820"/>
              <a:buChar char="?"/>
            </a:pPr>
            <a:r>
              <a:rPr lang="es-AR"/>
              <a:t>El código evalúa si a es mayor a 2 Y además a es menor a 4, se pueden unir la cantidad de expresiones que se quiera, para crear condiciones, utilizando los 3 operadores  lógicos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Operadores a nivel de bit</a:t>
            </a:r>
            <a:endParaRPr/>
          </a:p>
        </p:txBody>
      </p:sp>
      <p:sp>
        <p:nvSpPr>
          <p:cNvPr id="519" name="Google Shape;519;p43"/>
          <p:cNvSpPr txBox="1">
            <a:spLocks noGrp="1"/>
          </p:cNvSpPr>
          <p:nvPr>
            <p:ph type="body" idx="1"/>
          </p:nvPr>
        </p:nvSpPr>
        <p:spPr>
          <a:xfrm>
            <a:off x="609600" y="1352551"/>
            <a:ext cx="8210872" cy="787151"/>
          </a:xfrm>
          <a:prstGeom prst="rect">
            <a:avLst/>
          </a:prstGeom>
          <a:noFill/>
          <a:ln>
            <a:noFill/>
          </a:ln>
        </p:spPr>
        <p:txBody>
          <a:bodyPr spcFirstLastPara="1" wrap="square" lIns="91425" tIns="45700" rIns="91425" bIns="45700" anchor="t" anchorCtr="0">
            <a:normAutofit/>
          </a:bodyPr>
          <a:lstStyle/>
          <a:p>
            <a:pPr marL="320040" lvl="0" indent="-320040" algn="l" rtl="0">
              <a:lnSpc>
                <a:spcPct val="90000"/>
              </a:lnSpc>
              <a:spcBef>
                <a:spcPts val="0"/>
              </a:spcBef>
              <a:spcAft>
                <a:spcPts val="0"/>
              </a:spcAft>
              <a:buSzPts val="1440"/>
              <a:buChar char="◻"/>
            </a:pPr>
            <a:r>
              <a:rPr lang="es-AR" sz="2400"/>
              <a:t>Estos operadores realizan la operación lógica entre dos operandos bit a bit.</a:t>
            </a:r>
            <a:endParaRPr/>
          </a:p>
        </p:txBody>
      </p:sp>
      <p:graphicFrame>
        <p:nvGraphicFramePr>
          <p:cNvPr id="520" name="Google Shape;520;p43"/>
          <p:cNvGraphicFramePr/>
          <p:nvPr/>
        </p:nvGraphicFramePr>
        <p:xfrm>
          <a:off x="2286000" y="2169418"/>
          <a:ext cx="3000000" cy="3000000"/>
        </p:xfrm>
        <a:graphic>
          <a:graphicData uri="http://schemas.openxmlformats.org/drawingml/2006/table">
            <a:tbl>
              <a:tblPr firstRow="1" bandRow="1">
                <a:noFill/>
                <a:tableStyleId>{4EE9C7FA-2AA7-4B00-AEC4-EF8F5005498B}</a:tableStyleId>
              </a:tblPr>
              <a:tblGrid>
                <a:gridCol w="1227675">
                  <a:extLst>
                    <a:ext uri="{9D8B030D-6E8A-4147-A177-3AD203B41FA5}">
                      <a16:colId xmlns:a16="http://schemas.microsoft.com/office/drawing/2014/main" val="20000"/>
                    </a:ext>
                  </a:extLst>
                </a:gridCol>
                <a:gridCol w="3938650">
                  <a:extLst>
                    <a:ext uri="{9D8B030D-6E8A-4147-A177-3AD203B41FA5}">
                      <a16:colId xmlns:a16="http://schemas.microsoft.com/office/drawing/2014/main" val="20001"/>
                    </a:ext>
                  </a:extLst>
                </a:gridCol>
              </a:tblGrid>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Operador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Descripción</a:t>
                      </a:r>
                      <a:endParaRPr sz="1400" u="none" strike="noStrike" cap="none"/>
                    </a:p>
                  </a:txBody>
                  <a:tcPr marL="91450" marR="91450" marT="45725" marB="45725"/>
                </a:tc>
                <a:extLst>
                  <a:ext uri="{0D108BD9-81ED-4DB2-BD59-A6C34878D82A}">
                    <a16:rowId xmlns:a16="http://schemas.microsoft.com/office/drawing/2014/main" val="10000"/>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&amp;</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And</a:t>
                      </a:r>
                      <a:endParaRPr sz="1400" u="none" strike="noStrike" cap="none"/>
                    </a:p>
                  </a:txBody>
                  <a:tcPr marL="91450" marR="91450" marT="45725" marB="45725"/>
                </a:tc>
                <a:extLst>
                  <a:ext uri="{0D108BD9-81ED-4DB2-BD59-A6C34878D82A}">
                    <a16:rowId xmlns:a16="http://schemas.microsoft.com/office/drawing/2014/main" val="10001"/>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Or</a:t>
                      </a:r>
                      <a:endParaRPr sz="1800" u="none" strike="noStrike" cap="none"/>
                    </a:p>
                  </a:txBody>
                  <a:tcPr marL="91450" marR="91450" marT="45725" marB="45725"/>
                </a:tc>
                <a:extLst>
                  <a:ext uri="{0D108BD9-81ED-4DB2-BD59-A6C34878D82A}">
                    <a16:rowId xmlns:a16="http://schemas.microsoft.com/office/drawing/2014/main" val="10002"/>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Xor</a:t>
                      </a:r>
                      <a:endParaRPr sz="1800" u="none" strike="noStrike" cap="none"/>
                    </a:p>
                  </a:txBody>
                  <a:tcPr marL="91450" marR="91450" marT="45725" marB="45725"/>
                </a:tc>
                <a:extLst>
                  <a:ext uri="{0D108BD9-81ED-4DB2-BD59-A6C34878D82A}">
                    <a16:rowId xmlns:a16="http://schemas.microsoft.com/office/drawing/2014/main" val="10003"/>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&lt;&lt;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Desplazamiento binario a la izquierda</a:t>
                      </a:r>
                      <a:endParaRPr sz="1400" u="none" strike="noStrike" cap="none"/>
                    </a:p>
                  </a:txBody>
                  <a:tcPr marL="91450" marR="91450" marT="45725" marB="45725"/>
                </a:tc>
                <a:extLst>
                  <a:ext uri="{0D108BD9-81ED-4DB2-BD59-A6C34878D82A}">
                    <a16:rowId xmlns:a16="http://schemas.microsoft.com/office/drawing/2014/main" val="10004"/>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&gt;&gt;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Desplazamiento binario a la derecha</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r h="278250">
                <a:tc>
                  <a:txBody>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dk1"/>
                          </a:solidFill>
                          <a:latin typeface="Twentieth Century"/>
                          <a:ea typeface="Twentieth Century"/>
                          <a:cs typeface="Twentieth Century"/>
                          <a:sym typeface="Twentieth Century"/>
                        </a:rPr>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Complemento (negación)</a:t>
                      </a:r>
                      <a:endParaRPr sz="1400" u="none" strike="noStrike" cap="none"/>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3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Tabla de verdad reducida (and)</a:t>
            </a:r>
            <a:endParaRPr/>
          </a:p>
        </p:txBody>
      </p:sp>
      <p:graphicFrame>
        <p:nvGraphicFramePr>
          <p:cNvPr id="526" name="Google Shape;526;p136"/>
          <p:cNvGraphicFramePr/>
          <p:nvPr/>
        </p:nvGraphicFramePr>
        <p:xfrm>
          <a:off x="708064" y="2987489"/>
          <a:ext cx="3000000" cy="3000000"/>
        </p:xfrm>
        <a:graphic>
          <a:graphicData uri="http://schemas.openxmlformats.org/drawingml/2006/table">
            <a:tbl>
              <a:tblPr firstRow="1" bandRow="1">
                <a:noFill/>
                <a:tableStyleId>{4EE9C7FA-2AA7-4B00-AEC4-EF8F5005498B}</a:tableStyleId>
              </a:tblPr>
              <a:tblGrid>
                <a:gridCol w="472900">
                  <a:extLst>
                    <a:ext uri="{9D8B030D-6E8A-4147-A177-3AD203B41FA5}">
                      <a16:colId xmlns:a16="http://schemas.microsoft.com/office/drawing/2014/main" val="20000"/>
                    </a:ext>
                  </a:extLst>
                </a:gridCol>
                <a:gridCol w="5268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Y</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527" name="Google Shape;527;p136"/>
          <p:cNvSpPr/>
          <p:nvPr/>
        </p:nvSpPr>
        <p:spPr>
          <a:xfrm>
            <a:off x="3449171" y="1949824"/>
            <a:ext cx="813547" cy="621926"/>
          </a:xfrm>
          <a:prstGeom prst="flowChartDelay">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528" name="Google Shape;528;p136"/>
          <p:cNvCxnSpPr/>
          <p:nvPr/>
        </p:nvCxnSpPr>
        <p:spPr>
          <a:xfrm>
            <a:off x="1707776" y="2003612"/>
            <a:ext cx="174139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29" name="Google Shape;529;p136"/>
          <p:cNvCxnSpPr/>
          <p:nvPr/>
        </p:nvCxnSpPr>
        <p:spPr>
          <a:xfrm>
            <a:off x="4262718" y="2250141"/>
            <a:ext cx="174139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30" name="Google Shape;530;p136"/>
          <p:cNvCxnSpPr/>
          <p:nvPr/>
        </p:nvCxnSpPr>
        <p:spPr>
          <a:xfrm>
            <a:off x="2850776" y="2465294"/>
            <a:ext cx="59839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31" name="Google Shape;531;p136"/>
          <p:cNvCxnSpPr/>
          <p:nvPr/>
        </p:nvCxnSpPr>
        <p:spPr>
          <a:xfrm rot="10800000">
            <a:off x="2850776" y="2465294"/>
            <a:ext cx="0" cy="621926"/>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532" name="Google Shape;532;p136"/>
          <p:cNvSpPr txBox="1"/>
          <p:nvPr/>
        </p:nvSpPr>
        <p:spPr>
          <a:xfrm>
            <a:off x="1425388" y="200361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33" name="Google Shape;533;p136"/>
          <p:cNvSpPr txBox="1"/>
          <p:nvPr/>
        </p:nvSpPr>
        <p:spPr>
          <a:xfrm>
            <a:off x="5981609" y="200361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534" name="Google Shape;534;p136"/>
          <p:cNvSpPr txBox="1"/>
          <p:nvPr/>
        </p:nvSpPr>
        <p:spPr>
          <a:xfrm>
            <a:off x="2545884" y="293333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graphicFrame>
        <p:nvGraphicFramePr>
          <p:cNvPr id="535" name="Google Shape;535;p136"/>
          <p:cNvGraphicFramePr/>
          <p:nvPr/>
        </p:nvGraphicFramePr>
        <p:xfrm>
          <a:off x="2568388" y="3614568"/>
          <a:ext cx="3000000" cy="3000000"/>
        </p:xfrm>
        <a:graphic>
          <a:graphicData uri="http://schemas.openxmlformats.org/drawingml/2006/table">
            <a:tbl>
              <a:tblPr firstRow="1" bandRow="1">
                <a:noFill/>
                <a:tableStyleId>{4EE9C7FA-2AA7-4B00-AEC4-EF8F5005498B}</a:tableStyleId>
              </a:tblPr>
              <a:tblGrid>
                <a:gridCol w="772075">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536" name="Google Shape;536;p136"/>
          <p:cNvSpPr txBox="1"/>
          <p:nvPr/>
        </p:nvSpPr>
        <p:spPr>
          <a:xfrm>
            <a:off x="1838232" y="3946120"/>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&amp;</a:t>
            </a:r>
            <a:endParaRPr sz="1400" b="0" i="0" u="none" strike="noStrike" cap="none">
              <a:solidFill>
                <a:srgbClr val="000000"/>
              </a:solidFill>
              <a:latin typeface="Arial"/>
              <a:ea typeface="Arial"/>
              <a:cs typeface="Arial"/>
              <a:sym typeface="Arial"/>
            </a:endParaRPr>
          </a:p>
        </p:txBody>
      </p:sp>
      <p:sp>
        <p:nvSpPr>
          <p:cNvPr id="537" name="Google Shape;537;p136"/>
          <p:cNvSpPr txBox="1"/>
          <p:nvPr/>
        </p:nvSpPr>
        <p:spPr>
          <a:xfrm>
            <a:off x="2273443" y="3543749"/>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38" name="Google Shape;538;p136"/>
          <p:cNvSpPr txBox="1"/>
          <p:nvPr/>
        </p:nvSpPr>
        <p:spPr>
          <a:xfrm>
            <a:off x="2240992" y="3981529"/>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539" name="Google Shape;539;p136"/>
          <p:cNvSpPr txBox="1"/>
          <p:nvPr/>
        </p:nvSpPr>
        <p:spPr>
          <a:xfrm>
            <a:off x="2263496" y="4366947"/>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540" name="Google Shape;540;p136"/>
          <p:cNvSpPr txBox="1"/>
          <p:nvPr/>
        </p:nvSpPr>
        <p:spPr>
          <a:xfrm>
            <a:off x="6353735" y="2678206"/>
            <a:ext cx="12282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Fuerza ceros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3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Tabla de verdad reducida (or)</a:t>
            </a:r>
            <a:endParaRPr/>
          </a:p>
        </p:txBody>
      </p:sp>
      <p:graphicFrame>
        <p:nvGraphicFramePr>
          <p:cNvPr id="546" name="Google Shape;546;p137"/>
          <p:cNvGraphicFramePr/>
          <p:nvPr/>
        </p:nvGraphicFramePr>
        <p:xfrm>
          <a:off x="425676" y="3141377"/>
          <a:ext cx="3000000" cy="3000000"/>
        </p:xfrm>
        <a:graphic>
          <a:graphicData uri="http://schemas.openxmlformats.org/drawingml/2006/table">
            <a:tbl>
              <a:tblPr firstRow="1" bandRow="1">
                <a:noFill/>
                <a:tableStyleId>{4EE9C7FA-2AA7-4B00-AEC4-EF8F5005498B}</a:tableStyleId>
              </a:tblPr>
              <a:tblGrid>
                <a:gridCol w="472900">
                  <a:extLst>
                    <a:ext uri="{9D8B030D-6E8A-4147-A177-3AD203B41FA5}">
                      <a16:colId xmlns:a16="http://schemas.microsoft.com/office/drawing/2014/main" val="20000"/>
                    </a:ext>
                  </a:extLst>
                </a:gridCol>
                <a:gridCol w="5268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Y</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cxnSp>
        <p:nvCxnSpPr>
          <p:cNvPr id="547" name="Google Shape;547;p137"/>
          <p:cNvCxnSpPr/>
          <p:nvPr/>
        </p:nvCxnSpPr>
        <p:spPr>
          <a:xfrm>
            <a:off x="1707776" y="2003612"/>
            <a:ext cx="1835524"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48" name="Google Shape;548;p137"/>
          <p:cNvCxnSpPr>
            <a:stCxn id="549" idx="1"/>
          </p:cNvCxnSpPr>
          <p:nvPr/>
        </p:nvCxnSpPr>
        <p:spPr>
          <a:xfrm rot="10800000" flipH="1">
            <a:off x="4208911" y="2250123"/>
            <a:ext cx="1795200" cy="2310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50" name="Google Shape;550;p137"/>
          <p:cNvCxnSpPr/>
          <p:nvPr/>
        </p:nvCxnSpPr>
        <p:spPr>
          <a:xfrm>
            <a:off x="2850776" y="2465294"/>
            <a:ext cx="692524"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51" name="Google Shape;551;p137"/>
          <p:cNvCxnSpPr/>
          <p:nvPr/>
        </p:nvCxnSpPr>
        <p:spPr>
          <a:xfrm rot="10800000">
            <a:off x="2850776" y="2465294"/>
            <a:ext cx="0" cy="621926"/>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552" name="Google Shape;552;p137"/>
          <p:cNvSpPr txBox="1"/>
          <p:nvPr/>
        </p:nvSpPr>
        <p:spPr>
          <a:xfrm>
            <a:off x="1425388" y="200361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53" name="Google Shape;553;p137"/>
          <p:cNvSpPr txBox="1"/>
          <p:nvPr/>
        </p:nvSpPr>
        <p:spPr>
          <a:xfrm>
            <a:off x="5981609" y="200361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554" name="Google Shape;554;p137"/>
          <p:cNvSpPr txBox="1"/>
          <p:nvPr/>
        </p:nvSpPr>
        <p:spPr>
          <a:xfrm>
            <a:off x="2545884" y="293333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graphicFrame>
        <p:nvGraphicFramePr>
          <p:cNvPr id="555" name="Google Shape;555;p137"/>
          <p:cNvGraphicFramePr/>
          <p:nvPr/>
        </p:nvGraphicFramePr>
        <p:xfrm>
          <a:off x="2568388" y="3614568"/>
          <a:ext cx="3000000" cy="3000000"/>
        </p:xfrm>
        <a:graphic>
          <a:graphicData uri="http://schemas.openxmlformats.org/drawingml/2006/table">
            <a:tbl>
              <a:tblPr firstRow="1" bandRow="1">
                <a:noFill/>
                <a:tableStyleId>{4EE9C7FA-2AA7-4B00-AEC4-EF8F5005498B}</a:tableStyleId>
              </a:tblPr>
              <a:tblGrid>
                <a:gridCol w="772075">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556" name="Google Shape;556;p137"/>
          <p:cNvSpPr txBox="1"/>
          <p:nvPr/>
        </p:nvSpPr>
        <p:spPr>
          <a:xfrm>
            <a:off x="1987334" y="3827640"/>
            <a:ext cx="2311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57" name="Google Shape;557;p137"/>
          <p:cNvSpPr txBox="1"/>
          <p:nvPr/>
        </p:nvSpPr>
        <p:spPr>
          <a:xfrm>
            <a:off x="2273443" y="3543749"/>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58" name="Google Shape;558;p137"/>
          <p:cNvSpPr txBox="1"/>
          <p:nvPr/>
        </p:nvSpPr>
        <p:spPr>
          <a:xfrm>
            <a:off x="2240992" y="3981529"/>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559" name="Google Shape;559;p137"/>
          <p:cNvSpPr txBox="1"/>
          <p:nvPr/>
        </p:nvSpPr>
        <p:spPr>
          <a:xfrm>
            <a:off x="2263496" y="4366947"/>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549" name="Google Shape;549;p137"/>
          <p:cNvSpPr/>
          <p:nvPr/>
        </p:nvSpPr>
        <p:spPr>
          <a:xfrm rot="10800000">
            <a:off x="3449171" y="1716967"/>
            <a:ext cx="759740" cy="1112512"/>
          </a:xfrm>
          <a:prstGeom prst="flowChartOnlineStorage">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0" name="Google Shape;560;p137"/>
          <p:cNvSpPr txBox="1"/>
          <p:nvPr/>
        </p:nvSpPr>
        <p:spPr>
          <a:xfrm>
            <a:off x="6353735" y="2678206"/>
            <a:ext cx="117852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Fuerza unos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3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Tabla de verdad reducida (Xor)</a:t>
            </a:r>
            <a:endParaRPr/>
          </a:p>
        </p:txBody>
      </p:sp>
      <p:graphicFrame>
        <p:nvGraphicFramePr>
          <p:cNvPr id="566" name="Google Shape;566;p138"/>
          <p:cNvGraphicFramePr/>
          <p:nvPr/>
        </p:nvGraphicFramePr>
        <p:xfrm>
          <a:off x="425676" y="3141377"/>
          <a:ext cx="3000000" cy="3000000"/>
        </p:xfrm>
        <a:graphic>
          <a:graphicData uri="http://schemas.openxmlformats.org/drawingml/2006/table">
            <a:tbl>
              <a:tblPr firstRow="1" bandRow="1">
                <a:noFill/>
                <a:tableStyleId>{4EE9C7FA-2AA7-4B00-AEC4-EF8F5005498B}</a:tableStyleId>
              </a:tblPr>
              <a:tblGrid>
                <a:gridCol w="472900">
                  <a:extLst>
                    <a:ext uri="{9D8B030D-6E8A-4147-A177-3AD203B41FA5}">
                      <a16:colId xmlns:a16="http://schemas.microsoft.com/office/drawing/2014/main" val="20000"/>
                    </a:ext>
                  </a:extLst>
                </a:gridCol>
                <a:gridCol w="5268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Y</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cxnSp>
        <p:nvCxnSpPr>
          <p:cNvPr id="567" name="Google Shape;567;p138"/>
          <p:cNvCxnSpPr/>
          <p:nvPr/>
        </p:nvCxnSpPr>
        <p:spPr>
          <a:xfrm>
            <a:off x="1707776" y="2003612"/>
            <a:ext cx="1721244"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68" name="Google Shape;568;p138"/>
          <p:cNvCxnSpPr>
            <a:stCxn id="569" idx="1"/>
          </p:cNvCxnSpPr>
          <p:nvPr/>
        </p:nvCxnSpPr>
        <p:spPr>
          <a:xfrm rot="10800000" flipH="1">
            <a:off x="4208911" y="2250123"/>
            <a:ext cx="1795200" cy="2310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70" name="Google Shape;570;p138"/>
          <p:cNvCxnSpPr/>
          <p:nvPr/>
        </p:nvCxnSpPr>
        <p:spPr>
          <a:xfrm>
            <a:off x="2850776" y="2465294"/>
            <a:ext cx="598395" cy="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cxnSp>
        <p:nvCxnSpPr>
          <p:cNvPr id="571" name="Google Shape;571;p138"/>
          <p:cNvCxnSpPr/>
          <p:nvPr/>
        </p:nvCxnSpPr>
        <p:spPr>
          <a:xfrm rot="10800000">
            <a:off x="2850776" y="2465294"/>
            <a:ext cx="0" cy="621926"/>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sp>
        <p:nvSpPr>
          <p:cNvPr id="572" name="Google Shape;572;p138"/>
          <p:cNvSpPr txBox="1"/>
          <p:nvPr/>
        </p:nvSpPr>
        <p:spPr>
          <a:xfrm>
            <a:off x="1425388" y="200361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73" name="Google Shape;573;p138"/>
          <p:cNvSpPr txBox="1"/>
          <p:nvPr/>
        </p:nvSpPr>
        <p:spPr>
          <a:xfrm>
            <a:off x="5981609" y="200361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574" name="Google Shape;574;p138"/>
          <p:cNvSpPr txBox="1"/>
          <p:nvPr/>
        </p:nvSpPr>
        <p:spPr>
          <a:xfrm>
            <a:off x="2545884" y="2933332"/>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graphicFrame>
        <p:nvGraphicFramePr>
          <p:cNvPr id="575" name="Google Shape;575;p138"/>
          <p:cNvGraphicFramePr/>
          <p:nvPr/>
        </p:nvGraphicFramePr>
        <p:xfrm>
          <a:off x="2568388" y="3614568"/>
          <a:ext cx="3000000" cy="3000000"/>
        </p:xfrm>
        <a:graphic>
          <a:graphicData uri="http://schemas.openxmlformats.org/drawingml/2006/table">
            <a:tbl>
              <a:tblPr firstRow="1" bandRow="1">
                <a:noFill/>
                <a:tableStyleId>{4EE9C7FA-2AA7-4B00-AEC4-EF8F5005498B}</a:tableStyleId>
              </a:tblPr>
              <a:tblGrid>
                <a:gridCol w="772075">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576" name="Google Shape;576;p138"/>
          <p:cNvSpPr txBox="1"/>
          <p:nvPr/>
        </p:nvSpPr>
        <p:spPr>
          <a:xfrm>
            <a:off x="1987334" y="3827640"/>
            <a:ext cx="2696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577" name="Google Shape;577;p138"/>
          <p:cNvSpPr txBox="1"/>
          <p:nvPr/>
        </p:nvSpPr>
        <p:spPr>
          <a:xfrm>
            <a:off x="2273443" y="3543749"/>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578" name="Google Shape;578;p138"/>
          <p:cNvSpPr txBox="1"/>
          <p:nvPr/>
        </p:nvSpPr>
        <p:spPr>
          <a:xfrm>
            <a:off x="2240992" y="3981529"/>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579" name="Google Shape;579;p138"/>
          <p:cNvSpPr txBox="1"/>
          <p:nvPr/>
        </p:nvSpPr>
        <p:spPr>
          <a:xfrm>
            <a:off x="2263496" y="4366947"/>
            <a:ext cx="3048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
        <p:nvSpPr>
          <p:cNvPr id="569" name="Google Shape;569;p138"/>
          <p:cNvSpPr/>
          <p:nvPr/>
        </p:nvSpPr>
        <p:spPr>
          <a:xfrm rot="10800000">
            <a:off x="3449171" y="1716967"/>
            <a:ext cx="759740" cy="1112512"/>
          </a:xfrm>
          <a:prstGeom prst="flowChartOnlineStorage">
            <a:avLst/>
          </a:prstGeom>
          <a:solidFill>
            <a:schemeClr val="accent1"/>
          </a:solid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0" name="Google Shape;580;p138"/>
          <p:cNvSpPr txBox="1"/>
          <p:nvPr/>
        </p:nvSpPr>
        <p:spPr>
          <a:xfrm>
            <a:off x="5170786" y="2790007"/>
            <a:ext cx="18149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Negador controlado</a:t>
            </a:r>
            <a:endParaRPr sz="1400" b="0" i="0" u="none" strike="noStrike" cap="none">
              <a:solidFill>
                <a:srgbClr val="000000"/>
              </a:solidFill>
              <a:latin typeface="Arial"/>
              <a:ea typeface="Arial"/>
              <a:cs typeface="Arial"/>
              <a:sym typeface="Arial"/>
            </a:endParaRPr>
          </a:p>
        </p:txBody>
      </p:sp>
      <p:sp>
        <p:nvSpPr>
          <p:cNvPr id="581" name="Google Shape;581;p138"/>
          <p:cNvSpPr/>
          <p:nvPr/>
        </p:nvSpPr>
        <p:spPr>
          <a:xfrm>
            <a:off x="3368488" y="1707776"/>
            <a:ext cx="121064" cy="1137529"/>
          </a:xfrm>
          <a:custGeom>
            <a:avLst/>
            <a:gdLst/>
            <a:ahLst/>
            <a:cxnLst/>
            <a:rect l="l" t="t" r="r" b="b"/>
            <a:pathLst>
              <a:path w="121064" h="1137529" extrusionOk="0">
                <a:moveTo>
                  <a:pt x="0" y="0"/>
                </a:moveTo>
                <a:cubicBezTo>
                  <a:pt x="59391" y="191621"/>
                  <a:pt x="118783" y="383242"/>
                  <a:pt x="121024" y="564777"/>
                </a:cubicBezTo>
                <a:cubicBezTo>
                  <a:pt x="123265" y="746312"/>
                  <a:pt x="32497" y="1002927"/>
                  <a:pt x="13447" y="1089212"/>
                </a:cubicBezTo>
                <a:cubicBezTo>
                  <a:pt x="-5603" y="1175497"/>
                  <a:pt x="560" y="1128993"/>
                  <a:pt x="6724" y="1082489"/>
                </a:cubicBezTo>
              </a:path>
            </a:pathLst>
          </a:custGeom>
          <a:noFill/>
          <a:ln w="25400" cap="flat" cmpd="sng">
            <a:solidFill>
              <a:srgbClr val="2076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aphicFrame>
        <p:nvGraphicFramePr>
          <p:cNvPr id="582" name="Google Shape;582;p138"/>
          <p:cNvGraphicFramePr/>
          <p:nvPr/>
        </p:nvGraphicFramePr>
        <p:xfrm>
          <a:off x="7624482" y="1452764"/>
          <a:ext cx="3000000" cy="3000000"/>
        </p:xfrm>
        <a:graphic>
          <a:graphicData uri="http://schemas.openxmlformats.org/drawingml/2006/table">
            <a:tbl>
              <a:tblPr firstRow="1" bandRow="1">
                <a:noFill/>
                <a:tableStyleId>{4EE9C7FA-2AA7-4B00-AEC4-EF8F5005498B}</a:tableStyleId>
              </a:tblPr>
              <a:tblGrid>
                <a:gridCol w="483375">
                  <a:extLst>
                    <a:ext uri="{9D8B030D-6E8A-4147-A177-3AD203B41FA5}">
                      <a16:colId xmlns:a16="http://schemas.microsoft.com/office/drawing/2014/main" val="20000"/>
                    </a:ext>
                  </a:extLst>
                </a:gridCol>
                <a:gridCol w="462075">
                  <a:extLst>
                    <a:ext uri="{9D8B030D-6E8A-4147-A177-3AD203B41FA5}">
                      <a16:colId xmlns:a16="http://schemas.microsoft.com/office/drawing/2014/main" val="20001"/>
                    </a:ext>
                  </a:extLst>
                </a:gridCol>
                <a:gridCol w="462075">
                  <a:extLst>
                    <a:ext uri="{9D8B030D-6E8A-4147-A177-3AD203B41FA5}">
                      <a16:colId xmlns:a16="http://schemas.microsoft.com/office/drawing/2014/main" val="20002"/>
                    </a:ext>
                  </a:extLst>
                </a:gridCol>
              </a:tblGrid>
              <a:tr h="323575">
                <a:tc>
                  <a:txBody>
                    <a:bodyPr/>
                    <a:lstStyle/>
                    <a:p>
                      <a:pPr marL="0" marR="0" lvl="0" indent="0" algn="l" rtl="0">
                        <a:lnSpc>
                          <a:spcPct val="100000"/>
                        </a:lnSpc>
                        <a:spcBef>
                          <a:spcPts val="0"/>
                        </a:spcBef>
                        <a:spcAft>
                          <a:spcPts val="0"/>
                        </a:spcAft>
                        <a:buNone/>
                      </a:pPr>
                      <a:r>
                        <a:rPr lang="es-AR"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Y</a:t>
                      </a:r>
                      <a:endParaRPr sz="1400" u="none" strike="noStrike" cap="none"/>
                    </a:p>
                  </a:txBody>
                  <a:tcPr marL="91450" marR="91450" marT="45725" marB="45725"/>
                </a:tc>
                <a:extLst>
                  <a:ext uri="{0D108BD9-81ED-4DB2-BD59-A6C34878D82A}">
                    <a16:rowId xmlns:a16="http://schemas.microsoft.com/office/drawing/2014/main" val="10000"/>
                  </a:ext>
                </a:extLst>
              </a:tr>
              <a:tr h="323575">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extLst>
                  <a:ext uri="{0D108BD9-81ED-4DB2-BD59-A6C34878D82A}">
                    <a16:rowId xmlns:a16="http://schemas.microsoft.com/office/drawing/2014/main" val="10001"/>
                  </a:ext>
                </a:extLst>
              </a:tr>
              <a:tr h="323575">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2"/>
                  </a:ext>
                </a:extLst>
              </a:tr>
              <a:tr h="323575">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extLst>
                  <a:ext uri="{0D108BD9-81ED-4DB2-BD59-A6C34878D82A}">
                    <a16:rowId xmlns:a16="http://schemas.microsoft.com/office/drawing/2014/main" val="10003"/>
                  </a:ext>
                </a:extLst>
              </a:tr>
              <a:tr h="323575">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0</a:t>
                      </a:r>
                      <a:endParaRPr sz="14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	</a:t>
            </a:r>
            <a:endParaRPr/>
          </a:p>
        </p:txBody>
      </p:sp>
      <p:sp>
        <p:nvSpPr>
          <p:cNvPr id="588" name="Google Shape;588;p44"/>
          <p:cNvSpPr txBox="1">
            <a:spLocks noGrp="1"/>
          </p:cNvSpPr>
          <p:nvPr>
            <p:ph type="body" idx="1"/>
          </p:nvPr>
        </p:nvSpPr>
        <p:spPr>
          <a:xfrm>
            <a:off x="609600" y="1352551"/>
            <a:ext cx="8534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And</a:t>
            </a:r>
            <a:endParaRPr/>
          </a:p>
          <a:p>
            <a:pPr marL="320040" lvl="0" indent="-320040" algn="l" rtl="0">
              <a:lnSpc>
                <a:spcPct val="100000"/>
              </a:lnSpc>
              <a:spcBef>
                <a:spcPts val="700"/>
              </a:spcBef>
              <a:spcAft>
                <a:spcPts val="0"/>
              </a:spcAft>
              <a:buSzPts val="1740"/>
              <a:buChar char="◻"/>
            </a:pPr>
            <a:r>
              <a:rPr lang="es-AR"/>
              <a:t>a=0b11001100;</a:t>
            </a:r>
            <a:endParaRPr/>
          </a:p>
          <a:p>
            <a:pPr marL="320040" lvl="0" indent="-320040" algn="l" rtl="0">
              <a:lnSpc>
                <a:spcPct val="100000"/>
              </a:lnSpc>
              <a:spcBef>
                <a:spcPts val="700"/>
              </a:spcBef>
              <a:spcAft>
                <a:spcPts val="0"/>
              </a:spcAft>
              <a:buSzPts val="1740"/>
              <a:buChar char="◻"/>
            </a:pPr>
            <a:r>
              <a:rPr lang="es-AR"/>
              <a:t>b=0b01100111;</a:t>
            </a:r>
            <a:endParaRPr/>
          </a:p>
          <a:p>
            <a:pPr marL="320040" lvl="0" indent="-320040" algn="l" rtl="0">
              <a:lnSpc>
                <a:spcPct val="100000"/>
              </a:lnSpc>
              <a:spcBef>
                <a:spcPts val="700"/>
              </a:spcBef>
              <a:spcAft>
                <a:spcPts val="0"/>
              </a:spcAft>
              <a:buSzPts val="1740"/>
              <a:buChar char="◻"/>
            </a:pPr>
            <a:r>
              <a:rPr lang="es-AR"/>
              <a:t>c=a&amp;b;	//el valor resultado en c es=0b01000100;</a:t>
            </a:r>
            <a:endParaRPr/>
          </a:p>
          <a:p>
            <a:pPr marL="0" lvl="0" indent="0" algn="l" rtl="0">
              <a:lnSpc>
                <a:spcPct val="100000"/>
              </a:lnSpc>
              <a:spcBef>
                <a:spcPts val="700"/>
              </a:spcBef>
              <a:spcAft>
                <a:spcPts val="0"/>
              </a:spcAft>
              <a:buSzPts val="1740"/>
              <a:buNone/>
            </a:pPr>
            <a:endParaRPr/>
          </a:p>
          <a:p>
            <a:pPr marL="685800" lvl="2" indent="0" algn="l" rtl="0">
              <a:lnSpc>
                <a:spcPct val="100000"/>
              </a:lnSpc>
              <a:spcBef>
                <a:spcPts val="500"/>
              </a:spcBef>
              <a:spcAft>
                <a:spcPts val="0"/>
              </a:spcAft>
              <a:buSzPts val="1725"/>
              <a:buNone/>
            </a:pPr>
            <a:endParaRPr/>
          </a:p>
          <a:p>
            <a:pPr marL="320040" lvl="0" indent="-209550" algn="l" rtl="0">
              <a:lnSpc>
                <a:spcPct val="100000"/>
              </a:lnSpc>
              <a:spcBef>
                <a:spcPts val="700"/>
              </a:spcBef>
              <a:spcAft>
                <a:spcPts val="0"/>
              </a:spcAft>
              <a:buSzPts val="174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	</a:t>
            </a:r>
            <a:endParaRPr/>
          </a:p>
        </p:txBody>
      </p:sp>
      <p:sp>
        <p:nvSpPr>
          <p:cNvPr id="594" name="Google Shape;594;p45"/>
          <p:cNvSpPr txBox="1">
            <a:spLocks noGrp="1"/>
          </p:cNvSpPr>
          <p:nvPr>
            <p:ph type="body" idx="1"/>
          </p:nvPr>
        </p:nvSpPr>
        <p:spPr>
          <a:xfrm>
            <a:off x="609600" y="1352551"/>
            <a:ext cx="8534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or</a:t>
            </a:r>
            <a:endParaRPr/>
          </a:p>
          <a:p>
            <a:pPr marL="320040" lvl="0" indent="-320040" algn="l" rtl="0">
              <a:lnSpc>
                <a:spcPct val="100000"/>
              </a:lnSpc>
              <a:spcBef>
                <a:spcPts val="700"/>
              </a:spcBef>
              <a:spcAft>
                <a:spcPts val="0"/>
              </a:spcAft>
              <a:buSzPts val="1740"/>
              <a:buChar char="◻"/>
            </a:pPr>
            <a:r>
              <a:rPr lang="es-AR"/>
              <a:t>a=0b11001100;</a:t>
            </a:r>
            <a:endParaRPr/>
          </a:p>
          <a:p>
            <a:pPr marL="320040" lvl="0" indent="-320040" algn="l" rtl="0">
              <a:lnSpc>
                <a:spcPct val="100000"/>
              </a:lnSpc>
              <a:spcBef>
                <a:spcPts val="700"/>
              </a:spcBef>
              <a:spcAft>
                <a:spcPts val="0"/>
              </a:spcAft>
              <a:buSzPts val="1740"/>
              <a:buChar char="◻"/>
            </a:pPr>
            <a:r>
              <a:rPr lang="es-AR"/>
              <a:t>b=0b01100111;</a:t>
            </a:r>
            <a:endParaRPr/>
          </a:p>
          <a:p>
            <a:pPr marL="320040" lvl="0" indent="-320040" algn="l" rtl="0">
              <a:lnSpc>
                <a:spcPct val="100000"/>
              </a:lnSpc>
              <a:spcBef>
                <a:spcPts val="700"/>
              </a:spcBef>
              <a:spcAft>
                <a:spcPts val="0"/>
              </a:spcAft>
              <a:buSzPts val="1740"/>
              <a:buChar char="◻"/>
            </a:pPr>
            <a:r>
              <a:rPr lang="es-AR"/>
              <a:t>c=a|b;	//el valor resultado en c es=0b11101111;</a:t>
            </a:r>
            <a:endParaRPr/>
          </a:p>
          <a:p>
            <a:pPr marL="0" lvl="0" indent="0" algn="l" rtl="0">
              <a:lnSpc>
                <a:spcPct val="100000"/>
              </a:lnSpc>
              <a:spcBef>
                <a:spcPts val="700"/>
              </a:spcBef>
              <a:spcAft>
                <a:spcPts val="0"/>
              </a:spcAft>
              <a:buSzPts val="1740"/>
              <a:buNone/>
            </a:pPr>
            <a:endParaRPr/>
          </a:p>
          <a:p>
            <a:pPr marL="685800" lvl="2" indent="0" algn="l" rtl="0">
              <a:lnSpc>
                <a:spcPct val="100000"/>
              </a:lnSpc>
              <a:spcBef>
                <a:spcPts val="500"/>
              </a:spcBef>
              <a:spcAft>
                <a:spcPts val="0"/>
              </a:spcAft>
              <a:buSzPts val="1725"/>
              <a:buNone/>
            </a:pPr>
            <a:endParaRPr/>
          </a:p>
          <a:p>
            <a:pPr marL="320040" lvl="0" indent="-209550" algn="l" rtl="0">
              <a:lnSpc>
                <a:spcPct val="100000"/>
              </a:lnSpc>
              <a:spcBef>
                <a:spcPts val="700"/>
              </a:spcBef>
              <a:spcAft>
                <a:spcPts val="0"/>
              </a:spcAft>
              <a:buSzPts val="174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111111"/>
              <a:buFont typeface="Twentieth Century"/>
              <a:buNone/>
            </a:pPr>
            <a:r>
              <a:rPr lang="es-AR" sz="3780"/>
              <a:t>Combinaciones modificadores y tipos de variables</a:t>
            </a:r>
            <a:endParaRPr/>
          </a:p>
        </p:txBody>
      </p:sp>
      <p:graphicFrame>
        <p:nvGraphicFramePr>
          <p:cNvPr id="140" name="Google Shape;140;p7"/>
          <p:cNvGraphicFramePr/>
          <p:nvPr/>
        </p:nvGraphicFramePr>
        <p:xfrm>
          <a:off x="641350" y="1394041"/>
          <a:ext cx="3000000" cy="3000000"/>
        </p:xfrm>
        <a:graphic>
          <a:graphicData uri="http://schemas.openxmlformats.org/drawingml/2006/table">
            <a:tbl>
              <a:tblPr firstRow="1" bandRow="1">
                <a:noFill/>
                <a:tableStyleId>{4EE9C7FA-2AA7-4B00-AEC4-EF8F5005498B}</a:tableStyleId>
              </a:tblPr>
              <a:tblGrid>
                <a:gridCol w="2364700">
                  <a:extLst>
                    <a:ext uri="{9D8B030D-6E8A-4147-A177-3AD203B41FA5}">
                      <a16:colId xmlns:a16="http://schemas.microsoft.com/office/drawing/2014/main" val="20000"/>
                    </a:ext>
                  </a:extLst>
                </a:gridCol>
                <a:gridCol w="1762800">
                  <a:extLst>
                    <a:ext uri="{9D8B030D-6E8A-4147-A177-3AD203B41FA5}">
                      <a16:colId xmlns:a16="http://schemas.microsoft.com/office/drawing/2014/main" val="20001"/>
                    </a:ext>
                  </a:extLst>
                </a:gridCol>
                <a:gridCol w="3927700">
                  <a:extLst>
                    <a:ext uri="{9D8B030D-6E8A-4147-A177-3AD203B41FA5}">
                      <a16:colId xmlns:a16="http://schemas.microsoft.com/office/drawing/2014/main" val="20002"/>
                    </a:ext>
                  </a:extLst>
                </a:gridCol>
              </a:tblGrid>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Tipo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Cantidad de bits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Rango numérico</a:t>
                      </a:r>
                      <a:endParaRPr sz="1400" u="none" strike="noStrike" cap="none"/>
                    </a:p>
                  </a:txBody>
                  <a:tcPr marL="91450" marR="91450" marT="45725" marB="45725"/>
                </a:tc>
                <a:extLst>
                  <a:ext uri="{0D108BD9-81ED-4DB2-BD59-A6C34878D82A}">
                    <a16:rowId xmlns:a16="http://schemas.microsoft.com/office/drawing/2014/main" val="10000"/>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char</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8</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-128 a 127</a:t>
                      </a:r>
                      <a:endParaRPr sz="1800" u="none" strike="noStrike" cap="none"/>
                    </a:p>
                  </a:txBody>
                  <a:tcPr marL="91450" marR="91450" marT="45725" marB="45725" anchor="ctr"/>
                </a:tc>
                <a:extLst>
                  <a:ext uri="{0D108BD9-81ED-4DB2-BD59-A6C34878D82A}">
                    <a16:rowId xmlns:a16="http://schemas.microsoft.com/office/drawing/2014/main" val="10001"/>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unsigned char</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8</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0 a 255</a:t>
                      </a:r>
                      <a:endParaRPr sz="1800" u="none" strike="noStrike" cap="none"/>
                    </a:p>
                  </a:txBody>
                  <a:tcPr marL="91450" marR="91450" marT="45725" marB="45725" anchor="ctr"/>
                </a:tc>
                <a:extLst>
                  <a:ext uri="{0D108BD9-81ED-4DB2-BD59-A6C34878D82A}">
                    <a16:rowId xmlns:a16="http://schemas.microsoft.com/office/drawing/2014/main" val="10002"/>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signed char </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8</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-128 a 127</a:t>
                      </a:r>
                      <a:endParaRPr sz="1800" u="none" strike="noStrike" cap="none"/>
                    </a:p>
                  </a:txBody>
                  <a:tcPr marL="91450" marR="91450" marT="45725" marB="45725" anchor="ctr"/>
                </a:tc>
                <a:extLst>
                  <a:ext uri="{0D108BD9-81ED-4DB2-BD59-A6C34878D82A}">
                    <a16:rowId xmlns:a16="http://schemas.microsoft.com/office/drawing/2014/main" val="10003"/>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short (int)</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-32768 a 32767</a:t>
                      </a:r>
                      <a:endParaRPr sz="1800" u="none" strike="noStrike" cap="none"/>
                    </a:p>
                  </a:txBody>
                  <a:tcPr marL="91450" marR="91450" marT="45725" marB="45725" anchor="ctr"/>
                </a:tc>
                <a:extLst>
                  <a:ext uri="{0D108BD9-81ED-4DB2-BD59-A6C34878D82A}">
                    <a16:rowId xmlns:a16="http://schemas.microsoft.com/office/drawing/2014/main" val="10004"/>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int OJO!!!!</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-32768 a 32767</a:t>
                      </a:r>
                      <a:endParaRPr sz="1800" u="none" strike="noStrike" cap="none"/>
                    </a:p>
                  </a:txBody>
                  <a:tcPr marL="91450" marR="91450" marT="45725" marB="45725" anchor="ctr"/>
                </a:tc>
                <a:extLst>
                  <a:ext uri="{0D108BD9-81ED-4DB2-BD59-A6C34878D82A}">
                    <a16:rowId xmlns:a16="http://schemas.microsoft.com/office/drawing/2014/main" val="10005"/>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unsigned int </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0 a 65535</a:t>
                      </a:r>
                      <a:endParaRPr sz="1800" u="none" strike="noStrike" cap="none"/>
                    </a:p>
                  </a:txBody>
                  <a:tcPr marL="91450" marR="91450" marT="45725" marB="45725" anchor="ctr"/>
                </a:tc>
                <a:extLst>
                  <a:ext uri="{0D108BD9-81ED-4DB2-BD59-A6C34878D82A}">
                    <a16:rowId xmlns:a16="http://schemas.microsoft.com/office/drawing/2014/main" val="10006"/>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signed int </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-32768 a 32767</a:t>
                      </a:r>
                      <a:endParaRPr sz="1800" u="none" strike="noStrike" cap="none"/>
                    </a:p>
                  </a:txBody>
                  <a:tcPr marL="91450" marR="91450" marT="45725" marB="45725" anchor="ctr"/>
                </a:tc>
                <a:extLst>
                  <a:ext uri="{0D108BD9-81ED-4DB2-BD59-A6C34878D82A}">
                    <a16:rowId xmlns:a16="http://schemas.microsoft.com/office/drawing/2014/main" val="10007"/>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short int</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-32768 a 32767</a:t>
                      </a:r>
                      <a:endParaRPr sz="1800" u="none" strike="noStrike" cap="none"/>
                    </a:p>
                  </a:txBody>
                  <a:tcPr marL="91450" marR="91450" marT="45725" marB="45725" anchor="ctr"/>
                </a:tc>
                <a:extLst>
                  <a:ext uri="{0D108BD9-81ED-4DB2-BD59-A6C34878D82A}">
                    <a16:rowId xmlns:a16="http://schemas.microsoft.com/office/drawing/2014/main" val="10008"/>
                  </a:ext>
                </a:extLst>
              </a:tr>
              <a:tr h="326225">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unsigned short int</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16</a:t>
                      </a:r>
                      <a:endParaRPr sz="18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s-AR" sz="1800" b="1" u="none" strike="noStrike" cap="none"/>
                        <a:t>0 a 65535</a:t>
                      </a:r>
                      <a:endParaRPr sz="1800" u="none" strike="noStrike" cap="none"/>
                    </a:p>
                  </a:txBody>
                  <a:tcPr marL="91450" marR="91450" marT="45725" marB="45725"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	</a:t>
            </a:r>
            <a:endParaRPr/>
          </a:p>
        </p:txBody>
      </p:sp>
      <p:sp>
        <p:nvSpPr>
          <p:cNvPr id="600" name="Google Shape;600;p46"/>
          <p:cNvSpPr txBox="1">
            <a:spLocks noGrp="1"/>
          </p:cNvSpPr>
          <p:nvPr>
            <p:ph type="body" idx="1"/>
          </p:nvPr>
        </p:nvSpPr>
        <p:spPr>
          <a:xfrm>
            <a:off x="609600" y="1352551"/>
            <a:ext cx="8534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xor</a:t>
            </a:r>
            <a:endParaRPr/>
          </a:p>
          <a:p>
            <a:pPr marL="320040" lvl="0" indent="-320040" algn="l" rtl="0">
              <a:lnSpc>
                <a:spcPct val="100000"/>
              </a:lnSpc>
              <a:spcBef>
                <a:spcPts val="700"/>
              </a:spcBef>
              <a:spcAft>
                <a:spcPts val="0"/>
              </a:spcAft>
              <a:buSzPts val="1740"/>
              <a:buChar char="◻"/>
            </a:pPr>
            <a:r>
              <a:rPr lang="es-AR"/>
              <a:t>a=0b11001100;</a:t>
            </a:r>
            <a:endParaRPr/>
          </a:p>
          <a:p>
            <a:pPr marL="320040" lvl="0" indent="-320040" algn="l" rtl="0">
              <a:lnSpc>
                <a:spcPct val="100000"/>
              </a:lnSpc>
              <a:spcBef>
                <a:spcPts val="700"/>
              </a:spcBef>
              <a:spcAft>
                <a:spcPts val="0"/>
              </a:spcAft>
              <a:buSzPts val="1740"/>
              <a:buChar char="◻"/>
            </a:pPr>
            <a:r>
              <a:rPr lang="es-AR"/>
              <a:t>b=0b01100111;</a:t>
            </a:r>
            <a:endParaRPr/>
          </a:p>
          <a:p>
            <a:pPr marL="320040" lvl="0" indent="-320040" algn="l" rtl="0">
              <a:lnSpc>
                <a:spcPct val="100000"/>
              </a:lnSpc>
              <a:spcBef>
                <a:spcPts val="700"/>
              </a:spcBef>
              <a:spcAft>
                <a:spcPts val="0"/>
              </a:spcAft>
              <a:buSzPts val="1740"/>
              <a:buChar char="◻"/>
            </a:pPr>
            <a:r>
              <a:rPr lang="es-AR"/>
              <a:t>c=a^b;	//el valor resultado en c es=0b10101011;</a:t>
            </a:r>
            <a:endParaRPr/>
          </a:p>
          <a:p>
            <a:pPr marL="0" lvl="0" indent="0" algn="l" rtl="0">
              <a:lnSpc>
                <a:spcPct val="100000"/>
              </a:lnSpc>
              <a:spcBef>
                <a:spcPts val="700"/>
              </a:spcBef>
              <a:spcAft>
                <a:spcPts val="0"/>
              </a:spcAft>
              <a:buSzPts val="1740"/>
              <a:buNone/>
            </a:pPr>
            <a:endParaRPr/>
          </a:p>
          <a:p>
            <a:pPr marL="685800" lvl="2" indent="0" algn="l" rtl="0">
              <a:lnSpc>
                <a:spcPct val="100000"/>
              </a:lnSpc>
              <a:spcBef>
                <a:spcPts val="500"/>
              </a:spcBef>
              <a:spcAft>
                <a:spcPts val="0"/>
              </a:spcAft>
              <a:buSzPts val="1725"/>
              <a:buNone/>
            </a:pPr>
            <a:endParaRPr/>
          </a:p>
          <a:p>
            <a:pPr marL="320040" lvl="0" indent="-209550" algn="l" rtl="0">
              <a:lnSpc>
                <a:spcPct val="100000"/>
              </a:lnSpc>
              <a:spcBef>
                <a:spcPts val="700"/>
              </a:spcBef>
              <a:spcAft>
                <a:spcPts val="0"/>
              </a:spcAft>
              <a:buSzPts val="174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	</a:t>
            </a:r>
            <a:endParaRPr/>
          </a:p>
        </p:txBody>
      </p:sp>
      <p:sp>
        <p:nvSpPr>
          <p:cNvPr id="606" name="Google Shape;606;p47"/>
          <p:cNvSpPr txBox="1">
            <a:spLocks noGrp="1"/>
          </p:cNvSpPr>
          <p:nvPr>
            <p:ph type="body" idx="1"/>
          </p:nvPr>
        </p:nvSpPr>
        <p:spPr>
          <a:xfrm>
            <a:off x="609600" y="1352551"/>
            <a:ext cx="8534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90000"/>
              </a:lnSpc>
              <a:spcBef>
                <a:spcPts val="0"/>
              </a:spcBef>
              <a:spcAft>
                <a:spcPts val="0"/>
              </a:spcAft>
              <a:buSzPts val="1740"/>
              <a:buChar char="◻"/>
            </a:pPr>
            <a:r>
              <a:rPr lang="es-AR"/>
              <a:t>Desplazamiento, se coloca la variable a dezplazar y la cantidad de desplazamientos</a:t>
            </a:r>
            <a:endParaRPr/>
          </a:p>
          <a:p>
            <a:pPr marL="320040" lvl="0" indent="-320040" algn="l" rtl="0">
              <a:lnSpc>
                <a:spcPct val="90000"/>
              </a:lnSpc>
              <a:spcBef>
                <a:spcPts val="700"/>
              </a:spcBef>
              <a:spcAft>
                <a:spcPts val="0"/>
              </a:spcAft>
              <a:buSzPts val="1740"/>
              <a:buChar char="◻"/>
            </a:pPr>
            <a:r>
              <a:rPr lang="es-AR"/>
              <a:t>a=0b00001100;</a:t>
            </a:r>
            <a:endParaRPr/>
          </a:p>
          <a:p>
            <a:pPr marL="320040" lvl="0" indent="-320040" algn="l" rtl="0">
              <a:lnSpc>
                <a:spcPct val="90000"/>
              </a:lnSpc>
              <a:spcBef>
                <a:spcPts val="700"/>
              </a:spcBef>
              <a:spcAft>
                <a:spcPts val="0"/>
              </a:spcAft>
              <a:buSzPts val="1740"/>
              <a:buChar char="◻"/>
            </a:pPr>
            <a:r>
              <a:rPr lang="es-AR"/>
              <a:t>b=a&lt;&lt;2;	//el valor resultado en c es=0b00110000;</a:t>
            </a:r>
            <a:endParaRPr/>
          </a:p>
          <a:p>
            <a:pPr marL="320040" lvl="0" indent="-209550" algn="l" rtl="0">
              <a:lnSpc>
                <a:spcPct val="90000"/>
              </a:lnSpc>
              <a:spcBef>
                <a:spcPts val="700"/>
              </a:spcBef>
              <a:spcAft>
                <a:spcPts val="0"/>
              </a:spcAft>
              <a:buSzPts val="1740"/>
              <a:buNone/>
            </a:pPr>
            <a:endParaRPr/>
          </a:p>
          <a:p>
            <a:pPr marL="320040" lvl="0" indent="-320040" algn="l" rtl="0">
              <a:lnSpc>
                <a:spcPct val="90000"/>
              </a:lnSpc>
              <a:spcBef>
                <a:spcPts val="700"/>
              </a:spcBef>
              <a:spcAft>
                <a:spcPts val="0"/>
              </a:spcAft>
              <a:buSzPts val="1740"/>
              <a:buChar char="◻"/>
            </a:pPr>
            <a:r>
              <a:rPr lang="es-AR"/>
              <a:t>Se desplazo a dos lugares a la izquierda completando con ceros de la izquierda a la derecha</a:t>
            </a:r>
            <a:endParaRPr/>
          </a:p>
          <a:p>
            <a:pPr marL="0" lvl="0" indent="0" algn="l" rtl="0">
              <a:lnSpc>
                <a:spcPct val="90000"/>
              </a:lnSpc>
              <a:spcBef>
                <a:spcPts val="700"/>
              </a:spcBef>
              <a:spcAft>
                <a:spcPts val="0"/>
              </a:spcAft>
              <a:buSzPts val="1740"/>
              <a:buNone/>
            </a:pPr>
            <a:endParaRPr/>
          </a:p>
          <a:p>
            <a:pPr marL="685800" lvl="2" indent="0" algn="l" rtl="0">
              <a:lnSpc>
                <a:spcPct val="90000"/>
              </a:lnSpc>
              <a:spcBef>
                <a:spcPts val="500"/>
              </a:spcBef>
              <a:spcAft>
                <a:spcPts val="0"/>
              </a:spcAft>
              <a:buSzPts val="1725"/>
              <a:buNone/>
            </a:pPr>
            <a:endParaRPr/>
          </a:p>
          <a:p>
            <a:pPr marL="320040" lvl="0" indent="-209550" algn="l" rtl="0">
              <a:lnSpc>
                <a:spcPct val="90000"/>
              </a:lnSpc>
              <a:spcBef>
                <a:spcPts val="700"/>
              </a:spcBef>
              <a:spcAft>
                <a:spcPts val="0"/>
              </a:spcAft>
              <a:buSzPts val="1740"/>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	</a:t>
            </a:r>
            <a:endParaRPr/>
          </a:p>
        </p:txBody>
      </p:sp>
      <p:sp>
        <p:nvSpPr>
          <p:cNvPr id="612" name="Google Shape;612;p48"/>
          <p:cNvSpPr txBox="1">
            <a:spLocks noGrp="1"/>
          </p:cNvSpPr>
          <p:nvPr>
            <p:ph type="body" idx="1"/>
          </p:nvPr>
        </p:nvSpPr>
        <p:spPr>
          <a:xfrm>
            <a:off x="609600" y="1352551"/>
            <a:ext cx="8534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complemento</a:t>
            </a:r>
            <a:endParaRPr/>
          </a:p>
          <a:p>
            <a:pPr marL="320040" lvl="0" indent="-320040" algn="l" rtl="0">
              <a:lnSpc>
                <a:spcPct val="100000"/>
              </a:lnSpc>
              <a:spcBef>
                <a:spcPts val="700"/>
              </a:spcBef>
              <a:spcAft>
                <a:spcPts val="0"/>
              </a:spcAft>
              <a:buSzPts val="1740"/>
              <a:buChar char="◻"/>
            </a:pPr>
            <a:r>
              <a:rPr lang="es-AR"/>
              <a:t>a=0b00001100;</a:t>
            </a:r>
            <a:endParaRPr/>
          </a:p>
          <a:p>
            <a:pPr marL="320040" lvl="0" indent="-320040" algn="l" rtl="0">
              <a:lnSpc>
                <a:spcPct val="100000"/>
              </a:lnSpc>
              <a:spcBef>
                <a:spcPts val="700"/>
              </a:spcBef>
              <a:spcAft>
                <a:spcPts val="0"/>
              </a:spcAft>
              <a:buSzPts val="1740"/>
              <a:buChar char="◻"/>
            </a:pPr>
            <a:r>
              <a:rPr lang="es-AR"/>
              <a:t>b=a&gt;&gt;2;	//el valor resultado en c es=0b00000011;</a:t>
            </a:r>
            <a:endParaRPr/>
          </a:p>
          <a:p>
            <a:pPr marL="320040" lvl="0" indent="-209550" algn="l" rtl="0">
              <a:lnSpc>
                <a:spcPct val="100000"/>
              </a:lnSpc>
              <a:spcBef>
                <a:spcPts val="700"/>
              </a:spcBef>
              <a:spcAft>
                <a:spcPts val="0"/>
              </a:spcAft>
              <a:buSzPts val="1740"/>
              <a:buNone/>
            </a:pPr>
            <a:endParaRPr/>
          </a:p>
          <a:p>
            <a:pPr marL="320040" lvl="0" indent="-320040" algn="l" rtl="0">
              <a:lnSpc>
                <a:spcPct val="100000"/>
              </a:lnSpc>
              <a:spcBef>
                <a:spcPts val="700"/>
              </a:spcBef>
              <a:spcAft>
                <a:spcPts val="0"/>
              </a:spcAft>
              <a:buSzPts val="1740"/>
              <a:buChar char="◻"/>
            </a:pPr>
            <a:r>
              <a:rPr lang="es-AR"/>
              <a:t>Se desplazo a dos lugares a la derecha completando con ceros de la derecha a la izquierda</a:t>
            </a:r>
            <a:endParaRPr/>
          </a:p>
          <a:p>
            <a:pPr marL="0" lvl="0" indent="0" algn="l" rtl="0">
              <a:lnSpc>
                <a:spcPct val="100000"/>
              </a:lnSpc>
              <a:spcBef>
                <a:spcPts val="700"/>
              </a:spcBef>
              <a:spcAft>
                <a:spcPts val="0"/>
              </a:spcAft>
              <a:buSzPts val="1740"/>
              <a:buNone/>
            </a:pPr>
            <a:endParaRPr/>
          </a:p>
          <a:p>
            <a:pPr marL="685800" lvl="2" indent="0" algn="l" rtl="0">
              <a:lnSpc>
                <a:spcPct val="100000"/>
              </a:lnSpc>
              <a:spcBef>
                <a:spcPts val="500"/>
              </a:spcBef>
              <a:spcAft>
                <a:spcPts val="0"/>
              </a:spcAft>
              <a:buSzPts val="1725"/>
              <a:buNone/>
            </a:pPr>
            <a:endParaRPr/>
          </a:p>
          <a:p>
            <a:pPr marL="320040" lvl="0" indent="-209550" algn="l" rtl="0">
              <a:lnSpc>
                <a:spcPct val="100000"/>
              </a:lnSpc>
              <a:spcBef>
                <a:spcPts val="700"/>
              </a:spcBef>
              <a:spcAft>
                <a:spcPts val="0"/>
              </a:spcAft>
              <a:buSzPts val="174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Ejemplos	</a:t>
            </a:r>
            <a:endParaRPr/>
          </a:p>
        </p:txBody>
      </p:sp>
      <p:sp>
        <p:nvSpPr>
          <p:cNvPr id="618" name="Google Shape;618;p49"/>
          <p:cNvSpPr txBox="1">
            <a:spLocks noGrp="1"/>
          </p:cNvSpPr>
          <p:nvPr>
            <p:ph type="body" idx="1"/>
          </p:nvPr>
        </p:nvSpPr>
        <p:spPr>
          <a:xfrm>
            <a:off x="609600" y="1352551"/>
            <a:ext cx="8534400"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Desplazamiento, se coloca la variable a dezplazar y la cantidad de desplazamientos</a:t>
            </a:r>
            <a:endParaRPr/>
          </a:p>
          <a:p>
            <a:pPr marL="320040" lvl="0" indent="-320040" algn="l" rtl="0">
              <a:lnSpc>
                <a:spcPct val="100000"/>
              </a:lnSpc>
              <a:spcBef>
                <a:spcPts val="700"/>
              </a:spcBef>
              <a:spcAft>
                <a:spcPts val="0"/>
              </a:spcAft>
              <a:buSzPts val="1740"/>
              <a:buChar char="◻"/>
            </a:pPr>
            <a:r>
              <a:rPr lang="es-AR"/>
              <a:t>a=0b00001100;</a:t>
            </a:r>
            <a:endParaRPr/>
          </a:p>
          <a:p>
            <a:pPr marL="320040" lvl="0" indent="-320040" algn="l" rtl="0">
              <a:lnSpc>
                <a:spcPct val="100000"/>
              </a:lnSpc>
              <a:spcBef>
                <a:spcPts val="700"/>
              </a:spcBef>
              <a:spcAft>
                <a:spcPts val="0"/>
              </a:spcAft>
              <a:buSzPts val="1740"/>
              <a:buChar char="◻"/>
            </a:pPr>
            <a:r>
              <a:rPr lang="es-AR"/>
              <a:t>b=</a:t>
            </a:r>
            <a:r>
              <a:rPr lang="es-AR" sz="3200">
                <a:solidFill>
                  <a:schemeClr val="dk1"/>
                </a:solidFill>
              </a:rPr>
              <a:t>~</a:t>
            </a:r>
            <a:r>
              <a:rPr lang="es-AR"/>
              <a:t>a;	//el valor resultado en c es=0b11110011;</a:t>
            </a:r>
            <a:endParaRPr/>
          </a:p>
          <a:p>
            <a:pPr marL="0" lvl="0" indent="0" algn="l" rtl="0">
              <a:lnSpc>
                <a:spcPct val="100000"/>
              </a:lnSpc>
              <a:spcBef>
                <a:spcPts val="700"/>
              </a:spcBef>
              <a:spcAft>
                <a:spcPts val="0"/>
              </a:spcAft>
              <a:buSzPts val="1740"/>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Combinando expresiones	</a:t>
            </a:r>
            <a:endParaRPr/>
          </a:p>
        </p:txBody>
      </p:sp>
      <p:sp>
        <p:nvSpPr>
          <p:cNvPr id="624" name="Google Shape;624;p50"/>
          <p:cNvSpPr/>
          <p:nvPr/>
        </p:nvSpPr>
        <p:spPr>
          <a:xfrm>
            <a:off x="645886" y="1923678"/>
            <a:ext cx="8534400"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dk1"/>
                </a:solidFill>
                <a:latin typeface="Twentieth Century"/>
                <a:ea typeface="Twentieth Century"/>
                <a:cs typeface="Twentieth Century"/>
                <a:sym typeface="Twentieth Century"/>
              </a:rPr>
              <a:t>a=0b11001100;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dk1"/>
                </a:solidFill>
                <a:latin typeface="Twentieth Century"/>
                <a:ea typeface="Twentieth Century"/>
                <a:cs typeface="Twentieth Century"/>
                <a:sym typeface="Twentieth Century"/>
              </a:rPr>
              <a:t>b=0b01100111;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chemeClr val="dk1"/>
                </a:solidFill>
                <a:latin typeface="Twentieth Century"/>
                <a:ea typeface="Twentieth Century"/>
                <a:cs typeface="Twentieth Century"/>
                <a:sym typeface="Twentieth Century"/>
              </a:rPr>
              <a:t>c=a&amp;(~b);   //el valor resultado en c es=0b10001000;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Operador de asignación</a:t>
            </a:r>
            <a:endParaRPr/>
          </a:p>
        </p:txBody>
      </p:sp>
      <p:sp>
        <p:nvSpPr>
          <p:cNvPr id="630" name="Google Shape;630;p51"/>
          <p:cNvSpPr txBox="1">
            <a:spLocks noGrp="1"/>
          </p:cNvSpPr>
          <p:nvPr>
            <p:ph type="body" idx="1"/>
          </p:nvPr>
        </p:nvSpPr>
        <p:spPr>
          <a:xfrm>
            <a:off x="609600" y="1352551"/>
            <a:ext cx="4754488"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440"/>
              <a:buChar char="◻"/>
            </a:pPr>
            <a:r>
              <a:rPr lang="es-AR" sz="2400"/>
              <a:t>El operador de asignación es el símbolo =</a:t>
            </a:r>
            <a:endParaRPr/>
          </a:p>
          <a:p>
            <a:pPr marL="320040" lvl="0" indent="-320040" algn="l" rtl="0">
              <a:lnSpc>
                <a:spcPct val="100000"/>
              </a:lnSpc>
              <a:spcBef>
                <a:spcPts val="700"/>
              </a:spcBef>
              <a:spcAft>
                <a:spcPts val="0"/>
              </a:spcAft>
              <a:buSzPts val="1440"/>
              <a:buChar char="◻"/>
            </a:pPr>
            <a:r>
              <a:rPr lang="es-AR" sz="2400"/>
              <a:t>En casos donde la operación es fuente y destino podemos abreviar de la siguiente forma:</a:t>
            </a:r>
            <a:endParaRPr/>
          </a:p>
        </p:txBody>
      </p:sp>
      <p:graphicFrame>
        <p:nvGraphicFramePr>
          <p:cNvPr id="631" name="Google Shape;631;p51"/>
          <p:cNvGraphicFramePr/>
          <p:nvPr/>
        </p:nvGraphicFramePr>
        <p:xfrm>
          <a:off x="5748618" y="1352551"/>
          <a:ext cx="3000000" cy="3000000"/>
        </p:xfrm>
        <a:graphic>
          <a:graphicData uri="http://schemas.openxmlformats.org/drawingml/2006/table">
            <a:tbl>
              <a:tblPr firstRow="1" bandRow="1">
                <a:noFill/>
                <a:tableStyleId>{4EE9C7FA-2AA7-4B00-AEC4-EF8F5005498B}</a:tableStyleId>
              </a:tblPr>
              <a:tblGrid>
                <a:gridCol w="1079800">
                  <a:extLst>
                    <a:ext uri="{9D8B030D-6E8A-4147-A177-3AD203B41FA5}">
                      <a16:colId xmlns:a16="http://schemas.microsoft.com/office/drawing/2014/main" val="20000"/>
                    </a:ext>
                  </a:extLst>
                </a:gridCol>
                <a:gridCol w="199205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Normal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Versión compacta</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a=a+b</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a+=b</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a-=b</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a*=b</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a/=b</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a=a&gt;&gt;2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a&gt;&gt;=2</a:t>
                      </a:r>
                      <a:endParaRPr sz="1400" u="none" strike="noStrike" cap="none"/>
                    </a:p>
                  </a:txBody>
                  <a:tcPr marL="91450" marR="91450" marT="45725" marB="45725"/>
                </a:tc>
                <a:extLst>
                  <a:ext uri="{0D108BD9-81ED-4DB2-BD59-A6C34878D82A}">
                    <a16:rowId xmlns:a16="http://schemas.microsoft.com/office/drawing/2014/main" val="10005"/>
                  </a:ext>
                </a:extLst>
              </a:tr>
              <a:tr h="228600">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a=a&lt;&lt;2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a&lt;&lt;=2</a:t>
                      </a:r>
                      <a:endParaRPr sz="14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a=a&amp;b</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a&amp;=b</a:t>
                      </a:r>
                      <a:endParaRPr sz="1400" u="none" strike="noStrike" cap="none"/>
                    </a:p>
                  </a:txBody>
                  <a:tcPr marL="91450" marR="91450" marT="45725" marB="45725"/>
                </a:tc>
                <a:extLst>
                  <a:ext uri="{0D108BD9-81ED-4DB2-BD59-A6C34878D82A}">
                    <a16:rowId xmlns:a16="http://schemas.microsoft.com/office/drawing/2014/main" val="10007"/>
                  </a:ext>
                </a:extLst>
              </a:tr>
              <a:tr h="228600">
                <a:tc>
                  <a:txBody>
                    <a:bodyPr/>
                    <a:lstStyle/>
                    <a:p>
                      <a:pPr marL="0" marR="0" lvl="0" indent="0" algn="l" rtl="0">
                        <a:lnSpc>
                          <a:spcPct val="100000"/>
                        </a:lnSpc>
                        <a:spcBef>
                          <a:spcPts val="0"/>
                        </a:spcBef>
                        <a:spcAft>
                          <a:spcPts val="0"/>
                        </a:spcAft>
                        <a:buClr>
                          <a:schemeClr val="dk1"/>
                        </a:buClr>
                        <a:buSzPts val="1800"/>
                        <a:buFont typeface="Twentieth Century"/>
                        <a:buNone/>
                      </a:pPr>
                      <a:r>
                        <a:rPr lang="es-AR" sz="1800" u="none" strike="noStrike" cap="none"/>
                        <a:t>a=a|b</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a|=b</a:t>
                      </a:r>
                      <a:endParaRPr sz="14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a=a^b</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a^=b</a:t>
                      </a:r>
                      <a:endParaRPr sz="1400" u="none" strike="noStrike" cap="none"/>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780"/>
              <a:buFont typeface="Twentieth Century"/>
              <a:buNone/>
            </a:pPr>
            <a:r>
              <a:rPr lang="es-AR" sz="3780"/>
              <a:t>Operador de incremento y decremento</a:t>
            </a:r>
            <a:endParaRPr/>
          </a:p>
        </p:txBody>
      </p:sp>
      <p:graphicFrame>
        <p:nvGraphicFramePr>
          <p:cNvPr id="637" name="Google Shape;637;p52"/>
          <p:cNvGraphicFramePr/>
          <p:nvPr/>
        </p:nvGraphicFramePr>
        <p:xfrm>
          <a:off x="2745709" y="2349002"/>
          <a:ext cx="3000000" cy="3000000"/>
        </p:xfrm>
        <a:graphic>
          <a:graphicData uri="http://schemas.openxmlformats.org/drawingml/2006/table">
            <a:tbl>
              <a:tblPr firstRow="1" bandRow="1">
                <a:noFill/>
                <a:tableStyleId>{4EE9C7FA-2AA7-4B00-AEC4-EF8F5005498B}</a:tableStyleId>
              </a:tblPr>
              <a:tblGrid>
                <a:gridCol w="170947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Normal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Versión compacta</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780"/>
              <a:buFont typeface="Twentieth Century"/>
              <a:buNone/>
            </a:pPr>
            <a:r>
              <a:rPr lang="es-AR" sz="3780"/>
              <a:t>Operador de incremento y decremento</a:t>
            </a:r>
            <a:endParaRPr/>
          </a:p>
        </p:txBody>
      </p:sp>
      <p:sp>
        <p:nvSpPr>
          <p:cNvPr id="643" name="Google Shape;643;p53"/>
          <p:cNvSpPr txBox="1"/>
          <p:nvPr/>
        </p:nvSpPr>
        <p:spPr>
          <a:xfrm>
            <a:off x="719572" y="1347614"/>
            <a:ext cx="2628292"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dk1"/>
                </a:solidFill>
                <a:latin typeface="Twentieth Century"/>
                <a:ea typeface="Twentieth Century"/>
                <a:cs typeface="Twentieth Century"/>
                <a:sym typeface="Twentieth Century"/>
              </a:rPr>
              <a:t>Cuando asignamos puede ser post o pre incremento o incremento. Es decir si asigna primero y luego incrementa o decremento o incrementa o decrementa y luego asigna.</a:t>
            </a:r>
            <a:endParaRPr sz="1400" b="0" i="0" u="none" strike="noStrike" cap="none">
              <a:solidFill>
                <a:srgbClr val="000000"/>
              </a:solidFill>
              <a:latin typeface="Arial"/>
              <a:ea typeface="Arial"/>
              <a:cs typeface="Arial"/>
              <a:sym typeface="Arial"/>
            </a:endParaRPr>
          </a:p>
        </p:txBody>
      </p:sp>
      <p:graphicFrame>
        <p:nvGraphicFramePr>
          <p:cNvPr id="644" name="Google Shape;644;p53"/>
          <p:cNvGraphicFramePr/>
          <p:nvPr/>
        </p:nvGraphicFramePr>
        <p:xfrm>
          <a:off x="3491880" y="1353013"/>
          <a:ext cx="3000000" cy="3000000"/>
        </p:xfrm>
        <a:graphic>
          <a:graphicData uri="http://schemas.openxmlformats.org/drawingml/2006/table">
            <a:tbl>
              <a:tblPr firstRow="1" bandRow="1">
                <a:noFill/>
                <a:tableStyleId>{4EE9C7FA-2AA7-4B00-AEC4-EF8F5005498B}</a:tableStyleId>
              </a:tblPr>
              <a:tblGrid>
                <a:gridCol w="1383800">
                  <a:extLst>
                    <a:ext uri="{9D8B030D-6E8A-4147-A177-3AD203B41FA5}">
                      <a16:colId xmlns:a16="http://schemas.microsoft.com/office/drawing/2014/main" val="20000"/>
                    </a:ext>
                  </a:extLst>
                </a:gridCol>
                <a:gridCol w="1926675">
                  <a:extLst>
                    <a:ext uri="{9D8B030D-6E8A-4147-A177-3AD203B41FA5}">
                      <a16:colId xmlns:a16="http://schemas.microsoft.com/office/drawing/2014/main" val="20001"/>
                    </a:ext>
                  </a:extLst>
                </a:gridCol>
                <a:gridCol w="1926675">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Normal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Pre/Pos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Detalle</a:t>
                      </a:r>
                      <a:endParaRPr sz="1400" u="none" strike="noStrike" cap="none"/>
                    </a:p>
                  </a:txBody>
                  <a:tcPr marL="91450" marR="91450" marT="45725" marB="45725"/>
                </a:tc>
                <a:extLst>
                  <a:ext uri="{0D108BD9-81ED-4DB2-BD59-A6C34878D82A}">
                    <a16:rowId xmlns:a16="http://schemas.microsoft.com/office/drawing/2014/main" val="10000"/>
                  </a:ext>
                </a:extLst>
              </a:tr>
              <a:tr h="370850">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Pos incremento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tc>
                <a:extLst>
                  <a:ext uri="{0D108BD9-81ED-4DB2-BD59-A6C34878D82A}">
                    <a16:rowId xmlns:a16="http://schemas.microsoft.com/office/drawing/2014/main" val="10001"/>
                  </a:ext>
                </a:extLst>
              </a:tr>
              <a:tr h="370850">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i=i+1;</a:t>
                      </a:r>
                      <a:endParaRPr sz="1400" u="none" strike="noStrike" cap="none"/>
                    </a:p>
                  </a:txBody>
                  <a:tcPr marL="91450" marR="91450" marT="45725" marB="45725"/>
                </a:tc>
                <a:extLst>
                  <a:ext uri="{0D108BD9-81ED-4DB2-BD59-A6C34878D82A}">
                    <a16:rowId xmlns:a16="http://schemas.microsoft.com/office/drawing/2014/main" val="10002"/>
                  </a:ext>
                </a:extLst>
              </a:tr>
              <a:tr h="370850">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Pre incremento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i=i+1;</a:t>
                      </a:r>
                      <a:endParaRPr sz="1400" u="none" strike="noStrike" cap="none"/>
                    </a:p>
                  </a:txBody>
                  <a:tcPr marL="91450" marR="91450" marT="45725" marB="45725"/>
                </a:tc>
                <a:extLst>
                  <a:ext uri="{0D108BD9-81ED-4DB2-BD59-A6C34878D82A}">
                    <a16:rowId xmlns:a16="http://schemas.microsoft.com/office/drawing/2014/main" val="10003"/>
                  </a:ext>
                </a:extLst>
              </a:tr>
              <a:tr h="370850">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tc>
                <a:extLst>
                  <a:ext uri="{0D108BD9-81ED-4DB2-BD59-A6C34878D82A}">
                    <a16:rowId xmlns:a16="http://schemas.microsoft.com/office/drawing/2014/main" val="10004"/>
                  </a:ext>
                </a:extLst>
              </a:tr>
              <a:tr h="370850">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Pre decremento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i=i-1;</a:t>
                      </a:r>
                      <a:endParaRPr sz="1400" u="none" strike="noStrike" cap="none"/>
                    </a:p>
                  </a:txBody>
                  <a:tcPr marL="91450" marR="91450" marT="45725" marB="45725"/>
                </a:tc>
                <a:extLst>
                  <a:ext uri="{0D108BD9-81ED-4DB2-BD59-A6C34878D82A}">
                    <a16:rowId xmlns:a16="http://schemas.microsoft.com/office/drawing/2014/main" val="10005"/>
                  </a:ext>
                </a:extLst>
              </a:tr>
              <a:tr h="370850">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tc>
                <a:extLst>
                  <a:ext uri="{0D108BD9-81ED-4DB2-BD59-A6C34878D82A}">
                    <a16:rowId xmlns:a16="http://schemas.microsoft.com/office/drawing/2014/main" val="10006"/>
                  </a:ext>
                </a:extLst>
              </a:tr>
              <a:tr h="370850">
                <a:tc rowSpan="2">
                  <a:txBody>
                    <a:bodyPr/>
                    <a:lstStyle/>
                    <a:p>
                      <a:pPr marL="0" marR="0" lvl="0" indent="0" algn="ctr"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nchor="ctr"/>
                </a:tc>
                <a:tc rowSpan="2">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Pos decremento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a=i;</a:t>
                      </a:r>
                      <a:endParaRPr sz="1400" u="none" strike="noStrike" cap="none"/>
                    </a:p>
                  </a:txBody>
                  <a:tcPr marL="91450" marR="91450" marT="45725" marB="45725"/>
                </a:tc>
                <a:extLst>
                  <a:ext uri="{0D108BD9-81ED-4DB2-BD59-A6C34878D82A}">
                    <a16:rowId xmlns:a16="http://schemas.microsoft.com/office/drawing/2014/main" val="10007"/>
                  </a:ext>
                </a:extLst>
              </a:tr>
              <a:tr h="370850">
                <a:tc vMerge="1">
                  <a:txBody>
                    <a:bodyPr/>
                    <a:lstStyle/>
                    <a:p>
                      <a:endParaRPr lang="es-AR"/>
                    </a:p>
                  </a:txBody>
                  <a:tcPr/>
                </a:tc>
                <a:tc vMerge="1">
                  <a:txBody>
                    <a:bodyPr/>
                    <a:lstStyle/>
                    <a:p>
                      <a:endParaRPr lang="es-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s-AR" sz="1800" u="none" strike="noStrike" cap="none"/>
                        <a:t>i=i-1;</a:t>
                      </a:r>
                      <a:endParaRPr sz="1400" u="none" strike="noStrike" cap="none"/>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Usando el preprocesador</a:t>
            </a:r>
            <a:endParaRPr/>
          </a:p>
        </p:txBody>
      </p:sp>
      <p:sp>
        <p:nvSpPr>
          <p:cNvPr id="650" name="Google Shape;650;p54"/>
          <p:cNvSpPr txBox="1">
            <a:spLocks noGrp="1"/>
          </p:cNvSpPr>
          <p:nvPr>
            <p:ph type="body" idx="1"/>
          </p:nvPr>
        </p:nvSpPr>
        <p:spPr>
          <a:xfrm>
            <a:off x="609600" y="1352551"/>
            <a:ext cx="8426896"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Existen algunas directivas (instrucciones que son propias del programa que utilizamos y no del lenguaje C que se traduce en código de máquina, estas instructivas nos facilitan la escritura del código y no generan código extra, a la hora de compilar el compilador reemplaza por su equivalente.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#define</a:t>
            </a:r>
            <a:endParaRPr/>
          </a:p>
        </p:txBody>
      </p:sp>
      <p:sp>
        <p:nvSpPr>
          <p:cNvPr id="656" name="Google Shape;656;p55"/>
          <p:cNvSpPr txBox="1">
            <a:spLocks noGrp="1"/>
          </p:cNvSpPr>
          <p:nvPr>
            <p:ph type="body" idx="1"/>
          </p:nvPr>
        </p:nvSpPr>
        <p:spPr>
          <a:xfrm>
            <a:off x="609600" y="1352551"/>
            <a:ext cx="8426896"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80000"/>
              </a:lnSpc>
              <a:spcBef>
                <a:spcPts val="0"/>
              </a:spcBef>
              <a:spcAft>
                <a:spcPts val="0"/>
              </a:spcAft>
              <a:buSzPts val="1348"/>
              <a:buChar char="◻"/>
            </a:pPr>
            <a:r>
              <a:rPr lang="es-AR" sz="2247"/>
              <a:t>#define LED 1</a:t>
            </a:r>
            <a:br>
              <a:rPr lang="es-AR" sz="2247"/>
            </a:br>
            <a:endParaRPr sz="2247"/>
          </a:p>
          <a:p>
            <a:pPr marL="320040" lvl="0" indent="-320040" algn="l" rtl="0">
              <a:lnSpc>
                <a:spcPct val="80000"/>
              </a:lnSpc>
              <a:spcBef>
                <a:spcPts val="700"/>
              </a:spcBef>
              <a:spcAft>
                <a:spcPts val="0"/>
              </a:spcAft>
              <a:buSzPts val="1348"/>
              <a:buChar char="◻"/>
            </a:pPr>
            <a:r>
              <a:rPr lang="es-AR" sz="2247"/>
              <a:t>La línea de código anterior hace que en el código cuando aparezca la palabra LED sea reemplazada por la expresión a la derecha, en este caso el 1.</a:t>
            </a:r>
            <a:endParaRPr/>
          </a:p>
          <a:p>
            <a:pPr marL="320040" lvl="0" indent="-320040" algn="l" rtl="0">
              <a:lnSpc>
                <a:spcPct val="80000"/>
              </a:lnSpc>
              <a:spcBef>
                <a:spcPts val="700"/>
              </a:spcBef>
              <a:spcAft>
                <a:spcPts val="0"/>
              </a:spcAft>
              <a:buSzPts val="1348"/>
              <a:buChar char="◻"/>
            </a:pPr>
            <a:r>
              <a:rPr lang="es-AR" sz="2247"/>
              <a:t>Esto nos permite que el código se ajuste sin tener que cambiar en TODOS los lugares uno por uno.</a:t>
            </a:r>
            <a:endParaRPr/>
          </a:p>
          <a:p>
            <a:pPr marL="320040" lvl="0" indent="-320040" algn="l" rtl="0">
              <a:lnSpc>
                <a:spcPct val="80000"/>
              </a:lnSpc>
              <a:spcBef>
                <a:spcPts val="700"/>
              </a:spcBef>
              <a:spcAft>
                <a:spcPts val="0"/>
              </a:spcAft>
              <a:buSzPts val="1348"/>
              <a:buChar char="◻"/>
            </a:pPr>
            <a:r>
              <a:rPr lang="es-AR" sz="2247"/>
              <a:t>También permite un código más claro, ya que en lugar de números podemos trabajar con expresiones más simples que nos ayudan a entender y recordar como funciona el código.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2"/>
              </a:buClr>
              <a:buSzPct val="111111"/>
              <a:buFont typeface="Twentieth Century"/>
              <a:buNone/>
            </a:pPr>
            <a:r>
              <a:rPr lang="es-AR" sz="3780"/>
              <a:t>Combinaciones modificadores y tipos de variables</a:t>
            </a:r>
            <a:endParaRPr/>
          </a:p>
        </p:txBody>
      </p:sp>
      <p:graphicFrame>
        <p:nvGraphicFramePr>
          <p:cNvPr id="146" name="Google Shape;146;p8"/>
          <p:cNvGraphicFramePr/>
          <p:nvPr/>
        </p:nvGraphicFramePr>
        <p:xfrm>
          <a:off x="-1" y="1347614"/>
          <a:ext cx="3000000" cy="3000000"/>
        </p:xfrm>
        <a:graphic>
          <a:graphicData uri="http://schemas.openxmlformats.org/drawingml/2006/table">
            <a:tbl>
              <a:tblPr firstRow="1" bandRow="1">
                <a:noFill/>
                <a:tableStyleId>{4EE9C7FA-2AA7-4B00-AEC4-EF8F5005498B}</a:tableStyleId>
              </a:tblPr>
              <a:tblGrid>
                <a:gridCol w="2533650">
                  <a:extLst>
                    <a:ext uri="{9D8B030D-6E8A-4147-A177-3AD203B41FA5}">
                      <a16:colId xmlns:a16="http://schemas.microsoft.com/office/drawing/2014/main" val="20000"/>
                    </a:ext>
                  </a:extLst>
                </a:gridCol>
                <a:gridCol w="2509600">
                  <a:extLst>
                    <a:ext uri="{9D8B030D-6E8A-4147-A177-3AD203B41FA5}">
                      <a16:colId xmlns:a16="http://schemas.microsoft.com/office/drawing/2014/main" val="20001"/>
                    </a:ext>
                  </a:extLst>
                </a:gridCol>
                <a:gridCol w="4100725">
                  <a:extLst>
                    <a:ext uri="{9D8B030D-6E8A-4147-A177-3AD203B41FA5}">
                      <a16:colId xmlns:a16="http://schemas.microsoft.com/office/drawing/2014/main" val="20002"/>
                    </a:ext>
                  </a:extLst>
                </a:gridCol>
              </a:tblGrid>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u="none" strike="noStrike" cap="none"/>
                        <a:t>Tipo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s-AR" sz="1600" u="none" strike="noStrike" cap="none"/>
                        <a:t>Cantidad de bits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s-AR" sz="1600" u="none" strike="noStrike" cap="none"/>
                        <a:t>Rango numérico</a:t>
                      </a:r>
                      <a:endParaRPr sz="1400" u="none" strike="noStrike" cap="none"/>
                    </a:p>
                  </a:txBody>
                  <a:tcPr marL="91450" marR="91450" marT="45725" marB="45725"/>
                </a:tc>
                <a:extLst>
                  <a:ext uri="{0D108BD9-81ED-4DB2-BD59-A6C34878D82A}">
                    <a16:rowId xmlns:a16="http://schemas.microsoft.com/office/drawing/2014/main" val="10000"/>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signed short int</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16</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-32768 a 32767</a:t>
                      </a:r>
                      <a:endParaRPr sz="1600" u="none" strike="noStrike" cap="none"/>
                    </a:p>
                  </a:txBody>
                  <a:tcPr marL="91450" marR="91450" marT="45725" marB="45725" anchor="ctr"/>
                </a:tc>
                <a:extLst>
                  <a:ext uri="{0D108BD9-81ED-4DB2-BD59-A6C34878D82A}">
                    <a16:rowId xmlns:a16="http://schemas.microsoft.com/office/drawing/2014/main" val="10001"/>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long</a:t>
                      </a:r>
                      <a:r>
                        <a:rPr lang="es-AR" sz="1600" u="none" strike="noStrike" cap="none"/>
                        <a:t> </a:t>
                      </a:r>
                      <a:r>
                        <a:rPr lang="es-AR" sz="1600" b="1" u="none" strike="noStrike" cap="none"/>
                        <a:t>int</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-2147483648 a 2147483647</a:t>
                      </a:r>
                      <a:endParaRPr sz="1600" u="none" strike="noStrike" cap="none"/>
                    </a:p>
                  </a:txBody>
                  <a:tcPr marL="91450" marR="91450" marT="45725" marB="45725" anchor="ctr"/>
                </a:tc>
                <a:extLst>
                  <a:ext uri="{0D108BD9-81ED-4DB2-BD59-A6C34878D82A}">
                    <a16:rowId xmlns:a16="http://schemas.microsoft.com/office/drawing/2014/main" val="10002"/>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signed long int</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 </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-2147483648 a 2147483647</a:t>
                      </a:r>
                      <a:endParaRPr sz="1600" u="none" strike="noStrike" cap="none"/>
                    </a:p>
                  </a:txBody>
                  <a:tcPr marL="91450" marR="91450" marT="45725" marB="45725" anchor="ctr"/>
                </a:tc>
                <a:extLst>
                  <a:ext uri="{0D108BD9-81ED-4DB2-BD59-A6C34878D82A}">
                    <a16:rowId xmlns:a16="http://schemas.microsoft.com/office/drawing/2014/main" val="10003"/>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unsigned long int</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0 a 4294967295</a:t>
                      </a:r>
                      <a:endParaRPr sz="1600" u="none" strike="noStrike" cap="none"/>
                    </a:p>
                  </a:txBody>
                  <a:tcPr marL="91450" marR="91450" marT="45725" marB="45725" anchor="ctr"/>
                </a:tc>
                <a:extLst>
                  <a:ext uri="{0D108BD9-81ED-4DB2-BD59-A6C34878D82A}">
                    <a16:rowId xmlns:a16="http://schemas.microsoft.com/office/drawing/2014/main" val="10004"/>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long</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-2147483648 a 2147483647</a:t>
                      </a:r>
                      <a:endParaRPr sz="1600" u="none" strike="noStrike" cap="none"/>
                    </a:p>
                  </a:txBody>
                  <a:tcPr marL="91450" marR="91450" marT="45725" marB="45725" anchor="ctr"/>
                </a:tc>
                <a:extLst>
                  <a:ext uri="{0D108BD9-81ED-4DB2-BD59-A6C34878D82A}">
                    <a16:rowId xmlns:a16="http://schemas.microsoft.com/office/drawing/2014/main" val="10005"/>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unsigned long</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0 a 4294967295</a:t>
                      </a:r>
                      <a:endParaRPr sz="1600" u="none" strike="noStrike" cap="none"/>
                    </a:p>
                  </a:txBody>
                  <a:tcPr marL="91450" marR="91450" marT="45725" marB="45725" anchor="ctr"/>
                </a:tc>
                <a:extLst>
                  <a:ext uri="{0D108BD9-81ED-4DB2-BD59-A6C34878D82A}">
                    <a16:rowId xmlns:a16="http://schemas.microsoft.com/office/drawing/2014/main" val="10006"/>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float</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32</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3.4E-38 a 3.4E+38</a:t>
                      </a:r>
                      <a:endParaRPr sz="1600" u="none" strike="noStrike" cap="none"/>
                    </a:p>
                  </a:txBody>
                  <a:tcPr marL="91450" marR="91450" marT="45725" marB="45725" anchor="ctr"/>
                </a:tc>
                <a:extLst>
                  <a:ext uri="{0D108BD9-81ED-4DB2-BD59-A6C34878D82A}">
                    <a16:rowId xmlns:a16="http://schemas.microsoft.com/office/drawing/2014/main" val="10007"/>
                  </a:ext>
                </a:extLst>
              </a:tr>
              <a:tr h="314825">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double</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64</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1.7E-308 a 1.7E+308</a:t>
                      </a:r>
                      <a:endParaRPr sz="1600" u="none" strike="noStrike" cap="none"/>
                    </a:p>
                  </a:txBody>
                  <a:tcPr marL="91450" marR="91450" marT="45725" marB="45725" anchor="ctr"/>
                </a:tc>
                <a:extLst>
                  <a:ext uri="{0D108BD9-81ED-4DB2-BD59-A6C34878D82A}">
                    <a16:rowId xmlns:a16="http://schemas.microsoft.com/office/drawing/2014/main" val="10008"/>
                  </a:ext>
                </a:extLst>
              </a:tr>
              <a:tr h="550950">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long double</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64 ó 80 (según versión).</a:t>
                      </a:r>
                      <a:endParaRPr sz="16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s-AR" sz="1600" b="1" u="none" strike="noStrike" cap="none"/>
                        <a:t>1.7E-308 a 1.7E+308   ó 3.4E-4932 a 1.1E+4932</a:t>
                      </a:r>
                      <a:endParaRPr sz="1600" u="none" strike="noStrike" cap="none"/>
                    </a:p>
                  </a:txBody>
                  <a:tcPr marL="91450" marR="91450" marT="45725" marB="45725"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0"/>
        <p:cNvGrpSpPr/>
        <p:nvPr/>
      </p:nvGrpSpPr>
      <p:grpSpPr>
        <a:xfrm>
          <a:off x="0" y="0"/>
          <a:ext cx="0" cy="0"/>
          <a:chOff x="0" y="0"/>
          <a:chExt cx="0" cy="0"/>
        </a:xfrm>
      </p:grpSpPr>
      <p:sp>
        <p:nvSpPr>
          <p:cNvPr id="661" name="Google Shape;661;p5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Control de secuencia bloque decisión</a:t>
            </a:r>
            <a:endParaRPr/>
          </a:p>
        </p:txBody>
      </p:sp>
      <p:sp>
        <p:nvSpPr>
          <p:cNvPr id="662" name="Google Shape;662;p56"/>
          <p:cNvSpPr/>
          <p:nvPr/>
        </p:nvSpPr>
        <p:spPr>
          <a:xfrm>
            <a:off x="251520" y="1563638"/>
            <a:ext cx="900100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br>
              <a:rPr lang="es-AR" sz="1600" b="0" i="0" u="none" strike="noStrike" cap="none">
                <a:solidFill>
                  <a:srgbClr val="D4D4D4"/>
                </a:solidFill>
                <a:latin typeface="Consolas"/>
                <a:ea typeface="Consolas"/>
                <a:cs typeface="Consolas"/>
                <a:sym typeface="Consolas"/>
              </a:rPr>
            </a:b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if</a:t>
            </a:r>
            <a:r>
              <a:rPr lang="es-AR" sz="1600" b="0" i="0" u="none" strike="noStrike" cap="none">
                <a:solidFill>
                  <a:srgbClr val="D4D4D4"/>
                </a:solidFill>
                <a:latin typeface="Consolas"/>
                <a:ea typeface="Consolas"/>
                <a:cs typeface="Consolas"/>
                <a:sym typeface="Consolas"/>
              </a:rPr>
              <a:t>(condición){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//codigo que se ejecuta si la condición es verdadera</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C586C0"/>
                </a:solidFill>
                <a:latin typeface="Consolas"/>
                <a:ea typeface="Consolas"/>
                <a:cs typeface="Consolas"/>
                <a:sym typeface="Consolas"/>
              </a:rPr>
              <a:t>else</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r>
              <a:rPr lang="es-AR" sz="1600" b="0" i="0" u="none" strike="noStrike" cap="none">
                <a:solidFill>
                  <a:srgbClr val="6A9955"/>
                </a:solidFill>
                <a:latin typeface="Consolas"/>
                <a:ea typeface="Consolas"/>
                <a:cs typeface="Consolas"/>
                <a:sym typeface="Consolas"/>
              </a:rPr>
              <a:t>/*codigo que se ejecuta si la condición es falsa,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6A9955"/>
                </a:solidFill>
                <a:latin typeface="Consolas"/>
                <a:ea typeface="Consolas"/>
                <a:cs typeface="Consolas"/>
                <a:sym typeface="Consolas"/>
              </a:rPr>
              <a:t>	si no hay puede obviarse el else y las llaves*/</a:t>
            </a:r>
            <a:endParaRPr sz="16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    }</a:t>
            </a:r>
            <a:endParaRPr sz="1600" b="0" i="0" u="none" strike="noStrike" cap="none">
              <a:solidFill>
                <a:srgbClr val="D4D4D4"/>
              </a:solidFill>
              <a:latin typeface="Consolas"/>
              <a:ea typeface="Consolas"/>
              <a:cs typeface="Consolas"/>
              <a:sym typeface="Consolas"/>
            </a:endParaRPr>
          </a:p>
        </p:txBody>
      </p:sp>
      <p:sp>
        <p:nvSpPr>
          <p:cNvPr id="663" name="Google Shape;663;p56"/>
          <p:cNvSpPr txBox="1"/>
          <p:nvPr/>
        </p:nvSpPr>
        <p:spPr>
          <a:xfrm>
            <a:off x="683568" y="3723878"/>
            <a:ext cx="807943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Dentro de la condición puede haber una expresión relacional como las que vimos antes, que pueden combinarse con operadores lógicos como los que vimos antes, es importante entender que esa condición tiene que poder determinar su grado de veracidad o 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7"/>
        <p:cNvGrpSpPr/>
        <p:nvPr/>
      </p:nvGrpSpPr>
      <p:grpSpPr>
        <a:xfrm>
          <a:off x="0" y="0"/>
          <a:ext cx="0" cy="0"/>
          <a:chOff x="0" y="0"/>
          <a:chExt cx="0" cy="0"/>
        </a:xfrm>
      </p:grpSpPr>
      <p:sp>
        <p:nvSpPr>
          <p:cNvPr id="668" name="Google Shape;668;p5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11111"/>
              <a:buFont typeface="Twentieth Century"/>
              <a:buNone/>
            </a:pPr>
            <a:r>
              <a:rPr lang="es-AR">
                <a:solidFill>
                  <a:schemeClr val="lt1"/>
                </a:solidFill>
              </a:rPr>
              <a:t>Control de secuencia bloque decisión</a:t>
            </a:r>
            <a:endParaRPr/>
          </a:p>
        </p:txBody>
      </p:sp>
      <p:pic>
        <p:nvPicPr>
          <p:cNvPr id="669" name="Google Shape;669;p57"/>
          <p:cNvPicPr preferRelativeResize="0"/>
          <p:nvPr/>
        </p:nvPicPr>
        <p:blipFill rotWithShape="1">
          <a:blip r:embed="rId3">
            <a:alphaModFix/>
          </a:blip>
          <a:srcRect/>
          <a:stretch/>
        </p:blipFill>
        <p:spPr>
          <a:xfrm>
            <a:off x="5173977" y="1779662"/>
            <a:ext cx="3901912" cy="2096510"/>
          </a:xfrm>
          <a:prstGeom prst="rect">
            <a:avLst/>
          </a:prstGeom>
          <a:noFill/>
          <a:ln>
            <a:noFill/>
          </a:ln>
        </p:spPr>
      </p:pic>
      <p:sp>
        <p:nvSpPr>
          <p:cNvPr id="670" name="Google Shape;670;p57"/>
          <p:cNvSpPr/>
          <p:nvPr/>
        </p:nvSpPr>
        <p:spPr>
          <a:xfrm>
            <a:off x="323528" y="2150808"/>
            <a:ext cx="4572000"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C586C0"/>
                </a:solidFill>
                <a:latin typeface="Consolas"/>
                <a:ea typeface="Consolas"/>
                <a:cs typeface="Consolas"/>
                <a:sym typeface="Consolas"/>
              </a:rPr>
              <a:t>if</a:t>
            </a:r>
            <a:r>
              <a:rPr lang="es-AR" sz="1600" b="0" i="0" u="none" strike="noStrike" cap="none">
                <a:solidFill>
                  <a:srgbClr val="D4D4D4"/>
                </a:solidFill>
                <a:latin typeface="Consolas"/>
                <a:ea typeface="Consolas"/>
                <a:cs typeface="Consolas"/>
                <a:sym typeface="Consolas"/>
              </a:rPr>
              <a:t>(a&gt;</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CDCAA"/>
                </a:solidFill>
                <a:latin typeface="Consolas"/>
                <a:ea typeface="Consolas"/>
                <a:cs typeface="Consolas"/>
                <a:sym typeface="Consolas"/>
              </a:rPr>
              <a:t>   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"a es positiva"</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586C0"/>
                </a:solidFill>
                <a:latin typeface="Consolas"/>
                <a:ea typeface="Consolas"/>
                <a:cs typeface="Consolas"/>
                <a:sym typeface="Consolas"/>
              </a:rPr>
              <a:t>else</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CDCAA"/>
                </a:solidFill>
                <a:latin typeface="Consolas"/>
                <a:ea typeface="Consolas"/>
                <a:cs typeface="Consolas"/>
                <a:sym typeface="Consolas"/>
              </a:rPr>
              <a:t>   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"a no es positiva"</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D4D4D4"/>
                </a:solidFill>
                <a:latin typeface="Consolas"/>
                <a:ea typeface="Consolas"/>
                <a:cs typeface="Consolas"/>
                <a:sym typeface="Consolas"/>
              </a:rPr>
              <a:t>}</a:t>
            </a:r>
            <a:endParaRPr sz="16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74"/>
        <p:cNvGrpSpPr/>
        <p:nvPr/>
      </p:nvGrpSpPr>
      <p:grpSpPr>
        <a:xfrm>
          <a:off x="0" y="0"/>
          <a:ext cx="0" cy="0"/>
          <a:chOff x="0" y="0"/>
          <a:chExt cx="0" cy="0"/>
        </a:xfrm>
      </p:grpSpPr>
      <p:sp>
        <p:nvSpPr>
          <p:cNvPr id="675" name="Google Shape;675;p5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Recordar</a:t>
            </a:r>
            <a:endParaRPr/>
          </a:p>
        </p:txBody>
      </p:sp>
      <p:sp>
        <p:nvSpPr>
          <p:cNvPr id="676" name="Google Shape;676;p58"/>
          <p:cNvSpPr/>
          <p:nvPr/>
        </p:nvSpPr>
        <p:spPr>
          <a:xfrm>
            <a:off x="609600" y="2068565"/>
            <a:ext cx="45720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C586C0"/>
                </a:solidFill>
                <a:latin typeface="Consolas"/>
                <a:ea typeface="Consolas"/>
                <a:cs typeface="Consolas"/>
                <a:sym typeface="Consolas"/>
              </a:rPr>
              <a:t>if</a:t>
            </a:r>
            <a:r>
              <a:rPr lang="es-AR" sz="1600" b="0" i="0" u="none" strike="noStrike" cap="none">
                <a:solidFill>
                  <a:srgbClr val="D4D4D4"/>
                </a:solidFill>
                <a:latin typeface="Consolas"/>
                <a:ea typeface="Consolas"/>
                <a:cs typeface="Consolas"/>
                <a:sym typeface="Consolas"/>
              </a:rPr>
              <a:t>(a&gt;</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DCDCAA"/>
                </a:solidFill>
                <a:latin typeface="Consolas"/>
                <a:ea typeface="Consolas"/>
                <a:cs typeface="Consolas"/>
                <a:sym typeface="Consolas"/>
              </a:rPr>
              <a:t>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"a es positiva"</a:t>
            </a:r>
            <a:r>
              <a:rPr lang="es-AR" sz="16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C586C0"/>
                </a:solidFill>
                <a:latin typeface="Consolas"/>
                <a:ea typeface="Consolas"/>
                <a:cs typeface="Consolas"/>
                <a:sym typeface="Consolas"/>
              </a:rPr>
              <a:t>else </a:t>
            </a:r>
            <a:r>
              <a:rPr lang="es-AR" sz="1600" b="0" i="0" u="none" strike="noStrike" cap="none">
                <a:solidFill>
                  <a:srgbClr val="DCDCAA"/>
                </a:solidFill>
                <a:latin typeface="Consolas"/>
                <a:ea typeface="Consolas"/>
                <a:cs typeface="Consolas"/>
                <a:sym typeface="Consolas"/>
              </a:rPr>
              <a:t>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"a no es positiva"</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D4D4D4"/>
              </a:solidFill>
              <a:latin typeface="Consolas"/>
              <a:ea typeface="Consolas"/>
              <a:cs typeface="Consolas"/>
              <a:sym typeface="Consolas"/>
            </a:endParaRPr>
          </a:p>
        </p:txBody>
      </p:sp>
      <p:sp>
        <p:nvSpPr>
          <p:cNvPr id="677" name="Google Shape;677;p58"/>
          <p:cNvSpPr txBox="1"/>
          <p:nvPr/>
        </p:nvSpPr>
        <p:spPr>
          <a:xfrm>
            <a:off x="683568" y="3723878"/>
            <a:ext cx="80794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Recordá que si dentro de una llave hay solamente una línea de código puede obviarse la llave, y el software interpreta que la primer línea es la única dentro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1"/>
        <p:cNvGrpSpPr/>
        <p:nvPr/>
      </p:nvGrpSpPr>
      <p:grpSpPr>
        <a:xfrm>
          <a:off x="0" y="0"/>
          <a:ext cx="0" cy="0"/>
          <a:chOff x="0" y="0"/>
          <a:chExt cx="0" cy="0"/>
        </a:xfrm>
      </p:grpSpPr>
      <p:sp>
        <p:nvSpPr>
          <p:cNvPr id="682" name="Google Shape;682;p5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Recordar</a:t>
            </a:r>
            <a:endParaRPr/>
          </a:p>
        </p:txBody>
      </p:sp>
      <p:sp>
        <p:nvSpPr>
          <p:cNvPr id="683" name="Google Shape;683;p59"/>
          <p:cNvSpPr/>
          <p:nvPr/>
        </p:nvSpPr>
        <p:spPr>
          <a:xfrm>
            <a:off x="644946" y="2283718"/>
            <a:ext cx="457200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AR" sz="1600" b="0" i="0" u="none" strike="noStrike" cap="none">
                <a:solidFill>
                  <a:srgbClr val="C586C0"/>
                </a:solidFill>
                <a:latin typeface="Consolas"/>
                <a:ea typeface="Consolas"/>
                <a:cs typeface="Consolas"/>
                <a:sym typeface="Consolas"/>
              </a:rPr>
              <a:t>if</a:t>
            </a:r>
            <a:r>
              <a:rPr lang="es-AR" sz="1600" b="0" i="0" u="none" strike="noStrike" cap="none">
                <a:solidFill>
                  <a:srgbClr val="D4D4D4"/>
                </a:solidFill>
                <a:latin typeface="Consolas"/>
                <a:ea typeface="Consolas"/>
                <a:cs typeface="Consolas"/>
                <a:sym typeface="Consolas"/>
              </a:rPr>
              <a:t>(a&gt;</a:t>
            </a:r>
            <a:r>
              <a:rPr lang="es-AR" sz="1600" b="0" i="0" u="none" strike="noStrike" cap="none">
                <a:solidFill>
                  <a:srgbClr val="B5CEA8"/>
                </a:solidFill>
                <a:latin typeface="Consolas"/>
                <a:ea typeface="Consolas"/>
                <a:cs typeface="Consolas"/>
                <a:sym typeface="Consolas"/>
              </a:rPr>
              <a:t>0</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DCDCAA"/>
                </a:solidFill>
                <a:latin typeface="Consolas"/>
                <a:ea typeface="Consolas"/>
                <a:cs typeface="Consolas"/>
                <a:sym typeface="Consolas"/>
              </a:rPr>
              <a:t>printf</a:t>
            </a:r>
            <a:r>
              <a:rPr lang="es-AR" sz="1600" b="0" i="0" u="none" strike="noStrike" cap="none">
                <a:solidFill>
                  <a:srgbClr val="D4D4D4"/>
                </a:solidFill>
                <a:latin typeface="Consolas"/>
                <a:ea typeface="Consolas"/>
                <a:cs typeface="Consolas"/>
                <a:sym typeface="Consolas"/>
              </a:rPr>
              <a:t>(</a:t>
            </a:r>
            <a:r>
              <a:rPr lang="es-AR" sz="1600" b="0" i="0" u="none" strike="noStrike" cap="none">
                <a:solidFill>
                  <a:srgbClr val="CE9178"/>
                </a:solidFill>
                <a:latin typeface="Consolas"/>
                <a:ea typeface="Consolas"/>
                <a:cs typeface="Consolas"/>
                <a:sym typeface="Consolas"/>
              </a:rPr>
              <a:t>"a es positiva"</a:t>
            </a:r>
            <a:r>
              <a:rPr lang="es-AR" sz="16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D4D4D4"/>
              </a:solidFill>
              <a:latin typeface="Consolas"/>
              <a:ea typeface="Consolas"/>
              <a:cs typeface="Consolas"/>
              <a:sym typeface="Consolas"/>
            </a:endParaRPr>
          </a:p>
        </p:txBody>
      </p:sp>
      <p:sp>
        <p:nvSpPr>
          <p:cNvPr id="684" name="Google Shape;684;p59"/>
          <p:cNvSpPr txBox="1"/>
          <p:nvPr/>
        </p:nvSpPr>
        <p:spPr>
          <a:xfrm>
            <a:off x="532284" y="3951317"/>
            <a:ext cx="80794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Si en la condición no hay código en la rama falsa no es necesario colocar la palabra else ni sus llaves.</a:t>
            </a:r>
            <a:endParaRPr sz="1400" b="0" i="0" u="none" strike="noStrike" cap="none">
              <a:solidFill>
                <a:srgbClr val="000000"/>
              </a:solidFill>
              <a:latin typeface="Arial"/>
              <a:ea typeface="Arial"/>
              <a:cs typeface="Arial"/>
              <a:sym typeface="Arial"/>
            </a:endParaRPr>
          </a:p>
        </p:txBody>
      </p:sp>
      <p:pic>
        <p:nvPicPr>
          <p:cNvPr id="685" name="Google Shape;685;p59"/>
          <p:cNvPicPr preferRelativeResize="0"/>
          <p:nvPr/>
        </p:nvPicPr>
        <p:blipFill rotWithShape="1">
          <a:blip r:embed="rId3">
            <a:alphaModFix/>
          </a:blip>
          <a:srcRect/>
          <a:stretch/>
        </p:blipFill>
        <p:spPr>
          <a:xfrm>
            <a:off x="5580112" y="1350890"/>
            <a:ext cx="3326904" cy="2441719"/>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6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200"/>
              <a:buFont typeface="Twentieth Century"/>
              <a:buNone/>
            </a:pPr>
            <a:r>
              <a:rPr lang="es-AR"/>
              <a:t>Tips</a:t>
            </a:r>
            <a:endParaRPr/>
          </a:p>
        </p:txBody>
      </p:sp>
      <p:sp>
        <p:nvSpPr>
          <p:cNvPr id="691" name="Google Shape;691;p60"/>
          <p:cNvSpPr txBox="1">
            <a:spLocks noGrp="1"/>
          </p:cNvSpPr>
          <p:nvPr>
            <p:ph type="body" idx="1"/>
          </p:nvPr>
        </p:nvSpPr>
        <p:spPr>
          <a:xfrm>
            <a:off x="609600" y="1352551"/>
            <a:ext cx="8426896" cy="3268624"/>
          </a:xfrm>
          <a:prstGeom prst="rect">
            <a:avLst/>
          </a:prstGeom>
          <a:noFill/>
          <a:ln>
            <a:noFill/>
          </a:ln>
        </p:spPr>
        <p:txBody>
          <a:bodyPr spcFirstLastPara="1" wrap="square" lIns="91425" tIns="45700" rIns="91425" bIns="45700" anchor="t" anchorCtr="0">
            <a:normAutofit/>
          </a:bodyPr>
          <a:lstStyle/>
          <a:p>
            <a:pPr marL="320040" lvl="0" indent="-320040" algn="l" rtl="0">
              <a:lnSpc>
                <a:spcPct val="100000"/>
              </a:lnSpc>
              <a:spcBef>
                <a:spcPts val="0"/>
              </a:spcBef>
              <a:spcAft>
                <a:spcPts val="0"/>
              </a:spcAft>
              <a:buSzPts val="1740"/>
              <a:buChar char="◻"/>
            </a:pPr>
            <a:r>
              <a:rPr lang="es-AR"/>
              <a:t>Que una expresión sea verdadera da como resultado un 1, mientras que si la condición es falsa se asigna con el valor 0, por lo tanto…</a:t>
            </a:r>
            <a:endParaRPr/>
          </a:p>
          <a:p>
            <a:pPr marL="0" lvl="0" indent="0" algn="l" rtl="0">
              <a:lnSpc>
                <a:spcPct val="100000"/>
              </a:lnSpc>
              <a:spcBef>
                <a:spcPts val="0"/>
              </a:spcBef>
              <a:spcAft>
                <a:spcPts val="0"/>
              </a:spcAft>
              <a:buSzPts val="1740"/>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5"/>
        <p:cNvGrpSpPr/>
        <p:nvPr/>
      </p:nvGrpSpPr>
      <p:grpSpPr>
        <a:xfrm>
          <a:off x="0" y="0"/>
          <a:ext cx="0" cy="0"/>
          <a:chOff x="0" y="0"/>
          <a:chExt cx="0" cy="0"/>
        </a:xfrm>
      </p:grpSpPr>
      <p:sp>
        <p:nvSpPr>
          <p:cNvPr id="696" name="Google Shape;696;p6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Este código</a:t>
            </a:r>
            <a:endParaRPr/>
          </a:p>
        </p:txBody>
      </p:sp>
      <p:sp>
        <p:nvSpPr>
          <p:cNvPr id="697" name="Google Shape;697;p61"/>
          <p:cNvSpPr txBox="1"/>
          <p:nvPr/>
        </p:nvSpPr>
        <p:spPr>
          <a:xfrm>
            <a:off x="532284" y="4135981"/>
            <a:ext cx="80794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Recordár que en Pseint se utiliza un solo igual, pero en C eso es asignar, mientras que el doble = evalúa el grado de igualdad de dos expresiones, en este caso el valor de una variable y una constante.</a:t>
            </a:r>
            <a:endParaRPr sz="1400" b="0" i="0" u="none" strike="noStrike" cap="none">
              <a:solidFill>
                <a:srgbClr val="000000"/>
              </a:solidFill>
              <a:latin typeface="Arial"/>
              <a:ea typeface="Arial"/>
              <a:cs typeface="Arial"/>
              <a:sym typeface="Arial"/>
            </a:endParaRPr>
          </a:p>
        </p:txBody>
      </p:sp>
      <p:sp>
        <p:nvSpPr>
          <p:cNvPr id="698" name="Google Shape;698;p61"/>
          <p:cNvSpPr/>
          <p:nvPr/>
        </p:nvSpPr>
        <p:spPr>
          <a:xfrm>
            <a:off x="971600" y="2352967"/>
            <a:ext cx="360387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if</a:t>
            </a:r>
            <a:r>
              <a:rPr lang="es-AR" sz="1800" b="0" i="0" u="none" strike="noStrike" cap="none">
                <a:solidFill>
                  <a:srgbClr val="D4D4D4"/>
                </a:solidFill>
                <a:latin typeface="Consolas"/>
                <a:ea typeface="Consolas"/>
                <a:cs typeface="Consolas"/>
                <a:sym typeface="Consolas"/>
              </a:rPr>
              <a:t>(a==0)</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 vale 0"</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pic>
        <p:nvPicPr>
          <p:cNvPr id="699" name="Google Shape;699;p61"/>
          <p:cNvPicPr preferRelativeResize="0"/>
          <p:nvPr/>
        </p:nvPicPr>
        <p:blipFill rotWithShape="1">
          <a:blip r:embed="rId3">
            <a:alphaModFix/>
          </a:blip>
          <a:srcRect/>
          <a:stretch/>
        </p:blipFill>
        <p:spPr>
          <a:xfrm>
            <a:off x="5436364" y="1354035"/>
            <a:ext cx="3164281" cy="273652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3"/>
        <p:cNvGrpSpPr/>
        <p:nvPr/>
      </p:nvGrpSpPr>
      <p:grpSpPr>
        <a:xfrm>
          <a:off x="0" y="0"/>
          <a:ext cx="0" cy="0"/>
          <a:chOff x="0" y="0"/>
          <a:chExt cx="0" cy="0"/>
        </a:xfrm>
      </p:grpSpPr>
      <p:sp>
        <p:nvSpPr>
          <p:cNvPr id="704" name="Google Shape;704;p6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Es equivalente a este</a:t>
            </a:r>
            <a:endParaRPr/>
          </a:p>
        </p:txBody>
      </p:sp>
      <p:sp>
        <p:nvSpPr>
          <p:cNvPr id="705" name="Google Shape;705;p62"/>
          <p:cNvSpPr txBox="1"/>
          <p:nvPr/>
        </p:nvSpPr>
        <p:spPr>
          <a:xfrm>
            <a:off x="532284" y="3951317"/>
            <a:ext cx="807943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Si a vale 0 al negarla vale 1, por lo tanto la condición se hace verdadera. </a:t>
            </a:r>
            <a:endParaRPr sz="1400" b="0" i="0" u="none" strike="noStrike" cap="none">
              <a:solidFill>
                <a:srgbClr val="000000"/>
              </a:solidFill>
              <a:latin typeface="Arial"/>
              <a:ea typeface="Arial"/>
              <a:cs typeface="Arial"/>
              <a:sym typeface="Arial"/>
            </a:endParaRPr>
          </a:p>
        </p:txBody>
      </p:sp>
      <p:pic>
        <p:nvPicPr>
          <p:cNvPr id="706" name="Google Shape;706;p62"/>
          <p:cNvPicPr preferRelativeResize="0"/>
          <p:nvPr/>
        </p:nvPicPr>
        <p:blipFill rotWithShape="1">
          <a:blip r:embed="rId3">
            <a:alphaModFix/>
          </a:blip>
          <a:srcRect/>
          <a:stretch/>
        </p:blipFill>
        <p:spPr>
          <a:xfrm>
            <a:off x="5652120" y="1570293"/>
            <a:ext cx="2696831" cy="2381024"/>
          </a:xfrm>
          <a:prstGeom prst="rect">
            <a:avLst/>
          </a:prstGeom>
          <a:noFill/>
          <a:ln>
            <a:noFill/>
          </a:ln>
        </p:spPr>
      </p:pic>
      <p:sp>
        <p:nvSpPr>
          <p:cNvPr id="707" name="Google Shape;707;p62"/>
          <p:cNvSpPr/>
          <p:nvPr/>
        </p:nvSpPr>
        <p:spPr>
          <a:xfrm>
            <a:off x="971600" y="2352967"/>
            <a:ext cx="33505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if</a:t>
            </a:r>
            <a:r>
              <a:rPr lang="es-AR" sz="1800" b="0" i="0" u="none" strike="noStrike" cap="none">
                <a:solidFill>
                  <a:srgbClr val="D4D4D4"/>
                </a:solidFill>
                <a:latin typeface="Consolas"/>
                <a:ea typeface="Consolas"/>
                <a:cs typeface="Consolas"/>
                <a:sym typeface="Consolas"/>
              </a:rPr>
              <a:t>(!a)</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 vale 0"</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1"/>
        <p:cNvGrpSpPr/>
        <p:nvPr/>
      </p:nvGrpSpPr>
      <p:grpSpPr>
        <a:xfrm>
          <a:off x="0" y="0"/>
          <a:ext cx="0" cy="0"/>
          <a:chOff x="0" y="0"/>
          <a:chExt cx="0" cy="0"/>
        </a:xfrm>
      </p:grpSpPr>
      <p:sp>
        <p:nvSpPr>
          <p:cNvPr id="712" name="Google Shape;712;p63"/>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Y este código</a:t>
            </a:r>
            <a:endParaRPr/>
          </a:p>
        </p:txBody>
      </p:sp>
      <p:sp>
        <p:nvSpPr>
          <p:cNvPr id="713" name="Google Shape;713;p63"/>
          <p:cNvSpPr/>
          <p:nvPr/>
        </p:nvSpPr>
        <p:spPr>
          <a:xfrm>
            <a:off x="467544" y="2336165"/>
            <a:ext cx="48702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if</a:t>
            </a:r>
            <a:r>
              <a:rPr lang="es-AR" sz="1800" b="0" i="0" u="none" strike="noStrike" cap="none">
                <a:solidFill>
                  <a:srgbClr val="D4D4D4"/>
                </a:solidFill>
                <a:latin typeface="Consolas"/>
                <a:ea typeface="Consolas"/>
                <a:cs typeface="Consolas"/>
                <a:sym typeface="Consolas"/>
              </a:rPr>
              <a:t>(a!=0)</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 es distinto de 0"</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pic>
        <p:nvPicPr>
          <p:cNvPr id="714" name="Google Shape;714;p63"/>
          <p:cNvPicPr preferRelativeResize="0"/>
          <p:nvPr/>
        </p:nvPicPr>
        <p:blipFill rotWithShape="1">
          <a:blip r:embed="rId3">
            <a:alphaModFix/>
          </a:blip>
          <a:srcRect/>
          <a:stretch/>
        </p:blipFill>
        <p:spPr>
          <a:xfrm>
            <a:off x="5325099" y="1504874"/>
            <a:ext cx="3768783" cy="2291011"/>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8"/>
        <p:cNvGrpSpPr/>
        <p:nvPr/>
      </p:nvGrpSpPr>
      <p:grpSpPr>
        <a:xfrm>
          <a:off x="0" y="0"/>
          <a:ext cx="0" cy="0"/>
          <a:chOff x="0" y="0"/>
          <a:chExt cx="0" cy="0"/>
        </a:xfrm>
      </p:grpSpPr>
      <p:sp>
        <p:nvSpPr>
          <p:cNvPr id="719" name="Google Shape;719;p64"/>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Es equivalente a este</a:t>
            </a:r>
            <a:endParaRPr/>
          </a:p>
        </p:txBody>
      </p:sp>
      <p:sp>
        <p:nvSpPr>
          <p:cNvPr id="720" name="Google Shape;720;p64"/>
          <p:cNvSpPr txBox="1"/>
          <p:nvPr/>
        </p:nvSpPr>
        <p:spPr>
          <a:xfrm>
            <a:off x="532284" y="3951317"/>
            <a:ext cx="80794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Si a es cualquier valor menos cero, la condición es verdadera por lo tanto a es distinta de cero, es falsa solamente cuando a es igual a cero</a:t>
            </a:r>
            <a:endParaRPr sz="1400" b="0" i="0" u="none" strike="noStrike" cap="none">
              <a:solidFill>
                <a:srgbClr val="000000"/>
              </a:solidFill>
              <a:latin typeface="Arial"/>
              <a:ea typeface="Arial"/>
              <a:cs typeface="Arial"/>
              <a:sym typeface="Arial"/>
            </a:endParaRPr>
          </a:p>
        </p:txBody>
      </p:sp>
      <p:sp>
        <p:nvSpPr>
          <p:cNvPr id="721" name="Google Shape;721;p64"/>
          <p:cNvSpPr/>
          <p:nvPr/>
        </p:nvSpPr>
        <p:spPr>
          <a:xfrm>
            <a:off x="195968" y="2387084"/>
            <a:ext cx="449033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if</a:t>
            </a:r>
            <a:r>
              <a:rPr lang="es-AR" sz="1800" b="0" i="0" u="none" strike="noStrike" cap="none">
                <a:solidFill>
                  <a:srgbClr val="D4D4D4"/>
                </a:solidFill>
                <a:latin typeface="Consolas"/>
                <a:ea typeface="Consolas"/>
                <a:cs typeface="Consolas"/>
                <a:sym typeface="Consolas"/>
              </a:rPr>
              <a:t>(a)</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 es distinta de 0"</a:t>
            </a: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pic>
        <p:nvPicPr>
          <p:cNvPr id="722" name="Google Shape;722;p64"/>
          <p:cNvPicPr preferRelativeResize="0"/>
          <p:nvPr/>
        </p:nvPicPr>
        <p:blipFill rotWithShape="1">
          <a:blip r:embed="rId3">
            <a:alphaModFix/>
          </a:blip>
          <a:srcRect/>
          <a:stretch/>
        </p:blipFill>
        <p:spPr>
          <a:xfrm>
            <a:off x="4839756" y="1548343"/>
            <a:ext cx="3957637" cy="234791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26"/>
        <p:cNvGrpSpPr/>
        <p:nvPr/>
      </p:nvGrpSpPr>
      <p:grpSpPr>
        <a:xfrm>
          <a:off x="0" y="0"/>
          <a:ext cx="0" cy="0"/>
          <a:chOff x="0" y="0"/>
          <a:chExt cx="0" cy="0"/>
        </a:xfrm>
      </p:grpSpPr>
      <p:sp>
        <p:nvSpPr>
          <p:cNvPr id="727" name="Google Shape;727;p6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Combinando expresiones</a:t>
            </a:r>
            <a:endParaRPr/>
          </a:p>
        </p:txBody>
      </p:sp>
      <p:sp>
        <p:nvSpPr>
          <p:cNvPr id="728" name="Google Shape;728;p65"/>
          <p:cNvSpPr txBox="1"/>
          <p:nvPr/>
        </p:nvSpPr>
        <p:spPr>
          <a:xfrm>
            <a:off x="532284" y="3951317"/>
            <a:ext cx="80794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Recordar que al combinar expresiones con una or, se utilizan dos ||, cuando se utiliza una sola |, se realiza la or bit a bit.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Las llaves puede obviarse, dado que solo hay una línea de código dentro.</a:t>
            </a:r>
            <a:endParaRPr sz="1400" b="0" i="0" u="none" strike="noStrike" cap="none">
              <a:solidFill>
                <a:srgbClr val="000000"/>
              </a:solidFill>
              <a:latin typeface="Arial"/>
              <a:ea typeface="Arial"/>
              <a:cs typeface="Arial"/>
              <a:sym typeface="Arial"/>
            </a:endParaRPr>
          </a:p>
        </p:txBody>
      </p:sp>
      <p:pic>
        <p:nvPicPr>
          <p:cNvPr id="729" name="Google Shape;729;p65"/>
          <p:cNvPicPr preferRelativeResize="0"/>
          <p:nvPr/>
        </p:nvPicPr>
        <p:blipFill rotWithShape="1">
          <a:blip r:embed="rId3">
            <a:alphaModFix/>
          </a:blip>
          <a:srcRect/>
          <a:stretch/>
        </p:blipFill>
        <p:spPr>
          <a:xfrm>
            <a:off x="4701108" y="1383618"/>
            <a:ext cx="4318062" cy="2376264"/>
          </a:xfrm>
          <a:prstGeom prst="rect">
            <a:avLst/>
          </a:prstGeom>
          <a:noFill/>
          <a:ln>
            <a:noFill/>
          </a:ln>
        </p:spPr>
      </p:pic>
      <p:sp>
        <p:nvSpPr>
          <p:cNvPr id="730" name="Google Shape;730;p65"/>
          <p:cNvSpPr/>
          <p:nvPr/>
        </p:nvSpPr>
        <p:spPr>
          <a:xfrm>
            <a:off x="-252536" y="1521971"/>
            <a:ext cx="727280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if</a:t>
            </a:r>
            <a:r>
              <a:rPr lang="es-AR" sz="1800" b="0" i="0" u="none" strike="noStrike" cap="none">
                <a:solidFill>
                  <a:srgbClr val="D4D4D4"/>
                </a:solidFill>
                <a:latin typeface="Consolas"/>
                <a:ea typeface="Consolas"/>
                <a:cs typeface="Consolas"/>
                <a:sym typeface="Consolas"/>
              </a:rPr>
              <a:t>((var1==</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)||(var2==</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"Al menos una vale 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else</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"Ninguna vale 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5"/>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Nombre de variables</a:t>
            </a:r>
            <a:endParaRPr/>
          </a:p>
        </p:txBody>
      </p:sp>
      <p:sp>
        <p:nvSpPr>
          <p:cNvPr id="152" name="Google Shape;152;p115"/>
          <p:cNvSpPr txBox="1">
            <a:spLocks noGrp="1"/>
          </p:cNvSpPr>
          <p:nvPr>
            <p:ph type="body" idx="1"/>
          </p:nvPr>
        </p:nvSpPr>
        <p:spPr>
          <a:xfrm>
            <a:off x="609600" y="1371600"/>
            <a:ext cx="8153400" cy="3276600"/>
          </a:xfrm>
          <a:prstGeom prst="rect">
            <a:avLst/>
          </a:prstGeom>
          <a:noFill/>
          <a:ln>
            <a:noFill/>
          </a:ln>
        </p:spPr>
        <p:txBody>
          <a:bodyPr spcFirstLastPara="1" wrap="square" lIns="91425" tIns="45700" rIns="91425" bIns="45700" anchor="t" anchorCtr="0">
            <a:normAutofit/>
          </a:bodyPr>
          <a:lstStyle/>
          <a:p>
            <a:pPr marL="457200" lvl="0" indent="-297180" algn="l" rtl="0">
              <a:lnSpc>
                <a:spcPct val="100000"/>
              </a:lnSpc>
              <a:spcBef>
                <a:spcPts val="700"/>
              </a:spcBef>
              <a:spcAft>
                <a:spcPts val="0"/>
              </a:spcAft>
              <a:buSzPts val="1080"/>
              <a:buChar char="◻"/>
            </a:pPr>
            <a:r>
              <a:rPr lang="es-AR"/>
              <a:t>En ‘C’ hay palabras reservadas que no pueden utilizarse como nombre de variable. </a:t>
            </a:r>
            <a:endParaRPr/>
          </a:p>
        </p:txBody>
      </p:sp>
      <p:graphicFrame>
        <p:nvGraphicFramePr>
          <p:cNvPr id="153" name="Google Shape;153;p115"/>
          <p:cNvGraphicFramePr/>
          <p:nvPr/>
        </p:nvGraphicFramePr>
        <p:xfrm>
          <a:off x="1612900" y="2534668"/>
          <a:ext cx="3000000" cy="3000000"/>
        </p:xfrm>
        <a:graphic>
          <a:graphicData uri="http://schemas.openxmlformats.org/drawingml/2006/table">
            <a:tbl>
              <a:tblPr firstRow="1" bandRow="1">
                <a:noFill/>
                <a:tableStyleId>{4EE9C7FA-2AA7-4B00-AEC4-EF8F5005498B}</a:tableStyleId>
              </a:tblPr>
              <a:tblGrid>
                <a:gridCol w="1468825">
                  <a:extLst>
                    <a:ext uri="{9D8B030D-6E8A-4147-A177-3AD203B41FA5}">
                      <a16:colId xmlns:a16="http://schemas.microsoft.com/office/drawing/2014/main" val="20000"/>
                    </a:ext>
                  </a:extLst>
                </a:gridCol>
                <a:gridCol w="1494925">
                  <a:extLst>
                    <a:ext uri="{9D8B030D-6E8A-4147-A177-3AD203B41FA5}">
                      <a16:colId xmlns:a16="http://schemas.microsoft.com/office/drawing/2014/main" val="20001"/>
                    </a:ext>
                  </a:extLst>
                </a:gridCol>
                <a:gridCol w="1494925">
                  <a:extLst>
                    <a:ext uri="{9D8B030D-6E8A-4147-A177-3AD203B41FA5}">
                      <a16:colId xmlns:a16="http://schemas.microsoft.com/office/drawing/2014/main" val="20002"/>
                    </a:ext>
                  </a:extLst>
                </a:gridCol>
                <a:gridCol w="1494925">
                  <a:extLst>
                    <a:ext uri="{9D8B030D-6E8A-4147-A177-3AD203B41FA5}">
                      <a16:colId xmlns:a16="http://schemas.microsoft.com/office/drawing/2014/main" val="20003"/>
                    </a:ext>
                  </a:extLst>
                </a:gridCol>
              </a:tblGrid>
              <a:tr h="273850">
                <a:tc>
                  <a:txBody>
                    <a:bodyPr/>
                    <a:lstStyle/>
                    <a:p>
                      <a:pPr marL="0" marR="0" lvl="0" indent="0" algn="l" rtl="0">
                        <a:lnSpc>
                          <a:spcPct val="100000"/>
                        </a:lnSpc>
                        <a:spcBef>
                          <a:spcPts val="0"/>
                        </a:spcBef>
                        <a:spcAft>
                          <a:spcPts val="0"/>
                        </a:spcAft>
                        <a:buNone/>
                      </a:pPr>
                      <a:r>
                        <a:rPr lang="es-AR" sz="1400" u="none" strike="noStrike" cap="none"/>
                        <a:t>Auto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Double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Int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Struct</a:t>
                      </a:r>
                      <a:endParaRPr sz="1400" u="none" strike="noStrike" cap="none"/>
                    </a:p>
                  </a:txBody>
                  <a:tcPr marL="91450" marR="91450" marT="45725" marB="45725"/>
                </a:tc>
                <a:extLst>
                  <a:ext uri="{0D108BD9-81ED-4DB2-BD59-A6C34878D82A}">
                    <a16:rowId xmlns:a16="http://schemas.microsoft.com/office/drawing/2014/main" val="10000"/>
                  </a:ext>
                </a:extLst>
              </a:tr>
              <a:tr h="273850">
                <a:tc>
                  <a:txBody>
                    <a:bodyPr/>
                    <a:lstStyle/>
                    <a:p>
                      <a:pPr marL="0" marR="0" lvl="0" indent="0" algn="l" rtl="0">
                        <a:lnSpc>
                          <a:spcPct val="100000"/>
                        </a:lnSpc>
                        <a:spcBef>
                          <a:spcPts val="0"/>
                        </a:spcBef>
                        <a:spcAft>
                          <a:spcPts val="0"/>
                        </a:spcAft>
                        <a:buNone/>
                      </a:pPr>
                      <a:r>
                        <a:rPr lang="es-AR" sz="1400" u="none" strike="noStrike" cap="none"/>
                        <a:t>Break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Else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Long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Switch</a:t>
                      </a:r>
                      <a:endParaRPr sz="1400" u="none" strike="noStrike" cap="none"/>
                    </a:p>
                  </a:txBody>
                  <a:tcPr marL="91450" marR="91450" marT="45725" marB="45725"/>
                </a:tc>
                <a:extLst>
                  <a:ext uri="{0D108BD9-81ED-4DB2-BD59-A6C34878D82A}">
                    <a16:rowId xmlns:a16="http://schemas.microsoft.com/office/drawing/2014/main" val="10001"/>
                  </a:ext>
                </a:extLst>
              </a:tr>
              <a:tr h="273850">
                <a:tc>
                  <a:txBody>
                    <a:bodyPr/>
                    <a:lstStyle/>
                    <a:p>
                      <a:pPr marL="0" marR="0" lvl="0" indent="0" algn="l" rtl="0">
                        <a:lnSpc>
                          <a:spcPct val="100000"/>
                        </a:lnSpc>
                        <a:spcBef>
                          <a:spcPts val="0"/>
                        </a:spcBef>
                        <a:spcAft>
                          <a:spcPts val="0"/>
                        </a:spcAft>
                        <a:buNone/>
                      </a:pPr>
                      <a:r>
                        <a:rPr lang="es-AR" sz="1400" u="none" strike="noStrike" cap="none"/>
                        <a:t>Case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Enum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Register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Typedef</a:t>
                      </a:r>
                      <a:endParaRPr sz="1400" u="none" strike="noStrike" cap="none"/>
                    </a:p>
                  </a:txBody>
                  <a:tcPr marL="91450" marR="91450" marT="45725" marB="45725"/>
                </a:tc>
                <a:extLst>
                  <a:ext uri="{0D108BD9-81ED-4DB2-BD59-A6C34878D82A}">
                    <a16:rowId xmlns:a16="http://schemas.microsoft.com/office/drawing/2014/main" val="10002"/>
                  </a:ext>
                </a:extLst>
              </a:tr>
              <a:tr h="273850">
                <a:tc>
                  <a:txBody>
                    <a:bodyPr/>
                    <a:lstStyle/>
                    <a:p>
                      <a:pPr marL="0" marR="0" lvl="0" indent="0" algn="l" rtl="0">
                        <a:lnSpc>
                          <a:spcPct val="100000"/>
                        </a:lnSpc>
                        <a:spcBef>
                          <a:spcPts val="0"/>
                        </a:spcBef>
                        <a:spcAft>
                          <a:spcPts val="0"/>
                        </a:spcAft>
                        <a:buNone/>
                      </a:pPr>
                      <a:r>
                        <a:rPr lang="es-AR" sz="1400" u="none" strike="noStrike" cap="none"/>
                        <a:t>Char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Extern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Return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Union</a:t>
                      </a:r>
                      <a:endParaRPr sz="1400" u="none" strike="noStrike" cap="none"/>
                    </a:p>
                  </a:txBody>
                  <a:tcPr marL="91450" marR="91450" marT="45725" marB="45725"/>
                </a:tc>
                <a:extLst>
                  <a:ext uri="{0D108BD9-81ED-4DB2-BD59-A6C34878D82A}">
                    <a16:rowId xmlns:a16="http://schemas.microsoft.com/office/drawing/2014/main" val="10003"/>
                  </a:ext>
                </a:extLst>
              </a:tr>
              <a:tr h="273850">
                <a:tc>
                  <a:txBody>
                    <a:bodyPr/>
                    <a:lstStyle/>
                    <a:p>
                      <a:pPr marL="0" marR="0" lvl="0" indent="0" algn="l" rtl="0">
                        <a:lnSpc>
                          <a:spcPct val="100000"/>
                        </a:lnSpc>
                        <a:spcBef>
                          <a:spcPts val="0"/>
                        </a:spcBef>
                        <a:spcAft>
                          <a:spcPts val="0"/>
                        </a:spcAft>
                        <a:buNone/>
                      </a:pPr>
                      <a:r>
                        <a:rPr lang="es-AR" sz="1400" u="none" strike="noStrike" cap="none"/>
                        <a:t>Const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Float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Short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Unsigned</a:t>
                      </a:r>
                      <a:endParaRPr sz="1400" u="none" strike="noStrike" cap="none"/>
                    </a:p>
                  </a:txBody>
                  <a:tcPr marL="91450" marR="91450" marT="45725" marB="45725"/>
                </a:tc>
                <a:extLst>
                  <a:ext uri="{0D108BD9-81ED-4DB2-BD59-A6C34878D82A}">
                    <a16:rowId xmlns:a16="http://schemas.microsoft.com/office/drawing/2014/main" val="10004"/>
                  </a:ext>
                </a:extLst>
              </a:tr>
              <a:tr h="273850">
                <a:tc>
                  <a:txBody>
                    <a:bodyPr/>
                    <a:lstStyle/>
                    <a:p>
                      <a:pPr marL="0" marR="0" lvl="0" indent="0" algn="l" rtl="0">
                        <a:lnSpc>
                          <a:spcPct val="100000"/>
                        </a:lnSpc>
                        <a:spcBef>
                          <a:spcPts val="0"/>
                        </a:spcBef>
                        <a:spcAft>
                          <a:spcPts val="0"/>
                        </a:spcAft>
                        <a:buNone/>
                      </a:pPr>
                      <a:r>
                        <a:rPr lang="es-AR" sz="1400" u="none" strike="noStrike" cap="none"/>
                        <a:t>Continue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For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Signed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Void</a:t>
                      </a:r>
                      <a:endParaRPr sz="1400" u="none" strike="noStrike" cap="none"/>
                    </a:p>
                  </a:txBody>
                  <a:tcPr marL="91450" marR="91450" marT="45725" marB="45725"/>
                </a:tc>
                <a:extLst>
                  <a:ext uri="{0D108BD9-81ED-4DB2-BD59-A6C34878D82A}">
                    <a16:rowId xmlns:a16="http://schemas.microsoft.com/office/drawing/2014/main" val="10005"/>
                  </a:ext>
                </a:extLst>
              </a:tr>
              <a:tr h="273850">
                <a:tc>
                  <a:txBody>
                    <a:bodyPr/>
                    <a:lstStyle/>
                    <a:p>
                      <a:pPr marL="0" marR="0" lvl="0" indent="0" algn="l" rtl="0">
                        <a:lnSpc>
                          <a:spcPct val="100000"/>
                        </a:lnSpc>
                        <a:spcBef>
                          <a:spcPts val="0"/>
                        </a:spcBef>
                        <a:spcAft>
                          <a:spcPts val="0"/>
                        </a:spcAft>
                        <a:buNone/>
                      </a:pPr>
                      <a:r>
                        <a:rPr lang="es-AR" sz="1400" u="none" strike="noStrike" cap="none"/>
                        <a:t>Default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Goto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Sizeof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Volatile</a:t>
                      </a:r>
                      <a:endParaRPr sz="1400" u="none" strike="noStrike" cap="none"/>
                    </a:p>
                  </a:txBody>
                  <a:tcPr marL="91450" marR="91450" marT="45725" marB="45725"/>
                </a:tc>
                <a:extLst>
                  <a:ext uri="{0D108BD9-81ED-4DB2-BD59-A6C34878D82A}">
                    <a16:rowId xmlns:a16="http://schemas.microsoft.com/office/drawing/2014/main" val="10006"/>
                  </a:ext>
                </a:extLst>
              </a:tr>
              <a:tr h="273850">
                <a:tc>
                  <a:txBody>
                    <a:bodyPr/>
                    <a:lstStyle/>
                    <a:p>
                      <a:pPr marL="0" marR="0" lvl="0" indent="0" algn="l" rtl="0">
                        <a:lnSpc>
                          <a:spcPct val="100000"/>
                        </a:lnSpc>
                        <a:spcBef>
                          <a:spcPts val="0"/>
                        </a:spcBef>
                        <a:spcAft>
                          <a:spcPts val="0"/>
                        </a:spcAft>
                        <a:buNone/>
                      </a:pPr>
                      <a:r>
                        <a:rPr lang="es-AR" sz="1400" u="none" strike="noStrike" cap="none"/>
                        <a:t>Do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If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Static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AR" sz="1400" u="none" strike="noStrike" cap="none"/>
                        <a:t>While</a:t>
                      </a:r>
                      <a:endParaRPr sz="1400" u="none" strike="noStrike" cap="none"/>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4"/>
        <p:cNvGrpSpPr/>
        <p:nvPr/>
      </p:nvGrpSpPr>
      <p:grpSpPr>
        <a:xfrm>
          <a:off x="0" y="0"/>
          <a:ext cx="0" cy="0"/>
          <a:chOff x="0" y="0"/>
          <a:chExt cx="0" cy="0"/>
        </a:xfrm>
      </p:grpSpPr>
      <p:sp>
        <p:nvSpPr>
          <p:cNvPr id="735" name="Google Shape;735;p6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Combinando expresiones</a:t>
            </a:r>
            <a:endParaRPr/>
          </a:p>
        </p:txBody>
      </p:sp>
      <p:sp>
        <p:nvSpPr>
          <p:cNvPr id="736" name="Google Shape;736;p66"/>
          <p:cNvSpPr/>
          <p:nvPr/>
        </p:nvSpPr>
        <p:spPr>
          <a:xfrm>
            <a:off x="-446298" y="1521971"/>
            <a:ext cx="727280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if</a:t>
            </a:r>
            <a:r>
              <a:rPr lang="es-AR" sz="1800" b="0" i="0" u="none" strike="noStrike" cap="none">
                <a:solidFill>
                  <a:srgbClr val="D4D4D4"/>
                </a:solidFill>
                <a:latin typeface="Consolas"/>
                <a:ea typeface="Consolas"/>
                <a:cs typeface="Consolas"/>
                <a:sym typeface="Consolas"/>
              </a:rPr>
              <a:t>((var1==</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)&amp;&amp;(var2==</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“ambas valen 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else</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“Al menos una no vale 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800" b="0" i="0" u="none" strike="noStrike" cap="none">
              <a:solidFill>
                <a:srgbClr val="D4D4D4"/>
              </a:solidFill>
              <a:latin typeface="Consolas"/>
              <a:ea typeface="Consolas"/>
              <a:cs typeface="Consolas"/>
              <a:sym typeface="Consolas"/>
            </a:endParaRPr>
          </a:p>
        </p:txBody>
      </p:sp>
      <p:pic>
        <p:nvPicPr>
          <p:cNvPr id="737" name="Google Shape;737;p66"/>
          <p:cNvPicPr preferRelativeResize="0"/>
          <p:nvPr/>
        </p:nvPicPr>
        <p:blipFill rotWithShape="1">
          <a:blip r:embed="rId3">
            <a:alphaModFix/>
          </a:blip>
          <a:srcRect/>
          <a:stretch/>
        </p:blipFill>
        <p:spPr>
          <a:xfrm>
            <a:off x="4572000" y="1635646"/>
            <a:ext cx="4527201" cy="216024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1"/>
        <p:cNvGrpSpPr/>
        <p:nvPr/>
      </p:nvGrpSpPr>
      <p:grpSpPr>
        <a:xfrm>
          <a:off x="0" y="0"/>
          <a:ext cx="0" cy="0"/>
          <a:chOff x="0" y="0"/>
          <a:chExt cx="0" cy="0"/>
        </a:xfrm>
      </p:grpSpPr>
      <p:sp>
        <p:nvSpPr>
          <p:cNvPr id="742" name="Google Shape;742;p13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else if</a:t>
            </a:r>
            <a:endParaRPr/>
          </a:p>
        </p:txBody>
      </p:sp>
      <p:sp>
        <p:nvSpPr>
          <p:cNvPr id="743" name="Google Shape;743;p139"/>
          <p:cNvSpPr/>
          <p:nvPr/>
        </p:nvSpPr>
        <p:spPr>
          <a:xfrm>
            <a:off x="160975" y="1186924"/>
            <a:ext cx="7272808" cy="36932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if</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9CDCFE"/>
                </a:solidFill>
                <a:latin typeface="Consolas"/>
                <a:ea typeface="Consolas"/>
                <a:cs typeface="Consolas"/>
                <a:sym typeface="Consolas"/>
              </a:rPr>
              <a:t>var</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B5CEA8"/>
                </a:solidFill>
                <a:latin typeface="Consolas"/>
                <a:ea typeface="Consolas"/>
                <a:cs typeface="Consolas"/>
                <a:sym typeface="Consolas"/>
              </a:rPr>
              <a:t>3</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6A9955"/>
                </a:solidFill>
                <a:latin typeface="Consolas"/>
                <a:ea typeface="Consolas"/>
                <a:cs typeface="Consolas"/>
                <a:sym typeface="Consolas"/>
              </a:rPr>
              <a:t>//hacer algo...</a:t>
            </a:r>
            <a:endParaRPr sz="2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else</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if</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9CDCFE"/>
                </a:solidFill>
                <a:latin typeface="Consolas"/>
                <a:ea typeface="Consolas"/>
                <a:cs typeface="Consolas"/>
                <a:sym typeface="Consolas"/>
              </a:rPr>
              <a:t>var</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B5CEA8"/>
                </a:solidFill>
                <a:latin typeface="Consolas"/>
                <a:ea typeface="Consolas"/>
                <a:cs typeface="Consolas"/>
                <a:sym typeface="Consolas"/>
              </a:rPr>
              <a:t>4</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6A9955"/>
                </a:solidFill>
                <a:latin typeface="Consolas"/>
                <a:ea typeface="Consolas"/>
                <a:cs typeface="Consolas"/>
                <a:sym typeface="Consolas"/>
              </a:rPr>
              <a:t>//hacer algo..</a:t>
            </a:r>
            <a:endParaRPr sz="2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else</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if</a:t>
            </a: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9CDCFE"/>
                </a:solidFill>
                <a:latin typeface="Consolas"/>
                <a:ea typeface="Consolas"/>
                <a:cs typeface="Consolas"/>
                <a:sym typeface="Consolas"/>
              </a:rPr>
              <a:t>var</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B5CEA8"/>
                </a:solidFill>
                <a:latin typeface="Consolas"/>
                <a:ea typeface="Consolas"/>
                <a:cs typeface="Consolas"/>
                <a:sym typeface="Consolas"/>
              </a:rPr>
              <a:t>8</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6A9955"/>
                </a:solidFill>
                <a:latin typeface="Consolas"/>
                <a:ea typeface="Consolas"/>
                <a:cs typeface="Consolas"/>
                <a:sym typeface="Consolas"/>
              </a:rPr>
              <a:t>//hacer algo..</a:t>
            </a:r>
            <a:endParaRPr sz="2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C586C0"/>
                </a:solidFill>
                <a:latin typeface="Consolas"/>
                <a:ea typeface="Consolas"/>
                <a:cs typeface="Consolas"/>
                <a:sym typeface="Consolas"/>
              </a:rPr>
              <a:t>else</a:t>
            </a:r>
            <a:r>
              <a:rPr lang="es-AR" sz="24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r>
              <a:rPr lang="es-AR" sz="2400" b="0" i="0" u="none" strike="noStrike" cap="none">
                <a:solidFill>
                  <a:srgbClr val="6A9955"/>
                </a:solidFill>
                <a:latin typeface="Consolas"/>
                <a:ea typeface="Consolas"/>
                <a:cs typeface="Consolas"/>
                <a:sym typeface="Consolas"/>
              </a:rPr>
              <a:t>//hacer algo</a:t>
            </a:r>
            <a:endParaRPr sz="24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None/>
            </a:pPr>
            <a:r>
              <a:rPr lang="es-AR" sz="2400" b="0" i="0" u="none" strike="noStrike" cap="none">
                <a:solidFill>
                  <a:srgbClr val="D4D4D4"/>
                </a:solidFill>
                <a:latin typeface="Consolas"/>
                <a:ea typeface="Consolas"/>
                <a:cs typeface="Consolas"/>
                <a:sym typeface="Consolas"/>
              </a:rPr>
              <a:t>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7"/>
        <p:cNvGrpSpPr/>
        <p:nvPr/>
      </p:nvGrpSpPr>
      <p:grpSpPr>
        <a:xfrm>
          <a:off x="0" y="0"/>
          <a:ext cx="0" cy="0"/>
          <a:chOff x="0" y="0"/>
          <a:chExt cx="0" cy="0"/>
        </a:xfrm>
      </p:grpSpPr>
      <p:sp>
        <p:nvSpPr>
          <p:cNvPr id="748" name="Google Shape;748;p14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Operador ternario ?</a:t>
            </a:r>
            <a:endParaRPr/>
          </a:p>
        </p:txBody>
      </p:sp>
      <p:sp>
        <p:nvSpPr>
          <p:cNvPr id="749" name="Google Shape;749;p140"/>
          <p:cNvSpPr/>
          <p:nvPr/>
        </p:nvSpPr>
        <p:spPr>
          <a:xfrm>
            <a:off x="803149" y="1556872"/>
            <a:ext cx="5346366" cy="17235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s-AR" sz="1800" b="0" i="0" u="none" strike="noStrike" cap="none">
                <a:solidFill>
                  <a:srgbClr val="D4D4D4"/>
                </a:solidFill>
                <a:latin typeface="Consolas"/>
                <a:ea typeface="Consolas"/>
                <a:cs typeface="Consolas"/>
                <a:sym typeface="Consolas"/>
              </a:rPr>
            </a:br>
            <a:r>
              <a:rPr lang="es-AR" sz="3200" b="0" i="0" u="none" strike="noStrike" cap="none">
                <a:solidFill>
                  <a:srgbClr val="C586C0"/>
                </a:solidFill>
                <a:latin typeface="Consolas"/>
                <a:ea typeface="Consolas"/>
                <a:cs typeface="Consolas"/>
                <a:sym typeface="Consolas"/>
              </a:rPr>
              <a:t>if</a:t>
            </a:r>
            <a:r>
              <a:rPr lang="es-AR" sz="3200" b="0" i="0" u="none" strike="noStrike" cap="none">
                <a:solidFill>
                  <a:srgbClr val="D4D4D4"/>
                </a:solidFill>
                <a:latin typeface="Consolas"/>
                <a:ea typeface="Consolas"/>
                <a:cs typeface="Consolas"/>
                <a:sym typeface="Consolas"/>
              </a:rPr>
              <a:t>(</a:t>
            </a:r>
            <a:r>
              <a:rPr lang="es-AR" sz="3200" b="0" i="0" u="none" strike="noStrike" cap="none">
                <a:solidFill>
                  <a:srgbClr val="9CDCFE"/>
                </a:solidFill>
                <a:latin typeface="Consolas"/>
                <a:ea typeface="Consolas"/>
                <a:cs typeface="Consolas"/>
                <a:sym typeface="Consolas"/>
              </a:rPr>
              <a:t>var</a:t>
            </a:r>
            <a:r>
              <a:rPr lang="es-AR" sz="3200" b="0" i="0" u="none" strike="noStrike" cap="none">
                <a:solidFill>
                  <a:srgbClr val="D4D4D4"/>
                </a:solidFill>
                <a:latin typeface="Consolas"/>
                <a:ea typeface="Consolas"/>
                <a:cs typeface="Consolas"/>
                <a:sym typeface="Consolas"/>
              </a:rPr>
              <a:t>&gt;</a:t>
            </a:r>
            <a:r>
              <a:rPr lang="es-AR" sz="3200" b="0" i="0" u="none" strike="noStrike" cap="none">
                <a:solidFill>
                  <a:srgbClr val="B5CEA8"/>
                </a:solidFill>
                <a:latin typeface="Consolas"/>
                <a:ea typeface="Consolas"/>
                <a:cs typeface="Consolas"/>
                <a:sym typeface="Consolas"/>
              </a:rPr>
              <a:t>10</a:t>
            </a:r>
            <a:r>
              <a:rPr lang="es-AR" sz="3200" b="0" i="0" u="none" strike="noStrike" cap="none">
                <a:solidFill>
                  <a:srgbClr val="D4D4D4"/>
                </a:solidFill>
                <a:latin typeface="Consolas"/>
                <a:ea typeface="Consolas"/>
                <a:cs typeface="Consolas"/>
                <a:sym typeface="Consolas"/>
              </a:rPr>
              <a:t>)</a:t>
            </a:r>
            <a:r>
              <a:rPr lang="es-AR" sz="3200" b="0" i="0" u="none" strike="noStrike" cap="none">
                <a:solidFill>
                  <a:srgbClr val="9CDCFE"/>
                </a:solidFill>
                <a:latin typeface="Consolas"/>
                <a:ea typeface="Consolas"/>
                <a:cs typeface="Consolas"/>
                <a:sym typeface="Consolas"/>
              </a:rPr>
              <a:t>var2</a:t>
            </a:r>
            <a:r>
              <a:rPr lang="es-AR" sz="3200" b="0" i="0" u="none" strike="noStrike" cap="none">
                <a:solidFill>
                  <a:srgbClr val="D4D4D4"/>
                </a:solidFill>
                <a:latin typeface="Consolas"/>
                <a:ea typeface="Consolas"/>
                <a:cs typeface="Consolas"/>
                <a:sym typeface="Consolas"/>
              </a:rPr>
              <a:t>=</a:t>
            </a:r>
            <a:r>
              <a:rPr lang="es-AR" sz="3200" b="0" i="0" u="none" strike="noStrike" cap="none">
                <a:solidFill>
                  <a:srgbClr val="9CDCFE"/>
                </a:solidFill>
                <a:latin typeface="Consolas"/>
                <a:ea typeface="Consolas"/>
                <a:cs typeface="Consolas"/>
                <a:sym typeface="Consolas"/>
              </a:rPr>
              <a:t>var</a:t>
            </a:r>
            <a:r>
              <a:rPr lang="es-AR" sz="3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s-AR" sz="3200" b="0" i="0" u="none" strike="noStrike" cap="none">
                <a:solidFill>
                  <a:srgbClr val="C586C0"/>
                </a:solidFill>
                <a:latin typeface="Consolas"/>
                <a:ea typeface="Consolas"/>
                <a:cs typeface="Consolas"/>
                <a:sym typeface="Consolas"/>
              </a:rPr>
              <a:t>else</a:t>
            </a:r>
            <a:r>
              <a:rPr lang="es-AR" sz="3200" b="0" i="0" u="none" strike="noStrike" cap="none">
                <a:solidFill>
                  <a:srgbClr val="D4D4D4"/>
                </a:solidFill>
                <a:latin typeface="Consolas"/>
                <a:ea typeface="Consolas"/>
                <a:cs typeface="Consolas"/>
                <a:sym typeface="Consolas"/>
              </a:rPr>
              <a:t> </a:t>
            </a:r>
            <a:r>
              <a:rPr lang="es-AR" sz="3200" b="0" i="0" u="none" strike="noStrike" cap="none">
                <a:solidFill>
                  <a:srgbClr val="9CDCFE"/>
                </a:solidFill>
                <a:latin typeface="Consolas"/>
                <a:ea typeface="Consolas"/>
                <a:cs typeface="Consolas"/>
                <a:sym typeface="Consolas"/>
              </a:rPr>
              <a:t>var2</a:t>
            </a:r>
            <a:r>
              <a:rPr lang="es-AR" sz="3200" b="0" i="0" u="none" strike="noStrike" cap="none">
                <a:solidFill>
                  <a:srgbClr val="D4D4D4"/>
                </a:solidFill>
                <a:latin typeface="Consolas"/>
                <a:ea typeface="Consolas"/>
                <a:cs typeface="Consolas"/>
                <a:sym typeface="Consolas"/>
              </a:rPr>
              <a:t>=</a:t>
            </a:r>
            <a:r>
              <a:rPr lang="es-AR" sz="3200" b="0" i="0" u="none" strike="noStrike" cap="none">
                <a:solidFill>
                  <a:srgbClr val="B5CEA8"/>
                </a:solidFill>
                <a:latin typeface="Consolas"/>
                <a:ea typeface="Consolas"/>
                <a:cs typeface="Consolas"/>
                <a:sym typeface="Consolas"/>
              </a:rPr>
              <a:t>0</a:t>
            </a:r>
            <a:r>
              <a:rPr lang="es-AR" sz="3200" b="0" i="0" u="none" strike="noStrike" cap="none">
                <a:solidFill>
                  <a:srgbClr val="D4D4D4"/>
                </a:solidFill>
                <a:latin typeface="Consolas"/>
                <a:ea typeface="Consolas"/>
                <a:cs typeface="Consolas"/>
                <a:sym typeface="Consolas"/>
              </a:rPr>
              <a:t>;</a:t>
            </a:r>
            <a:endParaRPr/>
          </a:p>
          <a:p>
            <a:pPr marL="0" marR="0" lvl="0" indent="0" algn="l" rtl="0">
              <a:lnSpc>
                <a:spcPct val="100000"/>
              </a:lnSpc>
              <a:spcBef>
                <a:spcPts val="0"/>
              </a:spcBef>
              <a:spcAft>
                <a:spcPts val="0"/>
              </a:spcAft>
              <a:buNone/>
            </a:pPr>
            <a:endParaRPr sz="2400" b="0" i="0" u="none" strike="noStrike" cap="none">
              <a:solidFill>
                <a:srgbClr val="D4D4D4"/>
              </a:solidFill>
              <a:latin typeface="Consolas"/>
              <a:ea typeface="Consolas"/>
              <a:cs typeface="Consolas"/>
              <a:sym typeface="Consolas"/>
            </a:endParaRPr>
          </a:p>
        </p:txBody>
      </p:sp>
      <p:sp>
        <p:nvSpPr>
          <p:cNvPr id="750" name="Google Shape;750;p140"/>
          <p:cNvSpPr txBox="1"/>
          <p:nvPr/>
        </p:nvSpPr>
        <p:spPr>
          <a:xfrm>
            <a:off x="882989" y="3126491"/>
            <a:ext cx="4572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000" b="0" i="0" u="none" strike="noStrike" cap="none">
                <a:solidFill>
                  <a:srgbClr val="9CDCFE"/>
                </a:solidFill>
                <a:latin typeface="Consolas"/>
                <a:ea typeface="Consolas"/>
                <a:cs typeface="Consolas"/>
                <a:sym typeface="Consolas"/>
              </a:rPr>
              <a:t>Es equivalene a ...</a:t>
            </a:r>
            <a:endParaRPr sz="2000" b="0" i="0" u="none" strike="noStrike" cap="none">
              <a:solidFill>
                <a:srgbClr val="000000"/>
              </a:solidFill>
              <a:latin typeface="Arial"/>
              <a:ea typeface="Arial"/>
              <a:cs typeface="Arial"/>
              <a:sym typeface="Arial"/>
            </a:endParaRPr>
          </a:p>
        </p:txBody>
      </p:sp>
      <p:sp>
        <p:nvSpPr>
          <p:cNvPr id="751" name="Google Shape;751;p140"/>
          <p:cNvSpPr txBox="1"/>
          <p:nvPr/>
        </p:nvSpPr>
        <p:spPr>
          <a:xfrm>
            <a:off x="882989" y="3891110"/>
            <a:ext cx="45720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2400" b="0" i="0" u="none" strike="noStrike" cap="none">
                <a:solidFill>
                  <a:srgbClr val="9CDCFE"/>
                </a:solidFill>
                <a:latin typeface="Consolas"/>
                <a:ea typeface="Consolas"/>
                <a:cs typeface="Consolas"/>
                <a:sym typeface="Consolas"/>
              </a:rPr>
              <a:t>var2</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9CDCFE"/>
                </a:solidFill>
                <a:latin typeface="Consolas"/>
                <a:ea typeface="Consolas"/>
                <a:cs typeface="Consolas"/>
                <a:sym typeface="Consolas"/>
              </a:rPr>
              <a:t>var</a:t>
            </a:r>
            <a:r>
              <a:rPr lang="es-AR" sz="2400" b="0" i="0" u="none" strike="noStrike" cap="none">
                <a:solidFill>
                  <a:srgbClr val="D4D4D4"/>
                </a:solidFill>
                <a:latin typeface="Consolas"/>
                <a:ea typeface="Consolas"/>
                <a:cs typeface="Consolas"/>
                <a:sym typeface="Consolas"/>
              </a:rPr>
              <a:t>&gt;</a:t>
            </a:r>
            <a:r>
              <a:rPr lang="es-AR" sz="2400" b="0" i="0" u="none" strike="noStrike" cap="none">
                <a:solidFill>
                  <a:srgbClr val="B5CEA8"/>
                </a:solidFill>
                <a:latin typeface="Consolas"/>
                <a:ea typeface="Consolas"/>
                <a:cs typeface="Consolas"/>
                <a:sym typeface="Consolas"/>
              </a:rPr>
              <a:t>10</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9CDCFE"/>
                </a:solidFill>
                <a:latin typeface="Consolas"/>
                <a:ea typeface="Consolas"/>
                <a:cs typeface="Consolas"/>
                <a:sym typeface="Consolas"/>
              </a:rPr>
              <a:t>var</a:t>
            </a:r>
            <a:r>
              <a:rPr lang="es-AR" sz="2400" b="0" i="0" u="none" strike="noStrike" cap="none">
                <a:solidFill>
                  <a:srgbClr val="D4D4D4"/>
                </a:solidFill>
                <a:latin typeface="Consolas"/>
                <a:ea typeface="Consolas"/>
                <a:cs typeface="Consolas"/>
                <a:sym typeface="Consolas"/>
              </a:rPr>
              <a:t>:</a:t>
            </a:r>
            <a:r>
              <a:rPr lang="es-AR" sz="2400" b="0" i="0" u="none" strike="noStrike" cap="none">
                <a:solidFill>
                  <a:srgbClr val="B5CEA8"/>
                </a:solidFill>
                <a:latin typeface="Consolas"/>
                <a:ea typeface="Consolas"/>
                <a:cs typeface="Consolas"/>
                <a:sym typeface="Consolas"/>
              </a:rPr>
              <a:t>0</a:t>
            </a:r>
            <a:r>
              <a:rPr lang="es-AR" sz="2400" b="0" i="0" u="none" strike="noStrike" cap="none">
                <a:solidFill>
                  <a:srgbClr val="D4D4D4"/>
                </a:solidFill>
                <a:latin typeface="Consolas"/>
                <a:ea typeface="Consolas"/>
                <a:cs typeface="Consolas"/>
                <a:sym typeface="Consolas"/>
              </a:rPr>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4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1800"/>
              <a:buNone/>
            </a:pPr>
            <a:r>
              <a:rPr lang="es-AR"/>
              <a:t>Operador ternario ?</a:t>
            </a:r>
            <a:endParaRPr/>
          </a:p>
        </p:txBody>
      </p:sp>
      <p:sp>
        <p:nvSpPr>
          <p:cNvPr id="757" name="Google Shape;757;p141"/>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700"/>
              </a:spcBef>
              <a:spcAft>
                <a:spcPts val="0"/>
              </a:spcAft>
              <a:buSzPts val="1080"/>
              <a:buNone/>
            </a:pPr>
            <a:endParaRPr/>
          </a:p>
          <a:p>
            <a:pPr marL="457200" lvl="0" indent="-228600" algn="l" rtl="0">
              <a:lnSpc>
                <a:spcPct val="100000"/>
              </a:lnSpc>
              <a:spcBef>
                <a:spcPts val="700"/>
              </a:spcBef>
              <a:spcAft>
                <a:spcPts val="0"/>
              </a:spcAft>
              <a:buSzPts val="1080"/>
              <a:buNone/>
            </a:pPr>
            <a:endParaRPr/>
          </a:p>
          <a:p>
            <a:pPr marL="457200" lvl="0" indent="-297180" algn="l" rtl="0">
              <a:lnSpc>
                <a:spcPct val="100000"/>
              </a:lnSpc>
              <a:spcBef>
                <a:spcPts val="700"/>
              </a:spcBef>
              <a:spcAft>
                <a:spcPts val="0"/>
              </a:spcAft>
              <a:buSzPts val="1080"/>
              <a:buChar char="◻"/>
            </a:pPr>
            <a:r>
              <a:rPr lang="es-AR"/>
              <a:t>variable = condición ? valor si cierto : valor si falso</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1"/>
        <p:cNvGrpSpPr/>
        <p:nvPr/>
      </p:nvGrpSpPr>
      <p:grpSpPr>
        <a:xfrm>
          <a:off x="0" y="0"/>
          <a:ext cx="0" cy="0"/>
          <a:chOff x="0" y="0"/>
          <a:chExt cx="0" cy="0"/>
        </a:xfrm>
      </p:grpSpPr>
      <p:sp>
        <p:nvSpPr>
          <p:cNvPr id="762" name="Google Shape;762;p6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Control de secuencia bloque while</a:t>
            </a:r>
            <a:endParaRPr>
              <a:solidFill>
                <a:schemeClr val="lt1"/>
              </a:solidFill>
            </a:endParaRPr>
          </a:p>
        </p:txBody>
      </p:sp>
      <p:sp>
        <p:nvSpPr>
          <p:cNvPr id="763" name="Google Shape;763;p67"/>
          <p:cNvSpPr txBox="1"/>
          <p:nvPr/>
        </p:nvSpPr>
        <p:spPr>
          <a:xfrm>
            <a:off x="683568" y="3723878"/>
            <a:ext cx="80794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Las condiciones cumplen todo lo visto anteriormente, y mientras sea verdadera el código dentro se ejecuta una y otra vez.</a:t>
            </a:r>
            <a:endParaRPr sz="1400" b="0" i="0" u="none" strike="noStrike" cap="none">
              <a:solidFill>
                <a:srgbClr val="000000"/>
              </a:solidFill>
              <a:latin typeface="Arial"/>
              <a:ea typeface="Arial"/>
              <a:cs typeface="Arial"/>
              <a:sym typeface="Arial"/>
            </a:endParaRPr>
          </a:p>
        </p:txBody>
      </p:sp>
      <p:sp>
        <p:nvSpPr>
          <p:cNvPr id="764" name="Google Shape;764;p67"/>
          <p:cNvSpPr/>
          <p:nvPr/>
        </p:nvSpPr>
        <p:spPr>
          <a:xfrm>
            <a:off x="755576" y="1378516"/>
            <a:ext cx="6768752"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br>
              <a:rPr lang="es-AR" sz="1800" b="0" i="0" u="none" strike="noStrike" cap="none">
                <a:solidFill>
                  <a:srgbClr val="D4D4D4"/>
                </a:solidFill>
                <a:latin typeface="Consolas"/>
                <a:ea typeface="Consolas"/>
                <a:cs typeface="Consolas"/>
                <a:sym typeface="Consolas"/>
              </a:rPr>
            </a:b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while</a:t>
            </a:r>
            <a:r>
              <a:rPr lang="es-AR" sz="1800" b="0" i="0" u="none" strike="noStrike" cap="none">
                <a:solidFill>
                  <a:srgbClr val="D4D4D4"/>
                </a:solidFill>
                <a:latin typeface="Consolas"/>
                <a:ea typeface="Consolas"/>
                <a:cs typeface="Consolas"/>
                <a:sym typeface="Consolas"/>
              </a:rPr>
              <a:t>(condición){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6A9955"/>
                </a:solidFill>
                <a:latin typeface="Consolas"/>
                <a:ea typeface="Consolas"/>
                <a:cs typeface="Consolas"/>
                <a:sym typeface="Consolas"/>
              </a:rPr>
              <a:t>/*código que se ejecuta mientras</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        la condición sea verdadera*/</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8"/>
        <p:cNvGrpSpPr/>
        <p:nvPr/>
      </p:nvGrpSpPr>
      <p:grpSpPr>
        <a:xfrm>
          <a:off x="0" y="0"/>
          <a:ext cx="0" cy="0"/>
          <a:chOff x="0" y="0"/>
          <a:chExt cx="0" cy="0"/>
        </a:xfrm>
      </p:grpSpPr>
      <p:sp>
        <p:nvSpPr>
          <p:cNvPr id="769" name="Google Shape;769;p68"/>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 while</a:t>
            </a:r>
            <a:endParaRPr>
              <a:solidFill>
                <a:schemeClr val="lt1"/>
              </a:solidFill>
            </a:endParaRPr>
          </a:p>
        </p:txBody>
      </p:sp>
      <p:sp>
        <p:nvSpPr>
          <p:cNvPr id="770" name="Google Shape;770;p68"/>
          <p:cNvSpPr txBox="1"/>
          <p:nvPr/>
        </p:nvSpPr>
        <p:spPr>
          <a:xfrm>
            <a:off x="179512" y="3867894"/>
            <a:ext cx="493204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el siguiente código podríamos haber, colocado directamente a en la condición y funciona igual</a:t>
            </a:r>
            <a:endParaRPr sz="1400" b="0" i="0" u="none" strike="noStrike" cap="none">
              <a:solidFill>
                <a:srgbClr val="000000"/>
              </a:solidFill>
              <a:latin typeface="Arial"/>
              <a:ea typeface="Arial"/>
              <a:cs typeface="Arial"/>
              <a:sym typeface="Arial"/>
            </a:endParaRPr>
          </a:p>
        </p:txBody>
      </p:sp>
      <p:pic>
        <p:nvPicPr>
          <p:cNvPr id="771" name="Google Shape;771;p68"/>
          <p:cNvPicPr preferRelativeResize="0"/>
          <p:nvPr/>
        </p:nvPicPr>
        <p:blipFill rotWithShape="1">
          <a:blip r:embed="rId3">
            <a:alphaModFix/>
          </a:blip>
          <a:srcRect/>
          <a:stretch/>
        </p:blipFill>
        <p:spPr>
          <a:xfrm>
            <a:off x="5283609" y="149395"/>
            <a:ext cx="3860391" cy="4550343"/>
          </a:xfrm>
          <a:prstGeom prst="rect">
            <a:avLst/>
          </a:prstGeom>
          <a:noFill/>
          <a:ln>
            <a:noFill/>
          </a:ln>
        </p:spPr>
      </p:pic>
      <p:sp>
        <p:nvSpPr>
          <p:cNvPr id="772" name="Google Shape;772;p68"/>
          <p:cNvSpPr/>
          <p:nvPr/>
        </p:nvSpPr>
        <p:spPr>
          <a:xfrm>
            <a:off x="711609" y="1693601"/>
            <a:ext cx="45720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a:t>
            </a:r>
            <a:r>
              <a:rPr lang="es-AR" sz="1800" b="0" i="0" u="none" strike="noStrike" cap="none">
                <a:solidFill>
                  <a:srgbClr val="B5CEA8"/>
                </a:solidFill>
                <a:latin typeface="Consolas"/>
                <a:ea typeface="Consolas"/>
                <a:cs typeface="Consolas"/>
                <a:sym typeface="Consolas"/>
              </a:rPr>
              <a:t>10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C586C0"/>
                </a:solidFill>
                <a:latin typeface="Consolas"/>
                <a:ea typeface="Consolas"/>
                <a:cs typeface="Consolas"/>
                <a:sym typeface="Consolas"/>
              </a:rPr>
              <a:t>while</a:t>
            </a:r>
            <a:r>
              <a:rPr lang="es-AR" sz="1800" b="0" i="0" u="none" strike="noStrike" cap="none">
                <a:solidFill>
                  <a:srgbClr val="D4D4D4"/>
                </a:solidFill>
                <a:latin typeface="Consolas"/>
                <a:ea typeface="Consolas"/>
                <a:cs typeface="Consolas"/>
                <a:sym typeface="Consolas"/>
              </a:rPr>
              <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DCDCAA"/>
                </a:solidFill>
                <a:latin typeface="Consolas"/>
                <a:ea typeface="Consolas"/>
                <a:cs typeface="Consolas"/>
                <a:sym typeface="Consolas"/>
              </a:rPr>
              <a:t>printf</a:t>
            </a: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E9178"/>
                </a:solidFill>
                <a:latin typeface="Consolas"/>
                <a:ea typeface="Consolas"/>
                <a:cs typeface="Consolas"/>
                <a:sym typeface="Consolas"/>
              </a:rPr>
              <a:t>"%d"</a:t>
            </a:r>
            <a:r>
              <a:rPr lang="es-AR" sz="1800" b="0" i="0" u="none" strike="noStrike" cap="none">
                <a:solidFill>
                  <a:srgbClr val="D4D4D4"/>
                </a:solidFill>
                <a:latin typeface="Consolas"/>
                <a:ea typeface="Consolas"/>
                <a:cs typeface="Consolas"/>
                <a:sym typeface="Consolas"/>
              </a:rPr>
              <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6"/>
        <p:cNvGrpSpPr/>
        <p:nvPr/>
      </p:nvGrpSpPr>
      <p:grpSpPr>
        <a:xfrm>
          <a:off x="0" y="0"/>
          <a:ext cx="0" cy="0"/>
          <a:chOff x="0" y="0"/>
          <a:chExt cx="0" cy="0"/>
        </a:xfrm>
      </p:grpSpPr>
      <p:sp>
        <p:nvSpPr>
          <p:cNvPr id="777" name="Google Shape;777;p6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 do while</a:t>
            </a:r>
            <a:endParaRPr>
              <a:solidFill>
                <a:schemeClr val="lt1"/>
              </a:solidFill>
            </a:endParaRPr>
          </a:p>
        </p:txBody>
      </p:sp>
      <p:sp>
        <p:nvSpPr>
          <p:cNvPr id="778" name="Google Shape;778;p69"/>
          <p:cNvSpPr txBox="1"/>
          <p:nvPr/>
        </p:nvSpPr>
        <p:spPr>
          <a:xfrm>
            <a:off x="683568" y="3723878"/>
            <a:ext cx="80794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Este ciclo, es igual al ciclo while, pero a posee una sutil diferencia, en lugar de evaluar la condición al entrar al ciclo, lo hace al terminar un ciclo, por lo tanto se asegura siempre que al menos el código entre llave sea ejecutado una vez.</a:t>
            </a:r>
            <a:endParaRPr sz="1400" b="0" i="0" u="none" strike="noStrike" cap="none">
              <a:solidFill>
                <a:srgbClr val="000000"/>
              </a:solidFill>
              <a:latin typeface="Arial"/>
              <a:ea typeface="Arial"/>
              <a:cs typeface="Arial"/>
              <a:sym typeface="Arial"/>
            </a:endParaRPr>
          </a:p>
        </p:txBody>
      </p:sp>
      <p:sp>
        <p:nvSpPr>
          <p:cNvPr id="779" name="Google Shape;779;p69"/>
          <p:cNvSpPr/>
          <p:nvPr/>
        </p:nvSpPr>
        <p:spPr>
          <a:xfrm>
            <a:off x="1043608" y="1707654"/>
            <a:ext cx="45720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do</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6A9955"/>
                </a:solidFill>
                <a:latin typeface="Consolas"/>
                <a:ea typeface="Consolas"/>
                <a:cs typeface="Consolas"/>
                <a:sym typeface="Consolas"/>
              </a:rPr>
              <a:t>/*código a ejecutar mientras</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6A9955"/>
                </a:solidFill>
                <a:latin typeface="Consolas"/>
                <a:ea typeface="Consolas"/>
                <a:cs typeface="Consolas"/>
                <a:sym typeface="Consolas"/>
              </a:rPr>
              <a:t>      la condición sea verdadera*/</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r>
              <a:rPr lang="es-AR" sz="1800" b="0" i="0" u="none" strike="noStrike" cap="none">
                <a:solidFill>
                  <a:srgbClr val="C586C0"/>
                </a:solidFill>
                <a:latin typeface="Consolas"/>
                <a:ea typeface="Consolas"/>
                <a:cs typeface="Consolas"/>
                <a:sym typeface="Consolas"/>
              </a:rPr>
              <a:t>while</a:t>
            </a:r>
            <a:r>
              <a:rPr lang="es-AR" sz="1800" b="0" i="0" u="none" strike="noStrike" cap="none">
                <a:solidFill>
                  <a:srgbClr val="D4D4D4"/>
                </a:solidFill>
                <a:latin typeface="Consolas"/>
                <a:ea typeface="Consolas"/>
                <a:cs typeface="Consolas"/>
                <a:sym typeface="Consolas"/>
              </a:rPr>
              <a:t>(condición);</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3"/>
        <p:cNvGrpSpPr/>
        <p:nvPr/>
      </p:nvGrpSpPr>
      <p:grpSpPr>
        <a:xfrm>
          <a:off x="0" y="0"/>
          <a:ext cx="0" cy="0"/>
          <a:chOff x="0" y="0"/>
          <a:chExt cx="0" cy="0"/>
        </a:xfrm>
      </p:grpSpPr>
      <p:sp>
        <p:nvSpPr>
          <p:cNvPr id="784" name="Google Shape;784;p70"/>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 for</a:t>
            </a:r>
            <a:endParaRPr>
              <a:solidFill>
                <a:schemeClr val="lt1"/>
              </a:solidFill>
            </a:endParaRPr>
          </a:p>
        </p:txBody>
      </p:sp>
      <p:sp>
        <p:nvSpPr>
          <p:cNvPr id="785" name="Google Shape;785;p70"/>
          <p:cNvSpPr/>
          <p:nvPr/>
        </p:nvSpPr>
        <p:spPr>
          <a:xfrm>
            <a:off x="755576" y="1491630"/>
            <a:ext cx="838842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for</a:t>
            </a:r>
            <a:r>
              <a:rPr lang="es-AR" sz="1800" b="0" i="0" u="none" strike="noStrike" cap="none">
                <a:solidFill>
                  <a:srgbClr val="D4D4D4"/>
                </a:solidFill>
                <a:latin typeface="Consolas"/>
                <a:ea typeface="Consolas"/>
                <a:cs typeface="Consolas"/>
                <a:sym typeface="Consolas"/>
              </a:rPr>
              <a:t>(inicialización;condición;acción){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6A9955"/>
                </a:solidFill>
                <a:latin typeface="Consolas"/>
                <a:ea typeface="Consolas"/>
                <a:cs typeface="Consolas"/>
                <a:sym typeface="Consolas"/>
              </a:rPr>
              <a:t>//código a ejecutar si la condición es verdadera</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
        <p:nvSpPr>
          <p:cNvPr id="786" name="Google Shape;786;p70"/>
          <p:cNvSpPr txBox="1"/>
          <p:nvPr/>
        </p:nvSpPr>
        <p:spPr>
          <a:xfrm>
            <a:off x="365699" y="2388479"/>
            <a:ext cx="8079432"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El ciclo for contiene 3 campos, separados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Arial"/>
              <a:buChar char="•"/>
            </a:pPr>
            <a:r>
              <a:rPr lang="es-AR" sz="1800" b="0" i="0" u="none" strike="noStrike" cap="none">
                <a:solidFill>
                  <a:schemeClr val="lt1"/>
                </a:solidFill>
                <a:latin typeface="Twentieth Century"/>
                <a:ea typeface="Twentieth Century"/>
                <a:cs typeface="Twentieth Century"/>
                <a:sym typeface="Twentieth Century"/>
              </a:rPr>
              <a:t>El primer campo es lo que se va a ejecutar cuando se entra al ciclo, por lo genera es la inicialización de una variable, pero puede ser cualquier cosa, o hasta estar vacío.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Arial"/>
              <a:buChar char="•"/>
            </a:pPr>
            <a:r>
              <a:rPr lang="es-AR" sz="1800" b="0" i="0" u="none" strike="noStrike" cap="none">
                <a:solidFill>
                  <a:schemeClr val="lt1"/>
                </a:solidFill>
                <a:latin typeface="Twentieth Century"/>
                <a:ea typeface="Twentieth Century"/>
                <a:cs typeface="Twentieth Century"/>
                <a:sym typeface="Twentieth Century"/>
              </a:rPr>
              <a:t>El segundo campo es la condición, está condición es evaluado al entrar al ciclo y al volver a repetirlo, si la condición es verdadera, el código entre las llaves se vuelve a ejecutar.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800"/>
              <a:buFont typeface="Arial"/>
              <a:buChar char="•"/>
            </a:pPr>
            <a:r>
              <a:rPr lang="es-AR" sz="1800" b="0" i="0" u="none" strike="noStrike" cap="none">
                <a:solidFill>
                  <a:schemeClr val="lt1"/>
                </a:solidFill>
                <a:latin typeface="Twentieth Century"/>
                <a:ea typeface="Twentieth Century"/>
                <a:cs typeface="Twentieth Century"/>
                <a:sym typeface="Twentieth Century"/>
              </a:rPr>
              <a:t>El tercer campo, es un campo que se ejecuta cada vez que se termina un ciclo, antes que se evalúe la condición para saber si se vuelve o no a ejecutar él código entre llaves.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0"/>
        <p:cNvGrpSpPr/>
        <p:nvPr/>
      </p:nvGrpSpPr>
      <p:grpSpPr>
        <a:xfrm>
          <a:off x="0" y="0"/>
          <a:ext cx="0" cy="0"/>
          <a:chOff x="0" y="0"/>
          <a:chExt cx="0" cy="0"/>
        </a:xfrm>
      </p:grpSpPr>
      <p:sp>
        <p:nvSpPr>
          <p:cNvPr id="791" name="Google Shape;791;p71"/>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 for</a:t>
            </a:r>
            <a:endParaRPr>
              <a:solidFill>
                <a:schemeClr val="lt1"/>
              </a:solidFill>
            </a:endParaRPr>
          </a:p>
        </p:txBody>
      </p:sp>
      <p:sp>
        <p:nvSpPr>
          <p:cNvPr id="792" name="Google Shape;792;p71"/>
          <p:cNvSpPr txBox="1"/>
          <p:nvPr/>
        </p:nvSpPr>
        <p:spPr>
          <a:xfrm>
            <a:off x="513506" y="2717066"/>
            <a:ext cx="8079432"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el ejemplo, se inicializa la variable i en 0, si la variable es menor a 10, ejecuta el código, dentro, una vez que termina, ejecuta el campo de acción incrementando a i en 1, vuelve a evaluar la condición y si sigue siendo verdadera ejecuta ´de nuevo el código entre llaves, y caso contrario sigue por lo que hay debajo de la llave que cierra.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chemeClr val="lt1"/>
                </a:solidFill>
                <a:latin typeface="Twentieth Century"/>
                <a:ea typeface="Twentieth Century"/>
                <a:cs typeface="Twentieth Century"/>
                <a:sym typeface="Twentieth Century"/>
              </a:rPr>
              <a:t>En este caso el código entre llaves se ejecuta 10 veces, en donde el valor de i va de 0 a 10, aunque el decimo primer paso no lo ejecuta la variable i termina con el valor 10</a:t>
            </a:r>
            <a:endParaRPr sz="1400" b="0" i="0" u="none" strike="noStrike" cap="none">
              <a:solidFill>
                <a:srgbClr val="000000"/>
              </a:solidFill>
              <a:latin typeface="Arial"/>
              <a:ea typeface="Arial"/>
              <a:cs typeface="Arial"/>
              <a:sym typeface="Arial"/>
            </a:endParaRPr>
          </a:p>
        </p:txBody>
      </p:sp>
      <p:sp>
        <p:nvSpPr>
          <p:cNvPr id="793" name="Google Shape;793;p71"/>
          <p:cNvSpPr/>
          <p:nvPr/>
        </p:nvSpPr>
        <p:spPr>
          <a:xfrm>
            <a:off x="827584" y="1635646"/>
            <a:ext cx="777686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for</a:t>
            </a:r>
            <a:r>
              <a:rPr lang="es-AR" sz="1800" b="0" i="0" u="none" strike="noStrike" cap="none">
                <a:solidFill>
                  <a:srgbClr val="D4D4D4"/>
                </a:solidFill>
                <a:latin typeface="Consolas"/>
                <a:ea typeface="Consolas"/>
                <a:cs typeface="Consolas"/>
                <a:sym typeface="Consolas"/>
              </a:rPr>
              <a:t>(i=</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;i&lt;</a:t>
            </a:r>
            <a:r>
              <a:rPr lang="es-AR" sz="1800" b="0" i="0" u="none" strike="noStrike" cap="none">
                <a:solidFill>
                  <a:srgbClr val="B5CEA8"/>
                </a:solidFill>
                <a:latin typeface="Consolas"/>
                <a:ea typeface="Consolas"/>
                <a:cs typeface="Consolas"/>
                <a:sym typeface="Consolas"/>
              </a:rPr>
              <a:t>10</a:t>
            </a:r>
            <a:r>
              <a:rPr lang="es-AR" sz="1800" b="0" i="0" u="none" strike="noStrike" cap="none">
                <a:solidFill>
                  <a:srgbClr val="D4D4D4"/>
                </a:solidFill>
                <a:latin typeface="Consolas"/>
                <a:ea typeface="Consolas"/>
                <a:cs typeface="Consolas"/>
                <a:sym typeface="Consolas"/>
              </a:rPr>
              <a:t>;i++){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6A9955"/>
                </a:solidFill>
                <a:latin typeface="Consolas"/>
                <a:ea typeface="Consolas"/>
                <a:cs typeface="Consolas"/>
                <a:sym typeface="Consolas"/>
              </a:rPr>
              <a:t>//código a ejecutar si la condición es verdadera</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7"/>
        <p:cNvGrpSpPr/>
        <p:nvPr/>
      </p:nvGrpSpPr>
      <p:grpSpPr>
        <a:xfrm>
          <a:off x="0" y="0"/>
          <a:ext cx="0" cy="0"/>
          <a:chOff x="0" y="0"/>
          <a:chExt cx="0" cy="0"/>
        </a:xfrm>
      </p:grpSpPr>
      <p:sp>
        <p:nvSpPr>
          <p:cNvPr id="798" name="Google Shape;798;p72"/>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4200"/>
              <a:buFont typeface="Twentieth Century"/>
              <a:buNone/>
            </a:pPr>
            <a:r>
              <a:rPr lang="es-AR">
                <a:solidFill>
                  <a:schemeClr val="lt1"/>
                </a:solidFill>
              </a:rPr>
              <a:t>Ciclo while y for equivalentes</a:t>
            </a:r>
            <a:endParaRPr/>
          </a:p>
        </p:txBody>
      </p:sp>
      <p:sp>
        <p:nvSpPr>
          <p:cNvPr id="799" name="Google Shape;799;p72"/>
          <p:cNvSpPr/>
          <p:nvPr/>
        </p:nvSpPr>
        <p:spPr>
          <a:xfrm>
            <a:off x="683568" y="3399338"/>
            <a:ext cx="777686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for</a:t>
            </a:r>
            <a:r>
              <a:rPr lang="es-AR" sz="1800" b="0" i="0" u="none" strike="noStrike" cap="none">
                <a:solidFill>
                  <a:srgbClr val="D4D4D4"/>
                </a:solidFill>
                <a:latin typeface="Consolas"/>
                <a:ea typeface="Consolas"/>
                <a:cs typeface="Consolas"/>
                <a:sym typeface="Consolas"/>
              </a:rPr>
              <a:t>(i=</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;i&lt;</a:t>
            </a:r>
            <a:r>
              <a:rPr lang="es-AR" sz="1800" b="0" i="0" u="none" strike="noStrike" cap="none">
                <a:solidFill>
                  <a:srgbClr val="B5CEA8"/>
                </a:solidFill>
                <a:latin typeface="Consolas"/>
                <a:ea typeface="Consolas"/>
                <a:cs typeface="Consolas"/>
                <a:sym typeface="Consolas"/>
              </a:rPr>
              <a:t>10</a:t>
            </a:r>
            <a:r>
              <a:rPr lang="es-AR" sz="1800" b="0" i="0" u="none" strike="noStrike" cap="none">
                <a:solidFill>
                  <a:srgbClr val="D4D4D4"/>
                </a:solidFill>
                <a:latin typeface="Consolas"/>
                <a:ea typeface="Consolas"/>
                <a:cs typeface="Consolas"/>
                <a:sym typeface="Consolas"/>
              </a:rPr>
              <a:t>;i++){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6A9955"/>
                </a:solidFill>
                <a:latin typeface="Consolas"/>
                <a:ea typeface="Consolas"/>
                <a:cs typeface="Consolas"/>
                <a:sym typeface="Consolas"/>
              </a:rPr>
              <a:t>//código a ejecutar si la condición es verdadera</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
        <p:nvSpPr>
          <p:cNvPr id="800" name="Google Shape;800;p72"/>
          <p:cNvSpPr/>
          <p:nvPr/>
        </p:nvSpPr>
        <p:spPr>
          <a:xfrm>
            <a:off x="827584" y="1419622"/>
            <a:ext cx="748883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i=</a:t>
            </a:r>
            <a:r>
              <a:rPr lang="es-AR" sz="1800" b="0" i="0" u="none" strike="noStrike" cap="none">
                <a:solidFill>
                  <a:srgbClr val="B5CEA8"/>
                </a:solidFill>
                <a:latin typeface="Consolas"/>
                <a:ea typeface="Consolas"/>
                <a:cs typeface="Consolas"/>
                <a:sym typeface="Consolas"/>
              </a:rPr>
              <a:t>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C586C0"/>
                </a:solidFill>
                <a:latin typeface="Consolas"/>
                <a:ea typeface="Consolas"/>
                <a:cs typeface="Consolas"/>
                <a:sym typeface="Consolas"/>
              </a:rPr>
              <a:t>while</a:t>
            </a:r>
            <a:r>
              <a:rPr lang="es-AR" sz="1800" b="0" i="0" u="none" strike="noStrike" cap="none">
                <a:solidFill>
                  <a:srgbClr val="D4D4D4"/>
                </a:solidFill>
                <a:latin typeface="Consolas"/>
                <a:ea typeface="Consolas"/>
                <a:cs typeface="Consolas"/>
                <a:sym typeface="Consolas"/>
              </a:rPr>
              <a:t>(i==</a:t>
            </a:r>
            <a:r>
              <a:rPr lang="es-AR" sz="1800" b="0" i="0" u="none" strike="noStrike" cap="none">
                <a:solidFill>
                  <a:srgbClr val="B5CEA8"/>
                </a:solidFill>
                <a:latin typeface="Consolas"/>
                <a:ea typeface="Consolas"/>
                <a:cs typeface="Consolas"/>
                <a:sym typeface="Consolas"/>
              </a:rPr>
              <a:t>10</a:t>
            </a:r>
            <a:r>
              <a:rPr lang="es-AR" sz="1800" b="0" i="0" u="none" strike="noStrike" cap="none">
                <a:solidFill>
                  <a:srgbClr val="D4D4D4"/>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a:t>
            </a:r>
            <a:r>
              <a:rPr lang="es-AR" sz="1800" b="0" i="0" u="none" strike="noStrike" cap="none">
                <a:solidFill>
                  <a:srgbClr val="6A9955"/>
                </a:solidFill>
                <a:latin typeface="Consolas"/>
                <a:ea typeface="Consolas"/>
                <a:cs typeface="Consolas"/>
                <a:sym typeface="Consolas"/>
              </a:rPr>
              <a:t>//codigo a ejecutar si la condición es verdadera</a:t>
            </a:r>
            <a:endParaRPr sz="1800" b="0" i="0" u="none" strike="noStrike" cap="none">
              <a:solidFill>
                <a:srgbClr val="D4D4D4"/>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D4D4D4"/>
                </a:solidFill>
                <a:latin typeface="Consolas"/>
                <a:ea typeface="Consolas"/>
                <a:cs typeface="Consolas"/>
                <a:sym typeface="Consolas"/>
              </a:rPr>
              <a:t>}</a:t>
            </a:r>
            <a:endParaRPr sz="1800" b="0" i="0" u="none" strike="noStrike" cap="none">
              <a:solidFill>
                <a:srgbClr val="D4D4D4"/>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17168</Words>
  <Application>Microsoft Office PowerPoint</Application>
  <PresentationFormat>Presentación en pantalla (16:9)</PresentationFormat>
  <Paragraphs>2523</Paragraphs>
  <Slides>271</Slides>
  <Notes>271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271</vt:i4>
      </vt:variant>
    </vt:vector>
  </HeadingPairs>
  <TitlesOfParts>
    <vt:vector size="279" baseType="lpstr">
      <vt:lpstr>Roboto</vt:lpstr>
      <vt:lpstr>Calibri</vt:lpstr>
      <vt:lpstr>Consolas</vt:lpstr>
      <vt:lpstr>Twentieth Century</vt:lpstr>
      <vt:lpstr>Noto Sans Symbols</vt:lpstr>
      <vt:lpstr>Arial</vt:lpstr>
      <vt:lpstr>WidescreenPresentation</vt:lpstr>
      <vt:lpstr>WidescreenPresentation</vt:lpstr>
      <vt:lpstr>Presentación de PowerPoint</vt:lpstr>
      <vt:lpstr>Codificación en C</vt:lpstr>
      <vt:lpstr>El libro que lo define todo…</vt:lpstr>
      <vt:lpstr>Recordemos que es una variable…</vt:lpstr>
      <vt:lpstr>Tipos de variables en C</vt:lpstr>
      <vt:lpstr>Modificadores de variables en C</vt:lpstr>
      <vt:lpstr>Combinaciones modificadores y tipos de variables</vt:lpstr>
      <vt:lpstr>Combinaciones modificadores y tipos de variables</vt:lpstr>
      <vt:lpstr>Nombre de variables</vt:lpstr>
      <vt:lpstr>Nombre de variables</vt:lpstr>
      <vt:lpstr>Estilos para los nombres de variables</vt:lpstr>
      <vt:lpstr>Estilos para los nombres de variables</vt:lpstr>
      <vt:lpstr>Camel Case</vt:lpstr>
      <vt:lpstr>Snake Case</vt:lpstr>
      <vt:lpstr>Kebab Case (No apto para C)</vt:lpstr>
      <vt:lpstr>Aclaración</vt:lpstr>
      <vt:lpstr>Aclaración variables bool</vt:lpstr>
      <vt:lpstr>Comentarios //   /*-*/</vt:lpstr>
      <vt:lpstr>Asignando valores en diferentes bases</vt:lpstr>
      <vt:lpstr>Variables char (caractér)</vt:lpstr>
      <vt:lpstr>Tabla de caracteres ASCII </vt:lpstr>
      <vt:lpstr>Ejemplo</vt:lpstr>
      <vt:lpstr>Ejemplos</vt:lpstr>
      <vt:lpstr>Primer código en C</vt:lpstr>
      <vt:lpstr>Funciones   </vt:lpstr>
      <vt:lpstr>Prototipo de una función en C</vt:lpstr>
      <vt:lpstr>Ejemplos de prototipos</vt:lpstr>
      <vt:lpstr>Ejemplos de prototipos</vt:lpstr>
      <vt:lpstr>Ejemplos de prototipos</vt:lpstr>
      <vt:lpstr>Código de una función</vt:lpstr>
      <vt:lpstr>Ejemplo</vt:lpstr>
      <vt:lpstr>Ejemplo</vt:lpstr>
      <vt:lpstr>Invocando a una función</vt:lpstr>
      <vt:lpstr>Retorno de la función </vt:lpstr>
      <vt:lpstr>Declaración de una variable </vt:lpstr>
      <vt:lpstr>Ejemplo</vt:lpstr>
      <vt:lpstr>Ejemplo</vt:lpstr>
      <vt:lpstr>Formas de declarar una variable</vt:lpstr>
      <vt:lpstr>Darle un valor inicial</vt:lpstr>
      <vt:lpstr>Declarando más de una variable</vt:lpstr>
      <vt:lpstr>Ejemplo</vt:lpstr>
      <vt:lpstr>Mejorando el código...</vt:lpstr>
      <vt:lpstr>Usando un valor constante</vt:lpstr>
      <vt:lpstr>printf()</vt:lpstr>
      <vt:lpstr>printf() </vt:lpstr>
      <vt:lpstr>Formateadores printf()</vt:lpstr>
      <vt:lpstr>Caracteres de escape:</vt:lpstr>
      <vt:lpstr>Ejemplos</vt:lpstr>
      <vt:lpstr>printf</vt:lpstr>
      <vt:lpstr>Ejemplos</vt:lpstr>
      <vt:lpstr>scanf()</vt:lpstr>
      <vt:lpstr>Ejemplo </vt:lpstr>
      <vt:lpstr>putchar</vt:lpstr>
      <vt:lpstr>putchar();</vt:lpstr>
      <vt:lpstr>putchar();</vt:lpstr>
      <vt:lpstr>getchar()</vt:lpstr>
      <vt:lpstr>Ejemplo </vt:lpstr>
      <vt:lpstr>Operadores en C</vt:lpstr>
      <vt:lpstr>Operadores Aritméticos</vt:lpstr>
      <vt:lpstr>Operador Módulo %</vt:lpstr>
      <vt:lpstr>Operadores Relacionales</vt:lpstr>
      <vt:lpstr>Operadores lógicos</vt:lpstr>
      <vt:lpstr>Operadores lógicos</vt:lpstr>
      <vt:lpstr>Operadores a nivel de bit</vt:lpstr>
      <vt:lpstr>Tabla de verdad reducida (and)</vt:lpstr>
      <vt:lpstr>Tabla de verdad reducida (or)</vt:lpstr>
      <vt:lpstr>Tabla de verdad reducida (Xor)</vt:lpstr>
      <vt:lpstr>Ejemplos </vt:lpstr>
      <vt:lpstr>Ejemplos </vt:lpstr>
      <vt:lpstr>Ejemplos </vt:lpstr>
      <vt:lpstr>Ejemplos </vt:lpstr>
      <vt:lpstr>Ejemplos </vt:lpstr>
      <vt:lpstr>Ejemplos </vt:lpstr>
      <vt:lpstr>Combinando expresiones </vt:lpstr>
      <vt:lpstr>Operador de asignación</vt:lpstr>
      <vt:lpstr>Operador de incremento y decremento</vt:lpstr>
      <vt:lpstr>Operador de incremento y decremento</vt:lpstr>
      <vt:lpstr>Usando el preprocesador</vt:lpstr>
      <vt:lpstr>#define</vt:lpstr>
      <vt:lpstr>Control de secuencia bloque decisión</vt:lpstr>
      <vt:lpstr>Control de secuencia bloque decisión</vt:lpstr>
      <vt:lpstr>Recordar</vt:lpstr>
      <vt:lpstr>Recordar</vt:lpstr>
      <vt:lpstr>Tips</vt:lpstr>
      <vt:lpstr>Este código</vt:lpstr>
      <vt:lpstr>Es equivalente a este</vt:lpstr>
      <vt:lpstr>Y este código</vt:lpstr>
      <vt:lpstr>Es equivalente a este</vt:lpstr>
      <vt:lpstr>Combinando expresiones</vt:lpstr>
      <vt:lpstr>Combinando expresiones</vt:lpstr>
      <vt:lpstr>else if</vt:lpstr>
      <vt:lpstr>Operador ternario ?</vt:lpstr>
      <vt:lpstr>Operador ternario ?</vt:lpstr>
      <vt:lpstr>Control de secuencia bloque while</vt:lpstr>
      <vt:lpstr>Ciclo while</vt:lpstr>
      <vt:lpstr>Ciclo do while</vt:lpstr>
      <vt:lpstr>Ciclo for</vt:lpstr>
      <vt:lpstr>Ciclo for</vt:lpstr>
      <vt:lpstr>Ciclo while y for equivalentes</vt:lpstr>
      <vt:lpstr>Ciclos infinitos</vt:lpstr>
      <vt:lpstr>Ciclos switch</vt:lpstr>
      <vt:lpstr>Ejemplo de calculadora usando Switch</vt:lpstr>
      <vt:lpstr>Break y continue</vt:lpstr>
      <vt:lpstr>Estructuras avanzada de datos</vt:lpstr>
      <vt:lpstr>Vectores recordando que son…</vt:lpstr>
      <vt:lpstr>Vectores en Pseint</vt:lpstr>
      <vt:lpstr>Vectores en Pseint</vt:lpstr>
      <vt:lpstr>Vectores en Pseint</vt:lpstr>
      <vt:lpstr>Codificando vectores </vt:lpstr>
      <vt:lpstr>Inicializando el vector</vt:lpstr>
      <vt:lpstr>Inicializando el vector</vt:lpstr>
      <vt:lpstr>Vectores de caracteres… strings </vt:lpstr>
      <vt:lpstr>Como se ve en memoria el string</vt:lpstr>
      <vt:lpstr>Vectores y String constantes</vt:lpstr>
      <vt:lpstr>Consiga: </vt:lpstr>
      <vt:lpstr>Ordenamiento </vt:lpstr>
      <vt:lpstr>Algoritmos de ordenamiento</vt:lpstr>
      <vt:lpstr>Ordenamiento Burbuja (Bubblesort)</vt:lpstr>
      <vt:lpstr>Ejemplo</vt:lpstr>
      <vt:lpstr>Ordenamiento por Selección.</vt:lpstr>
      <vt:lpstr>Ejemplo</vt:lpstr>
      <vt:lpstr>Ordenamiento por Inserción</vt:lpstr>
      <vt:lpstr>Ejemplo</vt:lpstr>
      <vt:lpstr>Bibliotecas útiles </vt:lpstr>
      <vt:lpstr>Matrices </vt:lpstr>
      <vt:lpstr>Matrices </vt:lpstr>
      <vt:lpstr>Matrices </vt:lpstr>
      <vt:lpstr>Matrices </vt:lpstr>
      <vt:lpstr>Secuencias</vt:lpstr>
      <vt:lpstr>Código </vt:lpstr>
      <vt:lpstr>Código </vt:lpstr>
      <vt:lpstr>Estructuras</vt:lpstr>
      <vt:lpstr>Estructuras</vt:lpstr>
      <vt:lpstr>Estructuras</vt:lpstr>
      <vt:lpstr>Código </vt:lpstr>
      <vt:lpstr>Generando variables del formato de nuestra estructura </vt:lpstr>
      <vt:lpstr>Generando variables del formato de nuestra estructura </vt:lpstr>
      <vt:lpstr>Trabajando con los campos…</vt:lpstr>
      <vt:lpstr>Diseñar una estructura de datos para un sistema de alumnos de colegios con al menos 5 campos</vt:lpstr>
      <vt:lpstr>Typedef</vt:lpstr>
      <vt:lpstr>Typedef</vt:lpstr>
      <vt:lpstr>Vectores y estructuras</vt:lpstr>
      <vt:lpstr>Uniones</vt:lpstr>
      <vt:lpstr>Uniones</vt:lpstr>
      <vt:lpstr>Uniones</vt:lpstr>
      <vt:lpstr>Sizeof()</vt:lpstr>
      <vt:lpstr>Sizeof()</vt:lpstr>
      <vt:lpstr>Sizeof()</vt:lpstr>
      <vt:lpstr>Ejercicio razonar la salida del programa</vt:lpstr>
      <vt:lpstr>Imprimió el programa anterior lo esperado de sizeof() en caso negativo pensar por qué?</vt:lpstr>
      <vt:lpstr>Estructura de campo de bits</vt:lpstr>
      <vt:lpstr>Ejercicio razonar la salida del programa</vt:lpstr>
      <vt:lpstr>Pensar para que podría usar una unión y una estructura de campo de bits juntos</vt:lpstr>
      <vt:lpstr>Uniones anónimas</vt:lpstr>
      <vt:lpstr>Utilizando macros </vt:lpstr>
      <vt:lpstr>Ejercicio</vt:lpstr>
      <vt:lpstr>Resolución</vt:lpstr>
      <vt:lpstr>Punteros</vt:lpstr>
      <vt:lpstr>Puntero definición</vt:lpstr>
      <vt:lpstr>Declaración de un puntero</vt:lpstr>
      <vt:lpstr>#Pregunta</vt:lpstr>
      <vt:lpstr>Operadores  * y &amp;</vt:lpstr>
      <vt:lpstr>Operadores  * y &amp;</vt:lpstr>
      <vt:lpstr>Aritmética de punteros</vt:lpstr>
      <vt:lpstr>Aritmética de punteros</vt:lpstr>
      <vt:lpstr>Ejercicio</vt:lpstr>
      <vt:lpstr>Resolución</vt:lpstr>
      <vt:lpstr>Resolución v2</vt:lpstr>
      <vt:lpstr>Punteros indexados</vt:lpstr>
      <vt:lpstr>Cast (molde)</vt:lpstr>
      <vt:lpstr>Cast (molde)</vt:lpstr>
      <vt:lpstr>Cast (molde)</vt:lpstr>
      <vt:lpstr>Ejercicio</vt:lpstr>
      <vt:lpstr>Código para probar:</vt:lpstr>
      <vt:lpstr>Pasaje de parámetros por valor o por referencia</vt:lpstr>
      <vt:lpstr>Presentación de PowerPoint</vt:lpstr>
      <vt:lpstr>Presentación de PowerPoint</vt:lpstr>
      <vt:lpstr>Código</vt:lpstr>
      <vt:lpstr>¿Qué pasa con mivar cada vez que entro mifunc()?</vt:lpstr>
      <vt:lpstr>Presentación de PowerPoint</vt:lpstr>
      <vt:lpstr>Variables static</vt:lpstr>
      <vt:lpstr>Consiga: </vt:lpstr>
      <vt:lpstr>Probar el siguiente código con o sin static </vt:lpstr>
      <vt:lpstr>Variables volatile</vt:lpstr>
      <vt:lpstr>Punteros a estructuras </vt:lpstr>
      <vt:lpstr>Punteros a estructuras </vt:lpstr>
      <vt:lpstr>Punteros a estructuras dentro de estructuras (Lista simplemente enlazada)</vt:lpstr>
      <vt:lpstr>Lista simple enlazada</vt:lpstr>
      <vt:lpstr>Actividad:</vt:lpstr>
      <vt:lpstr>Asignación dinámica de la memoria</vt:lpstr>
      <vt:lpstr>malloc</vt:lpstr>
      <vt:lpstr>malloc</vt:lpstr>
      <vt:lpstr>Ejemplo</vt:lpstr>
      <vt:lpstr>Presentación de PowerPoint</vt:lpstr>
      <vt:lpstr>Listas doblemente enlazadas</vt:lpstr>
      <vt:lpstr>Listas doblemente enlazadas circular</vt:lpstr>
      <vt:lpstr>Probar el siguiente código:</vt:lpstr>
      <vt:lpstr>  ¿Que hace enum?</vt:lpstr>
      <vt:lpstr>Recursividad</vt:lpstr>
      <vt:lpstr>factorial</vt:lpstr>
      <vt:lpstr>Recursividad</vt:lpstr>
      <vt:lpstr>Factorial (con recursividad)</vt:lpstr>
      <vt:lpstr>¿Que pasa en la función factorial?</vt:lpstr>
      <vt:lpstr>¿Que pasa en la función factorial?</vt:lpstr>
      <vt:lpstr>Archivos</vt:lpstr>
      <vt:lpstr>Tipos de Archivos </vt:lpstr>
      <vt:lpstr>Archivos de texto</vt:lpstr>
      <vt:lpstr>Archivos binario</vt:lpstr>
      <vt:lpstr>Archivos </vt:lpstr>
      <vt:lpstr>Funciones en Stdio.h para archivos</vt:lpstr>
      <vt:lpstr>Puntero a un archivo</vt:lpstr>
      <vt:lpstr>Abriendo el archivo</vt:lpstr>
      <vt:lpstr>Modo de archivo</vt:lpstr>
      <vt:lpstr>Cerrando el archivo</vt:lpstr>
      <vt:lpstr>Ejemplo</vt:lpstr>
      <vt:lpstr>Punteros a funciones</vt:lpstr>
      <vt:lpstr>Ejemplo</vt:lpstr>
      <vt:lpstr>Ejemplo con parámetros</vt:lpstr>
      <vt:lpstr>C++</vt:lpstr>
      <vt:lpstr>C++</vt:lpstr>
      <vt:lpstr>Primer programa</vt:lpstr>
      <vt:lpstr>Primer programa</vt:lpstr>
      <vt:lpstr>Si no colocaramos el namespace</vt:lpstr>
      <vt:lpstr>Cout</vt:lpstr>
      <vt:lpstr>Intercalando valores</vt:lpstr>
      <vt:lpstr>Ingresando valores por teclado cin</vt:lpstr>
      <vt:lpstr>Endl y \n</vt:lpstr>
      <vt:lpstr>Dec,hex,oct</vt:lpstr>
      <vt:lpstr>Ingresando valores por teclado cin</vt:lpstr>
      <vt:lpstr>También podemos agregar la biblioteca iomanip.h</vt:lpstr>
      <vt:lpstr>Ingresando valores por teclado cin</vt:lpstr>
      <vt:lpstr>Otros manipuladores de iomanip.h</vt:lpstr>
      <vt:lpstr>flags</vt:lpstr>
      <vt:lpstr>Flags</vt:lpstr>
      <vt:lpstr>Ejemplo</vt:lpstr>
      <vt:lpstr>Ejemplo</vt:lpstr>
      <vt:lpstr>Tipos de datos en C++</vt:lpstr>
      <vt:lpstr>clases</vt:lpstr>
      <vt:lpstr>Clases vs objetos</vt:lpstr>
      <vt:lpstr>miembros, métodos</vt:lpstr>
      <vt:lpstr>Ejemplo clase</vt:lpstr>
      <vt:lpstr>A analizar…</vt:lpstr>
      <vt:lpstr>Encapsulamiento</vt:lpstr>
      <vt:lpstr>Constructores</vt:lpstr>
      <vt:lpstr>Constructores</vt:lpstr>
      <vt:lpstr>Constructores</vt:lpstr>
      <vt:lpstr>Constructores</vt:lpstr>
      <vt:lpstr>Constructores</vt:lpstr>
      <vt:lpstr>Destructor</vt:lpstr>
      <vt:lpstr>Constructores otra forma que funciona igual</vt:lpstr>
      <vt:lpstr>Sobrecarga de operadores</vt:lpstr>
      <vt:lpstr>Sobrecarga de funciones</vt:lpstr>
      <vt:lpstr>Sobrecarga de funciones</vt:lpstr>
      <vt:lpstr>Sobrecarga de operadores</vt:lpstr>
      <vt:lpstr>La palabra reservada operator</vt:lpstr>
      <vt:lpstr>Operadores New y Delete</vt:lpstr>
      <vt:lpstr>Operador new</vt:lpstr>
      <vt:lpstr>Operador new</vt:lpstr>
      <vt:lpstr>Ejemplo operador new</vt:lpstr>
      <vt:lpstr>Operador delete</vt:lpstr>
      <vt:lpstr>Ejemplo operador new</vt:lpstr>
      <vt:lpstr>Herencia</vt:lpstr>
      <vt:lpstr>Herencia</vt:lpstr>
      <vt:lpstr>Herencia Simple y Herencia Multiple</vt:lpstr>
      <vt:lpstr>Clase abstracta</vt:lpstr>
      <vt:lpstr>Ejemplo herencia simple</vt:lpstr>
      <vt:lpstr>Puntero a estructura u objeto </vt:lpstr>
      <vt:lpstr>Ejemplo herencia multiple</vt:lpstr>
      <vt:lpstr>Problemas en herencia múltiple</vt:lpstr>
      <vt:lpstr>Probemos el código</vt:lpstr>
      <vt:lpstr>Solución funciones y propiedades virtuales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Israel Pavelek</cp:lastModifiedBy>
  <cp:revision>3</cp:revision>
  <dcterms:created xsi:type="dcterms:W3CDTF">2020-05-12T06:53:12Z</dcterms:created>
  <dcterms:modified xsi:type="dcterms:W3CDTF">2022-05-27T23:04:54Z</dcterms:modified>
</cp:coreProperties>
</file>