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57" r:id="rId3"/>
    <p:sldId id="258" r:id="rId4"/>
    <p:sldId id="259" r:id="rId5"/>
    <p:sldId id="261" r:id="rId6"/>
    <p:sldId id="260"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1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10/31/2023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10/31/2023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10/31/2023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10/31/2023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53EC6-6F7E-36DB-11BA-1176578AC7F4}"/>
              </a:ext>
            </a:extLst>
          </p:cNvPr>
          <p:cNvSpPr>
            <a:spLocks noGrp="1"/>
          </p:cNvSpPr>
          <p:nvPr>
            <p:ph type="title"/>
          </p:nvPr>
        </p:nvSpPr>
        <p:spPr>
          <a:xfrm>
            <a:off x="3349280" y="604766"/>
            <a:ext cx="5698147" cy="720969"/>
          </a:xfrm>
          <a:effectLst>
            <a:glow>
              <a:schemeClr val="accent1"/>
            </a:glow>
            <a:outerShdw blurRad="749300" sx="74000" sy="74000" algn="ctr" rotWithShape="0">
              <a:srgbClr val="000000">
                <a:alpha val="0"/>
              </a:srgbClr>
            </a:outerShdw>
            <a:reflection endPos="0" dist="50800" dir="5400000" sy="-100000" algn="bl" rotWithShape="0"/>
            <a:softEdge rad="1270000"/>
          </a:effectLst>
        </p:spPr>
        <p:txBody>
          <a:bodyPr/>
          <a:lstStyle/>
          <a:p>
            <a:pPr algn="ctr"/>
            <a:r>
              <a:rPr lang="es-MX" dirty="0"/>
              <a:t>PATRONES DE DISEÑO</a:t>
            </a:r>
            <a:endParaRPr lang="es-AR" dirty="0"/>
          </a:p>
        </p:txBody>
      </p:sp>
      <p:pic>
        <p:nvPicPr>
          <p:cNvPr id="12" name="Imagen 11">
            <a:extLst>
              <a:ext uri="{FF2B5EF4-FFF2-40B4-BE49-F238E27FC236}">
                <a16:creationId xmlns:a16="http://schemas.microsoft.com/office/drawing/2014/main" id="{BE6BF2D5-540C-8595-AAD2-640EA030AE1B}"/>
              </a:ext>
            </a:extLst>
          </p:cNvPr>
          <p:cNvPicPr>
            <a:picLocks noChangeAspect="1"/>
          </p:cNvPicPr>
          <p:nvPr/>
        </p:nvPicPr>
        <p:blipFill>
          <a:blip r:embed="rId2"/>
          <a:stretch>
            <a:fillRect/>
          </a:stretch>
        </p:blipFill>
        <p:spPr>
          <a:xfrm>
            <a:off x="3859707" y="1569758"/>
            <a:ext cx="4677292" cy="4338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81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0160" y="732799"/>
            <a:ext cx="2851052" cy="702106"/>
          </a:xfrm>
        </p:spPr>
        <p:txBody>
          <a:bodyPr/>
          <a:lstStyle/>
          <a:p>
            <a:pPr algn="ctr"/>
            <a:r>
              <a:rPr lang="es-MX" dirty="0"/>
              <a:t>Problema</a:t>
            </a:r>
            <a:endParaRPr lang="es-AR" dirty="0"/>
          </a:p>
        </p:txBody>
      </p:sp>
      <p:sp>
        <p:nvSpPr>
          <p:cNvPr id="3" name="CuadroTexto 2">
            <a:extLst>
              <a:ext uri="{FF2B5EF4-FFF2-40B4-BE49-F238E27FC236}">
                <a16:creationId xmlns:a16="http://schemas.microsoft.com/office/drawing/2014/main" id="{463703D1-BEA7-EB36-4BAF-2FD5DBC328FB}"/>
              </a:ext>
            </a:extLst>
          </p:cNvPr>
          <p:cNvSpPr txBox="1"/>
          <p:nvPr/>
        </p:nvSpPr>
        <p:spPr>
          <a:xfrm>
            <a:off x="1899138" y="2166425"/>
            <a:ext cx="8102991" cy="3046988"/>
          </a:xfrm>
          <a:prstGeom prst="rect">
            <a:avLst/>
          </a:prstGeom>
          <a:noFill/>
        </p:spPr>
        <p:txBody>
          <a:bodyPr wrap="square" rtlCol="0">
            <a:spAutoFit/>
          </a:bodyPr>
          <a:lstStyle/>
          <a:p>
            <a:pPr marL="285750" indent="-285750">
              <a:buFont typeface="Arial" panose="020B0604020202020204" pitchFamily="34" charset="0"/>
              <a:buChar char="•"/>
            </a:pPr>
            <a:r>
              <a:rPr lang="es-MX" sz="2400" dirty="0"/>
              <a:t>Existe un problema que requiere completar una serie de pasos para ser solucionado.</a:t>
            </a:r>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r>
              <a:rPr lang="es-MX" sz="2400" dirty="0"/>
              <a:t>Al existir muchos procesos que se deben realizar, cualquier cambio en uno de los mismos afectan a los demás.</a:t>
            </a:r>
          </a:p>
          <a:p>
            <a:pPr marL="285750" indent="-285750">
              <a:buFont typeface="Arial" panose="020B0604020202020204" pitchFamily="34" charset="0"/>
              <a:buChar char="•"/>
            </a:pPr>
            <a:endParaRPr lang="es-MX" sz="2400" dirty="0"/>
          </a:p>
          <a:p>
            <a:pPr marL="285750" indent="-285750">
              <a:buFont typeface="Arial" panose="020B0604020202020204" pitchFamily="34" charset="0"/>
              <a:buChar char="•"/>
            </a:pPr>
            <a:r>
              <a:rPr lang="es-MX" sz="2400" dirty="0"/>
              <a:t>El sistema se vuelve difícil de comprender, mantener y tiene baja adaptabilidad.</a:t>
            </a:r>
            <a:endParaRPr lang="es-AR" sz="2400" dirty="0"/>
          </a:p>
        </p:txBody>
      </p:sp>
    </p:spTree>
    <p:extLst>
      <p:ext uri="{BB962C8B-B14F-4D97-AF65-F5344CB8AC3E}">
        <p14:creationId xmlns:p14="http://schemas.microsoft.com/office/powerpoint/2010/main" val="2227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0160" y="732799"/>
            <a:ext cx="2851052" cy="702106"/>
          </a:xfrm>
        </p:spPr>
        <p:txBody>
          <a:bodyPr/>
          <a:lstStyle/>
          <a:p>
            <a:pPr algn="ctr"/>
            <a:r>
              <a:rPr lang="es-MX" dirty="0"/>
              <a:t>Solución</a:t>
            </a:r>
            <a:endParaRPr lang="es-AR" dirty="0"/>
          </a:p>
        </p:txBody>
      </p:sp>
      <p:sp>
        <p:nvSpPr>
          <p:cNvPr id="3" name="CuadroTexto 2">
            <a:extLst>
              <a:ext uri="{FF2B5EF4-FFF2-40B4-BE49-F238E27FC236}">
                <a16:creationId xmlns:a16="http://schemas.microsoft.com/office/drawing/2014/main" id="{463703D1-BEA7-EB36-4BAF-2FD5DBC328FB}"/>
              </a:ext>
            </a:extLst>
          </p:cNvPr>
          <p:cNvSpPr txBox="1"/>
          <p:nvPr/>
        </p:nvSpPr>
        <p:spPr>
          <a:xfrm>
            <a:off x="2044504" y="1798290"/>
            <a:ext cx="8102991" cy="4154984"/>
          </a:xfrm>
          <a:prstGeom prst="rect">
            <a:avLst/>
          </a:prstGeom>
          <a:noFill/>
        </p:spPr>
        <p:txBody>
          <a:bodyPr wrap="square" rtlCol="0">
            <a:spAutoFit/>
          </a:bodyPr>
          <a:lstStyle/>
          <a:p>
            <a:pPr marL="285750" indent="-285750">
              <a:buFont typeface="Arial" panose="020B0604020202020204" pitchFamily="34" charset="0"/>
              <a:buChar char="•"/>
            </a:pPr>
            <a:r>
              <a:rPr lang="es-MX" sz="2200" dirty="0"/>
              <a:t>Crear una clase llamada manejador que será padre de los distintos pasos que se deben realizar. La clase manejador tiene un método abstracto que es sobrescrito por los métodos del hijo.</a:t>
            </a:r>
          </a:p>
          <a:p>
            <a:endParaRPr lang="es-MX" sz="2200" dirty="0"/>
          </a:p>
          <a:p>
            <a:pPr marL="285750" indent="-285750">
              <a:buFont typeface="Arial" panose="020B0604020202020204" pitchFamily="34" charset="0"/>
              <a:buChar char="•"/>
            </a:pPr>
            <a:r>
              <a:rPr lang="es-AR" sz="2200" dirty="0"/>
              <a:t>Crear las clases hijo con un atributo llamado </a:t>
            </a:r>
            <a:r>
              <a:rPr lang="es-AR" sz="2200" dirty="0" err="1"/>
              <a:t>siguienteManejador</a:t>
            </a:r>
            <a:r>
              <a:rPr lang="es-AR" sz="2200" dirty="0"/>
              <a:t> el cual contendrá un objeto de tipo manejador que corresponde al siguiente proceso de la cadena. Está clase también tendrá el método que realiza la lógica del manejador especifico.</a:t>
            </a:r>
            <a:br>
              <a:rPr lang="es-AR" sz="2200" dirty="0"/>
            </a:br>
            <a:endParaRPr lang="es-AR" sz="2200" dirty="0"/>
          </a:p>
          <a:p>
            <a:pPr marL="285750" indent="-285750">
              <a:buFont typeface="Arial" panose="020B0604020202020204" pitchFamily="34" charset="0"/>
              <a:buChar char="•"/>
            </a:pPr>
            <a:r>
              <a:rPr lang="es-AR" sz="2200" dirty="0"/>
              <a:t>De esta formas pueden agregar, modificar y eliminar cada paso sin alterar el comportamiento de los demás</a:t>
            </a:r>
          </a:p>
        </p:txBody>
      </p:sp>
    </p:spTree>
    <p:extLst>
      <p:ext uri="{BB962C8B-B14F-4D97-AF65-F5344CB8AC3E}">
        <p14:creationId xmlns:p14="http://schemas.microsoft.com/office/powerpoint/2010/main" val="304872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Problema de ejemplo</a:t>
            </a:r>
          </a:p>
        </p:txBody>
      </p:sp>
      <p:sp>
        <p:nvSpPr>
          <p:cNvPr id="3" name="Marcador de contenido 2"/>
          <p:cNvSpPr>
            <a:spLocks noGrp="1"/>
          </p:cNvSpPr>
          <p:nvPr>
            <p:ph idx="1"/>
          </p:nvPr>
        </p:nvSpPr>
        <p:spPr>
          <a:xfrm>
            <a:off x="1371600" y="1821766"/>
            <a:ext cx="9601200" cy="3581400"/>
          </a:xfrm>
        </p:spPr>
        <p:txBody>
          <a:bodyPr>
            <a:normAutofit lnSpcReduction="10000"/>
          </a:bodyPr>
          <a:lstStyle/>
          <a:p>
            <a:pPr>
              <a:buFont typeface="Arial" panose="020B0604020202020204" pitchFamily="34" charset="0"/>
              <a:buChar char="•"/>
            </a:pPr>
            <a:r>
              <a:rPr lang="es-AR" sz="2400" dirty="0"/>
              <a:t>En un videojuego se desea implementar el proceso para crear un regalo. Para considerar que un regalo está terminado deben haber ocurrido estas acciones:</a:t>
            </a:r>
          </a:p>
          <a:p>
            <a:pPr>
              <a:buFont typeface="Arial" panose="020B0604020202020204" pitchFamily="34" charset="0"/>
              <a:buChar char="•"/>
            </a:pPr>
            <a:endParaRPr lang="es-AR" sz="2400" dirty="0"/>
          </a:p>
          <a:p>
            <a:pPr marL="0" indent="0">
              <a:buNone/>
            </a:pPr>
            <a:r>
              <a:rPr lang="es-AR" sz="2400" dirty="0"/>
              <a:t> 	1) Se eligió un objeto</a:t>
            </a:r>
          </a:p>
          <a:p>
            <a:pPr marL="0" indent="0">
              <a:buNone/>
            </a:pPr>
            <a:r>
              <a:rPr lang="es-AR" sz="2400" dirty="0"/>
              <a:t>	2) Se envolvió en papel</a:t>
            </a:r>
          </a:p>
          <a:p>
            <a:pPr marL="0" indent="0">
              <a:buNone/>
            </a:pPr>
            <a:r>
              <a:rPr lang="es-AR" sz="2400" dirty="0"/>
              <a:t>	3) Se agregó una dedicatoria</a:t>
            </a:r>
          </a:p>
          <a:p>
            <a:pPr marL="0" indent="0">
              <a:buNone/>
            </a:pPr>
            <a:r>
              <a:rPr lang="es-AR" sz="2400" dirty="0"/>
              <a:t>	4) Se agregó un moño</a:t>
            </a:r>
          </a:p>
          <a:p>
            <a:pPr marL="0" indent="0">
              <a:buNone/>
            </a:pPr>
            <a:endParaRPr lang="es-AR" dirty="0"/>
          </a:p>
          <a:p>
            <a:pPr marL="0" indent="0">
              <a:buNone/>
            </a:pPr>
            <a:endParaRPr lang="es-AR" dirty="0"/>
          </a:p>
        </p:txBody>
      </p:sp>
    </p:spTree>
    <p:extLst>
      <p:ext uri="{BB962C8B-B14F-4D97-AF65-F5344CB8AC3E}">
        <p14:creationId xmlns:p14="http://schemas.microsoft.com/office/powerpoint/2010/main" val="134689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Solución al ejemplo</a:t>
            </a:r>
          </a:p>
        </p:txBody>
      </p:sp>
      <p:sp>
        <p:nvSpPr>
          <p:cNvPr id="3" name="Marcador de contenido 2"/>
          <p:cNvSpPr>
            <a:spLocks noGrp="1"/>
          </p:cNvSpPr>
          <p:nvPr>
            <p:ph idx="1"/>
          </p:nvPr>
        </p:nvSpPr>
        <p:spPr>
          <a:xfrm>
            <a:off x="1371600" y="2171700"/>
            <a:ext cx="9601200" cy="3581400"/>
          </a:xfrm>
        </p:spPr>
        <p:txBody>
          <a:bodyPr>
            <a:normAutofit fontScale="92500" lnSpcReduction="10000"/>
          </a:bodyPr>
          <a:lstStyle/>
          <a:p>
            <a:pPr>
              <a:buFont typeface="Arial" panose="020B0604020202020204" pitchFamily="34" charset="0"/>
              <a:buChar char="•"/>
            </a:pPr>
            <a:r>
              <a:rPr lang="es-MX" sz="2400" dirty="0"/>
              <a:t>Se crea una clase llamada </a:t>
            </a:r>
            <a:r>
              <a:rPr lang="es-MX" sz="2400" dirty="0" err="1"/>
              <a:t>ManejadorDeRegalos</a:t>
            </a:r>
            <a:r>
              <a:rPr lang="es-MX" sz="2400" dirty="0"/>
              <a:t> que extiende manejadores específicos como  </a:t>
            </a:r>
            <a:r>
              <a:rPr lang="es-MX" sz="2400" dirty="0" err="1"/>
              <a:t>ElegirObjeto</a:t>
            </a:r>
            <a:r>
              <a:rPr lang="es-MX" sz="2400" dirty="0"/>
              <a:t>, </a:t>
            </a:r>
            <a:r>
              <a:rPr lang="es-MX" sz="2400" dirty="0" err="1"/>
              <a:t>EnvolverObjeto</a:t>
            </a:r>
            <a:r>
              <a:rPr lang="es-MX" sz="2400" dirty="0"/>
              <a:t>, </a:t>
            </a:r>
            <a:r>
              <a:rPr lang="es-MX" sz="2400" dirty="0" err="1"/>
              <a:t>AgregarDedicatoria</a:t>
            </a:r>
            <a:r>
              <a:rPr lang="es-MX" sz="2400" dirty="0"/>
              <a:t>, </a:t>
            </a:r>
            <a:r>
              <a:rPr lang="es-MX" sz="2400" dirty="0" err="1"/>
              <a:t>AgregarMoño</a:t>
            </a:r>
            <a:r>
              <a:rPr lang="es-MX" sz="2400" dirty="0"/>
              <a:t>.</a:t>
            </a:r>
          </a:p>
          <a:p>
            <a:pPr>
              <a:buFont typeface="Arial" panose="020B0604020202020204" pitchFamily="34" charset="0"/>
              <a:buChar char="•"/>
            </a:pPr>
            <a:endParaRPr lang="es-MX" sz="2400" dirty="0"/>
          </a:p>
          <a:p>
            <a:pPr>
              <a:buFont typeface="Arial" panose="020B0604020202020204" pitchFamily="34" charset="0"/>
              <a:buChar char="•"/>
            </a:pPr>
            <a:r>
              <a:rPr lang="es-MX" sz="2400" dirty="0"/>
              <a:t>La clase padre tiene un método abstracto llamado </a:t>
            </a:r>
            <a:r>
              <a:rPr lang="es-MX" sz="2400" dirty="0" err="1"/>
              <a:t>procesarRegalo</a:t>
            </a:r>
            <a:r>
              <a:rPr lang="es-MX" sz="2400" dirty="0"/>
              <a:t>. El cual será sobrescrito dependiendo de cual manejador especifico sea.</a:t>
            </a:r>
          </a:p>
          <a:p>
            <a:pPr>
              <a:buFont typeface="Arial" panose="020B0604020202020204" pitchFamily="34" charset="0"/>
              <a:buChar char="•"/>
            </a:pPr>
            <a:endParaRPr lang="es-MX" sz="2400" dirty="0"/>
          </a:p>
          <a:p>
            <a:pPr>
              <a:buFont typeface="Arial" panose="020B0604020202020204" pitchFamily="34" charset="0"/>
              <a:buChar char="•"/>
            </a:pPr>
            <a:r>
              <a:rPr lang="es-MX" sz="2400" dirty="0"/>
              <a:t>En este caso se considera que el orden es: Elegir Objeto&gt;Envolver Objeto&gt;Agregar Moño&gt;Agregar Dedicatoria. Así que declaramos como siguiente manejador de la cadena en base al orden establecido.</a:t>
            </a:r>
          </a:p>
          <a:p>
            <a:pPr>
              <a:buFont typeface="Arial" panose="020B0604020202020204" pitchFamily="34" charset="0"/>
              <a:buChar char="•"/>
            </a:pPr>
            <a:endParaRPr lang="es-MX" dirty="0"/>
          </a:p>
        </p:txBody>
      </p:sp>
    </p:spTree>
    <p:extLst>
      <p:ext uri="{BB962C8B-B14F-4D97-AF65-F5344CB8AC3E}">
        <p14:creationId xmlns:p14="http://schemas.microsoft.com/office/powerpoint/2010/main" val="339709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B8971D1-6FD2-E610-364B-00C7DBEB88C6}"/>
              </a:ext>
            </a:extLst>
          </p:cNvPr>
          <p:cNvPicPr>
            <a:picLocks noChangeAspect="1"/>
          </p:cNvPicPr>
          <p:nvPr/>
        </p:nvPicPr>
        <p:blipFill>
          <a:blip r:embed="rId2"/>
          <a:stretch>
            <a:fillRect/>
          </a:stretch>
        </p:blipFill>
        <p:spPr>
          <a:xfrm>
            <a:off x="1782017" y="731520"/>
            <a:ext cx="8627965" cy="5765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ítulo 1">
            <a:extLst>
              <a:ext uri="{FF2B5EF4-FFF2-40B4-BE49-F238E27FC236}">
                <a16:creationId xmlns:a16="http://schemas.microsoft.com/office/drawing/2014/main" id="{31343985-2607-FCAC-6A26-212EC350CE9F}"/>
              </a:ext>
            </a:extLst>
          </p:cNvPr>
          <p:cNvSpPr txBox="1">
            <a:spLocks/>
          </p:cNvSpPr>
          <p:nvPr/>
        </p:nvSpPr>
        <p:spPr>
          <a:xfrm>
            <a:off x="1116147" y="237699"/>
            <a:ext cx="3596530" cy="493821"/>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ES" sz="3200" dirty="0"/>
              <a:t>Diagrama de clases</a:t>
            </a:r>
          </a:p>
        </p:txBody>
      </p:sp>
    </p:spTree>
    <p:extLst>
      <p:ext uri="{BB962C8B-B14F-4D97-AF65-F5344CB8AC3E}">
        <p14:creationId xmlns:p14="http://schemas.microsoft.com/office/powerpoint/2010/main" val="362433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4895" y="3025832"/>
            <a:ext cx="11477105" cy="1066107"/>
          </a:xfrm>
        </p:spPr>
        <p:txBody>
          <a:bodyPr>
            <a:normAutofit/>
          </a:bodyPr>
          <a:lstStyle/>
          <a:p>
            <a:pPr algn="ctr"/>
            <a:r>
              <a:rPr lang="es-AR" sz="6000" dirty="0"/>
              <a:t>Presentación de código</a:t>
            </a:r>
          </a:p>
        </p:txBody>
      </p:sp>
    </p:spTree>
    <p:extLst>
      <p:ext uri="{BB962C8B-B14F-4D97-AF65-F5344CB8AC3E}">
        <p14:creationId xmlns:p14="http://schemas.microsoft.com/office/powerpoint/2010/main" val="149041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91545" y="712519"/>
            <a:ext cx="3208910" cy="819397"/>
          </a:xfrm>
        </p:spPr>
        <p:txBody>
          <a:bodyPr>
            <a:normAutofit fontScale="90000"/>
          </a:bodyPr>
          <a:lstStyle/>
          <a:p>
            <a:pPr algn="ctr"/>
            <a:r>
              <a:rPr lang="es-AR" sz="4800" dirty="0"/>
              <a:t>MEDIATOR</a:t>
            </a:r>
            <a:br>
              <a:rPr lang="es-AR" dirty="0"/>
            </a:br>
            <a:endParaRPr lang="es-AR" dirty="0"/>
          </a:p>
        </p:txBody>
      </p:sp>
      <p:pic>
        <p:nvPicPr>
          <p:cNvPr id="1026" name="Picture 2" descr="Diagrama&#10;&#10;Descripción generada automáticamente"/>
          <p:cNvPicPr>
            <a:picLocks noChangeAspect="1" noChangeArrowheads="1"/>
          </p:cNvPicPr>
          <p:nvPr/>
        </p:nvPicPr>
        <p:blipFill>
          <a:blip r:embed="rId2"/>
          <a:srcRect/>
          <a:stretch>
            <a:fillRect/>
          </a:stretch>
        </p:blipFill>
        <p:spPr bwMode="auto">
          <a:xfrm>
            <a:off x="3048000" y="1854674"/>
            <a:ext cx="6096000" cy="36673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40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772064"/>
            <a:ext cx="9601200" cy="1485900"/>
          </a:xfrm>
        </p:spPr>
        <p:txBody>
          <a:bodyPr/>
          <a:lstStyle/>
          <a:p>
            <a:r>
              <a:rPr lang="es-AR" dirty="0"/>
              <a:t>Problema</a:t>
            </a:r>
          </a:p>
        </p:txBody>
      </p:sp>
      <p:sp>
        <p:nvSpPr>
          <p:cNvPr id="3" name="Marcador de contenido 2"/>
          <p:cNvSpPr>
            <a:spLocks noGrp="1"/>
          </p:cNvSpPr>
          <p:nvPr>
            <p:ph idx="1"/>
          </p:nvPr>
        </p:nvSpPr>
        <p:spPr>
          <a:xfrm>
            <a:off x="1371600" y="1515014"/>
            <a:ext cx="9601200" cy="1789394"/>
          </a:xfrm>
        </p:spPr>
        <p:txBody>
          <a:bodyPr vert="horz" lIns="91440" tIns="45720" rIns="91440" bIns="45720" rtlCol="0" anchor="t">
            <a:normAutofit/>
          </a:bodyPr>
          <a:lstStyle/>
          <a:p>
            <a:pPr marL="383540" indent="-383540">
              <a:buFont typeface="Arial" panose="020B0604020202020204" pitchFamily="34" charset="0"/>
              <a:buChar char="•"/>
            </a:pPr>
            <a:r>
              <a:rPr lang="es-ES" sz="2300" dirty="0">
                <a:solidFill>
                  <a:schemeClr val="tx1"/>
                </a:solidFill>
              </a:rPr>
              <a:t>Supongamos que tenemos un sistema en el cual múltiples objetos están altamente interconectados, lo que da lugar a una alta cohesión y complejidad en las relaciones entre ellos. Esto puede dificultar el mantenimiento y la comprensión del sistema, ya que cada objeto debe comunicarse directamente con varios otros objetos.</a:t>
            </a:r>
            <a:endParaRPr lang="es-AR" dirty="0">
              <a:solidFill>
                <a:schemeClr val="tx1"/>
              </a:solidFill>
            </a:endParaRPr>
          </a:p>
        </p:txBody>
      </p:sp>
      <p:pic>
        <p:nvPicPr>
          <p:cNvPr id="6" name="Imagen 5">
            <a:extLst>
              <a:ext uri="{FF2B5EF4-FFF2-40B4-BE49-F238E27FC236}">
                <a16:creationId xmlns:a16="http://schemas.microsoft.com/office/drawing/2014/main" id="{ED12147B-6E30-73D1-731A-77D788DC72DB}"/>
              </a:ext>
            </a:extLst>
          </p:cNvPr>
          <p:cNvPicPr>
            <a:picLocks noChangeAspect="1"/>
          </p:cNvPicPr>
          <p:nvPr/>
        </p:nvPicPr>
        <p:blipFill>
          <a:blip r:embed="rId2"/>
          <a:stretch>
            <a:fillRect/>
          </a:stretch>
        </p:blipFill>
        <p:spPr>
          <a:xfrm>
            <a:off x="4219049" y="3429000"/>
            <a:ext cx="3906301" cy="30365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484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11989"/>
            <a:ext cx="9601200" cy="1485900"/>
          </a:xfrm>
        </p:spPr>
        <p:txBody>
          <a:bodyPr/>
          <a:lstStyle/>
          <a:p>
            <a:r>
              <a:rPr lang="es-AR" dirty="0"/>
              <a:t>Solución</a:t>
            </a:r>
          </a:p>
        </p:txBody>
      </p:sp>
      <p:sp>
        <p:nvSpPr>
          <p:cNvPr id="3" name="Marcador de contenido 2"/>
          <p:cNvSpPr>
            <a:spLocks noGrp="1"/>
          </p:cNvSpPr>
          <p:nvPr>
            <p:ph idx="1"/>
          </p:nvPr>
        </p:nvSpPr>
        <p:spPr>
          <a:xfrm>
            <a:off x="1371600" y="1236453"/>
            <a:ext cx="9601200" cy="3105240"/>
          </a:xfrm>
        </p:spPr>
        <p:txBody>
          <a:bodyPr vert="horz" lIns="91440" tIns="45720" rIns="91440" bIns="45720" rtlCol="0" anchor="t">
            <a:normAutofit lnSpcReduction="10000"/>
          </a:bodyPr>
          <a:lstStyle/>
          <a:p>
            <a:pPr>
              <a:lnSpc>
                <a:spcPct val="90000"/>
              </a:lnSpc>
              <a:spcAft>
                <a:spcPts val="0"/>
              </a:spcAft>
              <a:buFont typeface="Arial" panose="020B0604020202020204" pitchFamily="34" charset="0"/>
              <a:buChar char="•"/>
            </a:pPr>
            <a:r>
              <a:rPr lang="es-ES" sz="2300" dirty="0">
                <a:solidFill>
                  <a:schemeClr val="tx1"/>
                </a:solidFill>
              </a:rPr>
              <a:t>Una solución seria implementar el patrón Mediator. El Mediator actúa como un intermediario central que gestiona todas las interacciones entre los objetos del sistema. En lugar de permitir que los objetos se comuniquen directamente entre sí, deben comunicarse a través del Mediator. Este enfoque reduce el acoplamiento entre objetos y centraliza la lógica de comunicación.</a:t>
            </a:r>
          </a:p>
          <a:p>
            <a:pPr>
              <a:lnSpc>
                <a:spcPct val="90000"/>
              </a:lnSpc>
              <a:spcAft>
                <a:spcPts val="0"/>
              </a:spcAft>
              <a:buFont typeface="Arial" panose="020B0604020202020204" pitchFamily="34" charset="0"/>
              <a:buChar char="•"/>
            </a:pPr>
            <a:endParaRPr lang="es-ES" sz="2300" dirty="0">
              <a:solidFill>
                <a:schemeClr val="tx1"/>
              </a:solidFill>
            </a:endParaRPr>
          </a:p>
          <a:p>
            <a:pPr>
              <a:lnSpc>
                <a:spcPct val="90000"/>
              </a:lnSpc>
              <a:spcAft>
                <a:spcPts val="0"/>
              </a:spcAft>
              <a:buFont typeface="Arial" panose="020B0604020202020204" pitchFamily="34" charset="0"/>
              <a:buChar char="•"/>
            </a:pPr>
            <a:r>
              <a:rPr lang="es-ES" sz="2300" dirty="0">
                <a:solidFill>
                  <a:schemeClr val="tx1"/>
                </a:solidFill>
              </a:rPr>
              <a:t>En otras palabras, estamos interfiriendo entre las interacciones de los objetos obligándolos a que se comuniquen con el objeto mediador.</a:t>
            </a:r>
            <a:endParaRPr lang="es-AR" dirty="0">
              <a:solidFill>
                <a:schemeClr val="tx1"/>
              </a:solidFill>
            </a:endParaRPr>
          </a:p>
          <a:p>
            <a:pPr marL="383540" indent="-383540">
              <a:buFont typeface="Arial" panose="020B0604020202020204" pitchFamily="34" charset="0"/>
              <a:buChar char="•"/>
            </a:pPr>
            <a:endParaRPr lang="es-AR" dirty="0"/>
          </a:p>
        </p:txBody>
      </p:sp>
      <p:pic>
        <p:nvPicPr>
          <p:cNvPr id="4" name="Imagen 3" descr="Diagrama&#10;&#10;Descripción generada automáticamente">
            <a:extLst>
              <a:ext uri="{FF2B5EF4-FFF2-40B4-BE49-F238E27FC236}">
                <a16:creationId xmlns:a16="http://schemas.microsoft.com/office/drawing/2014/main" id="{EB31C013-9181-8291-A058-88A231851127}"/>
              </a:ext>
            </a:extLst>
          </p:cNvPr>
          <p:cNvPicPr>
            <a:picLocks noChangeAspect="1"/>
          </p:cNvPicPr>
          <p:nvPr/>
        </p:nvPicPr>
        <p:blipFill rotWithShape="1">
          <a:blip r:embed="rId2"/>
          <a:srcRect l="1730" t="4530" r="2397" b="4797"/>
          <a:stretch/>
        </p:blipFill>
        <p:spPr>
          <a:xfrm>
            <a:off x="3633849" y="4441371"/>
            <a:ext cx="4904509" cy="1995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747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973347"/>
            <a:ext cx="9601200" cy="1485900"/>
          </a:xfrm>
        </p:spPr>
        <p:txBody>
          <a:bodyPr/>
          <a:lstStyle/>
          <a:p>
            <a:r>
              <a:rPr lang="es-AR" dirty="0"/>
              <a:t>Problema de ejemplo</a:t>
            </a:r>
          </a:p>
        </p:txBody>
      </p:sp>
      <p:sp>
        <p:nvSpPr>
          <p:cNvPr id="3" name="Marcador de contenido 2"/>
          <p:cNvSpPr>
            <a:spLocks noGrp="1"/>
          </p:cNvSpPr>
          <p:nvPr>
            <p:ph idx="1"/>
          </p:nvPr>
        </p:nvSpPr>
        <p:spPr>
          <a:xfrm>
            <a:off x="1371600" y="2990491"/>
            <a:ext cx="9601200" cy="3581400"/>
          </a:xfrm>
        </p:spPr>
        <p:txBody>
          <a:bodyPr vert="horz" lIns="91440" tIns="45720" rIns="91440" bIns="45720" rtlCol="0" anchor="t">
            <a:normAutofit/>
          </a:bodyPr>
          <a:lstStyle/>
          <a:p>
            <a:pPr marL="383540" indent="-383540">
              <a:buFont typeface="Arial" panose="020B0604020202020204" pitchFamily="34" charset="0"/>
              <a:buChar char="•"/>
            </a:pPr>
            <a:r>
              <a:rPr lang="es-ES" sz="2800" dirty="0">
                <a:solidFill>
                  <a:srgbClr val="000000"/>
                </a:solidFill>
                <a:latin typeface="Calibri"/>
                <a:cs typeface="Calibri"/>
              </a:rPr>
              <a:t>Supongamos que estamos en una reunión con muchas personas las cuales todas hablan un distinto idioma, si queremos comunicarnos con otra persona nos sería imposible ya que no nos entendería (todo esto basándonos en que no hay un idioma en común el cual hablaran todos).</a:t>
            </a:r>
            <a:endParaRPr lang="es-ES" dirty="0"/>
          </a:p>
        </p:txBody>
      </p:sp>
    </p:spTree>
    <p:extLst>
      <p:ext uri="{BB962C8B-B14F-4D97-AF65-F5344CB8AC3E}">
        <p14:creationId xmlns:p14="http://schemas.microsoft.com/office/powerpoint/2010/main" val="295215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3207" y="722513"/>
            <a:ext cx="11468793" cy="6787343"/>
          </a:xfrm>
        </p:spPr>
        <p:txBody>
          <a:bodyPr/>
          <a:lstStyle/>
          <a:p>
            <a:pPr algn="ctr"/>
            <a:r>
              <a:rPr lang="es-AR" dirty="0"/>
              <a:t>FACADE</a:t>
            </a:r>
          </a:p>
        </p:txBody>
      </p:sp>
      <p:pic>
        <p:nvPicPr>
          <p:cNvPr id="4" name="Imagen 3">
            <a:extLst>
              <a:ext uri="{FF2B5EF4-FFF2-40B4-BE49-F238E27FC236}">
                <a16:creationId xmlns:a16="http://schemas.microsoft.com/office/drawing/2014/main" id="{E7FF5E86-0834-AAE3-5E26-42FE1A85A7F4}"/>
              </a:ext>
            </a:extLst>
          </p:cNvPr>
          <p:cNvPicPr>
            <a:picLocks noChangeAspect="1"/>
          </p:cNvPicPr>
          <p:nvPr/>
        </p:nvPicPr>
        <p:blipFill>
          <a:blip r:embed="rId2"/>
          <a:stretch>
            <a:fillRect/>
          </a:stretch>
        </p:blipFill>
        <p:spPr>
          <a:xfrm>
            <a:off x="3349769" y="1716405"/>
            <a:ext cx="6215668" cy="3790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6327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Solución al ejemplo</a:t>
            </a:r>
          </a:p>
        </p:txBody>
      </p:sp>
      <p:sp>
        <p:nvSpPr>
          <p:cNvPr id="3" name="Marcador de contenido 2"/>
          <p:cNvSpPr>
            <a:spLocks noGrp="1"/>
          </p:cNvSpPr>
          <p:nvPr>
            <p:ph idx="1"/>
          </p:nvPr>
        </p:nvSpPr>
        <p:spPr/>
        <p:txBody>
          <a:bodyPr vert="horz" lIns="91440" tIns="45720" rIns="91440" bIns="45720" rtlCol="0" anchor="t">
            <a:normAutofit/>
          </a:bodyPr>
          <a:lstStyle/>
          <a:p>
            <a:pPr>
              <a:lnSpc>
                <a:spcPct val="90000"/>
              </a:lnSpc>
              <a:spcAft>
                <a:spcPts val="0"/>
              </a:spcAft>
              <a:buFont typeface="Arial" panose="020B0604020202020204" pitchFamily="34" charset="0"/>
              <a:buChar char="•"/>
            </a:pPr>
            <a:r>
              <a:rPr lang="es-ES" sz="2800" dirty="0">
                <a:solidFill>
                  <a:srgbClr val="000000"/>
                </a:solidFill>
                <a:latin typeface="Calibri"/>
                <a:cs typeface="Calibri"/>
              </a:rPr>
              <a:t>Para solucionar tal problema existiría un intermediario o traductor al cual deberíamos de hablarle y él le traduciría nuestro mensaje al destinario </a:t>
            </a:r>
            <a:endParaRPr lang="en-US" sz="2800" dirty="0">
              <a:solidFill>
                <a:srgbClr val="000000"/>
              </a:solidFill>
              <a:latin typeface="Calibri"/>
              <a:cs typeface="Calibri"/>
            </a:endParaRPr>
          </a:p>
          <a:p>
            <a:pPr>
              <a:lnSpc>
                <a:spcPct val="90000"/>
              </a:lnSpc>
              <a:spcAft>
                <a:spcPts val="0"/>
              </a:spcAft>
              <a:buFont typeface="Arial" panose="020B0604020202020204" pitchFamily="34" charset="0"/>
              <a:buChar char="•"/>
            </a:pPr>
            <a:r>
              <a:rPr lang="es-ES" sz="2800" dirty="0">
                <a:solidFill>
                  <a:srgbClr val="000000"/>
                </a:solidFill>
                <a:latin typeface="Calibri"/>
                <a:cs typeface="Calibri"/>
              </a:rPr>
              <a:t>Entonces, relacionándolo al patrón de diseño podríamos ver que tenemos un objeto mediador (en este caso el intermediario o traductor) con el cual tendrían que interactuar todos los objetos (personas) para enviarle su mensaje a un destinatario.</a:t>
            </a:r>
            <a:endParaRPr lang="es-AR" dirty="0"/>
          </a:p>
        </p:txBody>
      </p:sp>
    </p:spTree>
    <p:extLst>
      <p:ext uri="{BB962C8B-B14F-4D97-AF65-F5344CB8AC3E}">
        <p14:creationId xmlns:p14="http://schemas.microsoft.com/office/powerpoint/2010/main" val="2929703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994E775C-B714-FC70-FA6A-922A66F7F9F3}"/>
              </a:ext>
            </a:extLst>
          </p:cNvPr>
          <p:cNvPicPr>
            <a:picLocks noChangeAspect="1"/>
          </p:cNvPicPr>
          <p:nvPr/>
        </p:nvPicPr>
        <p:blipFill>
          <a:blip r:embed="rId2"/>
          <a:stretch>
            <a:fillRect/>
          </a:stretch>
        </p:blipFill>
        <p:spPr>
          <a:xfrm>
            <a:off x="1371821" y="1601638"/>
            <a:ext cx="10124095" cy="41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ítulo 1">
            <a:extLst>
              <a:ext uri="{FF2B5EF4-FFF2-40B4-BE49-F238E27FC236}">
                <a16:creationId xmlns:a16="http://schemas.microsoft.com/office/drawing/2014/main" id="{605DEA9F-9FD2-0AC0-CA47-4332A43F9B3A}"/>
              </a:ext>
            </a:extLst>
          </p:cNvPr>
          <p:cNvSpPr txBox="1">
            <a:spLocks/>
          </p:cNvSpPr>
          <p:nvPr/>
        </p:nvSpPr>
        <p:spPr>
          <a:xfrm>
            <a:off x="1371600" y="685800"/>
            <a:ext cx="5451231" cy="72096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ES"/>
              <a:t>Diagrama de clases</a:t>
            </a:r>
            <a:endParaRPr lang="es-ES" dirty="0"/>
          </a:p>
        </p:txBody>
      </p:sp>
    </p:spTree>
    <p:extLst>
      <p:ext uri="{BB962C8B-B14F-4D97-AF65-F5344CB8AC3E}">
        <p14:creationId xmlns:p14="http://schemas.microsoft.com/office/powerpoint/2010/main" val="354549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399B7-F9F8-F474-5296-FAEC443C93BB}"/>
              </a:ext>
            </a:extLst>
          </p:cNvPr>
          <p:cNvSpPr>
            <a:spLocks noGrp="1"/>
          </p:cNvSpPr>
          <p:nvPr>
            <p:ph type="title"/>
          </p:nvPr>
        </p:nvSpPr>
        <p:spPr/>
        <p:txBody>
          <a:bodyPr/>
          <a:lstStyle/>
          <a:p>
            <a:r>
              <a:rPr lang="es-ES" dirty="0"/>
              <a:t>Se puede apreciar que: </a:t>
            </a:r>
          </a:p>
        </p:txBody>
      </p:sp>
      <p:sp>
        <p:nvSpPr>
          <p:cNvPr id="4" name="Marcador de contenido 3">
            <a:extLst>
              <a:ext uri="{FF2B5EF4-FFF2-40B4-BE49-F238E27FC236}">
                <a16:creationId xmlns:a16="http://schemas.microsoft.com/office/drawing/2014/main" id="{79622216-96FB-4948-9EDC-7F5A90C8B80A}"/>
              </a:ext>
            </a:extLst>
          </p:cNvPr>
          <p:cNvSpPr>
            <a:spLocks noGrp="1"/>
          </p:cNvSpPr>
          <p:nvPr>
            <p:ph idx="1"/>
          </p:nvPr>
        </p:nvSpPr>
        <p:spPr>
          <a:xfrm>
            <a:off x="1371600" y="1567132"/>
            <a:ext cx="9601200" cy="3581400"/>
          </a:xfrm>
        </p:spPr>
        <p:txBody>
          <a:bodyPr vert="horz" lIns="91440" tIns="45720" rIns="91440" bIns="45720" rtlCol="0" anchor="t">
            <a:normAutofit/>
          </a:bodyPr>
          <a:lstStyle/>
          <a:p>
            <a:pPr>
              <a:buFont typeface="Arial" panose="020B0604020202020204" pitchFamily="34" charset="0"/>
              <a:buChar char="•"/>
            </a:pPr>
            <a:r>
              <a:rPr lang="es-ES" dirty="0">
                <a:solidFill>
                  <a:schemeClr val="tx1"/>
                </a:solidFill>
              </a:rPr>
              <a:t>Cada objeto tiene una instancia del mediador  a su vez el mediador conoce a todos los objetos:</a:t>
            </a:r>
          </a:p>
          <a:p>
            <a:pPr marL="383540" indent="-383540"/>
            <a:endParaRPr lang="es-ES" dirty="0"/>
          </a:p>
          <a:p>
            <a:pPr marL="383540" indent="-383540"/>
            <a:endParaRPr lang="es-ES" dirty="0"/>
          </a:p>
          <a:p>
            <a:pPr marL="383540" indent="-383540"/>
            <a:endParaRPr lang="es-ES" dirty="0"/>
          </a:p>
          <a:p>
            <a:pPr marL="383540" indent="-383540"/>
            <a:endParaRPr lang="es-ES" dirty="0"/>
          </a:p>
          <a:p>
            <a:pPr marL="383540" indent="-383540"/>
            <a:endParaRPr lang="es-ES" dirty="0"/>
          </a:p>
          <a:p>
            <a:pPr marL="383540" indent="-383540"/>
            <a:endParaRPr lang="es-ES" dirty="0"/>
          </a:p>
        </p:txBody>
      </p:sp>
      <p:pic>
        <p:nvPicPr>
          <p:cNvPr id="3" name="Imagen 2">
            <a:extLst>
              <a:ext uri="{FF2B5EF4-FFF2-40B4-BE49-F238E27FC236}">
                <a16:creationId xmlns:a16="http://schemas.microsoft.com/office/drawing/2014/main" id="{C1D0077C-E988-A823-0DCF-572B216D4115}"/>
              </a:ext>
            </a:extLst>
          </p:cNvPr>
          <p:cNvPicPr>
            <a:picLocks noChangeAspect="1"/>
          </p:cNvPicPr>
          <p:nvPr/>
        </p:nvPicPr>
        <p:blipFill rotWithShape="1">
          <a:blip r:embed="rId2"/>
          <a:srcRect l="501" t="3994" r="1471" b="5092"/>
          <a:stretch/>
        </p:blipFill>
        <p:spPr>
          <a:xfrm>
            <a:off x="4932929" y="2438809"/>
            <a:ext cx="6045622" cy="1407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descr="Texto&#10;&#10;Descripción generada automáticamente">
            <a:extLst>
              <a:ext uri="{FF2B5EF4-FFF2-40B4-BE49-F238E27FC236}">
                <a16:creationId xmlns:a16="http://schemas.microsoft.com/office/drawing/2014/main" id="{1CD67F84-3EB2-7357-0FCF-6488EEEA7924}"/>
              </a:ext>
            </a:extLst>
          </p:cNvPr>
          <p:cNvPicPr>
            <a:picLocks noChangeAspect="1"/>
          </p:cNvPicPr>
          <p:nvPr/>
        </p:nvPicPr>
        <p:blipFill rotWithShape="1">
          <a:blip r:embed="rId3"/>
          <a:srcRect l="2420" t="1816" r="2028" b="5425"/>
          <a:stretch/>
        </p:blipFill>
        <p:spPr>
          <a:xfrm>
            <a:off x="1460664" y="2339439"/>
            <a:ext cx="3158837" cy="17100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C12EC7C7-E60E-7FEF-68C3-64C84BA91AA8}"/>
              </a:ext>
            </a:extLst>
          </p:cNvPr>
          <p:cNvPicPr>
            <a:picLocks noChangeAspect="1"/>
          </p:cNvPicPr>
          <p:nvPr/>
        </p:nvPicPr>
        <p:blipFill>
          <a:blip r:embed="rId4"/>
          <a:stretch>
            <a:fillRect/>
          </a:stretch>
        </p:blipFill>
        <p:spPr>
          <a:xfrm>
            <a:off x="1365849" y="4419191"/>
            <a:ext cx="9604075" cy="1455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27662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4895" y="3025832"/>
            <a:ext cx="11477105" cy="1066107"/>
          </a:xfrm>
        </p:spPr>
        <p:txBody>
          <a:bodyPr/>
          <a:lstStyle/>
          <a:p>
            <a:pPr algn="ctr"/>
            <a:r>
              <a:rPr lang="es-AR" dirty="0"/>
              <a:t>Presentación de código</a:t>
            </a:r>
          </a:p>
        </p:txBody>
      </p:sp>
    </p:spTree>
    <p:extLst>
      <p:ext uri="{BB962C8B-B14F-4D97-AF65-F5344CB8AC3E}">
        <p14:creationId xmlns:p14="http://schemas.microsoft.com/office/powerpoint/2010/main" val="416490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Problema</a:t>
            </a:r>
          </a:p>
        </p:txBody>
      </p:sp>
      <p:sp>
        <p:nvSpPr>
          <p:cNvPr id="3" name="Marcador de contenido 2"/>
          <p:cNvSpPr>
            <a:spLocks noGrp="1"/>
          </p:cNvSpPr>
          <p:nvPr>
            <p:ph idx="1"/>
          </p:nvPr>
        </p:nvSpPr>
        <p:spPr>
          <a:xfrm>
            <a:off x="1371600" y="1858488"/>
            <a:ext cx="9601200" cy="3581400"/>
          </a:xfrm>
        </p:spPr>
        <p:txBody>
          <a:bodyPr>
            <a:normAutofit/>
          </a:bodyPr>
          <a:lstStyle/>
          <a:p>
            <a:pPr>
              <a:buFont typeface="Arial" panose="020B0604020202020204" pitchFamily="34" charset="0"/>
              <a:buChar char="•"/>
            </a:pPr>
            <a:r>
              <a:rPr lang="es-AR" sz="2400" dirty="0"/>
              <a:t>Imagina que debes lograr que tu código trabaje con un amplio grupo de objetos que pertenecen a una sofisticada biblioteca o </a:t>
            </a:r>
            <a:r>
              <a:rPr lang="es-AR" sz="2400" i="1" dirty="0" err="1"/>
              <a:t>framework</a:t>
            </a:r>
            <a:r>
              <a:rPr lang="es-AR" sz="2400" dirty="0"/>
              <a:t>. Normalmente, debes inicializar todos esos objetos, llevar un registro de las dependencias, ejecutar los métodos en el orden correcto y así sucesivamente.</a:t>
            </a:r>
          </a:p>
          <a:p>
            <a:pPr>
              <a:buFont typeface="Arial" panose="020B0604020202020204" pitchFamily="34" charset="0"/>
              <a:buChar char="•"/>
            </a:pPr>
            <a:endParaRPr lang="es-AR" sz="2400" dirty="0"/>
          </a:p>
          <a:p>
            <a:pPr>
              <a:buFont typeface="Arial" panose="020B0604020202020204" pitchFamily="34" charset="0"/>
              <a:buChar char="•"/>
            </a:pPr>
            <a:r>
              <a:rPr lang="es-AR" sz="2400" dirty="0"/>
              <a:t>Como resultado, la lógica de negocio de tus clases se vería estrechamente acoplada       a los detalles de implementación de las clases de terceros, haciéndola difícil de comprender y mantener.</a:t>
            </a:r>
          </a:p>
        </p:txBody>
      </p:sp>
    </p:spTree>
    <p:extLst>
      <p:ext uri="{BB962C8B-B14F-4D97-AF65-F5344CB8AC3E}">
        <p14:creationId xmlns:p14="http://schemas.microsoft.com/office/powerpoint/2010/main" val="75450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Solución</a:t>
            </a:r>
          </a:p>
        </p:txBody>
      </p:sp>
      <p:sp>
        <p:nvSpPr>
          <p:cNvPr id="3" name="Marcador de contenido 2"/>
          <p:cNvSpPr>
            <a:spLocks noGrp="1"/>
          </p:cNvSpPr>
          <p:nvPr>
            <p:ph idx="1"/>
          </p:nvPr>
        </p:nvSpPr>
        <p:spPr/>
        <p:txBody>
          <a:bodyPr>
            <a:normAutofit/>
          </a:bodyPr>
          <a:lstStyle/>
          <a:p>
            <a:pPr>
              <a:buFont typeface="Arial" panose="020B0604020202020204" pitchFamily="34" charset="0"/>
              <a:buChar char="•"/>
            </a:pPr>
            <a:r>
              <a:rPr lang="es-AR" sz="2400" dirty="0"/>
              <a:t>Como solución Surge </a:t>
            </a:r>
            <a:r>
              <a:rPr lang="es-AR" sz="2400" dirty="0" err="1"/>
              <a:t>Facade</a:t>
            </a:r>
            <a:r>
              <a:rPr lang="es-AR" sz="2400" dirty="0"/>
              <a:t> o fachada es una interfaz simple a un subsistema complejo. Una fachada puede proporcionar una funcionalidad limitada en comparación con trabajar directamente con los subsistemas, pero solo incluye las funcionalidades realmente importantes para el cliente.</a:t>
            </a:r>
          </a:p>
          <a:p>
            <a:pPr>
              <a:buFont typeface="Arial" panose="020B0604020202020204" pitchFamily="34" charset="0"/>
              <a:buChar char="•"/>
            </a:pPr>
            <a:r>
              <a:rPr lang="es-AR" sz="2400" dirty="0"/>
              <a:t>Es muy realmente útil utilizar </a:t>
            </a:r>
            <a:r>
              <a:rPr lang="es-AR" sz="2400" dirty="0" err="1"/>
              <a:t>Facade</a:t>
            </a:r>
            <a:r>
              <a:rPr lang="es-AR" sz="2400" dirty="0"/>
              <a:t> cuando se debe trabajar con un subsistema</a:t>
            </a:r>
          </a:p>
        </p:txBody>
      </p:sp>
    </p:spTree>
    <p:extLst>
      <p:ext uri="{BB962C8B-B14F-4D97-AF65-F5344CB8AC3E}">
        <p14:creationId xmlns:p14="http://schemas.microsoft.com/office/powerpoint/2010/main" val="162029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Problema de ejemplo</a:t>
            </a:r>
          </a:p>
        </p:txBody>
      </p:sp>
      <p:sp>
        <p:nvSpPr>
          <p:cNvPr id="3" name="Marcador de contenido 2"/>
          <p:cNvSpPr>
            <a:spLocks noGrp="1"/>
          </p:cNvSpPr>
          <p:nvPr>
            <p:ph idx="1"/>
          </p:nvPr>
        </p:nvSpPr>
        <p:spPr>
          <a:xfrm>
            <a:off x="1371600" y="2048494"/>
            <a:ext cx="9601200" cy="3581400"/>
          </a:xfrm>
        </p:spPr>
        <p:txBody>
          <a:bodyPr>
            <a:normAutofit lnSpcReduction="10000"/>
          </a:bodyPr>
          <a:lstStyle/>
          <a:p>
            <a:pPr>
              <a:buFont typeface="Arial" panose="020B0604020202020204" pitchFamily="34" charset="0"/>
              <a:buChar char="•"/>
            </a:pPr>
            <a:r>
              <a:rPr lang="es-AR" sz="2400" dirty="0"/>
              <a:t>Tenemos una tienda online donde tenemos distintos subsistemas que tienen funcionalidades necesarias para poder procesar un pedido</a:t>
            </a:r>
          </a:p>
          <a:p>
            <a:pPr>
              <a:buFont typeface="Arial" panose="020B0604020202020204" pitchFamily="34" charset="0"/>
              <a:buChar char="•"/>
            </a:pPr>
            <a:endParaRPr lang="es-AR" sz="2400" dirty="0"/>
          </a:p>
          <a:p>
            <a:pPr>
              <a:buFont typeface="Arial" panose="020B0604020202020204" pitchFamily="34" charset="0"/>
              <a:buChar char="•"/>
            </a:pPr>
            <a:r>
              <a:rPr lang="es-AR" sz="2400" dirty="0"/>
              <a:t>Contamos con subsistemas de facturación, pedido y stock </a:t>
            </a:r>
          </a:p>
          <a:p>
            <a:pPr>
              <a:buFont typeface="Arial" panose="020B0604020202020204" pitchFamily="34" charset="0"/>
              <a:buChar char="•"/>
            </a:pPr>
            <a:endParaRPr lang="es-AR" sz="2400" dirty="0"/>
          </a:p>
          <a:p>
            <a:pPr>
              <a:buFont typeface="Arial" panose="020B0604020202020204" pitchFamily="34" charset="0"/>
              <a:buChar char="•"/>
            </a:pPr>
            <a:r>
              <a:rPr lang="es-AR" sz="2400" dirty="0"/>
              <a:t>El problema es que el cliente para realizar un pedido debe tener una instancia de los distintos subsistemas teniendo que ejecutarlos en orden correcto lo que nos quedaría un sistema muy acoplado y poco estructurado</a:t>
            </a:r>
          </a:p>
        </p:txBody>
      </p:sp>
    </p:spTree>
    <p:extLst>
      <p:ext uri="{BB962C8B-B14F-4D97-AF65-F5344CB8AC3E}">
        <p14:creationId xmlns:p14="http://schemas.microsoft.com/office/powerpoint/2010/main" val="229705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Solución al ejemplo</a:t>
            </a:r>
          </a:p>
        </p:txBody>
      </p:sp>
      <p:sp>
        <p:nvSpPr>
          <p:cNvPr id="3" name="Marcador de contenido 2"/>
          <p:cNvSpPr>
            <a:spLocks noGrp="1"/>
          </p:cNvSpPr>
          <p:nvPr>
            <p:ph idx="1"/>
          </p:nvPr>
        </p:nvSpPr>
        <p:spPr>
          <a:xfrm>
            <a:off x="1371600" y="1834738"/>
            <a:ext cx="9601200" cy="3581400"/>
          </a:xfrm>
        </p:spPr>
        <p:txBody>
          <a:bodyPr>
            <a:normAutofit fontScale="92500" lnSpcReduction="10000"/>
          </a:bodyPr>
          <a:lstStyle/>
          <a:p>
            <a:pPr>
              <a:buFont typeface="Arial" panose="020B0604020202020204" pitchFamily="34" charset="0"/>
              <a:buChar char="•"/>
            </a:pPr>
            <a:r>
              <a:rPr lang="es-AR" sz="2400" dirty="0"/>
              <a:t>En este ejemplo adaptamos el patrón </a:t>
            </a:r>
            <a:r>
              <a:rPr lang="es-AR" sz="2400" dirty="0" err="1"/>
              <a:t>Facade</a:t>
            </a:r>
            <a:r>
              <a:rPr lang="es-AR" sz="2400" dirty="0"/>
              <a:t>, a nuestro sistema de tiendas online</a:t>
            </a:r>
          </a:p>
          <a:p>
            <a:pPr>
              <a:buFont typeface="Arial" panose="020B0604020202020204" pitchFamily="34" charset="0"/>
              <a:buChar char="•"/>
            </a:pPr>
            <a:endParaRPr lang="es-AR" sz="2400" dirty="0"/>
          </a:p>
          <a:p>
            <a:pPr>
              <a:buFont typeface="Arial" panose="020B0604020202020204" pitchFamily="34" charset="0"/>
              <a:buChar char="•"/>
            </a:pPr>
            <a:r>
              <a:rPr lang="es-AR" sz="2400" dirty="0"/>
              <a:t>Donde el cliente en vez de interactuar con cada uno de los subsistemas con los que se trabaja a la hora de realizar un pedido el cliente solo interactúa con la fachada que esta se encargara de ejecutar en orden y las funciones necesarias para realizar el pedido.</a:t>
            </a:r>
          </a:p>
          <a:p>
            <a:pPr>
              <a:buFont typeface="Arial" panose="020B0604020202020204" pitchFamily="34" charset="0"/>
              <a:buChar char="•"/>
            </a:pPr>
            <a:endParaRPr lang="es-AR" sz="2400" dirty="0"/>
          </a:p>
          <a:p>
            <a:pPr>
              <a:buFont typeface="Arial" panose="020B0604020202020204" pitchFamily="34" charset="0"/>
              <a:buChar char="•"/>
            </a:pPr>
            <a:r>
              <a:rPr lang="es-AR" sz="2400" dirty="0"/>
              <a:t>De esta forma logramos desacoplar y estructurar mejor nuestro sistema, logrando que el cliente solo tenga que interactuar con la fachada. </a:t>
            </a:r>
          </a:p>
        </p:txBody>
      </p:sp>
    </p:spTree>
    <p:extLst>
      <p:ext uri="{BB962C8B-B14F-4D97-AF65-F5344CB8AC3E}">
        <p14:creationId xmlns:p14="http://schemas.microsoft.com/office/powerpoint/2010/main" val="235320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CFFE629-0E6A-9C52-2187-22315C968DCD}"/>
              </a:ext>
            </a:extLst>
          </p:cNvPr>
          <p:cNvPicPr>
            <a:picLocks noChangeAspect="1"/>
          </p:cNvPicPr>
          <p:nvPr/>
        </p:nvPicPr>
        <p:blipFill>
          <a:blip r:embed="rId2"/>
          <a:stretch>
            <a:fillRect/>
          </a:stretch>
        </p:blipFill>
        <p:spPr>
          <a:xfrm>
            <a:off x="1227283" y="707627"/>
            <a:ext cx="9737433" cy="56626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ítulo 1">
            <a:extLst>
              <a:ext uri="{FF2B5EF4-FFF2-40B4-BE49-F238E27FC236}">
                <a16:creationId xmlns:a16="http://schemas.microsoft.com/office/drawing/2014/main" id="{7C604D2F-311F-B292-51C4-D10E03210642}"/>
              </a:ext>
            </a:extLst>
          </p:cNvPr>
          <p:cNvSpPr txBox="1">
            <a:spLocks/>
          </p:cNvSpPr>
          <p:nvPr/>
        </p:nvSpPr>
        <p:spPr>
          <a:xfrm>
            <a:off x="961402" y="213806"/>
            <a:ext cx="3596530" cy="493821"/>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s-ES" sz="3200" dirty="0"/>
              <a:t>Diagrama de clases</a:t>
            </a:r>
          </a:p>
        </p:txBody>
      </p:sp>
    </p:spTree>
    <p:extLst>
      <p:ext uri="{BB962C8B-B14F-4D97-AF65-F5344CB8AC3E}">
        <p14:creationId xmlns:p14="http://schemas.microsoft.com/office/powerpoint/2010/main" val="190297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4895" y="3025832"/>
            <a:ext cx="11477105" cy="1066107"/>
          </a:xfrm>
        </p:spPr>
        <p:txBody>
          <a:bodyPr>
            <a:normAutofit/>
          </a:bodyPr>
          <a:lstStyle/>
          <a:p>
            <a:pPr algn="ctr"/>
            <a:r>
              <a:rPr lang="es-AR" sz="6000" dirty="0"/>
              <a:t>Presentación de código</a:t>
            </a:r>
          </a:p>
        </p:txBody>
      </p:sp>
    </p:spTree>
    <p:extLst>
      <p:ext uri="{BB962C8B-B14F-4D97-AF65-F5344CB8AC3E}">
        <p14:creationId xmlns:p14="http://schemas.microsoft.com/office/powerpoint/2010/main" val="204343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43796" y="493822"/>
            <a:ext cx="7704406" cy="744311"/>
          </a:xfrm>
        </p:spPr>
        <p:txBody>
          <a:bodyPr>
            <a:normAutofit/>
          </a:bodyPr>
          <a:lstStyle/>
          <a:p>
            <a:pPr algn="ctr"/>
            <a:r>
              <a:rPr lang="es-MX" dirty="0"/>
              <a:t>CADENA DE RESPONSABILIDAD</a:t>
            </a:r>
            <a:endParaRPr lang="es-AR" dirty="0"/>
          </a:p>
        </p:txBody>
      </p:sp>
      <p:pic>
        <p:nvPicPr>
          <p:cNvPr id="4" name="Imagen 3">
            <a:extLst>
              <a:ext uri="{FF2B5EF4-FFF2-40B4-BE49-F238E27FC236}">
                <a16:creationId xmlns:a16="http://schemas.microsoft.com/office/drawing/2014/main" id="{EE67FFC6-7CE0-3A78-2F49-FD45B6537B9A}"/>
              </a:ext>
            </a:extLst>
          </p:cNvPr>
          <p:cNvPicPr>
            <a:picLocks noChangeAspect="1"/>
          </p:cNvPicPr>
          <p:nvPr/>
        </p:nvPicPr>
        <p:blipFill>
          <a:blip r:embed="rId2"/>
          <a:stretch>
            <a:fillRect/>
          </a:stretch>
        </p:blipFill>
        <p:spPr>
          <a:xfrm>
            <a:off x="3002609" y="1632365"/>
            <a:ext cx="6186781" cy="43596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91881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102</TotalTime>
  <Words>878</Words>
  <Application>Microsoft Office PowerPoint</Application>
  <PresentationFormat>Panorámica</PresentationFormat>
  <Paragraphs>70</Paragraphs>
  <Slides>23</Slides>
  <Notes>0</Notes>
  <HiddenSlides>1</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Franklin Gothic Book</vt:lpstr>
      <vt:lpstr>Crop</vt:lpstr>
      <vt:lpstr>PATRONES DE DISEÑO</vt:lpstr>
      <vt:lpstr>FACADE</vt:lpstr>
      <vt:lpstr>Problema</vt:lpstr>
      <vt:lpstr>Solución</vt:lpstr>
      <vt:lpstr>Problema de ejemplo</vt:lpstr>
      <vt:lpstr>Solución al ejemplo</vt:lpstr>
      <vt:lpstr>Presentación de PowerPoint</vt:lpstr>
      <vt:lpstr>Presentación de código</vt:lpstr>
      <vt:lpstr>CADENA DE RESPONSABILIDAD</vt:lpstr>
      <vt:lpstr>Problema</vt:lpstr>
      <vt:lpstr>Solución</vt:lpstr>
      <vt:lpstr>Problema de ejemplo</vt:lpstr>
      <vt:lpstr>Solución al ejemplo</vt:lpstr>
      <vt:lpstr>Presentación de PowerPoint</vt:lpstr>
      <vt:lpstr>Presentación de código</vt:lpstr>
      <vt:lpstr>MEDIATOR </vt:lpstr>
      <vt:lpstr>Problema</vt:lpstr>
      <vt:lpstr>Solución</vt:lpstr>
      <vt:lpstr>Problema de ejemplo</vt:lpstr>
      <vt:lpstr>Solución al ejemplo</vt:lpstr>
      <vt:lpstr>Presentación de PowerPoint</vt:lpstr>
      <vt:lpstr>Se puede apreciar que: </vt:lpstr>
      <vt:lpstr>Presentación de código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FACADE</dc:title>
  <dc:creator>pinaalu</dc:creator>
  <cp:lastModifiedBy>Luciano Piehl</cp:lastModifiedBy>
  <cp:revision>5</cp:revision>
  <dcterms:created xsi:type="dcterms:W3CDTF">2023-10-24T22:31:44Z</dcterms:created>
  <dcterms:modified xsi:type="dcterms:W3CDTF">2023-10-31T15:49:20Z</dcterms:modified>
</cp:coreProperties>
</file>