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imRYRtiXipPmbjRCg+bjVrKk5L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B6D73F-BEE4-411B-BCAC-22B6E7132001}">
  <a:tblStyle styleId="{9FB6D73F-BEE4-411B-BCAC-22B6E713200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customschemas.google.com/relationships/presentationmetadata" Target="metadata"/><Relationship Id="rId5" Type="http://schemas.openxmlformats.org/officeDocument/2006/relationships/slide" Target="slides/slide4.xml"/><Relationship Id="rId15" Type="http://schemas.openxmlformats.org/officeDocument/2006/relationships/tableStyles" Target="tableStyles.xml"/><Relationship Id="rId4"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L"/>
              <a:t>‹Nº›</a:t>
            </a:fld>
            <a:endParaRP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L"/>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85" name="Google Shape;85;p1"/>
          <p:cNvSpPr txBox="1"/>
          <p:nvPr/>
        </p:nvSpPr>
        <p:spPr>
          <a:xfrm>
            <a:off x="1" y="2707792"/>
            <a:ext cx="12191999"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4400" b="0" i="0" u="none" strike="noStrike" cap="none">
                <a:solidFill>
                  <a:schemeClr val="dk1"/>
                </a:solidFill>
                <a:latin typeface="Calibri"/>
                <a:ea typeface="Calibri"/>
                <a:cs typeface="Calibri"/>
                <a:sym typeface="Calibri"/>
              </a:rPr>
              <a:t>PROYECTO “TaskControl”</a:t>
            </a:r>
            <a:endParaRPr/>
          </a:p>
          <a:p>
            <a:pPr marL="0" marR="0" lvl="0" indent="0" algn="ctr" rtl="0">
              <a:spcBef>
                <a:spcPts val="0"/>
              </a:spcBef>
              <a:spcAft>
                <a:spcPts val="0"/>
              </a:spcAft>
              <a:buNone/>
            </a:pPr>
            <a:r>
              <a:rPr lang="es-CL" sz="2400" b="0" i="0" u="none" strike="noStrike" cap="none">
                <a:solidFill>
                  <a:schemeClr val="dk1"/>
                </a:solidFill>
                <a:latin typeface="Calibri"/>
                <a:ea typeface="Calibri"/>
                <a:cs typeface="Calibri"/>
                <a:sym typeface="Calibri"/>
              </a:rPr>
              <a:t>PRESENTACIÓN CAPSTONE</a:t>
            </a:r>
            <a:endParaRPr sz="2400" b="0" i="0" u="none" strike="noStrike" cap="none">
              <a:solidFill>
                <a:schemeClr val="dk1"/>
              </a:solidFill>
              <a:latin typeface="Calibri"/>
              <a:ea typeface="Calibri"/>
              <a:cs typeface="Calibri"/>
              <a:sym typeface="Calibri"/>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grpSp>
        <p:nvGrpSpPr>
          <p:cNvPr id="91" name="Google Shape;91;p2"/>
          <p:cNvGrpSpPr/>
          <p:nvPr/>
        </p:nvGrpSpPr>
        <p:grpSpPr>
          <a:xfrm>
            <a:off x="4121026" y="1537212"/>
            <a:ext cx="7633494" cy="5112794"/>
            <a:chOff x="0" y="191492"/>
            <a:chExt cx="7633494" cy="5112794"/>
          </a:xfrm>
        </p:grpSpPr>
        <p:sp>
          <p:nvSpPr>
            <p:cNvPr id="92" name="Google Shape;92;p2"/>
            <p:cNvSpPr/>
            <p:nvPr/>
          </p:nvSpPr>
          <p:spPr>
            <a:xfrm>
              <a:off x="0" y="191492"/>
              <a:ext cx="7633494" cy="1623605"/>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txBox="1"/>
            <p:nvPr/>
          </p:nvSpPr>
          <p:spPr>
            <a:xfrm>
              <a:off x="1776135" y="191492"/>
              <a:ext cx="5857358" cy="1623605"/>
            </a:xfrm>
            <a:prstGeom prst="rect">
              <a:avLst/>
            </a:prstGeom>
            <a:noFill/>
            <a:ln>
              <a:noFill/>
            </a:ln>
          </p:spPr>
          <p:txBody>
            <a:bodyPr spcFirstLastPara="1" wrap="square" lIns="114300" tIns="114300" rIns="114300" bIns="114300" anchor="t" anchorCtr="0">
              <a:noAutofit/>
            </a:bodyPr>
            <a:lstStyle/>
            <a:p>
              <a:pPr marL="0" marR="0" lvl="0" indent="0" algn="l" rtl="0">
                <a:lnSpc>
                  <a:spcPct val="90000"/>
                </a:lnSpc>
                <a:spcBef>
                  <a:spcPts val="0"/>
                </a:spcBef>
                <a:spcAft>
                  <a:spcPts val="0"/>
                </a:spcAft>
                <a:buClr>
                  <a:schemeClr val="lt1"/>
                </a:buClr>
                <a:buSzPts val="3000"/>
                <a:buFont typeface="Calibri"/>
                <a:buNone/>
              </a:pPr>
              <a:r>
                <a:rPr lang="es-CL" sz="3000" b="0" i="0" u="none" strike="noStrike" cap="none">
                  <a:solidFill>
                    <a:schemeClr val="lt1"/>
                  </a:solidFill>
                  <a:latin typeface="Calibri"/>
                  <a:ea typeface="Calibri"/>
                  <a:cs typeface="Calibri"/>
                  <a:sym typeface="Calibri"/>
                </a:rPr>
                <a:t>Michael Cid</a:t>
              </a:r>
              <a:endParaRPr/>
            </a:p>
            <a:p>
              <a:pPr marL="228600" marR="0" lvl="1" indent="-228600" algn="l" rtl="0">
                <a:lnSpc>
                  <a:spcPct val="90000"/>
                </a:lnSpc>
                <a:spcBef>
                  <a:spcPts val="1050"/>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Diseño</a:t>
              </a:r>
              <a:endParaRPr/>
            </a:p>
            <a:p>
              <a:pPr marL="228600" marR="0" lvl="1" indent="-228600" algn="l" rtl="0">
                <a:lnSpc>
                  <a:spcPct val="90000"/>
                </a:lnSpc>
                <a:spcBef>
                  <a:spcPts val="345"/>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Jefe de proyecto</a:t>
              </a:r>
              <a:endParaRPr/>
            </a:p>
          </p:txBody>
        </p:sp>
        <p:sp>
          <p:nvSpPr>
            <p:cNvPr id="94" name="Google Shape;94;p2"/>
            <p:cNvSpPr/>
            <p:nvPr/>
          </p:nvSpPr>
          <p:spPr>
            <a:xfrm>
              <a:off x="206306" y="286499"/>
              <a:ext cx="1526698" cy="1361143"/>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0" y="1907064"/>
              <a:ext cx="7633494" cy="1666533"/>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txBox="1"/>
            <p:nvPr/>
          </p:nvSpPr>
          <p:spPr>
            <a:xfrm>
              <a:off x="1776135" y="1907064"/>
              <a:ext cx="5857358" cy="1666533"/>
            </a:xfrm>
            <a:prstGeom prst="rect">
              <a:avLst/>
            </a:prstGeom>
            <a:noFill/>
            <a:ln>
              <a:noFill/>
            </a:ln>
          </p:spPr>
          <p:txBody>
            <a:bodyPr spcFirstLastPara="1" wrap="square" lIns="114300" tIns="114300" rIns="114300" bIns="114300" anchor="t" anchorCtr="0">
              <a:noAutofit/>
            </a:bodyPr>
            <a:lstStyle/>
            <a:p>
              <a:pPr marL="0" marR="0" lvl="0" indent="0" algn="l" rtl="0">
                <a:lnSpc>
                  <a:spcPct val="90000"/>
                </a:lnSpc>
                <a:spcBef>
                  <a:spcPts val="0"/>
                </a:spcBef>
                <a:spcAft>
                  <a:spcPts val="0"/>
                </a:spcAft>
                <a:buClr>
                  <a:schemeClr val="lt1"/>
                </a:buClr>
                <a:buSzPts val="3000"/>
                <a:buFont typeface="Calibri"/>
                <a:buNone/>
              </a:pPr>
              <a:r>
                <a:rPr lang="es-CL" sz="3000" b="0" i="0" u="none" strike="noStrike" cap="none">
                  <a:solidFill>
                    <a:schemeClr val="lt1"/>
                  </a:solidFill>
                  <a:latin typeface="Calibri"/>
                  <a:ea typeface="Calibri"/>
                  <a:cs typeface="Calibri"/>
                  <a:sym typeface="Calibri"/>
                </a:rPr>
                <a:t>Luciano Pino</a:t>
              </a:r>
              <a:endParaRPr/>
            </a:p>
            <a:p>
              <a:pPr marL="228600" marR="0" lvl="1" indent="-228600" algn="l" rtl="0">
                <a:lnSpc>
                  <a:spcPct val="90000"/>
                </a:lnSpc>
                <a:spcBef>
                  <a:spcPts val="1050"/>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Diseño de software</a:t>
              </a:r>
              <a:endParaRPr/>
            </a:p>
            <a:p>
              <a:pPr marL="228600" marR="0" lvl="1" indent="-228600" algn="l" rtl="0">
                <a:lnSpc>
                  <a:spcPct val="90000"/>
                </a:lnSpc>
                <a:spcBef>
                  <a:spcPts val="345"/>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Desarrollador</a:t>
              </a:r>
              <a:endParaRPr/>
            </a:p>
          </p:txBody>
        </p:sp>
        <p:sp>
          <p:nvSpPr>
            <p:cNvPr id="97" name="Google Shape;97;p2"/>
            <p:cNvSpPr/>
            <p:nvPr/>
          </p:nvSpPr>
          <p:spPr>
            <a:xfrm>
              <a:off x="232184" y="2083276"/>
              <a:ext cx="1526698" cy="1284776"/>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0" y="3789011"/>
              <a:ext cx="7633494" cy="1515275"/>
            </a:xfrm>
            <a:prstGeom prst="roundRect">
              <a:avLst>
                <a:gd name="adj" fmla="val 10000"/>
              </a:avLst>
            </a:prstGeom>
            <a:gradFill>
              <a:gsLst>
                <a:gs pos="0">
                  <a:srgbClr val="6EA5DA"/>
                </a:gs>
                <a:gs pos="50000">
                  <a:srgbClr val="529BDA"/>
                </a:gs>
                <a:gs pos="100000">
                  <a:srgbClr val="4188C8"/>
                </a:gs>
              </a:gsLst>
              <a:lin ang="5400000" scaled="0"/>
            </a:gra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txBox="1"/>
            <p:nvPr/>
          </p:nvSpPr>
          <p:spPr>
            <a:xfrm>
              <a:off x="1776135" y="3789011"/>
              <a:ext cx="5857358" cy="1515275"/>
            </a:xfrm>
            <a:prstGeom prst="rect">
              <a:avLst/>
            </a:prstGeom>
            <a:noFill/>
            <a:ln>
              <a:noFill/>
            </a:ln>
          </p:spPr>
          <p:txBody>
            <a:bodyPr spcFirstLastPara="1" wrap="square" lIns="114300" tIns="114300" rIns="114300" bIns="114300" anchor="t" anchorCtr="0">
              <a:noAutofit/>
            </a:bodyPr>
            <a:lstStyle/>
            <a:p>
              <a:pPr marL="0" marR="0" lvl="0" indent="0" algn="l" rtl="0">
                <a:lnSpc>
                  <a:spcPct val="90000"/>
                </a:lnSpc>
                <a:spcBef>
                  <a:spcPts val="0"/>
                </a:spcBef>
                <a:spcAft>
                  <a:spcPts val="0"/>
                </a:spcAft>
                <a:buClr>
                  <a:schemeClr val="lt1"/>
                </a:buClr>
                <a:buSzPts val="3000"/>
                <a:buFont typeface="Calibri"/>
                <a:buNone/>
              </a:pPr>
              <a:r>
                <a:rPr lang="es-CL" sz="3000" b="0" i="0" u="none" strike="noStrike" cap="none">
                  <a:solidFill>
                    <a:schemeClr val="lt1"/>
                  </a:solidFill>
                  <a:latin typeface="Calibri"/>
                  <a:ea typeface="Calibri"/>
                  <a:cs typeface="Calibri"/>
                  <a:sym typeface="Calibri"/>
                </a:rPr>
                <a:t>Vania Vargas</a:t>
              </a:r>
              <a:endParaRPr/>
            </a:p>
            <a:p>
              <a:pPr marL="228600" marR="0" lvl="1" indent="-228600" algn="l" rtl="0">
                <a:lnSpc>
                  <a:spcPct val="90000"/>
                </a:lnSpc>
                <a:spcBef>
                  <a:spcPts val="1050"/>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Analista </a:t>
              </a:r>
              <a:endParaRPr/>
            </a:p>
            <a:p>
              <a:pPr marL="228600" marR="0" lvl="1" indent="-228600" algn="l" rtl="0">
                <a:lnSpc>
                  <a:spcPct val="90000"/>
                </a:lnSpc>
                <a:spcBef>
                  <a:spcPts val="345"/>
                </a:spcBef>
                <a:spcAft>
                  <a:spcPts val="0"/>
                </a:spcAft>
                <a:buClr>
                  <a:schemeClr val="lt1"/>
                </a:buClr>
                <a:buSzPts val="2300"/>
                <a:buFont typeface="Calibri"/>
                <a:buChar char="•"/>
              </a:pPr>
              <a:r>
                <a:rPr lang="es-CL" sz="2300" b="0" i="0" u="none" strike="noStrike" cap="none">
                  <a:solidFill>
                    <a:schemeClr val="lt1"/>
                  </a:solidFill>
                  <a:latin typeface="Calibri"/>
                  <a:ea typeface="Calibri"/>
                  <a:cs typeface="Calibri"/>
                  <a:sym typeface="Calibri"/>
                </a:rPr>
                <a:t>Ingeniera de software</a:t>
              </a:r>
              <a:endParaRPr/>
            </a:p>
          </p:txBody>
        </p:sp>
        <p:sp>
          <p:nvSpPr>
            <p:cNvPr id="100" name="Google Shape;100;p2"/>
            <p:cNvSpPr/>
            <p:nvPr/>
          </p:nvSpPr>
          <p:spPr>
            <a:xfrm>
              <a:off x="249436" y="3890511"/>
              <a:ext cx="1526698" cy="1312274"/>
            </a:xfrm>
            <a:prstGeom prst="roundRect">
              <a:avLst>
                <a:gd name="adj" fmla="val 10000"/>
              </a:avLst>
            </a:prstGeom>
            <a:solidFill>
              <a:srgbClr val="C3D4EB"/>
            </a:solidFill>
            <a:ln>
              <a:noFill/>
            </a:ln>
            <a:effectLst>
              <a:outerShdw blurRad="57150" dist="19050" dir="5400000" algn="ctr" rotWithShape="0">
                <a:srgbClr val="000000">
                  <a:alpha val="6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 name="Google Shape;101;p2"/>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b="0" i="0" u="none" strike="noStrike" cap="none">
                <a:solidFill>
                  <a:srgbClr val="757070"/>
                </a:solidFill>
                <a:latin typeface="Calibri"/>
                <a:ea typeface="Calibri"/>
                <a:cs typeface="Calibri"/>
                <a:sym typeface="Calibri"/>
              </a:rPr>
              <a:t>PROYECTO “TaskControl”</a:t>
            </a:r>
            <a:endParaRPr/>
          </a:p>
        </p:txBody>
      </p:sp>
      <p:sp>
        <p:nvSpPr>
          <p:cNvPr id="102" name="Google Shape;102;p2"/>
          <p:cNvSpPr txBox="1"/>
          <p:nvPr/>
        </p:nvSpPr>
        <p:spPr>
          <a:xfrm>
            <a:off x="238327" y="3058616"/>
            <a:ext cx="36090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INMIGRANTES DEL PROYECTO</a:t>
            </a:r>
            <a:endParaRPr sz="1800">
              <a:solidFill>
                <a:schemeClr val="dk1"/>
              </a:solidFill>
              <a:latin typeface="Calibri"/>
              <a:ea typeface="Calibri"/>
              <a:cs typeface="Calibri"/>
              <a:sym typeface="Calibri"/>
            </a:endParaRPr>
          </a:p>
        </p:txBody>
      </p:sp>
      <p:cxnSp>
        <p:nvCxnSpPr>
          <p:cNvPr id="103" name="Google Shape;103;p2"/>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pic>
        <p:nvPicPr>
          <p:cNvPr id="104" name="Google Shape;104;p2"/>
          <p:cNvPicPr preferRelativeResize="0"/>
          <p:nvPr/>
        </p:nvPicPr>
        <p:blipFill>
          <a:blip r:embed="rId4">
            <a:alphaModFix/>
          </a:blip>
          <a:stretch>
            <a:fillRect/>
          </a:stretch>
        </p:blipFill>
        <p:spPr>
          <a:xfrm>
            <a:off x="4328625" y="3381125"/>
            <a:ext cx="1585849" cy="1416275"/>
          </a:xfrm>
          <a:prstGeom prst="rect">
            <a:avLst/>
          </a:prstGeom>
          <a:noFill/>
          <a:ln>
            <a:noFill/>
          </a:ln>
        </p:spPr>
      </p:pic>
      <p:pic>
        <p:nvPicPr>
          <p:cNvPr id="105" name="Google Shape;105;p2"/>
          <p:cNvPicPr preferRelativeResize="0"/>
          <p:nvPr/>
        </p:nvPicPr>
        <p:blipFill>
          <a:blip r:embed="rId5">
            <a:alphaModFix/>
          </a:blip>
          <a:stretch>
            <a:fillRect/>
          </a:stretch>
        </p:blipFill>
        <p:spPr>
          <a:xfrm>
            <a:off x="4273775" y="1590825"/>
            <a:ext cx="1585849" cy="1447226"/>
          </a:xfrm>
          <a:prstGeom prst="rect">
            <a:avLst/>
          </a:prstGeom>
          <a:noFill/>
          <a:ln>
            <a:noFill/>
          </a:ln>
        </p:spPr>
      </p:pic>
      <p:pic>
        <p:nvPicPr>
          <p:cNvPr id="106" name="Google Shape;106;p2"/>
          <p:cNvPicPr preferRelativeResize="0"/>
          <p:nvPr/>
        </p:nvPicPr>
        <p:blipFill>
          <a:blip r:embed="rId6">
            <a:alphaModFix/>
          </a:blip>
          <a:stretch>
            <a:fillRect/>
          </a:stretch>
        </p:blipFill>
        <p:spPr>
          <a:xfrm>
            <a:off x="4328625" y="5209052"/>
            <a:ext cx="1585849" cy="1369599"/>
          </a:xfrm>
          <a:prstGeom prst="rect">
            <a:avLst/>
          </a:prstGeom>
          <a:noFill/>
          <a:ln>
            <a:noFill/>
          </a:ln>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3"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12" name="Google Shape;112;p3"/>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“TaskControl”</a:t>
            </a:r>
            <a:endParaRPr/>
          </a:p>
        </p:txBody>
      </p:sp>
      <p:sp>
        <p:nvSpPr>
          <p:cNvPr id="113" name="Google Shape;113;p3"/>
          <p:cNvSpPr txBox="1"/>
          <p:nvPr/>
        </p:nvSpPr>
        <p:spPr>
          <a:xfrm>
            <a:off x="0" y="1130849"/>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14" name="Google Shape;114;p3"/>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15" name="Google Shape;115;p3"/>
          <p:cNvSpPr/>
          <p:nvPr/>
        </p:nvSpPr>
        <p:spPr>
          <a:xfrm>
            <a:off x="714909" y="2169769"/>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Situación Actual</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ctr" rtl="0">
              <a:spcBef>
                <a:spcPts val="0"/>
              </a:spcBef>
              <a:spcAft>
                <a:spcPts val="0"/>
              </a:spcAft>
              <a:buNone/>
            </a:pPr>
            <a:r>
              <a:rPr lang="es-CL" sz="1800">
                <a:solidFill>
                  <a:schemeClr val="dk1"/>
                </a:solidFill>
                <a:latin typeface="Calibri"/>
                <a:ea typeface="Calibri"/>
                <a:cs typeface="Calibri"/>
                <a:sym typeface="Calibri"/>
              </a:rPr>
              <a:t>Mobiliaria se encuentra en proceso de innovación digital, por lo que ha decidido mejorar todos sus procesos. Estos procesos tienen alcances en Tareas de mantenimiento de equipos clima, obras civiles, luminaria, jardines, limpieza, etc. cada una de las actividades es realizada por distintos proveedores en edificios, tiendas a lo largo de todo el país.</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3"/>
          <p:cNvSpPr/>
          <p:nvPr/>
        </p:nvSpPr>
        <p:spPr>
          <a:xfrm>
            <a:off x="6912079" y="2177325"/>
            <a:ext cx="4348705" cy="4092601"/>
          </a:xfrm>
          <a:prstGeom prst="roundRect">
            <a:avLst>
              <a:gd name="adj" fmla="val 10901"/>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marL="0" marR="0" lvl="0" indent="0" algn="ctr" rtl="0">
              <a:spcBef>
                <a:spcPts val="0"/>
              </a:spcBef>
              <a:spcAft>
                <a:spcPts val="0"/>
              </a:spcAft>
              <a:buNone/>
            </a:pPr>
            <a:endParaRPr sz="1800" u="sng">
              <a:solidFill>
                <a:schemeClr val="dk1"/>
              </a:solidFill>
              <a:latin typeface="Calibri"/>
              <a:ea typeface="Calibri"/>
              <a:cs typeface="Calibri"/>
              <a:sym typeface="Calibri"/>
            </a:endParaRPr>
          </a:p>
          <a:p>
            <a:pPr marL="0" marR="0" lvl="0" indent="0" algn="just" rtl="0">
              <a:spcBef>
                <a:spcPts val="0"/>
              </a:spcBef>
              <a:spcAft>
                <a:spcPts val="0"/>
              </a:spcAft>
              <a:buNone/>
            </a:pPr>
            <a:r>
              <a:rPr lang="es-CL" sz="1500">
                <a:solidFill>
                  <a:schemeClr val="dk1"/>
                </a:solidFill>
                <a:latin typeface="Calibri"/>
                <a:ea typeface="Calibri"/>
                <a:cs typeface="Calibri"/>
                <a:sym typeface="Calibri"/>
              </a:rPr>
              <a:t>Se propone un software que permita gestionar , cada una de estas tareas de mantenimiento para todos sus segmentos y categorías de estos. que permita trazabilidad y generación de documentación estándar para un almacenamiento centralizado y persistente de las tareas de mantenimiento. También permite operar en online actividades del tipo Incidencias y Tareas Programadas en el mes. Con la capacidad de evidenciar y realizar el seguimiento al ciclo de vida de los procesos que conllevan estas tareas.</a:t>
            </a:r>
            <a:endParaRPr sz="1500"/>
          </a:p>
        </p:txBody>
      </p:sp>
      <p:sp>
        <p:nvSpPr>
          <p:cNvPr id="117" name="Google Shape;117;p3"/>
          <p:cNvSpPr/>
          <p:nvPr/>
        </p:nvSpPr>
        <p:spPr>
          <a:xfrm>
            <a:off x="5456903" y="3736258"/>
            <a:ext cx="1140542" cy="757084"/>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
                                        </p:tgtEl>
                                        <p:attrNameLst>
                                          <p:attrName>style.visibility</p:attrName>
                                        </p:attrNameLst>
                                      </p:cBhvr>
                                      <p:to>
                                        <p:strVal val="visible"/>
                                      </p:to>
                                    </p:set>
                                    <p:animEffect transition="in" filter="fade">
                                      <p:cBhvr>
                                        <p:cTn id="12" dur="500"/>
                                        <p:tgtEl>
                                          <p:spTgt spid="117"/>
                                        </p:tgtEl>
                                      </p:cBhvr>
                                    </p:animEffect>
                                  </p:childTnLst>
                                </p:cTn>
                              </p:par>
                              <p:par>
                                <p:cTn id="13" presetID="10"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p4"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23" name="Google Shape;123;p4"/>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“TaskControl”</a:t>
            </a:r>
            <a:endParaRPr/>
          </a:p>
        </p:txBody>
      </p:sp>
      <p:sp>
        <p:nvSpPr>
          <p:cNvPr id="124" name="Google Shape;124;p4"/>
          <p:cNvSpPr txBox="1"/>
          <p:nvPr/>
        </p:nvSpPr>
        <p:spPr>
          <a:xfrm>
            <a:off x="0" y="1384304"/>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5" name="Google Shape;125;p4"/>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sp>
        <p:nvSpPr>
          <p:cNvPr id="126" name="Google Shape;126;p4"/>
          <p:cNvSpPr txBox="1"/>
          <p:nvPr/>
        </p:nvSpPr>
        <p:spPr>
          <a:xfrm>
            <a:off x="1" y="4082446"/>
            <a:ext cx="12191999"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7" name="Google Shape;127;p4"/>
          <p:cNvSpPr/>
          <p:nvPr/>
        </p:nvSpPr>
        <p:spPr>
          <a:xfrm>
            <a:off x="614515" y="2040571"/>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Crear un software que permita gestionar las actividades, la trazabilidad y el ciclo de vida de estas.</a:t>
            </a:r>
            <a:endParaRPr sz="1800">
              <a:solidFill>
                <a:schemeClr val="dk1"/>
              </a:solidFill>
              <a:latin typeface="Calibri"/>
              <a:ea typeface="Calibri"/>
              <a:cs typeface="Calibri"/>
              <a:sym typeface="Calibri"/>
            </a:endParaRPr>
          </a:p>
        </p:txBody>
      </p:sp>
      <p:sp>
        <p:nvSpPr>
          <p:cNvPr id="128" name="Google Shape;128;p4"/>
          <p:cNvSpPr/>
          <p:nvPr/>
        </p:nvSpPr>
        <p:spPr>
          <a:xfrm>
            <a:off x="614514" y="4732407"/>
            <a:ext cx="10962967" cy="1575221"/>
          </a:xfrm>
          <a:prstGeom prst="roundRect">
            <a:avLst>
              <a:gd name="adj" fmla="val 16667"/>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CL" sz="1800">
                <a:solidFill>
                  <a:schemeClr val="dk1"/>
                </a:solidFill>
                <a:latin typeface="Calibri"/>
                <a:ea typeface="Calibri"/>
                <a:cs typeface="Calibri"/>
                <a:sym typeface="Calibri"/>
              </a:rPr>
              <a:t>Crear mantenedor de Tareas.</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s-CL" sz="1800">
                <a:solidFill>
                  <a:schemeClr val="dk1"/>
                </a:solidFill>
                <a:latin typeface="Calibri"/>
                <a:ea typeface="Calibri"/>
                <a:cs typeface="Calibri"/>
                <a:sym typeface="Calibri"/>
              </a:rPr>
              <a:t>Crear reportería y seguimiento de Tareas.</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500"/>
                                        <p:tgtEl>
                                          <p:spTgt spid="126"/>
                                        </p:tgtEl>
                                      </p:cBhvr>
                                    </p:animEffect>
                                  </p:childTnLst>
                                </p:cTn>
                              </p:par>
                              <p:par>
                                <p:cTn id="8" presetID="10" presetClass="entr" presetSubtype="0" fill="hold" nodeType="withEffect">
                                  <p:stCondLst>
                                    <p:cond delay="0"/>
                                  </p:stCondLst>
                                  <p:childTnLst>
                                    <p:set>
                                      <p:cBhvr>
                                        <p:cTn id="9" dur="1" fill="hold">
                                          <p:stCondLst>
                                            <p:cond delay="0"/>
                                          </p:stCondLst>
                                        </p:cTn>
                                        <p:tgtEl>
                                          <p:spTgt spid="128"/>
                                        </p:tgtEl>
                                        <p:attrNameLst>
                                          <p:attrName>style.visibility</p:attrName>
                                        </p:attrNameLst>
                                      </p:cBhvr>
                                      <p:to>
                                        <p:strVal val="visible"/>
                                      </p:to>
                                    </p:set>
                                    <p:animEffect transition="in" filter="fade">
                                      <p:cBhvr>
                                        <p:cTn id="1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pic>
        <p:nvPicPr>
          <p:cNvPr id="133" name="Google Shape;133;p5" descr="EscuelaIT Duoc UC - Escuela de Informática y Telecomunicaciones Duoc UC - Duoc  UC | LinkedIn"/>
          <p:cNvPicPr preferRelativeResize="0"/>
          <p:nvPr/>
        </p:nvPicPr>
        <p:blipFill rotWithShape="1">
          <a:blip r:embed="rId3">
            <a:alphaModFix/>
          </a:blip>
          <a:srcRect/>
          <a:stretch/>
        </p:blipFill>
        <p:spPr>
          <a:xfrm>
            <a:off x="8772152" y="207550"/>
            <a:ext cx="3141406" cy="785352"/>
          </a:xfrm>
          <a:prstGeom prst="rect">
            <a:avLst/>
          </a:prstGeom>
          <a:noFill/>
          <a:ln>
            <a:noFill/>
          </a:ln>
        </p:spPr>
      </p:pic>
      <p:sp>
        <p:nvSpPr>
          <p:cNvPr id="134" name="Google Shape;134;p5"/>
          <p:cNvSpPr txBox="1"/>
          <p:nvPr/>
        </p:nvSpPr>
        <p:spPr>
          <a:xfrm>
            <a:off x="136188" y="368928"/>
            <a:ext cx="12191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L" sz="1800">
                <a:solidFill>
                  <a:srgbClr val="757070"/>
                </a:solidFill>
                <a:latin typeface="Calibri"/>
                <a:ea typeface="Calibri"/>
                <a:cs typeface="Calibri"/>
                <a:sym typeface="Calibri"/>
              </a:rPr>
              <a:t>PROYECTO “TaskControl”</a:t>
            </a:r>
            <a:endParaRPr/>
          </a:p>
        </p:txBody>
      </p:sp>
      <p:sp>
        <p:nvSpPr>
          <p:cNvPr id="135" name="Google Shape;135;p5"/>
          <p:cNvSpPr txBox="1"/>
          <p:nvPr/>
        </p:nvSpPr>
        <p:spPr>
          <a:xfrm>
            <a:off x="1" y="981869"/>
            <a:ext cx="12192000" cy="892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CL" sz="3600">
                <a:solidFill>
                  <a:schemeClr val="dk1"/>
                </a:solidFill>
                <a:latin typeface="Calibri"/>
                <a:ea typeface="Calibri"/>
                <a:cs typeface="Calibri"/>
                <a:sym typeface="Calibri"/>
              </a:rPr>
              <a:t>Cronograma para el desarrollo del proyecto</a:t>
            </a:r>
            <a:endParaRPr/>
          </a:p>
          <a:p>
            <a:pPr marL="0" marR="0" lvl="0" indent="0" algn="ctr" rtl="0">
              <a:spcBef>
                <a:spcPts val="0"/>
              </a:spcBef>
              <a:spcAft>
                <a:spcPts val="0"/>
              </a:spcAft>
              <a:buNone/>
            </a:pPr>
            <a:r>
              <a:rPr lang="es-CL" sz="1600">
                <a:solidFill>
                  <a:srgbClr val="757070"/>
                </a:solidFill>
                <a:latin typeface="Calibri"/>
                <a:ea typeface="Calibri"/>
                <a:cs typeface="Calibri"/>
                <a:sym typeface="Calibri"/>
              </a:rPr>
              <a:t>* Utilizar cronograma de inicio, indicando el cumplimiento al término del proyecto </a:t>
            </a:r>
            <a:endParaRPr sz="1000">
              <a:solidFill>
                <a:srgbClr val="757070"/>
              </a:solidFill>
              <a:latin typeface="Calibri"/>
              <a:ea typeface="Calibri"/>
              <a:cs typeface="Calibri"/>
              <a:sym typeface="Calibri"/>
            </a:endParaRPr>
          </a:p>
        </p:txBody>
      </p:sp>
      <p:cxnSp>
        <p:nvCxnSpPr>
          <p:cNvPr id="136" name="Google Shape;136;p5"/>
          <p:cNvCxnSpPr/>
          <p:nvPr/>
        </p:nvCxnSpPr>
        <p:spPr>
          <a:xfrm>
            <a:off x="0" y="758027"/>
            <a:ext cx="4085617" cy="0"/>
          </a:xfrm>
          <a:prstGeom prst="straightConnector1">
            <a:avLst/>
          </a:prstGeom>
          <a:noFill/>
          <a:ln w="15875" cap="flat" cmpd="sng">
            <a:solidFill>
              <a:srgbClr val="F5F7FC"/>
            </a:solidFill>
            <a:prstDash val="solid"/>
            <a:miter lim="800000"/>
            <a:headEnd type="none" w="sm" len="sm"/>
            <a:tailEnd type="none" w="sm" len="sm"/>
          </a:ln>
        </p:spPr>
      </p:cxnSp>
      <p:graphicFrame>
        <p:nvGraphicFramePr>
          <p:cNvPr id="137" name="Google Shape;137;p5"/>
          <p:cNvGraphicFramePr/>
          <p:nvPr>
            <p:extLst>
              <p:ext uri="{D42A27DB-BD31-4B8C-83A1-F6EECF244321}">
                <p14:modId xmlns:p14="http://schemas.microsoft.com/office/powerpoint/2010/main" val="1307451172"/>
              </p:ext>
            </p:extLst>
          </p:nvPr>
        </p:nvGraphicFramePr>
        <p:xfrm>
          <a:off x="972546" y="1961342"/>
          <a:ext cx="9756575" cy="4761416"/>
        </p:xfrm>
        <a:graphic>
          <a:graphicData uri="http://schemas.openxmlformats.org/drawingml/2006/table">
            <a:tbl>
              <a:tblPr>
                <a:noFill/>
                <a:tableStyleId>{9FB6D73F-BEE4-411B-BCAC-22B6E7132001}</a:tableStyleId>
              </a:tblPr>
              <a:tblGrid>
                <a:gridCol w="1222325">
                  <a:extLst>
                    <a:ext uri="{9D8B030D-6E8A-4147-A177-3AD203B41FA5}">
                      <a16:colId xmlns:a16="http://schemas.microsoft.com/office/drawing/2014/main" val="20000"/>
                    </a:ext>
                  </a:extLst>
                </a:gridCol>
                <a:gridCol w="474125">
                  <a:extLst>
                    <a:ext uri="{9D8B030D-6E8A-4147-A177-3AD203B41FA5}">
                      <a16:colId xmlns:a16="http://schemas.microsoft.com/office/drawing/2014/main" val="20001"/>
                    </a:ext>
                  </a:extLst>
                </a:gridCol>
                <a:gridCol w="474125">
                  <a:extLst>
                    <a:ext uri="{9D8B030D-6E8A-4147-A177-3AD203B41FA5}">
                      <a16:colId xmlns:a16="http://schemas.microsoft.com/office/drawing/2014/main" val="20002"/>
                    </a:ext>
                  </a:extLst>
                </a:gridCol>
                <a:gridCol w="474125">
                  <a:extLst>
                    <a:ext uri="{9D8B030D-6E8A-4147-A177-3AD203B41FA5}">
                      <a16:colId xmlns:a16="http://schemas.microsoft.com/office/drawing/2014/main" val="20003"/>
                    </a:ext>
                  </a:extLst>
                </a:gridCol>
                <a:gridCol w="474125">
                  <a:extLst>
                    <a:ext uri="{9D8B030D-6E8A-4147-A177-3AD203B41FA5}">
                      <a16:colId xmlns:a16="http://schemas.microsoft.com/office/drawing/2014/main" val="20004"/>
                    </a:ext>
                  </a:extLst>
                </a:gridCol>
                <a:gridCol w="474125">
                  <a:extLst>
                    <a:ext uri="{9D8B030D-6E8A-4147-A177-3AD203B41FA5}">
                      <a16:colId xmlns:a16="http://schemas.microsoft.com/office/drawing/2014/main" val="20005"/>
                    </a:ext>
                  </a:extLst>
                </a:gridCol>
                <a:gridCol w="474125">
                  <a:extLst>
                    <a:ext uri="{9D8B030D-6E8A-4147-A177-3AD203B41FA5}">
                      <a16:colId xmlns:a16="http://schemas.microsoft.com/office/drawing/2014/main" val="20006"/>
                    </a:ext>
                  </a:extLst>
                </a:gridCol>
                <a:gridCol w="474125">
                  <a:extLst>
                    <a:ext uri="{9D8B030D-6E8A-4147-A177-3AD203B41FA5}">
                      <a16:colId xmlns:a16="http://schemas.microsoft.com/office/drawing/2014/main" val="20007"/>
                    </a:ext>
                  </a:extLst>
                </a:gridCol>
                <a:gridCol w="474125">
                  <a:extLst>
                    <a:ext uri="{9D8B030D-6E8A-4147-A177-3AD203B41FA5}">
                      <a16:colId xmlns:a16="http://schemas.microsoft.com/office/drawing/2014/main" val="20008"/>
                    </a:ext>
                  </a:extLst>
                </a:gridCol>
                <a:gridCol w="474125">
                  <a:extLst>
                    <a:ext uri="{9D8B030D-6E8A-4147-A177-3AD203B41FA5}">
                      <a16:colId xmlns:a16="http://schemas.microsoft.com/office/drawing/2014/main" val="20009"/>
                    </a:ext>
                  </a:extLst>
                </a:gridCol>
                <a:gridCol w="474125">
                  <a:extLst>
                    <a:ext uri="{9D8B030D-6E8A-4147-A177-3AD203B41FA5}">
                      <a16:colId xmlns:a16="http://schemas.microsoft.com/office/drawing/2014/main" val="20010"/>
                    </a:ext>
                  </a:extLst>
                </a:gridCol>
                <a:gridCol w="474125">
                  <a:extLst>
                    <a:ext uri="{9D8B030D-6E8A-4147-A177-3AD203B41FA5}">
                      <a16:colId xmlns:a16="http://schemas.microsoft.com/office/drawing/2014/main" val="20011"/>
                    </a:ext>
                  </a:extLst>
                </a:gridCol>
                <a:gridCol w="474125">
                  <a:extLst>
                    <a:ext uri="{9D8B030D-6E8A-4147-A177-3AD203B41FA5}">
                      <a16:colId xmlns:a16="http://schemas.microsoft.com/office/drawing/2014/main" val="20012"/>
                    </a:ext>
                  </a:extLst>
                </a:gridCol>
                <a:gridCol w="474125">
                  <a:extLst>
                    <a:ext uri="{9D8B030D-6E8A-4147-A177-3AD203B41FA5}">
                      <a16:colId xmlns:a16="http://schemas.microsoft.com/office/drawing/2014/main" val="20013"/>
                    </a:ext>
                  </a:extLst>
                </a:gridCol>
                <a:gridCol w="474125">
                  <a:extLst>
                    <a:ext uri="{9D8B030D-6E8A-4147-A177-3AD203B41FA5}">
                      <a16:colId xmlns:a16="http://schemas.microsoft.com/office/drawing/2014/main" val="20014"/>
                    </a:ext>
                  </a:extLst>
                </a:gridCol>
                <a:gridCol w="474125">
                  <a:extLst>
                    <a:ext uri="{9D8B030D-6E8A-4147-A177-3AD203B41FA5}">
                      <a16:colId xmlns:a16="http://schemas.microsoft.com/office/drawing/2014/main" val="20015"/>
                    </a:ext>
                  </a:extLst>
                </a:gridCol>
                <a:gridCol w="474125">
                  <a:extLst>
                    <a:ext uri="{9D8B030D-6E8A-4147-A177-3AD203B41FA5}">
                      <a16:colId xmlns:a16="http://schemas.microsoft.com/office/drawing/2014/main" val="20016"/>
                    </a:ext>
                  </a:extLst>
                </a:gridCol>
                <a:gridCol w="474125">
                  <a:extLst>
                    <a:ext uri="{9D8B030D-6E8A-4147-A177-3AD203B41FA5}">
                      <a16:colId xmlns:a16="http://schemas.microsoft.com/office/drawing/2014/main" val="20017"/>
                    </a:ext>
                  </a:extLst>
                </a:gridCol>
                <a:gridCol w="474125">
                  <a:extLst>
                    <a:ext uri="{9D8B030D-6E8A-4147-A177-3AD203B41FA5}">
                      <a16:colId xmlns:a16="http://schemas.microsoft.com/office/drawing/2014/main" val="20018"/>
                    </a:ext>
                  </a:extLst>
                </a:gridCol>
              </a:tblGrid>
              <a:tr h="100000">
                <a:tc rowSpan="2">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Actividad</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gridSpan="4">
                  <a:txBody>
                    <a:bodyPr/>
                    <a:lstStyle/>
                    <a:p>
                      <a:pPr marL="0" marR="0" lvl="0" indent="0" algn="ctr" rtl="0">
                        <a:lnSpc>
                          <a:spcPct val="150000"/>
                        </a:lnSpc>
                        <a:spcBef>
                          <a:spcPts val="0"/>
                        </a:spcBef>
                        <a:spcAft>
                          <a:spcPts val="0"/>
                        </a:spcAft>
                        <a:buNone/>
                      </a:pPr>
                      <a:r>
                        <a:rPr lang="es-CL" sz="800" b="1" u="none" strike="noStrike" cap="none">
                          <a:solidFill>
                            <a:srgbClr val="000000"/>
                          </a:solidFill>
                          <a:latin typeface="Calibri"/>
                          <a:ea typeface="Calibri"/>
                          <a:cs typeface="Calibri"/>
                          <a:sym typeface="Calibri"/>
                        </a:rPr>
                        <a:t>Fase 1</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2EFD9"/>
                    </a:solidFill>
                  </a:tcPr>
                </a:tc>
                <a:tc hMerge="1">
                  <a:txBody>
                    <a:bodyPr/>
                    <a:lstStyle/>
                    <a:p>
                      <a:endParaRPr lang="es-CL"/>
                    </a:p>
                  </a:txBody>
                  <a:tcPr/>
                </a:tc>
                <a:tc hMerge="1">
                  <a:txBody>
                    <a:bodyPr/>
                    <a:lstStyle/>
                    <a:p>
                      <a:endParaRPr lang="es-CL"/>
                    </a:p>
                  </a:txBody>
                  <a:tcPr/>
                </a:tc>
                <a:tc hMerge="1">
                  <a:txBody>
                    <a:bodyPr/>
                    <a:lstStyle/>
                    <a:p>
                      <a:endParaRPr lang="es-CL"/>
                    </a:p>
                  </a:txBody>
                  <a:tcPr/>
                </a:tc>
                <a:tc gridSpan="11">
                  <a:txBody>
                    <a:bodyPr/>
                    <a:lstStyle/>
                    <a:p>
                      <a:pPr marL="0" lvl="0" indent="0" algn="ctr" rtl="0">
                        <a:lnSpc>
                          <a:spcPct val="150000"/>
                        </a:lnSpc>
                        <a:spcBef>
                          <a:spcPts val="0"/>
                        </a:spcBef>
                        <a:spcAft>
                          <a:spcPts val="0"/>
                        </a:spcAft>
                        <a:buNone/>
                      </a:pPr>
                      <a:r>
                        <a:rPr lang="es-CL" sz="800" b="1">
                          <a:latin typeface="Calibri"/>
                          <a:ea typeface="Calibri"/>
                          <a:cs typeface="Calibri"/>
                          <a:sym typeface="Calibri"/>
                        </a:rPr>
                        <a:t>Fase 2</a:t>
                      </a:r>
                      <a:endParaRPr sz="110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F2CC"/>
                    </a:solidFill>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3">
                  <a:txBody>
                    <a:bodyPr/>
                    <a:lstStyle/>
                    <a:p>
                      <a:pPr marL="0" lvl="0" indent="0" algn="ctr" rtl="0">
                        <a:lnSpc>
                          <a:spcPct val="150000"/>
                        </a:lnSpc>
                        <a:spcBef>
                          <a:spcPts val="0"/>
                        </a:spcBef>
                        <a:spcAft>
                          <a:spcPts val="0"/>
                        </a:spcAft>
                        <a:buNone/>
                      </a:pPr>
                      <a:r>
                        <a:rPr lang="es-CL" sz="800" b="1" dirty="0">
                          <a:latin typeface="Calibri"/>
                          <a:ea typeface="Calibri"/>
                          <a:cs typeface="Calibri"/>
                          <a:sym typeface="Calibri"/>
                        </a:rPr>
                        <a:t>Fase 3</a:t>
                      </a:r>
                      <a:endParaRPr sz="1100"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4CCCC"/>
                    </a:solidFill>
                  </a:tcPr>
                </a:tc>
                <a:tc hMerge="1">
                  <a:txBody>
                    <a:bodyPr/>
                    <a:lstStyle/>
                    <a:p>
                      <a:endParaRPr lang="es-CL"/>
                    </a:p>
                  </a:txBody>
                  <a:tcPr/>
                </a:tc>
                <a:tc hMerge="1">
                  <a:txBody>
                    <a:bodyPr/>
                    <a:lstStyle/>
                    <a:p>
                      <a:endParaRPr lang="es-CL"/>
                    </a:p>
                  </a:txBody>
                  <a:tcPr/>
                </a:tc>
                <a:extLst>
                  <a:ext uri="{0D108BD9-81ED-4DB2-BD59-A6C34878D82A}">
                    <a16:rowId xmlns:a16="http://schemas.microsoft.com/office/drawing/2014/main" val="10000"/>
                  </a:ext>
                </a:extLst>
              </a:tr>
              <a:tr h="196025">
                <a:tc vMerge="1">
                  <a:txBody>
                    <a:bodyPr/>
                    <a:lstStyle/>
                    <a:p>
                      <a:endParaRPr lang="es-CL"/>
                    </a:p>
                  </a:txBody>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2</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3</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4</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5</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6</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7</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8</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9</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10</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11</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12</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13</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14</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15</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16</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17</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s-CL" sz="800" b="1" u="none" strike="noStrike" cap="none">
                          <a:latin typeface="Calibri"/>
                          <a:ea typeface="Calibri"/>
                          <a:cs typeface="Calibri"/>
                          <a:sym typeface="Calibri"/>
                        </a:rPr>
                        <a:t>S 18</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1"/>
                  </a:ext>
                </a:extLst>
              </a:tr>
              <a:tr h="196000">
                <a:tc>
                  <a:txBody>
                    <a:bodyPr/>
                    <a:lstStyle/>
                    <a:p>
                      <a:pPr marL="0" lvl="0" indent="0" algn="l" rtl="0">
                        <a:spcBef>
                          <a:spcPts val="0"/>
                        </a:spcBef>
                        <a:spcAft>
                          <a:spcPts val="0"/>
                        </a:spcAft>
                        <a:buSzPts val="1100"/>
                        <a:buNone/>
                      </a:pPr>
                      <a:r>
                        <a:rPr lang="es-CL" sz="800" b="1">
                          <a:solidFill>
                            <a:schemeClr val="dk1"/>
                          </a:solidFill>
                          <a:latin typeface="Calibri"/>
                          <a:ea typeface="Calibri"/>
                          <a:cs typeface="Calibri"/>
                          <a:sym typeface="Calibri"/>
                        </a:rPr>
                        <a:t>Ficha de casos de uso</a:t>
                      </a:r>
                      <a:endParaRPr sz="800" i="1">
                        <a:solidFill>
                          <a:srgbClr val="548DD4"/>
                        </a:solidFill>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9EAD3"/>
                    </a:solidFill>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2"/>
                  </a:ext>
                </a:extLst>
              </a:tr>
              <a:tr h="214900">
                <a:tc>
                  <a:txBody>
                    <a:bodyPr/>
                    <a:lstStyle/>
                    <a:p>
                      <a:pPr marL="0" marR="0" lvl="0" indent="0" algn="l" rtl="0">
                        <a:lnSpc>
                          <a:spcPct val="100000"/>
                        </a:lnSpc>
                        <a:spcBef>
                          <a:spcPts val="0"/>
                        </a:spcBef>
                        <a:spcAft>
                          <a:spcPts val="0"/>
                        </a:spcAft>
                        <a:buNone/>
                      </a:pPr>
                      <a:r>
                        <a:rPr lang="es-CL" sz="800" b="1" u="none" strike="noStrike" cap="none">
                          <a:latin typeface="Calibri"/>
                          <a:ea typeface="Calibri"/>
                          <a:cs typeface="Calibri"/>
                          <a:sym typeface="Calibri"/>
                        </a:rPr>
                        <a:t> Diagramas BPMN (to be)</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9EAD3"/>
                    </a:solidFill>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3"/>
                  </a:ext>
                </a:extLst>
              </a:tr>
              <a:tr h="271475">
                <a:tc>
                  <a:txBody>
                    <a:bodyPr/>
                    <a:lstStyle/>
                    <a:p>
                      <a:pPr marL="0" marR="0" lvl="0" indent="0" algn="l" rtl="0">
                        <a:lnSpc>
                          <a:spcPct val="100000"/>
                        </a:lnSpc>
                        <a:spcBef>
                          <a:spcPts val="0"/>
                        </a:spcBef>
                        <a:spcAft>
                          <a:spcPts val="0"/>
                        </a:spcAft>
                        <a:buNone/>
                      </a:pPr>
                      <a:r>
                        <a:rPr lang="es-CL" sz="800" b="1" u="none" strike="noStrike" cap="none">
                          <a:latin typeface="Calibri"/>
                          <a:ea typeface="Calibri"/>
                          <a:cs typeface="Calibri"/>
                          <a:sym typeface="Calibri"/>
                        </a:rPr>
                        <a:t> Matriz de Requisitos Funcionales</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9EAD3"/>
                    </a:solidFill>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s-CL" sz="800" b="1" u="none" strike="noStrike" cap="none">
                          <a:latin typeface="Calibri"/>
                          <a:ea typeface="Calibri"/>
                          <a:cs typeface="Calibri"/>
                          <a:sym typeface="Calibri"/>
                        </a:rPr>
                        <a:t> </a:t>
                      </a:r>
                      <a:endParaRPr sz="1100"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4"/>
                  </a:ext>
                </a:extLst>
              </a:tr>
              <a:tr h="2148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Diseño de Mockups</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D9EAD3"/>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5"/>
                  </a:ext>
                </a:extLst>
              </a:tr>
              <a:tr h="2714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Definición de arquitectura del proyecto</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E2EFD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6"/>
                  </a:ext>
                </a:extLst>
              </a:tr>
              <a:tr h="26202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Definición modelo base de datos</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highlight>
                          <a:srgbClr val="FFF2CC"/>
                        </a:highlight>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7"/>
                  </a:ext>
                </a:extLst>
              </a:tr>
              <a:tr h="233750">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Sistema de login</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highlight>
                          <a:srgbClr val="FFF2CC"/>
                        </a:highlight>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8"/>
                  </a:ext>
                </a:extLst>
              </a:tr>
              <a:tr h="262050">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Módulo de gestión de tareas</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09"/>
                  </a:ext>
                </a:extLst>
              </a:tr>
              <a:tr h="2714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Módulo de visualización de tareas</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0"/>
                  </a:ext>
                </a:extLst>
              </a:tr>
              <a:tr h="290300">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Módulo de gestión de usuarios</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1"/>
                  </a:ext>
                </a:extLst>
              </a:tr>
              <a:tr h="177150">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Módulo de Monitoreo</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2"/>
                  </a:ext>
                </a:extLst>
              </a:tr>
              <a:tr h="1966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Sistema de notificaciones</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3"/>
                  </a:ext>
                </a:extLst>
              </a:tr>
              <a:tr h="187250">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Mejoras</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4"/>
                  </a:ext>
                </a:extLst>
              </a:tr>
              <a:tr h="2431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Fin del desarrollo</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5"/>
                  </a:ext>
                </a:extLst>
              </a:tr>
              <a:tr h="3091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Presentación del proyecto</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FE599"/>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6"/>
                  </a:ext>
                </a:extLst>
              </a:tr>
              <a:tr h="24317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Reunion Stakeholders</a:t>
                      </a:r>
                      <a:endParaRPr sz="800" b="1">
                        <a:latin typeface="Calibri"/>
                        <a:ea typeface="Calibri"/>
                        <a:cs typeface="Calibri"/>
                        <a:sym typeface="Calibri"/>
                      </a:endParaRPr>
                    </a:p>
                    <a:p>
                      <a:pPr marL="0" marR="0" lvl="0" indent="0" algn="l" rtl="0">
                        <a:lnSpc>
                          <a:spcPct val="100000"/>
                        </a:lnSpc>
                        <a:spcBef>
                          <a:spcPts val="0"/>
                        </a:spcBef>
                        <a:spcAft>
                          <a:spcPts val="0"/>
                        </a:spcAft>
                        <a:buNone/>
                      </a:pP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4CCCC"/>
                    </a:solidFill>
                  </a:tcPr>
                </a:tc>
                <a:tc>
                  <a:txBody>
                    <a:bodyPr/>
                    <a:lstStyle/>
                    <a:p>
                      <a:pPr marL="0" marR="0" lvl="0" indent="0" algn="just" rtl="0">
                        <a:lnSpc>
                          <a:spcPct val="150000"/>
                        </a:lnSpc>
                        <a:spcBef>
                          <a:spcPts val="0"/>
                        </a:spcBef>
                        <a:spcAft>
                          <a:spcPts val="0"/>
                        </a:spcAft>
                        <a:buNone/>
                      </a:pPr>
                      <a:endParaRPr sz="800" b="1" u="none" strike="noStrike" cap="none"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4CCCC"/>
                    </a:solidFill>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extLst>
                  <a:ext uri="{0D108BD9-81ED-4DB2-BD59-A6C34878D82A}">
                    <a16:rowId xmlns:a16="http://schemas.microsoft.com/office/drawing/2014/main" val="10017"/>
                  </a:ext>
                </a:extLst>
              </a:tr>
              <a:tr h="252625">
                <a:tc>
                  <a:txBody>
                    <a:bodyPr/>
                    <a:lstStyle/>
                    <a:p>
                      <a:pPr marL="0" marR="0" lvl="0" indent="0" algn="l" rtl="0">
                        <a:lnSpc>
                          <a:spcPct val="100000"/>
                        </a:lnSpc>
                        <a:spcBef>
                          <a:spcPts val="0"/>
                        </a:spcBef>
                        <a:spcAft>
                          <a:spcPts val="0"/>
                        </a:spcAft>
                        <a:buNone/>
                      </a:pPr>
                      <a:r>
                        <a:rPr lang="es-CL" sz="800" b="1">
                          <a:latin typeface="Calibri"/>
                          <a:ea typeface="Calibri"/>
                          <a:cs typeface="Calibri"/>
                          <a:sym typeface="Calibri"/>
                        </a:rPr>
                        <a:t>Cierre del Proyecto</a:t>
                      </a:r>
                      <a:endParaRPr sz="800" b="1">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endParaRPr sz="800" b="1" u="none" strike="noStrike" cap="none" dirty="0">
                        <a:latin typeface="Calibri"/>
                        <a:ea typeface="Calibri"/>
                        <a:cs typeface="Calibri"/>
                        <a:sym typeface="Calibri"/>
                      </a:endParaRPr>
                    </a:p>
                  </a:txBody>
                  <a:tcPr marL="68575" marR="68575" marT="0" marB="0">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rgbClr val="F4CCCC"/>
                    </a:solidFill>
                  </a:tcPr>
                </a:tc>
                <a:extLst>
                  <a:ext uri="{0D108BD9-81ED-4DB2-BD59-A6C34878D82A}">
                    <a16:rowId xmlns:a16="http://schemas.microsoft.com/office/drawing/2014/main" val="10018"/>
                  </a:ext>
                </a:extLst>
              </a:tr>
            </a:tbl>
          </a:graphicData>
        </a:graphic>
      </p:graphicFrame>
    </p:spTree>
  </p:cSld>
  <p:clrMapOvr>
    <a:masterClrMapping/>
  </p:clrMapOvr>
  <p:transition spd="slow">
    <p:wipe/>
  </p:transition>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413</Words>
  <Application>Microsoft Office PowerPoint</Application>
  <PresentationFormat>Panorámica</PresentationFormat>
  <Paragraphs>123</Paragraphs>
  <Slides>5</Slides>
  <Notes>5</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vt:i4>
      </vt:variant>
    </vt:vector>
  </HeadingPairs>
  <TitlesOfParts>
    <vt:vector size="8"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Gerardo Galan Cruz</dc:creator>
  <cp:lastModifiedBy>Luciano Alejandro Pino Aguilar</cp:lastModifiedBy>
  <cp:revision>1</cp:revision>
  <dcterms:created xsi:type="dcterms:W3CDTF">2023-10-28T21:12:11Z</dcterms:created>
  <dcterms:modified xsi:type="dcterms:W3CDTF">2025-09-09T14:49:23Z</dcterms:modified>
</cp:coreProperties>
</file>