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EB Garamond"/>
      <p:regular r:id="rId25"/>
      <p:bold r:id="rId26"/>
      <p:italic r:id="rId27"/>
      <p:boldItalic r:id="rId28"/>
    </p:embeddedFont>
    <p:embeddedFont>
      <p:font typeface="Bree Serif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8AAA73-0673-4D20-8891-37E9E71B86F6}">
  <a:tblStyle styleId="{AE8AAA73-0673-4D20-8891-37E9E71B86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maticSC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Descripción general del estudio: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-Definición de la versión más actual de (i) la pregunta de investigación, (ii) sus objetivos generales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específicos, y (iii) sus hipótesis. No se requiere justificar las hipótesis como en las entregas pasadas.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-Se valorará especialmente la capacidad de transmitir claramente lo que se desea estudiar y 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consistencia interna entre los tres elementos exigidos.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2d74f58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2d74f5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2d74f5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2d74f5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29c110b1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29c110b1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29c110b1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29c110b1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c5346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c5346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Reporte de trabajo en terreno: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-Descripción del universo y muestra que se pretendió alcanzar y que finalmente se logró investigar.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-Descripción de cómo se realizó el trabajo en terreno (cómo se produjeron los datos, quién lo realizó,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cuándo se realizó).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-Reporte de principales dificultades encontradas tanto en el cuestionario como en el proceso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levantamiento de información, y el modo en que éstas fueron abordadas.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-Análisis reflexivo y propositivo de sugerencias sobre cómo trabajar el en futuro mejor con la técnica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sobre cómo abordar mejor la producción de información. Debe incluir en su relato aprendizajes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operativos que haya adquirido, como por ejemplo aprendizaje respecto al muestreo y al diseño 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cuestionario.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c5346f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c5346f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de resultados: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-Descripción y análisis de resultados univariados y bivariados.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-Utilización de tablas y/o gráficos de resultados.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-El análisis debe ser claro, ordenado, y estar guíado estrictamente por los objetivos del estudio.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c5346f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c5346f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Conclusiones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-En esta sección deben contrastar sus hipótesis (aceptarlas o rechazarlas) y responder a su pregunta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investigación.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-Deben proponer una reflexión sociológica respecto a los principales resultados obtenidos, y además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sugerir modificaciones a políticas públicas relacionadas con su objeto de estudio que podrían contribuir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 que el fenómeno analizado se desarrollara de otro modo.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-Finalmente, deben referirse a futuras líneas de análisis que a ustedes les gustaría desarrollar respecto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 su objeto de estudio.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29c110b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29c110b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29c110b1_2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29c110b1_2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29c110b1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29c110b1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2d74f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2d74f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29c110b1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29c110b1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64000" y="1636000"/>
            <a:ext cx="7977000" cy="21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s" sz="3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Y ahora, ¿con quién dejamos a las niñas, niñes y niños? </a:t>
            </a:r>
            <a:endParaRPr sz="3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1786825" y="3226700"/>
            <a:ext cx="54000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Trabajo de investigación sobre las estrategias de cuidado infantil según género y clase social en colegios “Escuela Carlos Pezoa Veliz”,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“Colegio Peter College” y “Saint George College”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8625" y="4234175"/>
            <a:ext cx="86982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EB Garamond"/>
                <a:ea typeface="EB Garamond"/>
                <a:cs typeface="EB Garamond"/>
                <a:sym typeface="EB Garamond"/>
              </a:rPr>
              <a:t>Integrantes: Josefina Carrasco, Javiera Carvajal, Alejandra Deleaveau, Valentina Gonzalez, </a:t>
            </a:r>
            <a:r>
              <a:rPr lang="es">
                <a:latin typeface="EB Garamond"/>
                <a:ea typeface="EB Garamond"/>
                <a:cs typeface="EB Garamond"/>
                <a:sym typeface="EB Garamond"/>
              </a:rPr>
              <a:t>Catalina</a:t>
            </a:r>
            <a:r>
              <a:rPr lang="es">
                <a:latin typeface="EB Garamond"/>
                <a:ea typeface="EB Garamond"/>
                <a:cs typeface="EB Garamond"/>
                <a:sym typeface="EB Garamond"/>
              </a:rPr>
              <a:t> Flores, Valentina Martínez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EB Garamond"/>
                <a:ea typeface="EB Garamond"/>
                <a:cs typeface="EB Garamond"/>
                <a:sym typeface="EB Garamond"/>
              </a:rPr>
              <a:t>Ayudante: Brigitte Ortiz C.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025150" y="393650"/>
            <a:ext cx="31128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EB Garamond"/>
                <a:ea typeface="EB Garamond"/>
                <a:cs typeface="EB Garamond"/>
                <a:sym typeface="EB Garamond"/>
              </a:rPr>
              <a:t>Universidad de Chile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EB Garamond"/>
                <a:ea typeface="EB Garamond"/>
                <a:cs typeface="EB Garamond"/>
                <a:sym typeface="EB Garamond"/>
              </a:rPr>
              <a:t>Facultad de Ciencias Sociales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EB Garamond"/>
                <a:ea typeface="EB Garamond"/>
                <a:cs typeface="EB Garamond"/>
                <a:sym typeface="EB Garamond"/>
              </a:rPr>
              <a:t>Carrera de Sociología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EB Garamond"/>
                <a:ea typeface="EB Garamond"/>
                <a:cs typeface="EB Garamond"/>
                <a:sym typeface="EB Garamond"/>
              </a:rPr>
              <a:t>Estrategias de Investigación Cuantitativa y estadística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EB Garamond"/>
                <a:ea typeface="EB Garamond"/>
                <a:cs typeface="EB Garamond"/>
                <a:sym typeface="EB Garamond"/>
              </a:rPr>
              <a:t>Profesor: Ignacio Madero Cabib y María Ayala 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240023"/>
            <a:ext cx="2730550" cy="144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5070000" y="1363525"/>
            <a:ext cx="35124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Estrategias de cuidado según nivel socioeconómico: </a:t>
            </a:r>
            <a:endParaRPr b="1" sz="2000" u="sng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matic SC"/>
              <a:buChar char="-"/>
            </a:pPr>
            <a:r>
              <a:rPr b="1" lang="es" sz="1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DIFERENCIA ENTRE MUJERES CON Y SIN REMUNERACIÓN SEGÚN NIVEL SOCIOECONÓMICO DEL ESTABLECIMIENTO</a:t>
            </a:r>
            <a:endParaRPr b="1" sz="1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matic SC"/>
              <a:buChar char="-"/>
            </a:pPr>
            <a:r>
              <a:rPr b="1" lang="es" sz="1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NO HAY GRAN DIFERENCIA EN ESTE SENTIDO ENTRE NIVELES MEDIO Y MEDIO-BAJO</a:t>
            </a:r>
            <a:endParaRPr b="1" sz="1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345350" y="1037025"/>
            <a:ext cx="3945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128575" y="146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{AE8AAA73-0673-4D20-8891-37E9E71B86F6}</a:tableStyleId>
              </a:tblPr>
              <a:tblGrid>
                <a:gridCol w="2107025"/>
                <a:gridCol w="764850"/>
                <a:gridCol w="565600"/>
                <a:gridCol w="565600"/>
                <a:gridCol w="527875"/>
              </a:tblGrid>
              <a:tr h="52897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Estrategias para encargado del cuidado según nivel </a:t>
                      </a: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socioeconómico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84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Mujer con remuneración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Mujer sin remuneración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Total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Colegio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Medio-bajo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199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Medio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solidFill>
                      <a:srgbClr val="FFFFFF"/>
                    </a:solidFill>
                  </a:tcPr>
                </a:tc>
              </a:tr>
              <a:tr h="199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Alto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solidFill>
                      <a:srgbClr val="FFFFFF"/>
                    </a:solidFill>
                  </a:tcPr>
                </a:tc>
              </a:tr>
              <a:tr h="1994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Total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B cap="flat" cmpd="sng" w="12700">
                      <a:solidFill>
                        <a:srgbClr val="1529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1529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36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1529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45</a:t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44450" marL="4445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1529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/>
              <a:t> </a:t>
            </a:r>
            <a:endParaRPr i="1" sz="1100"/>
          </a:p>
        </p:txBody>
      </p:sp>
      <p:sp>
        <p:nvSpPr>
          <p:cNvPr id="147" name="Google Shape;147;p22"/>
          <p:cNvSpPr txBox="1"/>
          <p:nvPr/>
        </p:nvSpPr>
        <p:spPr>
          <a:xfrm>
            <a:off x="1983925" y="236100"/>
            <a:ext cx="4710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4500">
                <a:solidFill>
                  <a:schemeClr val="accent1"/>
                </a:solidFill>
                <a:highlight>
                  <a:srgbClr val="EAD1DC"/>
                </a:highlight>
                <a:latin typeface="Bree Serif"/>
                <a:ea typeface="Bree Serif"/>
                <a:cs typeface="Bree Serif"/>
                <a:sym typeface="Bree Serif"/>
              </a:rPr>
              <a:t>RESULTADOS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28575" y="4217150"/>
            <a:ext cx="434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mbria"/>
                <a:ea typeface="Cambria"/>
                <a:cs typeface="Cambria"/>
                <a:sym typeface="Cambria"/>
              </a:rPr>
              <a:t>Fuente: Elaboración propia</a:t>
            </a:r>
            <a:endParaRPr i="1"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500">
                <a:highlight>
                  <a:srgbClr val="EAD1DC"/>
                </a:highlight>
                <a:latin typeface="Bree Serif"/>
                <a:ea typeface="Bree Serif"/>
                <a:cs typeface="Bree Serif"/>
                <a:sym typeface="Bree Serif"/>
              </a:rPr>
              <a:t>RESULTADOS</a:t>
            </a:r>
            <a:endParaRPr/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787200" y="3947225"/>
            <a:ext cx="74481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Se rechaza la hipótesis nula de independencia de variables. Es decir, hay relación entre características socioeconómicas del colegio y Estrategias de Cuidado.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Tamaño del Efecto: MODERADO</a:t>
            </a:r>
            <a:endParaRPr sz="1200"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11801"/>
          <a:stretch/>
        </p:blipFill>
        <p:spPr>
          <a:xfrm>
            <a:off x="702075" y="1713075"/>
            <a:ext cx="7739825" cy="1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1520050" y="1199913"/>
            <a:ext cx="58629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alibri"/>
                <a:ea typeface="Calibri"/>
                <a:cs typeface="Calibri"/>
                <a:sym typeface="Calibri"/>
              </a:rPr>
              <a:t>Prueba Chi-cuadrado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03150" y="231925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500">
                <a:highlight>
                  <a:srgbClr val="EAD1DC"/>
                </a:highlight>
                <a:latin typeface="Bree Serif"/>
                <a:ea typeface="Bree Serif"/>
                <a:cs typeface="Bree Serif"/>
                <a:sym typeface="Bree Serif"/>
              </a:rPr>
              <a:t>CONCLUSIONES</a:t>
            </a:r>
            <a:endParaRPr sz="4500">
              <a:highlight>
                <a:srgbClr val="EAD1DC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48000" y="924000"/>
            <a:ext cx="82641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Se puede concluir que: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rabi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Mayoritariamente quien se hace cargo es la madre de los niños. En caso de ausencia de ella, es la abuela quien se hace cargo del cuidado del niño.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rabi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Tanto el cuidador como quienes deciden sobre el cuidado son, mayoritariamente, mujeres. En cambio, los hombres solo realizan tareas asistencialistas, o bien se encargan de las decisiones del pago a otra persona externa.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rabi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Los colegios de nivel socioeconómico alto se delega el cuidado a una mujer, la cual es remunerada en comparación con los colegios de nivel socioeconómico bajo que si bien lo realiza una mujer, esta no es remunerada.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rabi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En ambos colegios de sectores socioeconómicos alto, medio y bajo sea la delegación o no del cuidado a terceros (de manera remunerada o no) se ejerce por mujeres mayoritariamente.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399700" y="8568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AD1DC"/>
                </a:highlight>
                <a:latin typeface="Bree Serif"/>
                <a:ea typeface="Bree Serif"/>
                <a:cs typeface="Bree Serif"/>
                <a:sym typeface="Bree Serif"/>
              </a:rPr>
              <a:t>Reflexiones sobre la investigación</a:t>
            </a:r>
            <a:endParaRPr>
              <a:highlight>
                <a:srgbClr val="EAD1DC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95700" y="1521100"/>
            <a:ext cx="30882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Enfoque de la investigación  y poca claridad</a:t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Escasa literatura en torno al tema; pero…</a:t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Establecimiento del contacto con los colegios correspondientes</a:t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Aplicación de entrevistas</a:t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Muestreo no </a:t>
            </a:r>
            <a:r>
              <a:rPr lang="es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probabilístico</a:t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752000" y="1092000"/>
            <a:ext cx="1904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highlight>
                  <a:srgbClr val="EAD1DC"/>
                </a:highlight>
                <a:latin typeface="Bree Serif"/>
                <a:ea typeface="Bree Serif"/>
                <a:cs typeface="Bree Serif"/>
                <a:sym typeface="Bree Serif"/>
              </a:rPr>
              <a:t>DIFICULTADES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6207700" y="1092000"/>
            <a:ext cx="2319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accent1"/>
                </a:solidFill>
                <a:highlight>
                  <a:srgbClr val="EAD1DC"/>
                </a:highlight>
                <a:latin typeface="Bree Serif"/>
                <a:ea typeface="Bree Serif"/>
                <a:cs typeface="Bree Serif"/>
                <a:sym typeface="Bree Serif"/>
              </a:rPr>
              <a:t>APRENDIZAJES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6074000" y="1786500"/>
            <a:ext cx="2808000" cy="30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Elaboración de preguntas de cuestionario y su aplicación 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Aplicación de encuestas y levantamiento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Manejo de programas estadísticos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Trabajar en equipo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050" y="1876400"/>
            <a:ext cx="2185301" cy="222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95800" y="94575"/>
            <a:ext cx="7880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highlight>
                  <a:srgbClr val="D9D9D9"/>
                </a:highlight>
                <a:latin typeface="Bree Serif"/>
                <a:ea typeface="Bree Serif"/>
                <a:cs typeface="Bree Serif"/>
                <a:sym typeface="Bree Serif"/>
              </a:rPr>
              <a:t>PROBLEMA DE </a:t>
            </a:r>
            <a:r>
              <a:rPr lang="es" sz="2800">
                <a:highlight>
                  <a:srgbClr val="D9D9D9"/>
                </a:highlight>
                <a:latin typeface="Bree Serif"/>
                <a:ea typeface="Bree Serif"/>
                <a:cs typeface="Bree Serif"/>
                <a:sym typeface="Bree Serif"/>
              </a:rPr>
              <a:t>INVESTIGACIÓN</a:t>
            </a:r>
            <a:r>
              <a:rPr lang="es" sz="2800">
                <a:highlight>
                  <a:srgbClr val="D9D9D9"/>
                </a:highlight>
                <a:latin typeface="Bree Serif"/>
                <a:ea typeface="Bree Serif"/>
                <a:cs typeface="Bree Serif"/>
                <a:sym typeface="Bree Serif"/>
              </a:rPr>
              <a:t>: </a:t>
            </a:r>
            <a:endParaRPr sz="2800">
              <a:highlight>
                <a:srgbClr val="D9D9D9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latin typeface="Georgia"/>
                <a:ea typeface="Georgia"/>
                <a:cs typeface="Georgia"/>
                <a:sym typeface="Georgia"/>
              </a:rPr>
              <a:t>¿</a:t>
            </a:r>
            <a:r>
              <a:rPr b="0" lang="es" sz="3000">
                <a:latin typeface="Georgia"/>
                <a:ea typeface="Georgia"/>
                <a:cs typeface="Georgia"/>
                <a:sym typeface="Georgia"/>
              </a:rPr>
              <a:t>POR</a:t>
            </a:r>
            <a:r>
              <a:rPr b="0" lang="es" sz="3000">
                <a:latin typeface="Georgia"/>
                <a:ea typeface="Georgia"/>
                <a:cs typeface="Georgia"/>
                <a:sym typeface="Georgia"/>
              </a:rPr>
              <a:t> QUÉ EL CUIDADO EN TORNO AL GÉNERO Y LA CLASE SOCIAL?</a:t>
            </a:r>
            <a:endParaRPr b="0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7150" y="1182925"/>
            <a:ext cx="59121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Según literatura, el cuidado exhibe diferencias en torno al género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Trabajo no remunerado e infravaloración: cuidado y labores domésticas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Carga desigual en términos de clase social y lugar de residencia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Inserción de la mujer al mercado laboral: cuestionamientos respecto a la distribución de cada rol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450" y="2546025"/>
            <a:ext cx="3496550" cy="2329875"/>
          </a:xfrm>
          <a:prstGeom prst="rect">
            <a:avLst/>
          </a:prstGeom>
          <a:noFill/>
          <a:ln>
            <a:noFill/>
          </a:ln>
          <a:effectLst>
            <a:outerShdw blurRad="1143000" rotWithShape="0" algn="bl" dir="10200000" dist="19050">
              <a:srgbClr val="000000">
                <a:alpha val="79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316375" y="105250"/>
            <a:ext cx="6296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600">
                <a:highlight>
                  <a:srgbClr val="D9D9D9"/>
                </a:highlight>
                <a:latin typeface="Georgia"/>
                <a:ea typeface="Georgia"/>
                <a:cs typeface="Georgia"/>
                <a:sym typeface="Georgia"/>
              </a:rPr>
              <a:t>     </a:t>
            </a:r>
            <a:r>
              <a:rPr b="1" lang="es" sz="3600">
                <a:highlight>
                  <a:srgbClr val="D9D9D9"/>
                </a:highlight>
                <a:latin typeface="Georgia"/>
                <a:ea typeface="Georgia"/>
                <a:cs typeface="Georgia"/>
                <a:sym typeface="Georgia"/>
              </a:rPr>
              <a:t>Preguntas y objetivos</a:t>
            </a:r>
            <a:endParaRPr>
              <a:highlight>
                <a:srgbClr val="D9D9D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41325" y="430125"/>
            <a:ext cx="7436700" cy="4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s" sz="1300">
                <a:latin typeface="Oswald"/>
                <a:ea typeface="Oswald"/>
                <a:cs typeface="Oswald"/>
                <a:sym typeface="Oswald"/>
              </a:rPr>
              <a:t>regunta de investigación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latin typeface="Oswald"/>
                <a:ea typeface="Oswald"/>
                <a:cs typeface="Oswald"/>
                <a:sym typeface="Oswald"/>
              </a:rPr>
              <a:t>¿Cuáles son las diferencias en las estrategias de cuidado infantil que eligen las mujeres apoderadas de  los colegios “Escuela Carlos Pezoa Véliz”, “Peter College” y “Saint George College”?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latin typeface="Oswald"/>
                <a:ea typeface="Oswald"/>
                <a:cs typeface="Oswald"/>
                <a:sym typeface="Oswald"/>
              </a:rPr>
              <a:t>Objetivo general: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latin typeface="Oswald"/>
                <a:ea typeface="Oswald"/>
                <a:cs typeface="Oswald"/>
                <a:sym typeface="Oswald"/>
              </a:rPr>
              <a:t>Identificar las diferencias en las estrategias de cuidado infantil que eligen las mujeres de acuerdo a la clase social, en los colegios “Escuela Carlos Pezoa Véliz”, “Peter College” y “Saint George College”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latin typeface="Oswald"/>
                <a:ea typeface="Oswald"/>
                <a:cs typeface="Oswald"/>
                <a:sym typeface="Oswald"/>
              </a:rPr>
              <a:t>Objetivos específicos: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s" sz="1300">
                <a:latin typeface="Oswald"/>
                <a:ea typeface="Oswald"/>
                <a:cs typeface="Oswald"/>
                <a:sym typeface="Oswald"/>
              </a:rPr>
              <a:t>Identificar el tipo de relación según roles familiares (madre/abuela u otro) entre el/la niño/a y las personas que participan en su cuidado, tanto del cuidador como la persona que decide sobre ello.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s" sz="1300">
                <a:latin typeface="Oswald"/>
                <a:ea typeface="Oswald"/>
                <a:cs typeface="Oswald"/>
                <a:sym typeface="Oswald"/>
              </a:rPr>
              <a:t>Identificar el género de las personas que participan en el cuidado del niño/a, tanto del cuidador como la persona que decide sobre ello. 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s" sz="1300">
                <a:latin typeface="Oswald"/>
                <a:ea typeface="Oswald"/>
                <a:cs typeface="Oswald"/>
                <a:sym typeface="Oswald"/>
              </a:rPr>
              <a:t>Identificar las tareas realizadas por las personas según género que participan en el cuidado del niño/a, tanto el cuidador como la persona que decide sobre ello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s" sz="1300">
                <a:latin typeface="Oswald"/>
                <a:ea typeface="Oswald"/>
                <a:cs typeface="Oswald"/>
                <a:sym typeface="Oswald"/>
              </a:rPr>
              <a:t>Comparar las tendencias de los objetivos específicos anteriores según clase social.</a:t>
            </a:r>
            <a:endParaRPr b="1"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A6B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600">
                <a:highlight>
                  <a:srgbClr val="D9D9D9"/>
                </a:highlight>
                <a:latin typeface="Bree Serif"/>
                <a:ea typeface="Bree Serif"/>
                <a:cs typeface="Bree Serif"/>
                <a:sym typeface="Bree Serif"/>
              </a:rPr>
              <a:t>RELEVANCIA DE LA INVESTIGACIÓN</a:t>
            </a:r>
            <a:endParaRPr sz="7600">
              <a:highlight>
                <a:srgbClr val="D9D9D9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83125" y="1484925"/>
            <a:ext cx="52788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A6B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362950" y="542850"/>
            <a:ext cx="4583400" cy="8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highlight>
                  <a:srgbClr val="EFEFEF"/>
                </a:highlight>
                <a:latin typeface="Bree Serif"/>
                <a:ea typeface="Bree Serif"/>
                <a:cs typeface="Bree Serif"/>
                <a:sym typeface="Bree Serif"/>
              </a:rPr>
              <a:t>CONCEPTUALIZACIÓN</a:t>
            </a:r>
            <a:endParaRPr sz="3200">
              <a:highlight>
                <a:srgbClr val="EFEFE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725" y="1268000"/>
            <a:ext cx="18478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6632000" y="1468000"/>
            <a:ext cx="1575974" cy="616810"/>
          </a:xfrm>
          <a:custGeom>
            <a:rect b="b" l="l" r="r" t="t"/>
            <a:pathLst>
              <a:path extrusionOk="0" h="18880" w="52480">
                <a:moveTo>
                  <a:pt x="0" y="320"/>
                </a:moveTo>
                <a:lnTo>
                  <a:pt x="52480" y="0"/>
                </a:lnTo>
                <a:lnTo>
                  <a:pt x="41600" y="12800"/>
                </a:lnTo>
                <a:lnTo>
                  <a:pt x="50880" y="18880"/>
                </a:lnTo>
                <a:lnTo>
                  <a:pt x="1280" y="1664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17"/>
          <p:cNvSpPr/>
          <p:nvPr/>
        </p:nvSpPr>
        <p:spPr>
          <a:xfrm>
            <a:off x="1352000" y="2472800"/>
            <a:ext cx="1496030" cy="488000"/>
          </a:xfrm>
          <a:custGeom>
            <a:rect b="b" l="l" r="r" t="t"/>
            <a:pathLst>
              <a:path extrusionOk="0" h="19520" w="44160">
                <a:moveTo>
                  <a:pt x="30400" y="0"/>
                </a:moveTo>
                <a:lnTo>
                  <a:pt x="0" y="320"/>
                </a:lnTo>
                <a:lnTo>
                  <a:pt x="7040" y="9600"/>
                </a:lnTo>
                <a:lnTo>
                  <a:pt x="320" y="19520"/>
                </a:lnTo>
                <a:lnTo>
                  <a:pt x="44160" y="1856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7"/>
          <p:cNvSpPr/>
          <p:nvPr/>
        </p:nvSpPr>
        <p:spPr>
          <a:xfrm>
            <a:off x="5952000" y="2394377"/>
            <a:ext cx="1616035" cy="537581"/>
          </a:xfrm>
          <a:custGeom>
            <a:rect b="b" l="l" r="r" t="t"/>
            <a:pathLst>
              <a:path extrusionOk="0" h="17280" w="44160">
                <a:moveTo>
                  <a:pt x="960" y="0"/>
                </a:moveTo>
                <a:lnTo>
                  <a:pt x="33600" y="0"/>
                </a:lnTo>
                <a:lnTo>
                  <a:pt x="28800" y="11200"/>
                </a:lnTo>
                <a:lnTo>
                  <a:pt x="44160" y="17280"/>
                </a:lnTo>
                <a:lnTo>
                  <a:pt x="0" y="1696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7"/>
          <p:cNvSpPr/>
          <p:nvPr/>
        </p:nvSpPr>
        <p:spPr>
          <a:xfrm>
            <a:off x="6117400" y="3644000"/>
            <a:ext cx="1848000" cy="720014"/>
          </a:xfrm>
          <a:custGeom>
            <a:rect b="b" l="l" r="r" t="t"/>
            <a:pathLst>
              <a:path extrusionOk="0" h="20160" w="73920">
                <a:moveTo>
                  <a:pt x="2880" y="0"/>
                </a:moveTo>
                <a:lnTo>
                  <a:pt x="65600" y="0"/>
                </a:lnTo>
                <a:lnTo>
                  <a:pt x="52800" y="11840"/>
                </a:lnTo>
                <a:lnTo>
                  <a:pt x="73920" y="20160"/>
                </a:lnTo>
                <a:lnTo>
                  <a:pt x="0" y="1760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7"/>
          <p:cNvSpPr/>
          <p:nvPr/>
        </p:nvSpPr>
        <p:spPr>
          <a:xfrm>
            <a:off x="1976000" y="3468000"/>
            <a:ext cx="1456090" cy="680000"/>
          </a:xfrm>
          <a:custGeom>
            <a:rect b="b" l="l" r="r" t="t"/>
            <a:pathLst>
              <a:path extrusionOk="0" h="21760" w="53760">
                <a:moveTo>
                  <a:pt x="53760" y="0"/>
                </a:moveTo>
                <a:lnTo>
                  <a:pt x="1280" y="320"/>
                </a:lnTo>
                <a:lnTo>
                  <a:pt x="7360" y="10560"/>
                </a:lnTo>
                <a:lnTo>
                  <a:pt x="0" y="21440"/>
                </a:lnTo>
                <a:lnTo>
                  <a:pt x="41600" y="2176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7"/>
          <p:cNvSpPr/>
          <p:nvPr/>
        </p:nvSpPr>
        <p:spPr>
          <a:xfrm>
            <a:off x="1456000" y="1540000"/>
            <a:ext cx="1495974" cy="416000"/>
          </a:xfrm>
          <a:custGeom>
            <a:rect b="b" l="l" r="r" t="t"/>
            <a:pathLst>
              <a:path extrusionOk="0" h="16640" w="46720">
                <a:moveTo>
                  <a:pt x="39040" y="0"/>
                </a:moveTo>
                <a:lnTo>
                  <a:pt x="0" y="0"/>
                </a:lnTo>
                <a:lnTo>
                  <a:pt x="5440" y="9600"/>
                </a:lnTo>
                <a:lnTo>
                  <a:pt x="640" y="16640"/>
                </a:lnTo>
                <a:lnTo>
                  <a:pt x="46720" y="1664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7"/>
          <p:cNvSpPr txBox="1"/>
          <p:nvPr/>
        </p:nvSpPr>
        <p:spPr>
          <a:xfrm>
            <a:off x="1802813" y="1468000"/>
            <a:ext cx="10452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matic SC"/>
                <a:ea typeface="Amatic SC"/>
                <a:cs typeface="Amatic SC"/>
                <a:sym typeface="Amatic SC"/>
              </a:rPr>
              <a:t>Cuidado</a:t>
            </a:r>
            <a:endParaRPr sz="2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681388" y="2485113"/>
            <a:ext cx="1045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matic SC"/>
                <a:ea typeface="Amatic SC"/>
                <a:cs typeface="Amatic SC"/>
                <a:sym typeface="Amatic SC"/>
              </a:rPr>
              <a:t>Género</a:t>
            </a:r>
            <a:endParaRPr sz="2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312000" y="3548000"/>
            <a:ext cx="879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matic SC"/>
                <a:ea typeface="Amatic SC"/>
                <a:cs typeface="Amatic SC"/>
                <a:sym typeface="Amatic SC"/>
              </a:rPr>
              <a:t>FAMILIA</a:t>
            </a:r>
            <a:endParaRPr sz="2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951963" y="2485113"/>
            <a:ext cx="1616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matic SC"/>
                <a:ea typeface="Amatic SC"/>
                <a:cs typeface="Amatic SC"/>
                <a:sym typeface="Amatic SC"/>
              </a:rPr>
              <a:t>CLASE SOCIAL</a:t>
            </a:r>
            <a:endParaRPr sz="2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792000" y="1556000"/>
            <a:ext cx="1119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latin typeface="Amatic SC"/>
                <a:ea typeface="Amatic SC"/>
                <a:cs typeface="Amatic SC"/>
                <a:sym typeface="Amatic SC"/>
              </a:rPr>
              <a:t>Trabajo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253450" y="3599950"/>
            <a:ext cx="1575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matic SC"/>
                <a:ea typeface="Amatic SC"/>
                <a:cs typeface="Amatic SC"/>
                <a:sym typeface="Amatic SC"/>
              </a:rPr>
              <a:t>estrategias de cuidado</a:t>
            </a:r>
            <a:endParaRPr sz="2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67850" y="897175"/>
            <a:ext cx="8976000" cy="4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1.- </a:t>
            </a:r>
            <a:r>
              <a:rPr lang="es"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Las estrategias de cuidado variarán según el nivel socioeconómico representado por los colegios. </a:t>
            </a:r>
            <a:endParaRPr sz="1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2.- </a:t>
            </a:r>
            <a:r>
              <a:rPr lang="es"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El carácter del cuidado variará entre derivar a un tercero remunerado o no, o hacerse cargo dentro de la familia de manera no remunerada       </a:t>
            </a:r>
            <a:endParaRPr sz="1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3.- Las estrategias de cuidado y su decisión se tomarán, mayoritariamente, por mujeres,   siendo también, en la </a:t>
            </a:r>
            <a:r>
              <a:rPr lang="es"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mayoría</a:t>
            </a:r>
            <a:r>
              <a:rPr lang="es"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de los casos, quien se hace cargo del cuidado. Aun cuando se pueda presentar un hombre como quien decide, se espera que quien se encargue del cuidado sea mujer</a:t>
            </a:r>
            <a:endParaRPr sz="1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s"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4.- Tanto en las estrategias de cuidado como quien realiza el cuidado se hallará una distribución   desigual de género. 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7125" y="280850"/>
            <a:ext cx="4099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4500">
                <a:solidFill>
                  <a:schemeClr val="accent1"/>
                </a:solidFill>
                <a:highlight>
                  <a:srgbClr val="EAD1DC"/>
                </a:highlight>
                <a:latin typeface="Bree Serif"/>
                <a:ea typeface="Bree Serif"/>
                <a:cs typeface="Bree Serif"/>
                <a:sym typeface="Bree Serif"/>
              </a:rPr>
              <a:t>HIPÓTESIS</a:t>
            </a:r>
            <a:endParaRPr sz="3600">
              <a:highlight>
                <a:srgbClr val="D9D9D9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latin typeface="Bree Serif"/>
                <a:ea typeface="Bree Serif"/>
                <a:cs typeface="Bree Serif"/>
                <a:sym typeface="Bree Serif"/>
              </a:rPr>
              <a:t>M</a:t>
            </a:r>
            <a:r>
              <a:rPr lang="es" sz="4500">
                <a:latin typeface="Bree Serif"/>
                <a:ea typeface="Bree Serif"/>
                <a:cs typeface="Bree Serif"/>
                <a:sym typeface="Bree Serif"/>
              </a:rPr>
              <a:t>etodología</a:t>
            </a:r>
            <a:r>
              <a:rPr lang="es" sz="4500">
                <a:highlight>
                  <a:srgbClr val="D9D9D9"/>
                </a:highlight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sz="4500">
              <a:highlight>
                <a:srgbClr val="D9D9D9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820550" y="954325"/>
            <a:ext cx="41361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s" sz="1800">
                <a:latin typeface="Oswald"/>
                <a:ea typeface="Oswald"/>
                <a:cs typeface="Oswald"/>
                <a:sym typeface="Oswald"/>
              </a:rPr>
              <a:t>Estrategias de cuidado, clase social y género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s" sz="1800">
                <a:latin typeface="Oswald"/>
                <a:ea typeface="Oswald"/>
                <a:cs typeface="Oswald"/>
                <a:sym typeface="Oswald"/>
              </a:rPr>
              <a:t>Sujeto de análisis: madres apoderadas de tres colegios de la región metropolitana.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s" sz="1800">
                <a:latin typeface="Oswald"/>
                <a:ea typeface="Oswald"/>
                <a:cs typeface="Oswald"/>
                <a:sym typeface="Oswald"/>
              </a:rPr>
              <a:t>Aplicación de cuestionarios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s" sz="1800">
                <a:latin typeface="Oswald"/>
                <a:ea typeface="Oswald"/>
                <a:cs typeface="Oswald"/>
                <a:sym typeface="Oswald"/>
              </a:rPr>
              <a:t>Técnicas de análisis aplicadas a estrategias seleccionadas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s" sz="1800">
                <a:latin typeface="Oswald"/>
                <a:ea typeface="Oswald"/>
                <a:cs typeface="Oswald"/>
                <a:sym typeface="Oswald"/>
              </a:rPr>
              <a:t>Cuatro estrategias de cuidado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463" y="2286788"/>
            <a:ext cx="20859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825"/>
            <a:ext cx="6000750" cy="40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88175" y="1557275"/>
            <a:ext cx="3149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ESTRATEGIA DE CUIDADO PARA ESCOGER CUIDADORA O ENCARGADA DE CUIDADO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flipH="1" rot="10800000">
            <a:off x="205775" y="1172025"/>
            <a:ext cx="3724200" cy="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/>
        </p:nvSpPr>
        <p:spPr>
          <a:xfrm>
            <a:off x="6322225" y="1083475"/>
            <a:ext cx="25242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 los tres colegios analizados, se observa que </a:t>
            </a:r>
            <a:r>
              <a:rPr lang="es"/>
              <a:t>sólo</a:t>
            </a:r>
            <a:r>
              <a:rPr lang="es"/>
              <a:t> mujeres son las encargadas del cuidado de los menores y hay una mayor proporción de mujeres que cuidan sin remuneración.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hombres que se hagan cargo principalmente del cuidado de las niñas y niños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58775" y="1477875"/>
            <a:ext cx="374700" cy="215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93625" y="3827275"/>
            <a:ext cx="374700" cy="2151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1535725" y="5019550"/>
            <a:ext cx="712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4070825" y="5019550"/>
            <a:ext cx="712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 txBox="1"/>
          <p:nvPr/>
        </p:nvSpPr>
        <p:spPr>
          <a:xfrm>
            <a:off x="325775" y="238650"/>
            <a:ext cx="8400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¿QUIÉN SE HACE CARGO PRINCIPALMENTE DEL CUIDADO?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500">
                <a:highlight>
                  <a:srgbClr val="EAD1DC"/>
                </a:highlight>
                <a:latin typeface="Bree Serif"/>
                <a:ea typeface="Bree Serif"/>
                <a:cs typeface="Bree Serif"/>
                <a:sym typeface="Bree Serif"/>
              </a:rPr>
              <a:t>RESULTADOS</a:t>
            </a:r>
            <a:endParaRPr sz="4500">
              <a:highlight>
                <a:srgbClr val="CCCCCC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5332025" y="1093850"/>
            <a:ext cx="3311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Estrategias de cuidado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-Distribución desigual de labores realizadas según género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-Distribución desigual según si es remunerada o no. 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" y="1591350"/>
            <a:ext cx="51026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2733375" y="2278800"/>
            <a:ext cx="852300" cy="172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932375" y="2278800"/>
            <a:ext cx="680400" cy="205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1973200" y="2879075"/>
            <a:ext cx="666900" cy="381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06275" y="2278800"/>
            <a:ext cx="509100" cy="205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678950" y="2845025"/>
            <a:ext cx="509400" cy="4491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rot="10800000">
            <a:off x="4989150" y="3260075"/>
            <a:ext cx="398700" cy="1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657175" y="2326350"/>
            <a:ext cx="244200" cy="11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657175" y="3086850"/>
            <a:ext cx="244200" cy="11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