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A7E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2799B-6B31-D619-E062-A3D1A252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CF0E4-109F-830C-6880-2B135A52C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17C08-2F14-BD67-E416-6B1C57CB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A279C2-F2F5-E332-C094-C48AA447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040179-9F90-9A47-AAB9-7691B0A2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52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042DB-433B-F96A-1AD8-707B65E5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A7A897-7639-DCC9-D11A-66575BEF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BA319-631A-DFAC-96A5-B7376AA9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2EAA87-C18A-CE9B-D722-59D57321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70DCD-30C7-5AB3-9F81-637DD7C0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4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EDC4F0-7A92-6249-F08A-B312D3BED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E02AA3-BE08-9410-C236-2129552A1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3278D0-0A1D-9903-8181-B05F2072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44F37-189F-D181-F51E-CA4EB679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229FEE-E7B7-9FEE-CCF7-53FD57C0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42719-055C-19F8-898A-E358ADA1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B58C1-BAD7-B9EE-B35F-416E4ACF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98122-AEFF-6597-5B8A-E1402578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80638-A204-BA3D-FE07-9938E775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EC342-7F74-22C9-34EA-14FB4C22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0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2DF5-B864-A8E2-BB74-BC871F7C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DB8D7-C6E3-BAFC-FC79-7A73CD9D8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0058F-D500-2AF4-DD6D-2786E640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234D2-0F68-CF0F-9C14-99B3BD7B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A7995-2CF3-C396-04D4-E8EB4079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4FD59-C419-74E1-F738-1155671F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C6660D-F411-BF97-D8E1-B22F6EA70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34F23D-E1AA-38FB-243A-040F15BE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5A1041-1549-7D5B-73FA-AC9AA7F5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2AE5E1-03E7-046F-F1EB-33FD8A9D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69C661-0D65-8BB0-BDF9-2566BAD7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30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B95DA-EE54-58B7-575D-66184F29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70F338-F414-7D6C-8E7B-BA434122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F7E02A-685C-5D82-488C-706312762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BB4871-D94E-9370-FF39-2247796E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F7DB20-05D0-61F6-1704-A2EB2269F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478B41-0937-47CF-83F9-92C59767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1D529D-A1C4-364B-57EF-E56A61E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9CF937-E8DE-A43E-51D2-F31413ED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6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666BB-C232-4520-ECBB-C3CB2F77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20C7AA-66E6-6E56-0057-6AE1B295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444076-4496-C8A7-603F-19FFF0FE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3F7325-FB87-B725-43E1-61C420BC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9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E4B13C-B8F7-B42D-26DB-E04A1F8F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E99FB8-3518-9447-29CC-7457171F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DD8FA0-12AB-8718-7E7D-13C5539C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77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9CA64-4648-3D93-5D35-FC67D476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AEB0C-AF42-7380-AD1B-1DF8A479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30FC7E-2279-15B5-9BE0-40A5F4754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C4A044-1C0E-5AE8-9E41-A9D07E3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469B22-5C5D-8F33-84CB-FF4BE952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7D1B5F-AFB3-9275-DDA0-586FF345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31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6E34-E4BC-C340-D36B-D6EB5719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A2503C-3717-277B-EFAC-142536ADB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866010-6484-EB50-97F0-DF86CFAB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53E8EF-8A04-BB68-4D11-335C8619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535D6-FC72-68AB-53FA-D2860FD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660A12-8B71-AB58-EBC0-7775730C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54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29BEDC-B4B3-4333-BFA9-F4DAFA28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334CE2-E74E-61C4-E663-220BD6EC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FC8C1-3B9A-2145-E7BE-FC2407363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0E0FC-1310-4011-8A0A-99954FB6D85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39BA0-5C18-759D-B359-F6F4F62C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BD58C-D197-469E-50AF-59F3109D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F374B-E5EF-4ECF-B1E4-BBB627ADD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11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E267B22-4CD8-BCCE-345A-E8E1C557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0" r="400"/>
          <a:stretch/>
        </p:blipFill>
        <p:spPr>
          <a:xfrm>
            <a:off x="1031108" y="819787"/>
            <a:ext cx="10089176" cy="56688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6CA9F4-9A8F-FAB4-CFCE-2BAFD5F8806B}"/>
              </a:ext>
            </a:extLst>
          </p:cNvPr>
          <p:cNvSpPr txBox="1"/>
          <p:nvPr/>
        </p:nvSpPr>
        <p:spPr>
          <a:xfrm>
            <a:off x="108154" y="78658"/>
            <a:ext cx="76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PRESENTACIÓN PANEL DE EMPRESAS POR PAÍSES</a:t>
            </a:r>
          </a:p>
        </p:txBody>
      </p:sp>
    </p:spTree>
    <p:extLst>
      <p:ext uri="{BB962C8B-B14F-4D97-AF65-F5344CB8AC3E}">
        <p14:creationId xmlns:p14="http://schemas.microsoft.com/office/powerpoint/2010/main" val="80440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42F2B-8DD4-3215-D066-9F7495080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526FEA-7B8F-C722-81AA-FA815180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0" r="400"/>
          <a:stretch/>
        </p:blipFill>
        <p:spPr>
          <a:xfrm>
            <a:off x="2430527" y="1789471"/>
            <a:ext cx="7330946" cy="41190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AB1B585-C466-939B-05E8-335D1FE015AD}"/>
              </a:ext>
            </a:extLst>
          </p:cNvPr>
          <p:cNvSpPr txBox="1"/>
          <p:nvPr/>
        </p:nvSpPr>
        <p:spPr>
          <a:xfrm>
            <a:off x="108154" y="78658"/>
            <a:ext cx="76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ELEMENTOS DEL PANEL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D747BD-8000-1B3C-7702-F55B3EC3D3B2}"/>
              </a:ext>
            </a:extLst>
          </p:cNvPr>
          <p:cNvCxnSpPr/>
          <p:nvPr/>
        </p:nvCxnSpPr>
        <p:spPr>
          <a:xfrm flipH="1" flipV="1">
            <a:off x="1848465" y="2163097"/>
            <a:ext cx="452283" cy="43261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F1B156A-DB81-034B-392A-24A38236FAC7}"/>
              </a:ext>
            </a:extLst>
          </p:cNvPr>
          <p:cNvCxnSpPr>
            <a:cxnSpLocks/>
          </p:cNvCxnSpPr>
          <p:nvPr/>
        </p:nvCxnSpPr>
        <p:spPr>
          <a:xfrm flipV="1">
            <a:off x="5177663" y="1224272"/>
            <a:ext cx="211394" cy="50144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FB90E7B-E0EF-5386-B380-1C5A93387918}"/>
              </a:ext>
            </a:extLst>
          </p:cNvPr>
          <p:cNvCxnSpPr>
            <a:cxnSpLocks/>
          </p:cNvCxnSpPr>
          <p:nvPr/>
        </p:nvCxnSpPr>
        <p:spPr>
          <a:xfrm flipV="1">
            <a:off x="8558980" y="1359310"/>
            <a:ext cx="612557" cy="5751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93BBC36-6DB4-121F-C5C8-B7C25F2E1DA7}"/>
              </a:ext>
            </a:extLst>
          </p:cNvPr>
          <p:cNvCxnSpPr>
            <a:cxnSpLocks/>
          </p:cNvCxnSpPr>
          <p:nvPr/>
        </p:nvCxnSpPr>
        <p:spPr>
          <a:xfrm flipV="1">
            <a:off x="9625781" y="2871019"/>
            <a:ext cx="530942" cy="47932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FCEF053-D606-C571-B8CC-F00C367890F2}"/>
              </a:ext>
            </a:extLst>
          </p:cNvPr>
          <p:cNvCxnSpPr>
            <a:cxnSpLocks/>
          </p:cNvCxnSpPr>
          <p:nvPr/>
        </p:nvCxnSpPr>
        <p:spPr>
          <a:xfrm flipV="1">
            <a:off x="9496002" y="4431890"/>
            <a:ext cx="530942" cy="47932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EA7F241-1692-A9CC-A82F-1161C9A774BF}"/>
              </a:ext>
            </a:extLst>
          </p:cNvPr>
          <p:cNvCxnSpPr/>
          <p:nvPr/>
        </p:nvCxnSpPr>
        <p:spPr>
          <a:xfrm flipH="1" flipV="1">
            <a:off x="1913354" y="4671551"/>
            <a:ext cx="452283" cy="43261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15B614-22AA-B0BF-ADCF-FF30A840BE3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702710" y="5908563"/>
            <a:ext cx="393290" cy="35458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8A4E260-605B-C930-A53E-FD647A8FA489}"/>
              </a:ext>
            </a:extLst>
          </p:cNvPr>
          <p:cNvCxnSpPr>
            <a:cxnSpLocks/>
          </p:cNvCxnSpPr>
          <p:nvPr/>
        </p:nvCxnSpPr>
        <p:spPr>
          <a:xfrm>
            <a:off x="7207045" y="5908563"/>
            <a:ext cx="609600" cy="28513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481630B-5D6C-B212-FBCC-62D570E3AD9B}"/>
              </a:ext>
            </a:extLst>
          </p:cNvPr>
          <p:cNvSpPr txBox="1"/>
          <p:nvPr/>
        </p:nvSpPr>
        <p:spPr>
          <a:xfrm>
            <a:off x="196645" y="1278194"/>
            <a:ext cx="152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79A7E"/>
                </a:solidFill>
              </a:rPr>
              <a:t>SEGMENTADOR DE DATOS por País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536BDC4-EC4F-A7CA-FFB9-0B76561BD3AF}"/>
              </a:ext>
            </a:extLst>
          </p:cNvPr>
          <p:cNvSpPr txBox="1"/>
          <p:nvPr/>
        </p:nvSpPr>
        <p:spPr>
          <a:xfrm>
            <a:off x="617454" y="4201057"/>
            <a:ext cx="1522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rgbClr val="F79A7E"/>
                </a:solidFill>
              </a:rPr>
              <a:t>Treemap</a:t>
            </a:r>
            <a:r>
              <a:rPr lang="es-ES" sz="1200" dirty="0">
                <a:solidFill>
                  <a:srgbClr val="F79A7E"/>
                </a:solidFill>
              </a:rPr>
              <a:t> del peso % de cada país sobre el total de las transacciones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47A04C9-898B-6A40-5FAE-E3DEA8C0705C}"/>
              </a:ext>
            </a:extLst>
          </p:cNvPr>
          <p:cNvSpPr txBox="1"/>
          <p:nvPr/>
        </p:nvSpPr>
        <p:spPr>
          <a:xfrm>
            <a:off x="4385677" y="6163579"/>
            <a:ext cx="198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79A7E"/>
                </a:solidFill>
              </a:rPr>
              <a:t>Mapa coloreado a partir de los datos de % Ventas por País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517D098-E6AE-54C6-0699-4C8CBB5A2811}"/>
              </a:ext>
            </a:extLst>
          </p:cNvPr>
          <p:cNvSpPr txBox="1"/>
          <p:nvPr/>
        </p:nvSpPr>
        <p:spPr>
          <a:xfrm>
            <a:off x="7797959" y="6263148"/>
            <a:ext cx="152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79A7E"/>
                </a:solidFill>
              </a:rPr>
              <a:t>Transacciones Efectivas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B6C2F5A-8D16-41C9-05A3-9FEC9B9D1621}"/>
              </a:ext>
            </a:extLst>
          </p:cNvPr>
          <p:cNvSpPr txBox="1"/>
          <p:nvPr/>
        </p:nvSpPr>
        <p:spPr>
          <a:xfrm>
            <a:off x="10156723" y="4019386"/>
            <a:ext cx="152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79A7E"/>
                </a:solidFill>
              </a:rPr>
              <a:t>Diferencia entre las ventas del Año 2021 y las del año 2022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140DF05-7DF2-5DF8-7359-0A29FF14CCD8}"/>
              </a:ext>
            </a:extLst>
          </p:cNvPr>
          <p:cNvSpPr txBox="1"/>
          <p:nvPr/>
        </p:nvSpPr>
        <p:spPr>
          <a:xfrm>
            <a:off x="10164596" y="2595716"/>
            <a:ext cx="1522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rgbClr val="F79A7E"/>
                </a:solidFill>
              </a:rPr>
              <a:t>Treemap</a:t>
            </a:r>
            <a:r>
              <a:rPr lang="es-ES" sz="1200" dirty="0">
                <a:solidFill>
                  <a:srgbClr val="F79A7E"/>
                </a:solidFill>
              </a:rPr>
              <a:t> de transacciones Efectivas / Declinadas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9C69559-E7A6-8B46-C5D1-E125A994A7DA}"/>
              </a:ext>
            </a:extLst>
          </p:cNvPr>
          <p:cNvSpPr txBox="1"/>
          <p:nvPr/>
        </p:nvSpPr>
        <p:spPr>
          <a:xfrm>
            <a:off x="9305243" y="1111495"/>
            <a:ext cx="152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79A7E"/>
                </a:solidFill>
              </a:rPr>
              <a:t>Comparador de las ventas entre 2021 y 2022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A8485FE-D5CD-3FF3-F499-EBF3747E739C}"/>
              </a:ext>
            </a:extLst>
          </p:cNvPr>
          <p:cNvSpPr txBox="1"/>
          <p:nvPr/>
        </p:nvSpPr>
        <p:spPr>
          <a:xfrm>
            <a:off x="4964805" y="698456"/>
            <a:ext cx="291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79A7E"/>
                </a:solidFill>
              </a:rPr>
              <a:t>Media de montos en las transacciones por año y con la medida de la diferencia entre ambas</a:t>
            </a:r>
          </a:p>
        </p:txBody>
      </p:sp>
    </p:spTree>
    <p:extLst>
      <p:ext uri="{BB962C8B-B14F-4D97-AF65-F5344CB8AC3E}">
        <p14:creationId xmlns:p14="http://schemas.microsoft.com/office/powerpoint/2010/main" val="3981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2E44B-4414-4612-C831-467C61593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50BEA8D-76B5-B9C3-F28D-D751091DE6E1}"/>
              </a:ext>
            </a:extLst>
          </p:cNvPr>
          <p:cNvSpPr txBox="1"/>
          <p:nvPr/>
        </p:nvSpPr>
        <p:spPr>
          <a:xfrm>
            <a:off x="108154" y="78658"/>
            <a:ext cx="76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INTERACCIONES DEL PANEL POR PAÍS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78792-B5C2-05AB-A8DA-E402505A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6" y="609043"/>
            <a:ext cx="10961948" cy="61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19BC0-B3DF-2241-03F4-3BD73CBE1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C8268B6-2D37-F185-BD84-55D9919AD0A2}"/>
              </a:ext>
            </a:extLst>
          </p:cNvPr>
          <p:cNvSpPr txBox="1"/>
          <p:nvPr/>
        </p:nvSpPr>
        <p:spPr>
          <a:xfrm>
            <a:off x="108154" y="78658"/>
            <a:ext cx="76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INTERACCIONES TOOLTIPS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B7F70F-E0D9-A3FA-5942-23CED750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5" t="7878" b="1739"/>
          <a:stretch/>
        </p:blipFill>
        <p:spPr>
          <a:xfrm>
            <a:off x="371788" y="1939332"/>
            <a:ext cx="3982577" cy="451171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00D3A2-BBFD-2BE6-53DB-17A9AD7BE3BA}"/>
              </a:ext>
            </a:extLst>
          </p:cNvPr>
          <p:cNvSpPr txBox="1"/>
          <p:nvPr/>
        </p:nvSpPr>
        <p:spPr>
          <a:xfrm>
            <a:off x="371788" y="762774"/>
            <a:ext cx="3982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79A7E"/>
                </a:solidFill>
              </a:rPr>
              <a:t>En el </a:t>
            </a:r>
            <a:r>
              <a:rPr lang="es-ES" sz="1400" dirty="0" err="1">
                <a:solidFill>
                  <a:srgbClr val="F79A7E"/>
                </a:solidFill>
              </a:rPr>
              <a:t>Treemap</a:t>
            </a:r>
            <a:r>
              <a:rPr lang="es-ES" sz="1400" dirty="0">
                <a:solidFill>
                  <a:srgbClr val="F79A7E"/>
                </a:solidFill>
              </a:rPr>
              <a:t> de % Ventas por país nos conecta a un </a:t>
            </a:r>
            <a:r>
              <a:rPr lang="es-ES" sz="1400" dirty="0" err="1">
                <a:solidFill>
                  <a:srgbClr val="F79A7E"/>
                </a:solidFill>
              </a:rPr>
              <a:t>tooltip</a:t>
            </a:r>
            <a:r>
              <a:rPr lang="es-ES" sz="1400" dirty="0">
                <a:solidFill>
                  <a:srgbClr val="F79A7E"/>
                </a:solidFill>
              </a:rPr>
              <a:t> donde se pueden ver la cantidad de clientes según el país de origen y el peso porcentual.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D8BBE7-DD9C-31F1-E072-E0804AFF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02" t="3393"/>
          <a:stretch/>
        </p:blipFill>
        <p:spPr>
          <a:xfrm>
            <a:off x="5387537" y="1716881"/>
            <a:ext cx="6040747" cy="451171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0DCCC3A-05CE-E281-827D-C17981838EAF}"/>
              </a:ext>
            </a:extLst>
          </p:cNvPr>
          <p:cNvSpPr txBox="1"/>
          <p:nvPr/>
        </p:nvSpPr>
        <p:spPr>
          <a:xfrm>
            <a:off x="5387535" y="762774"/>
            <a:ext cx="6040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79A7E"/>
                </a:solidFill>
              </a:rPr>
              <a:t>Si apoyamos sobre el </a:t>
            </a:r>
            <a:r>
              <a:rPr lang="es-ES" sz="1400" dirty="0" err="1">
                <a:solidFill>
                  <a:srgbClr val="F79A7E"/>
                </a:solidFill>
              </a:rPr>
              <a:t>treemap</a:t>
            </a:r>
            <a:r>
              <a:rPr lang="es-ES" sz="1400" dirty="0">
                <a:solidFill>
                  <a:srgbClr val="F79A7E"/>
                </a:solidFill>
              </a:rPr>
              <a:t> de Transacciones Declinadas se nos abre el </a:t>
            </a:r>
            <a:r>
              <a:rPr lang="es-ES" sz="1400" dirty="0" err="1">
                <a:solidFill>
                  <a:srgbClr val="F79A7E"/>
                </a:solidFill>
              </a:rPr>
              <a:t>tooltip</a:t>
            </a:r>
            <a:r>
              <a:rPr lang="es-ES" sz="1400" dirty="0">
                <a:solidFill>
                  <a:srgbClr val="F79A7E"/>
                </a:solidFill>
              </a:rPr>
              <a:t> que a través de gráfico de barras nos permite ver la distribución mensual de las transacciones Efectivas o Declinadas</a:t>
            </a:r>
          </a:p>
        </p:txBody>
      </p:sp>
    </p:spTree>
    <p:extLst>
      <p:ext uri="{BB962C8B-B14F-4D97-AF65-F5344CB8AC3E}">
        <p14:creationId xmlns:p14="http://schemas.microsoft.com/office/powerpoint/2010/main" val="1837936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154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Lucia Trinidad Fernandez</dc:creator>
  <cp:lastModifiedBy>Lucia Trinidad Fernandez</cp:lastModifiedBy>
  <cp:revision>1</cp:revision>
  <dcterms:created xsi:type="dcterms:W3CDTF">2025-02-19T11:35:12Z</dcterms:created>
  <dcterms:modified xsi:type="dcterms:W3CDTF">2025-02-21T13:20:37Z</dcterms:modified>
</cp:coreProperties>
</file>