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6" r:id="rId3"/>
    <p:sldId id="264" r:id="rId4"/>
    <p:sldId id="267" r:id="rId5"/>
    <p:sldId id="269" r:id="rId6"/>
  </p:sldIdLst>
  <p:sldSz cx="18288000" cy="10287000"/>
  <p:notesSz cx="6858000" cy="9144000"/>
  <p:embeddedFontLst>
    <p:embeddedFont>
      <p:font typeface="微软雅黑" panose="020B0503020204020204" charset="-122"/>
      <p:regular r:id="rId11"/>
    </p:embeddedFont>
    <p:embeddedFont>
      <p:font typeface="等线" panose="02010600030101010101" charset="-122"/>
      <p:regular r:id="rId12"/>
    </p:embeddedFont>
    <p:embeddedFont>
      <p:font typeface="等线 Light" panose="02010600030101010101" charset="-122"/>
      <p:regular r:id="rId13"/>
    </p:embeddedFont>
  </p:embeddedFontLst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B"/>
    <a:srgbClr val="5E97C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67" y="173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17226-2769-428E-8A5E-640C0750A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7BADE-39F7-493F-AC4D-1022DC9C00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-2201" r="10829" b="-3056"/>
          <a:stretch>
            <a:fillRect/>
          </a:stretch>
        </p:blipFill>
        <p:spPr>
          <a:xfrm>
            <a:off x="-2" y="1587504"/>
            <a:ext cx="18288003" cy="74040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" y="-38099"/>
            <a:ext cx="18287999" cy="1013937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                                                          </a:t>
            </a:r>
            <a:endParaRPr lang="en-US" altLang="zh-CN" sz="2700" dirty="0"/>
          </a:p>
        </p:txBody>
      </p:sp>
      <p:sp>
        <p:nvSpPr>
          <p:cNvPr id="23" name="矩形 22"/>
          <p:cNvSpPr/>
          <p:nvPr/>
        </p:nvSpPr>
        <p:spPr>
          <a:xfrm>
            <a:off x="-2" y="3604994"/>
            <a:ext cx="18288000" cy="356809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                                                          </a:t>
            </a:r>
            <a:endParaRPr lang="en-US" altLang="zh-CN" sz="2700" dirty="0"/>
          </a:p>
        </p:txBody>
      </p:sp>
      <p:sp>
        <p:nvSpPr>
          <p:cNvPr id="6" name="平行四边形 5"/>
          <p:cNvSpPr/>
          <p:nvPr/>
        </p:nvSpPr>
        <p:spPr>
          <a:xfrm>
            <a:off x="7484876" y="6827784"/>
            <a:ext cx="11136236" cy="345306"/>
          </a:xfrm>
          <a:prstGeom prst="parallelogram">
            <a:avLst>
              <a:gd name="adj" fmla="val 98111"/>
            </a:avLst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 sz="2700">
              <a:solidFill>
                <a:srgbClr val="1066A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-320413" y="3604992"/>
            <a:ext cx="10162910" cy="349863"/>
          </a:xfrm>
          <a:prstGeom prst="parallelogram">
            <a:avLst>
              <a:gd name="adj" fmla="val 98111"/>
            </a:avLst>
          </a:prstGeom>
          <a:solidFill>
            <a:srgbClr val="2059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 sz="27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文本框 27"/>
          <p:cNvSpPr txBox="1"/>
          <p:nvPr/>
        </p:nvSpPr>
        <p:spPr>
          <a:xfrm>
            <a:off x="3048000" y="4413521"/>
            <a:ext cx="12222918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0800" b="1" dirty="0">
                <a:solidFill>
                  <a:srgbClr val="1066A5"/>
                </a:solidFill>
                <a:latin typeface="微软雅黑" panose="020B0503020204020204" charset="-122"/>
                <a:ea typeface="微软雅黑" panose="020B0503020204020204" charset="-122"/>
              </a:rPr>
              <a:t>情感分析</a:t>
            </a:r>
            <a:endParaRPr lang="zh-CN" altLang="en-US" sz="10800" b="1" dirty="0">
              <a:solidFill>
                <a:srgbClr val="1066A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21" y="406184"/>
            <a:ext cx="5661981" cy="9805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3639722" y="9052885"/>
            <a:ext cx="2859044" cy="1448110"/>
            <a:chOff x="0" y="0"/>
            <a:chExt cx="7299770" cy="36973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99833" cy="3697351"/>
            </a:xfrm>
            <a:custGeom>
              <a:avLst/>
              <a:gdLst/>
              <a:ahLst/>
              <a:cxnLst/>
              <a:rect l="l" t="t" r="r" b="b"/>
              <a:pathLst>
                <a:path w="7299833" h="3697351">
                  <a:moveTo>
                    <a:pt x="3649853" y="0"/>
                  </a:moveTo>
                  <a:cubicBezTo>
                    <a:pt x="5665597" y="0"/>
                    <a:pt x="7299833" y="1634109"/>
                    <a:pt x="7299833" y="3649853"/>
                  </a:cubicBezTo>
                  <a:lnTo>
                    <a:pt x="7297420" y="3697351"/>
                  </a:lnTo>
                  <a:lnTo>
                    <a:pt x="2413" y="3697351"/>
                  </a:lnTo>
                  <a:lnTo>
                    <a:pt x="0" y="3649853"/>
                  </a:lnTo>
                  <a:cubicBezTo>
                    <a:pt x="0" y="1634109"/>
                    <a:pt x="1634109" y="0"/>
                    <a:pt x="3649853" y="0"/>
                  </a:cubicBezTo>
                  <a:close/>
                </a:path>
              </a:pathLst>
            </a:custGeom>
            <a:solidFill>
              <a:srgbClr val="0058E0">
                <a:alpha val="1764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60982" y="8898718"/>
            <a:ext cx="1094085" cy="392583"/>
            <a:chOff x="0" y="0"/>
            <a:chExt cx="1458780" cy="523444"/>
          </a:xfrm>
          <a:solidFill>
            <a:srgbClr val="005BAB"/>
          </a:solidFill>
        </p:grpSpPr>
        <p:grpSp>
          <p:nvGrpSpPr>
            <p:cNvPr id="8" name="Group 8"/>
            <p:cNvGrpSpPr/>
            <p:nvPr/>
          </p:nvGrpSpPr>
          <p:grpSpPr>
            <a:xfrm>
              <a:off x="1347250" y="0"/>
              <a:ext cx="111529" cy="111529"/>
              <a:chOff x="0" y="0"/>
              <a:chExt cx="76264" cy="76264"/>
            </a:xfrm>
            <a:grpFill/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077801" y="0"/>
              <a:ext cx="111529" cy="111529"/>
              <a:chOff x="0" y="0"/>
              <a:chExt cx="76264" cy="76264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808353" y="0"/>
              <a:ext cx="111529" cy="111529"/>
              <a:chOff x="0" y="0"/>
              <a:chExt cx="76264" cy="76264"/>
            </a:xfrm>
            <a:grpFill/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69455" y="0"/>
              <a:ext cx="111529" cy="111529"/>
              <a:chOff x="0" y="0"/>
              <a:chExt cx="76264" cy="76264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11529" cy="111529"/>
              <a:chOff x="0" y="0"/>
              <a:chExt cx="76264" cy="76264"/>
            </a:xfrm>
            <a:grpFill/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538904" y="0"/>
              <a:ext cx="111529" cy="111529"/>
              <a:chOff x="0" y="0"/>
              <a:chExt cx="76264" cy="76264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34725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077801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08353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9455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538904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134725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077801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808353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269455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38904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47" name="AutoShape 47"/>
          <p:cNvSpPr/>
          <p:nvPr/>
        </p:nvSpPr>
        <p:spPr>
          <a:xfrm>
            <a:off x="838200" y="2085896"/>
            <a:ext cx="4439157" cy="0"/>
          </a:xfrm>
          <a:prstGeom prst="line">
            <a:avLst/>
          </a:prstGeom>
          <a:ln w="28575" cap="rnd">
            <a:solidFill>
              <a:srgbClr val="0058E0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48" name="TextBox 48"/>
          <p:cNvSpPr txBox="1"/>
          <p:nvPr/>
        </p:nvSpPr>
        <p:spPr>
          <a:xfrm>
            <a:off x="609600" y="1104821"/>
            <a:ext cx="4943147" cy="845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情感</a:t>
            </a: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分析</a:t>
            </a:r>
            <a:endParaRPr lang="zh-CN" altLang="en-US" sz="55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grpSp>
        <p:nvGrpSpPr>
          <p:cNvPr id="49" name="Group 49"/>
          <p:cNvGrpSpPr/>
          <p:nvPr/>
        </p:nvGrpSpPr>
        <p:grpSpPr>
          <a:xfrm>
            <a:off x="1073785" y="5524500"/>
            <a:ext cx="4092575" cy="2997200"/>
            <a:chOff x="0" y="0"/>
            <a:chExt cx="5456722" cy="5743122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5456682" cy="5743067"/>
            </a:xfrm>
            <a:custGeom>
              <a:avLst/>
              <a:gdLst/>
              <a:ahLst/>
              <a:cxnLst/>
              <a:rect l="l" t="t" r="r" b="b"/>
              <a:pathLst>
                <a:path w="5456682" h="5743067">
                  <a:moveTo>
                    <a:pt x="0" y="909447"/>
                  </a:moveTo>
                  <a:cubicBezTo>
                    <a:pt x="0" y="407162"/>
                    <a:pt x="407162" y="0"/>
                    <a:pt x="909447" y="0"/>
                  </a:cubicBezTo>
                  <a:lnTo>
                    <a:pt x="4547235" y="0"/>
                  </a:lnTo>
                  <a:cubicBezTo>
                    <a:pt x="5049520" y="0"/>
                    <a:pt x="5456682" y="407162"/>
                    <a:pt x="5456682" y="909447"/>
                  </a:cubicBezTo>
                  <a:lnTo>
                    <a:pt x="5456682" y="4833620"/>
                  </a:lnTo>
                  <a:cubicBezTo>
                    <a:pt x="5456682" y="5335905"/>
                    <a:pt x="5049520" y="5743067"/>
                    <a:pt x="4547235" y="5743067"/>
                  </a:cubicBezTo>
                  <a:lnTo>
                    <a:pt x="909447" y="5743067"/>
                  </a:lnTo>
                  <a:cubicBezTo>
                    <a:pt x="407162" y="5743067"/>
                    <a:pt x="0" y="5335905"/>
                    <a:pt x="0" y="483362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1" name="Group 51"/>
          <p:cNvGrpSpPr/>
          <p:nvPr/>
        </p:nvGrpSpPr>
        <p:grpSpPr>
          <a:xfrm rot="2627273">
            <a:off x="2527885" y="4957161"/>
            <a:ext cx="1185612" cy="1185612"/>
            <a:chOff x="0" y="0"/>
            <a:chExt cx="1580816" cy="1580816"/>
          </a:xfrm>
          <a:solidFill>
            <a:srgbClr val="005BAB"/>
          </a:solidFill>
        </p:grpSpPr>
        <p:sp>
          <p:nvSpPr>
            <p:cNvPr id="52" name="Freeform 52"/>
            <p:cNvSpPr/>
            <p:nvPr/>
          </p:nvSpPr>
          <p:spPr>
            <a:xfrm>
              <a:off x="0" y="0"/>
              <a:ext cx="1580896" cy="1580896"/>
            </a:xfrm>
            <a:custGeom>
              <a:avLst/>
              <a:gdLst/>
              <a:ahLst/>
              <a:cxnLst/>
              <a:rect l="l" t="t" r="r" b="b"/>
              <a:pathLst>
                <a:path w="1580896" h="1580896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1317371" y="0"/>
                  </a:lnTo>
                  <a:cubicBezTo>
                    <a:pt x="1462913" y="0"/>
                    <a:pt x="1580896" y="117983"/>
                    <a:pt x="1580896" y="263525"/>
                  </a:cubicBezTo>
                  <a:lnTo>
                    <a:pt x="1580896" y="1317371"/>
                  </a:lnTo>
                  <a:cubicBezTo>
                    <a:pt x="1580896" y="1462913"/>
                    <a:pt x="1462913" y="1580896"/>
                    <a:pt x="1317371" y="1580896"/>
                  </a:cubicBezTo>
                  <a:lnTo>
                    <a:pt x="263525" y="1580896"/>
                  </a:lnTo>
                  <a:cubicBezTo>
                    <a:pt x="117983" y="1580769"/>
                    <a:pt x="0" y="1462913"/>
                    <a:pt x="0" y="1317371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3" name="TextBox 53"/>
          <p:cNvSpPr txBox="1"/>
          <p:nvPr/>
        </p:nvSpPr>
        <p:spPr>
          <a:xfrm>
            <a:off x="2364450" y="5166632"/>
            <a:ext cx="151248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FFFFFF"/>
                </a:solidFill>
                <a:latin typeface="字由点字典黑 65J" panose="00020600040101010101" charset="-122"/>
              </a:rPr>
              <a:t>01</a:t>
            </a:r>
            <a:endParaRPr lang="en-US" sz="4800">
              <a:solidFill>
                <a:srgbClr val="FFFFFF"/>
              </a:solidFill>
              <a:latin typeface="字由点字典黑 65J" panose="00020600040101010101" charset="-122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782687" y="6514973"/>
            <a:ext cx="276998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</a:rPr>
              <a:t>文本</a:t>
            </a: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</a:rPr>
              <a:t>编码</a:t>
            </a:r>
            <a:endParaRPr lang="zh-CN" altLang="en-US" sz="3600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752834" y="7195745"/>
            <a:ext cx="2862714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0"/>
              </a:lnSpc>
            </a:pPr>
            <a:r>
              <a:rPr lang="en-US">
                <a:solidFill>
                  <a:srgbClr val="3B424B"/>
                </a:solidFill>
                <a:ea typeface="字由点字典黑 45J" panose="00020600040101010101" charset="-122"/>
                <a:sym typeface="+mn-ea"/>
              </a:rPr>
              <a:t>将文本转换为向量，以便输入到机器学习模型中。</a:t>
            </a:r>
            <a:endParaRPr lang="en-US" sz="1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56" name="Group 56"/>
          <p:cNvGrpSpPr/>
          <p:nvPr/>
        </p:nvGrpSpPr>
        <p:grpSpPr>
          <a:xfrm>
            <a:off x="6290310" y="5537835"/>
            <a:ext cx="4092575" cy="2983865"/>
            <a:chOff x="0" y="0"/>
            <a:chExt cx="5456722" cy="5743122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5456682" cy="5743067"/>
            </a:xfrm>
            <a:custGeom>
              <a:avLst/>
              <a:gdLst/>
              <a:ahLst/>
              <a:cxnLst/>
              <a:rect l="l" t="t" r="r" b="b"/>
              <a:pathLst>
                <a:path w="5456682" h="5743067">
                  <a:moveTo>
                    <a:pt x="0" y="909447"/>
                  </a:moveTo>
                  <a:cubicBezTo>
                    <a:pt x="0" y="407162"/>
                    <a:pt x="407162" y="0"/>
                    <a:pt x="909447" y="0"/>
                  </a:cubicBezTo>
                  <a:lnTo>
                    <a:pt x="4547235" y="0"/>
                  </a:lnTo>
                  <a:cubicBezTo>
                    <a:pt x="5049520" y="0"/>
                    <a:pt x="5456682" y="407162"/>
                    <a:pt x="5456682" y="909447"/>
                  </a:cubicBezTo>
                  <a:lnTo>
                    <a:pt x="5456682" y="4833620"/>
                  </a:lnTo>
                  <a:cubicBezTo>
                    <a:pt x="5456682" y="5335905"/>
                    <a:pt x="5049520" y="5743067"/>
                    <a:pt x="4547235" y="5743067"/>
                  </a:cubicBezTo>
                  <a:lnTo>
                    <a:pt x="909447" y="5743067"/>
                  </a:lnTo>
                  <a:cubicBezTo>
                    <a:pt x="407162" y="5743067"/>
                    <a:pt x="0" y="5335905"/>
                    <a:pt x="0" y="483362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8" name="Group 58"/>
          <p:cNvGrpSpPr/>
          <p:nvPr/>
        </p:nvGrpSpPr>
        <p:grpSpPr>
          <a:xfrm rot="2627273">
            <a:off x="7743409" y="4957161"/>
            <a:ext cx="1185612" cy="1185612"/>
            <a:chOff x="0" y="0"/>
            <a:chExt cx="1580816" cy="1580816"/>
          </a:xfrm>
          <a:solidFill>
            <a:srgbClr val="005BAB"/>
          </a:solidFill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80896" cy="1580896"/>
            </a:xfrm>
            <a:custGeom>
              <a:avLst/>
              <a:gdLst/>
              <a:ahLst/>
              <a:cxnLst/>
              <a:rect l="l" t="t" r="r" b="b"/>
              <a:pathLst>
                <a:path w="1580896" h="1580896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1317371" y="0"/>
                  </a:lnTo>
                  <a:cubicBezTo>
                    <a:pt x="1462913" y="0"/>
                    <a:pt x="1580896" y="117983"/>
                    <a:pt x="1580896" y="263525"/>
                  </a:cubicBezTo>
                  <a:lnTo>
                    <a:pt x="1580896" y="1317371"/>
                  </a:lnTo>
                  <a:cubicBezTo>
                    <a:pt x="1580896" y="1462913"/>
                    <a:pt x="1462913" y="1580896"/>
                    <a:pt x="1317371" y="1580896"/>
                  </a:cubicBezTo>
                  <a:lnTo>
                    <a:pt x="263525" y="1580896"/>
                  </a:lnTo>
                  <a:cubicBezTo>
                    <a:pt x="117983" y="1580769"/>
                    <a:pt x="0" y="1462913"/>
                    <a:pt x="0" y="1317371"/>
                  </a:cubicBezTo>
                  <a:close/>
                </a:path>
              </a:pathLst>
            </a:custGeom>
            <a:grpFill/>
          </p:spPr>
        </p:sp>
      </p:grpSp>
      <p:sp>
        <p:nvSpPr>
          <p:cNvPr id="60" name="TextBox 60"/>
          <p:cNvSpPr txBox="1"/>
          <p:nvPr/>
        </p:nvSpPr>
        <p:spPr>
          <a:xfrm>
            <a:off x="7579975" y="5166632"/>
            <a:ext cx="151248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FFFFFF"/>
                </a:solidFill>
                <a:latin typeface="字由点字典黑 65J" panose="00020600040101010101" charset="-122"/>
              </a:rPr>
              <a:t>02</a:t>
            </a:r>
            <a:endParaRPr lang="en-US" sz="4800">
              <a:solidFill>
                <a:srgbClr val="FFFFFF"/>
              </a:solidFill>
              <a:latin typeface="字由点字典黑 65J" panose="00020600040101010101" charset="-122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7034406" y="6438773"/>
            <a:ext cx="276998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</a:rPr>
              <a:t>模型</a:t>
            </a: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</a:rPr>
              <a:t>构建</a:t>
            </a:r>
            <a:endParaRPr lang="zh-CN" altLang="en-US" sz="3600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6927083" y="7063665"/>
            <a:ext cx="2862714" cy="108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0"/>
              </a:lnSpc>
            </a:pPr>
            <a:r>
              <a:rPr lang="en-US">
                <a:solidFill>
                  <a:srgbClr val="3B424B"/>
                </a:solidFill>
                <a:ea typeface="字由点字典黑 45J" panose="00020600040101010101" charset="-122"/>
                <a:sym typeface="+mn-ea"/>
              </a:rPr>
              <a:t>通过CNN提取局部特征，通过BLSTM获取上下文信息，最终进行分类。</a:t>
            </a:r>
            <a:endParaRPr lang="en-US" sz="1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63" name="Group 63"/>
          <p:cNvGrpSpPr/>
          <p:nvPr/>
        </p:nvGrpSpPr>
        <p:grpSpPr>
          <a:xfrm>
            <a:off x="11506200" y="5524500"/>
            <a:ext cx="4092575" cy="2996565"/>
            <a:chOff x="0" y="0"/>
            <a:chExt cx="5456722" cy="574312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5456682" cy="5743067"/>
            </a:xfrm>
            <a:custGeom>
              <a:avLst/>
              <a:gdLst/>
              <a:ahLst/>
              <a:cxnLst/>
              <a:rect l="l" t="t" r="r" b="b"/>
              <a:pathLst>
                <a:path w="5456682" h="5743067">
                  <a:moveTo>
                    <a:pt x="0" y="909447"/>
                  </a:moveTo>
                  <a:cubicBezTo>
                    <a:pt x="0" y="407162"/>
                    <a:pt x="407162" y="0"/>
                    <a:pt x="909447" y="0"/>
                  </a:cubicBezTo>
                  <a:lnTo>
                    <a:pt x="4547235" y="0"/>
                  </a:lnTo>
                  <a:cubicBezTo>
                    <a:pt x="5049520" y="0"/>
                    <a:pt x="5456682" y="407162"/>
                    <a:pt x="5456682" y="909447"/>
                  </a:cubicBezTo>
                  <a:lnTo>
                    <a:pt x="5456682" y="4833620"/>
                  </a:lnTo>
                  <a:cubicBezTo>
                    <a:pt x="5456682" y="5335905"/>
                    <a:pt x="5049520" y="5743067"/>
                    <a:pt x="4547235" y="5743067"/>
                  </a:cubicBezTo>
                  <a:lnTo>
                    <a:pt x="909447" y="5743067"/>
                  </a:lnTo>
                  <a:cubicBezTo>
                    <a:pt x="407162" y="5743067"/>
                    <a:pt x="0" y="5335905"/>
                    <a:pt x="0" y="483362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65" name="Group 65"/>
          <p:cNvGrpSpPr/>
          <p:nvPr/>
        </p:nvGrpSpPr>
        <p:grpSpPr>
          <a:xfrm rot="2627273">
            <a:off x="12959569" y="4957161"/>
            <a:ext cx="1185612" cy="1185612"/>
            <a:chOff x="0" y="0"/>
            <a:chExt cx="1580816" cy="1580816"/>
          </a:xfrm>
          <a:solidFill>
            <a:srgbClr val="005BAB"/>
          </a:solidFill>
        </p:grpSpPr>
        <p:sp>
          <p:nvSpPr>
            <p:cNvPr id="66" name="Freeform 66"/>
            <p:cNvSpPr/>
            <p:nvPr/>
          </p:nvSpPr>
          <p:spPr>
            <a:xfrm>
              <a:off x="0" y="0"/>
              <a:ext cx="1580896" cy="1580896"/>
            </a:xfrm>
            <a:custGeom>
              <a:avLst/>
              <a:gdLst/>
              <a:ahLst/>
              <a:cxnLst/>
              <a:rect l="l" t="t" r="r" b="b"/>
              <a:pathLst>
                <a:path w="1580896" h="1580896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1317371" y="0"/>
                  </a:lnTo>
                  <a:cubicBezTo>
                    <a:pt x="1462913" y="0"/>
                    <a:pt x="1580896" y="117983"/>
                    <a:pt x="1580896" y="263525"/>
                  </a:cubicBezTo>
                  <a:lnTo>
                    <a:pt x="1580896" y="1317371"/>
                  </a:lnTo>
                  <a:cubicBezTo>
                    <a:pt x="1580896" y="1462913"/>
                    <a:pt x="1462913" y="1580896"/>
                    <a:pt x="1317371" y="1580896"/>
                  </a:cubicBezTo>
                  <a:lnTo>
                    <a:pt x="263525" y="1580896"/>
                  </a:lnTo>
                  <a:cubicBezTo>
                    <a:pt x="117983" y="1580769"/>
                    <a:pt x="0" y="1462913"/>
                    <a:pt x="0" y="1317371"/>
                  </a:cubicBezTo>
                  <a:close/>
                </a:path>
              </a:pathLst>
            </a:custGeom>
            <a:grpFill/>
          </p:spPr>
        </p:sp>
      </p:grpSp>
      <p:sp>
        <p:nvSpPr>
          <p:cNvPr id="67" name="TextBox 67"/>
          <p:cNvSpPr txBox="1"/>
          <p:nvPr/>
        </p:nvSpPr>
        <p:spPr>
          <a:xfrm>
            <a:off x="12796135" y="5166632"/>
            <a:ext cx="151248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FFFFFF"/>
                </a:solidFill>
                <a:latin typeface="字由点字典黑 65J" panose="00020600040101010101" charset="-122"/>
              </a:rPr>
              <a:t>03</a:t>
            </a:r>
            <a:endParaRPr lang="en-US" sz="4800">
              <a:solidFill>
                <a:srgbClr val="FFFFFF"/>
              </a:solidFill>
              <a:latin typeface="字由点字典黑 65J" panose="00020600040101010101" charset="-122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1672570" y="6510020"/>
            <a:ext cx="3956050" cy="553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  <a:sym typeface="+mn-ea"/>
              </a:rPr>
              <a:t>模型训练和评估</a:t>
            </a:r>
            <a:endParaRPr lang="zh-CN" altLang="en-US" sz="3600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2164198" y="7068745"/>
            <a:ext cx="2862714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0"/>
              </a:lnSpc>
            </a:pPr>
            <a:r>
              <a:rPr lang="en-US">
                <a:solidFill>
                  <a:srgbClr val="3B424B"/>
                </a:solidFill>
                <a:ea typeface="字由点字典黑 45J" panose="00020600040101010101" charset="-122"/>
                <a:sym typeface="+mn-ea"/>
              </a:rPr>
              <a:t>对模型进行训练，并使用验证集评估模型性能。</a:t>
            </a:r>
            <a:endParaRPr lang="en-US" sz="1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6714290" y="0"/>
            <a:ext cx="1573711" cy="1138224"/>
            <a:chOff x="0" y="0"/>
            <a:chExt cx="2098282" cy="1517632"/>
          </a:xfrm>
          <a:solidFill>
            <a:srgbClr val="005BAB">
              <a:alpha val="27000"/>
            </a:srgbClr>
          </a:solidFill>
        </p:grpSpPr>
        <p:sp>
          <p:nvSpPr>
            <p:cNvPr id="70" name="Freeform 17"/>
            <p:cNvSpPr/>
            <p:nvPr/>
          </p:nvSpPr>
          <p:spPr>
            <a:xfrm>
              <a:off x="0" y="0"/>
              <a:ext cx="2098294" cy="1517650"/>
            </a:xfrm>
            <a:custGeom>
              <a:avLst/>
              <a:gdLst/>
              <a:ahLst/>
              <a:cxnLst/>
              <a:rect l="l" t="t" r="r" b="b"/>
              <a:pathLst>
                <a:path w="2098294" h="1517650">
                  <a:moveTo>
                    <a:pt x="0" y="0"/>
                  </a:moveTo>
                  <a:lnTo>
                    <a:pt x="2098294" y="0"/>
                  </a:lnTo>
                  <a:lnTo>
                    <a:pt x="2098294" y="1401445"/>
                  </a:lnTo>
                  <a:lnTo>
                    <a:pt x="1823466" y="1486789"/>
                  </a:lnTo>
                  <a:cubicBezTo>
                    <a:pt x="1724660" y="1506982"/>
                    <a:pt x="1622425" y="1517650"/>
                    <a:pt x="1517650" y="1517650"/>
                  </a:cubicBezTo>
                  <a:cubicBezTo>
                    <a:pt x="679450" y="1517650"/>
                    <a:pt x="0" y="838200"/>
                    <a:pt x="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" y="198549"/>
            <a:ext cx="3202966" cy="677378"/>
          </a:xfrm>
          <a:prstGeom prst="rect">
            <a:avLst/>
          </a:prstGeom>
        </p:spPr>
      </p:pic>
      <p:grpSp>
        <p:nvGrpSpPr>
          <p:cNvPr id="74" name="Group 51"/>
          <p:cNvGrpSpPr/>
          <p:nvPr/>
        </p:nvGrpSpPr>
        <p:grpSpPr>
          <a:xfrm>
            <a:off x="1219200" y="2352675"/>
            <a:ext cx="14618335" cy="2092325"/>
            <a:chOff x="0" y="0"/>
            <a:chExt cx="7388902" cy="2815854"/>
          </a:xfrm>
        </p:grpSpPr>
        <p:sp>
          <p:nvSpPr>
            <p:cNvPr id="75" name="Freeform 52"/>
            <p:cNvSpPr/>
            <p:nvPr/>
          </p:nvSpPr>
          <p:spPr>
            <a:xfrm>
              <a:off x="0" y="0"/>
              <a:ext cx="7388860" cy="2815844"/>
            </a:xfrm>
            <a:custGeom>
              <a:avLst/>
              <a:gdLst/>
              <a:ahLst/>
              <a:cxnLst/>
              <a:rect l="l" t="t" r="r" b="b"/>
              <a:pathLst>
                <a:path w="7388860" h="2815844">
                  <a:moveTo>
                    <a:pt x="7388860" y="469265"/>
                  </a:moveTo>
                  <a:cubicBezTo>
                    <a:pt x="7388860" y="210058"/>
                    <a:pt x="7178802" y="0"/>
                    <a:pt x="6919595" y="0"/>
                  </a:cubicBezTo>
                  <a:lnTo>
                    <a:pt x="469265" y="0"/>
                  </a:lnTo>
                  <a:cubicBezTo>
                    <a:pt x="210058" y="0"/>
                    <a:pt x="0" y="210058"/>
                    <a:pt x="0" y="469265"/>
                  </a:cubicBezTo>
                  <a:lnTo>
                    <a:pt x="0" y="2346579"/>
                  </a:lnTo>
                  <a:cubicBezTo>
                    <a:pt x="0" y="2605786"/>
                    <a:pt x="210058" y="2815844"/>
                    <a:pt x="469265" y="2815844"/>
                  </a:cubicBezTo>
                  <a:lnTo>
                    <a:pt x="6919595" y="2815844"/>
                  </a:lnTo>
                  <a:cubicBezTo>
                    <a:pt x="7178801" y="2815844"/>
                    <a:pt x="7388860" y="2605786"/>
                    <a:pt x="7388860" y="23465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73" name="TextBox 64"/>
          <p:cNvSpPr txBox="1"/>
          <p:nvPr/>
        </p:nvSpPr>
        <p:spPr>
          <a:xfrm>
            <a:off x="1524000" y="2802255"/>
            <a:ext cx="14072235" cy="1080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2810"/>
              </a:lnSpc>
            </a:pPr>
            <a:r>
              <a:rPr lang="en-US" sz="1800">
                <a:solidFill>
                  <a:srgbClr val="3B424B"/>
                </a:solidFill>
                <a:ea typeface="字由点字典黑 45J" panose="00020600040101010101" charset="-122"/>
              </a:rPr>
              <a:t>        </a:t>
            </a:r>
            <a:r>
              <a:rPr lang="en-US" sz="2400">
                <a:solidFill>
                  <a:srgbClr val="3B424B"/>
                </a:solidFill>
                <a:ea typeface="字由点字典黑 45J" panose="00020600040101010101" charset="-122"/>
              </a:rPr>
              <a:t>情感</a:t>
            </a:r>
            <a:r>
              <a:rPr lang="zh-CN" altLang="en-US" sz="2400">
                <a:solidFill>
                  <a:srgbClr val="3B424B"/>
                </a:solidFill>
                <a:ea typeface="字由点字典黑 45J" panose="00020600040101010101" charset="-122"/>
              </a:rPr>
              <a:t>分析</a:t>
            </a:r>
            <a:r>
              <a:rPr lang="en-US" sz="2400">
                <a:solidFill>
                  <a:srgbClr val="3B424B"/>
                </a:solidFill>
                <a:ea typeface="字由点字典黑 45J" panose="00020600040101010101" charset="-122"/>
              </a:rPr>
              <a:t>在舆情分析中的作用十分关键，它能够帮助识别和理解文本中的情感倾向</a:t>
            </a:r>
            <a:r>
              <a:rPr lang="zh-CN" altLang="en-US" sz="2400">
                <a:solidFill>
                  <a:srgbClr val="3B424B"/>
                </a:solidFill>
                <a:ea typeface="字由点字典黑 45J" panose="00020600040101010101" charset="-122"/>
              </a:rPr>
              <a:t>，从而识别公众情感。通过对不同时间段、不同事件的情感分类结果进行统计分析，可以为决策者提供数据支持，帮助其更好地了解公众情绪的变化趋势。</a:t>
            </a:r>
            <a:endParaRPr lang="en-US" sz="24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99647" y="8838890"/>
            <a:ext cx="2859044" cy="1448110"/>
            <a:chOff x="0" y="0"/>
            <a:chExt cx="7299770" cy="36973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99833" cy="3697351"/>
            </a:xfrm>
            <a:custGeom>
              <a:avLst/>
              <a:gdLst/>
              <a:ahLst/>
              <a:cxnLst/>
              <a:rect l="l" t="t" r="r" b="b"/>
              <a:pathLst>
                <a:path w="7299833" h="3697351">
                  <a:moveTo>
                    <a:pt x="3649853" y="0"/>
                  </a:moveTo>
                  <a:cubicBezTo>
                    <a:pt x="5665597" y="0"/>
                    <a:pt x="7299833" y="1634109"/>
                    <a:pt x="7299833" y="3649853"/>
                  </a:cubicBezTo>
                  <a:lnTo>
                    <a:pt x="7297420" y="3697351"/>
                  </a:lnTo>
                  <a:lnTo>
                    <a:pt x="2413" y="3697351"/>
                  </a:lnTo>
                  <a:lnTo>
                    <a:pt x="0" y="3649853"/>
                  </a:lnTo>
                  <a:cubicBezTo>
                    <a:pt x="0" y="1634109"/>
                    <a:pt x="1634109" y="0"/>
                    <a:pt x="3649853" y="0"/>
                  </a:cubicBezTo>
                  <a:close/>
                </a:path>
              </a:pathLst>
            </a:custGeom>
            <a:solidFill>
              <a:srgbClr val="0058E0">
                <a:alpha val="1764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60982" y="8898718"/>
            <a:ext cx="1094085" cy="392583"/>
            <a:chOff x="0" y="0"/>
            <a:chExt cx="1458780" cy="523444"/>
          </a:xfrm>
          <a:solidFill>
            <a:srgbClr val="005BAB"/>
          </a:solidFill>
        </p:grpSpPr>
        <p:grpSp>
          <p:nvGrpSpPr>
            <p:cNvPr id="8" name="Group 8"/>
            <p:cNvGrpSpPr/>
            <p:nvPr/>
          </p:nvGrpSpPr>
          <p:grpSpPr>
            <a:xfrm>
              <a:off x="1347250" y="0"/>
              <a:ext cx="111529" cy="111529"/>
              <a:chOff x="0" y="0"/>
              <a:chExt cx="76264" cy="76264"/>
            </a:xfrm>
            <a:grpFill/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077801" y="0"/>
              <a:ext cx="111529" cy="111529"/>
              <a:chOff x="0" y="0"/>
              <a:chExt cx="76264" cy="76264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808353" y="0"/>
              <a:ext cx="111529" cy="111529"/>
              <a:chOff x="0" y="0"/>
              <a:chExt cx="76264" cy="76264"/>
            </a:xfrm>
            <a:grpFill/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69455" y="0"/>
              <a:ext cx="111529" cy="111529"/>
              <a:chOff x="0" y="0"/>
              <a:chExt cx="76264" cy="76264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11529" cy="111529"/>
              <a:chOff x="0" y="0"/>
              <a:chExt cx="76264" cy="76264"/>
            </a:xfrm>
            <a:grpFill/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538904" y="0"/>
              <a:ext cx="111529" cy="111529"/>
              <a:chOff x="0" y="0"/>
              <a:chExt cx="76264" cy="76264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34725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077801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08353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9455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538904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134725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077801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808353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269455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38904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47" name="AutoShape 47"/>
          <p:cNvSpPr/>
          <p:nvPr/>
        </p:nvSpPr>
        <p:spPr>
          <a:xfrm>
            <a:off x="1028700" y="2373551"/>
            <a:ext cx="4439157" cy="0"/>
          </a:xfrm>
          <a:prstGeom prst="line">
            <a:avLst/>
          </a:prstGeom>
          <a:ln w="28575" cap="rnd">
            <a:solidFill>
              <a:srgbClr val="005BAB"/>
            </a:solidFill>
            <a:prstDash val="solid"/>
            <a:headEnd type="oval" w="lg" len="lg"/>
            <a:tailEnd type="triangle" w="lg" len="med"/>
          </a:ln>
        </p:spPr>
      </p:sp>
      <p:grpSp>
        <p:nvGrpSpPr>
          <p:cNvPr id="48" name="Group 48"/>
          <p:cNvGrpSpPr/>
          <p:nvPr/>
        </p:nvGrpSpPr>
        <p:grpSpPr>
          <a:xfrm>
            <a:off x="685800" y="3150870"/>
            <a:ext cx="10126345" cy="1856740"/>
            <a:chOff x="0" y="0"/>
            <a:chExt cx="16731460" cy="2475598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6731487" cy="2475611"/>
            </a:xfrm>
            <a:custGeom>
              <a:avLst/>
              <a:gdLst/>
              <a:ahLst/>
              <a:cxnLst/>
              <a:rect l="l" t="t" r="r" b="b"/>
              <a:pathLst>
                <a:path w="16731487" h="2475611">
                  <a:moveTo>
                    <a:pt x="16731487" y="412623"/>
                  </a:moveTo>
                  <a:cubicBezTo>
                    <a:pt x="16731487" y="184785"/>
                    <a:pt x="16546702" y="0"/>
                    <a:pt x="16318864" y="0"/>
                  </a:cubicBezTo>
                  <a:lnTo>
                    <a:pt x="412623" y="0"/>
                  </a:lnTo>
                  <a:cubicBezTo>
                    <a:pt x="184785" y="0"/>
                    <a:pt x="0" y="184785"/>
                    <a:pt x="0" y="412623"/>
                  </a:cubicBezTo>
                  <a:lnTo>
                    <a:pt x="0" y="2062988"/>
                  </a:lnTo>
                  <a:cubicBezTo>
                    <a:pt x="0" y="2290826"/>
                    <a:pt x="184785" y="2475611"/>
                    <a:pt x="412623" y="2475611"/>
                  </a:cubicBezTo>
                  <a:lnTo>
                    <a:pt x="16318864" y="2475611"/>
                  </a:lnTo>
                  <a:cubicBezTo>
                    <a:pt x="16546703" y="2475611"/>
                    <a:pt x="16731487" y="2290826"/>
                    <a:pt x="16731487" y="2062988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1163343" y="2857357"/>
            <a:ext cx="4179969" cy="756285"/>
            <a:chOff x="0" y="0"/>
            <a:chExt cx="5573292" cy="100838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573268" cy="1008389"/>
            </a:xfrm>
            <a:custGeom>
              <a:avLst/>
              <a:gdLst/>
              <a:ahLst/>
              <a:cxnLst/>
              <a:rect l="l" t="t" r="r" b="b"/>
              <a:pathLst>
                <a:path w="5573268" h="1008389">
                  <a:moveTo>
                    <a:pt x="0" y="504126"/>
                  </a:moveTo>
                  <a:cubicBezTo>
                    <a:pt x="0" y="225788"/>
                    <a:pt x="207899" y="0"/>
                    <a:pt x="464185" y="0"/>
                  </a:cubicBezTo>
                  <a:lnTo>
                    <a:pt x="5109083" y="0"/>
                  </a:lnTo>
                  <a:cubicBezTo>
                    <a:pt x="5365496" y="0"/>
                    <a:pt x="5573268" y="225788"/>
                    <a:pt x="5573268" y="504126"/>
                  </a:cubicBezTo>
                  <a:cubicBezTo>
                    <a:pt x="5573268" y="782464"/>
                    <a:pt x="5365369" y="1008252"/>
                    <a:pt x="5109083" y="1008252"/>
                  </a:cubicBezTo>
                  <a:lnTo>
                    <a:pt x="464185" y="1008252"/>
                  </a:lnTo>
                  <a:cubicBezTo>
                    <a:pt x="207899" y="1008389"/>
                    <a:pt x="0" y="782602"/>
                    <a:pt x="0" y="504126"/>
                  </a:cubicBezTo>
                  <a:close/>
                </a:path>
              </a:pathLst>
            </a:custGeom>
            <a:solidFill>
              <a:srgbClr val="005BAB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0"/>
              <a:ext cx="5573292" cy="928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</a:pPr>
              <a:r>
                <a:rPr lang="zh-CN" altLang="en-US" sz="3600">
                  <a:solidFill>
                    <a:srgbClr val="FFFFFF"/>
                  </a:solidFill>
                  <a:ea typeface="字由点字典黑 65J" panose="00020600040101010101" charset="-122"/>
                </a:rPr>
                <a:t>功能</a:t>
              </a:r>
              <a:endParaRPr lang="zh-CN" altLang="en-US" sz="3600">
                <a:solidFill>
                  <a:srgbClr val="FFFFFF"/>
                </a:solidFill>
                <a:ea typeface="字由点字典黑 65J" panose="00020600040101010101" charset="-122"/>
              </a:endParaRP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762000" y="5767705"/>
            <a:ext cx="10052685" cy="1856740"/>
            <a:chOff x="0" y="0"/>
            <a:chExt cx="16731460" cy="247559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6731487" cy="2475611"/>
            </a:xfrm>
            <a:custGeom>
              <a:avLst/>
              <a:gdLst/>
              <a:ahLst/>
              <a:cxnLst/>
              <a:rect l="l" t="t" r="r" b="b"/>
              <a:pathLst>
                <a:path w="16731487" h="2475611">
                  <a:moveTo>
                    <a:pt x="16731487" y="412623"/>
                  </a:moveTo>
                  <a:cubicBezTo>
                    <a:pt x="16731487" y="184785"/>
                    <a:pt x="16546702" y="0"/>
                    <a:pt x="16318864" y="0"/>
                  </a:cubicBezTo>
                  <a:lnTo>
                    <a:pt x="412623" y="0"/>
                  </a:lnTo>
                  <a:cubicBezTo>
                    <a:pt x="184785" y="0"/>
                    <a:pt x="0" y="184785"/>
                    <a:pt x="0" y="412623"/>
                  </a:cubicBezTo>
                  <a:lnTo>
                    <a:pt x="0" y="2062988"/>
                  </a:lnTo>
                  <a:cubicBezTo>
                    <a:pt x="0" y="2290826"/>
                    <a:pt x="184785" y="2475611"/>
                    <a:pt x="412623" y="2475611"/>
                  </a:cubicBezTo>
                  <a:lnTo>
                    <a:pt x="16318864" y="2475611"/>
                  </a:lnTo>
                  <a:cubicBezTo>
                    <a:pt x="16546703" y="2475611"/>
                    <a:pt x="16731487" y="2290826"/>
                    <a:pt x="16731487" y="2062988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1087143" y="5342427"/>
            <a:ext cx="4256169" cy="756292"/>
            <a:chOff x="-3352800" y="0"/>
            <a:chExt cx="5674892" cy="1008389"/>
          </a:xfrm>
        </p:grpSpPr>
        <p:sp>
          <p:nvSpPr>
            <p:cNvPr id="56" name="Freeform 56"/>
            <p:cNvSpPr/>
            <p:nvPr/>
          </p:nvSpPr>
          <p:spPr>
            <a:xfrm>
              <a:off x="-3352800" y="0"/>
              <a:ext cx="5573268" cy="1008389"/>
            </a:xfrm>
            <a:custGeom>
              <a:avLst/>
              <a:gdLst/>
              <a:ahLst/>
              <a:cxnLst/>
              <a:rect l="l" t="t" r="r" b="b"/>
              <a:pathLst>
                <a:path w="5573268" h="1008389">
                  <a:moveTo>
                    <a:pt x="0" y="504126"/>
                  </a:moveTo>
                  <a:cubicBezTo>
                    <a:pt x="0" y="225788"/>
                    <a:pt x="207899" y="0"/>
                    <a:pt x="464185" y="0"/>
                  </a:cubicBezTo>
                  <a:lnTo>
                    <a:pt x="5109083" y="0"/>
                  </a:lnTo>
                  <a:cubicBezTo>
                    <a:pt x="5365496" y="0"/>
                    <a:pt x="5573268" y="225788"/>
                    <a:pt x="5573268" y="504126"/>
                  </a:cubicBezTo>
                  <a:cubicBezTo>
                    <a:pt x="5573268" y="782464"/>
                    <a:pt x="5365369" y="1008252"/>
                    <a:pt x="5109083" y="1008252"/>
                  </a:cubicBezTo>
                  <a:lnTo>
                    <a:pt x="464185" y="1008252"/>
                  </a:lnTo>
                  <a:cubicBezTo>
                    <a:pt x="207899" y="1008389"/>
                    <a:pt x="0" y="782602"/>
                    <a:pt x="0" y="504126"/>
                  </a:cubicBezTo>
                  <a:close/>
                </a:path>
              </a:pathLst>
            </a:custGeom>
            <a:solidFill>
              <a:srgbClr val="005BAB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-3251200" y="39793"/>
              <a:ext cx="5573292" cy="928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  <a:buClrTx/>
                <a:buSzTx/>
                <a:buFontTx/>
              </a:pPr>
              <a:r>
                <a:rPr lang="zh-CN" altLang="en-US" sz="3600">
                  <a:solidFill>
                    <a:srgbClr val="FFFFFF"/>
                  </a:solidFill>
                  <a:ea typeface="字由点字典黑 65J" panose="00020600040101010101" charset="-122"/>
                  <a:sym typeface="+mn-ea"/>
                </a:rPr>
                <a:t>关键问题</a:t>
              </a:r>
              <a:endParaRPr lang="zh-CN" altLang="en-US" sz="3600">
                <a:solidFill>
                  <a:srgbClr val="FFFFFF"/>
                </a:solidFill>
                <a:ea typeface="字由点字典黑 65J" panose="00020600040101010101" charset="-122"/>
              </a:endParaRPr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904549" y="1544876"/>
            <a:ext cx="4439156" cy="845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文本</a:t>
            </a: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编码</a:t>
            </a:r>
            <a:endParaRPr lang="zh-CN" altLang="en-US" sz="55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1219223" y="4020042"/>
            <a:ext cx="9772800" cy="36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0"/>
              </a:lnSpc>
            </a:pPr>
            <a:r>
              <a:rPr lang="en-US" sz="3200">
                <a:solidFill>
                  <a:srgbClr val="3B424B"/>
                </a:solidFill>
                <a:ea typeface="字由点字典黑 45J" panose="00020600040101010101" charset="-122"/>
              </a:rPr>
              <a:t>将文本转换为向量，以便输入到机器学习模型中。</a:t>
            </a:r>
            <a:endParaRPr lang="en-US" sz="32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295400" y="6515100"/>
            <a:ext cx="9500870" cy="360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10"/>
              </a:lnSpc>
            </a:pPr>
            <a:r>
              <a:rPr lang="en-US" sz="3200">
                <a:solidFill>
                  <a:srgbClr val="3B424B"/>
                </a:solidFill>
                <a:ea typeface="字由点字典黑 45J" panose="00020600040101010101" charset="-122"/>
                <a:sym typeface="+mn-ea"/>
              </a:rPr>
              <a:t>选择合适的词向量库，处理特定场景下的缺失词向量。</a:t>
            </a:r>
            <a:endParaRPr lang="en-US" sz="32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6714290" y="0"/>
            <a:ext cx="1573711" cy="1138224"/>
            <a:chOff x="0" y="0"/>
            <a:chExt cx="2098282" cy="1517632"/>
          </a:xfrm>
          <a:solidFill>
            <a:srgbClr val="005BAB">
              <a:alpha val="27000"/>
            </a:srgbClr>
          </a:solidFill>
        </p:grpSpPr>
        <p:sp>
          <p:nvSpPr>
            <p:cNvPr id="65" name="Freeform 17"/>
            <p:cNvSpPr/>
            <p:nvPr/>
          </p:nvSpPr>
          <p:spPr>
            <a:xfrm>
              <a:off x="0" y="0"/>
              <a:ext cx="2098294" cy="1517650"/>
            </a:xfrm>
            <a:custGeom>
              <a:avLst/>
              <a:gdLst/>
              <a:ahLst/>
              <a:cxnLst/>
              <a:rect l="l" t="t" r="r" b="b"/>
              <a:pathLst>
                <a:path w="2098294" h="1517650">
                  <a:moveTo>
                    <a:pt x="0" y="0"/>
                  </a:moveTo>
                  <a:lnTo>
                    <a:pt x="2098294" y="0"/>
                  </a:lnTo>
                  <a:lnTo>
                    <a:pt x="2098294" y="1401445"/>
                  </a:lnTo>
                  <a:lnTo>
                    <a:pt x="1823466" y="1486789"/>
                  </a:lnTo>
                  <a:cubicBezTo>
                    <a:pt x="1724660" y="1506982"/>
                    <a:pt x="1622425" y="1517650"/>
                    <a:pt x="1517650" y="1517650"/>
                  </a:cubicBezTo>
                  <a:cubicBezTo>
                    <a:pt x="679450" y="1517650"/>
                    <a:pt x="0" y="838200"/>
                    <a:pt x="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" y="198549"/>
            <a:ext cx="3202966" cy="677378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1333500"/>
            <a:ext cx="6513195" cy="77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99647" y="8838890"/>
            <a:ext cx="2859044" cy="1448110"/>
            <a:chOff x="0" y="0"/>
            <a:chExt cx="7299770" cy="36973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99833" cy="3697351"/>
            </a:xfrm>
            <a:custGeom>
              <a:avLst/>
              <a:gdLst/>
              <a:ahLst/>
              <a:cxnLst/>
              <a:rect l="l" t="t" r="r" b="b"/>
              <a:pathLst>
                <a:path w="7299833" h="3697351">
                  <a:moveTo>
                    <a:pt x="3649853" y="0"/>
                  </a:moveTo>
                  <a:cubicBezTo>
                    <a:pt x="5665597" y="0"/>
                    <a:pt x="7299833" y="1634109"/>
                    <a:pt x="7299833" y="3649853"/>
                  </a:cubicBezTo>
                  <a:lnTo>
                    <a:pt x="7297420" y="3697351"/>
                  </a:lnTo>
                  <a:lnTo>
                    <a:pt x="2413" y="3697351"/>
                  </a:lnTo>
                  <a:lnTo>
                    <a:pt x="0" y="3649853"/>
                  </a:lnTo>
                  <a:cubicBezTo>
                    <a:pt x="0" y="1634109"/>
                    <a:pt x="1634109" y="0"/>
                    <a:pt x="3649853" y="0"/>
                  </a:cubicBezTo>
                  <a:close/>
                </a:path>
              </a:pathLst>
            </a:custGeom>
            <a:solidFill>
              <a:srgbClr val="0058E0">
                <a:alpha val="1764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60982" y="8898718"/>
            <a:ext cx="1094085" cy="392583"/>
            <a:chOff x="0" y="0"/>
            <a:chExt cx="1458780" cy="523444"/>
          </a:xfrm>
          <a:solidFill>
            <a:srgbClr val="005BAB"/>
          </a:solidFill>
        </p:grpSpPr>
        <p:grpSp>
          <p:nvGrpSpPr>
            <p:cNvPr id="8" name="Group 8"/>
            <p:cNvGrpSpPr/>
            <p:nvPr/>
          </p:nvGrpSpPr>
          <p:grpSpPr>
            <a:xfrm>
              <a:off x="1347250" y="0"/>
              <a:ext cx="111529" cy="111529"/>
              <a:chOff x="0" y="0"/>
              <a:chExt cx="76264" cy="76264"/>
            </a:xfrm>
            <a:grpFill/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077801" y="0"/>
              <a:ext cx="111529" cy="111529"/>
              <a:chOff x="0" y="0"/>
              <a:chExt cx="76264" cy="76264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808353" y="0"/>
              <a:ext cx="111529" cy="111529"/>
              <a:chOff x="0" y="0"/>
              <a:chExt cx="76264" cy="76264"/>
            </a:xfrm>
            <a:grpFill/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69455" y="0"/>
              <a:ext cx="111529" cy="111529"/>
              <a:chOff x="0" y="0"/>
              <a:chExt cx="76264" cy="76264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11529" cy="111529"/>
              <a:chOff x="0" y="0"/>
              <a:chExt cx="76264" cy="76264"/>
            </a:xfrm>
            <a:grpFill/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538904" y="0"/>
              <a:ext cx="111529" cy="111529"/>
              <a:chOff x="0" y="0"/>
              <a:chExt cx="76264" cy="76264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34725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077801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08353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9455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538904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134725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077801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808353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269455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38904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47" name="AutoShape 47"/>
          <p:cNvSpPr/>
          <p:nvPr/>
        </p:nvSpPr>
        <p:spPr>
          <a:xfrm>
            <a:off x="1028065" y="1999536"/>
            <a:ext cx="4439157" cy="0"/>
          </a:xfrm>
          <a:prstGeom prst="line">
            <a:avLst/>
          </a:prstGeom>
          <a:ln w="28575" cap="rnd">
            <a:solidFill>
              <a:srgbClr val="0058E0"/>
            </a:solidFill>
            <a:prstDash val="solid"/>
            <a:headEnd type="oval" w="lg" len="lg"/>
            <a:tailEnd type="triangle" w="lg" len="med"/>
          </a:ln>
        </p:spPr>
      </p:sp>
      <p:grpSp>
        <p:nvGrpSpPr>
          <p:cNvPr id="51" name="Group 51"/>
          <p:cNvGrpSpPr/>
          <p:nvPr/>
        </p:nvGrpSpPr>
        <p:grpSpPr>
          <a:xfrm>
            <a:off x="989965" y="2804795"/>
            <a:ext cx="6464300" cy="1615440"/>
            <a:chOff x="0" y="0"/>
            <a:chExt cx="7500855" cy="2815854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7500855" cy="2815854"/>
            </a:xfrm>
            <a:custGeom>
              <a:avLst/>
              <a:gdLst/>
              <a:ahLst/>
              <a:cxnLst/>
              <a:rect l="l" t="t" r="r" b="b"/>
              <a:pathLst>
                <a:path w="7388860" h="2815844">
                  <a:moveTo>
                    <a:pt x="7388860" y="469265"/>
                  </a:moveTo>
                  <a:cubicBezTo>
                    <a:pt x="7388860" y="210058"/>
                    <a:pt x="7178802" y="0"/>
                    <a:pt x="6919595" y="0"/>
                  </a:cubicBezTo>
                  <a:lnTo>
                    <a:pt x="469265" y="0"/>
                  </a:lnTo>
                  <a:cubicBezTo>
                    <a:pt x="210058" y="0"/>
                    <a:pt x="0" y="210058"/>
                    <a:pt x="0" y="469265"/>
                  </a:cubicBezTo>
                  <a:lnTo>
                    <a:pt x="0" y="2346579"/>
                  </a:lnTo>
                  <a:cubicBezTo>
                    <a:pt x="0" y="2605786"/>
                    <a:pt x="210058" y="2815844"/>
                    <a:pt x="469265" y="2815844"/>
                  </a:cubicBezTo>
                  <a:lnTo>
                    <a:pt x="6919595" y="2815844"/>
                  </a:lnTo>
                  <a:cubicBezTo>
                    <a:pt x="7178801" y="2815844"/>
                    <a:pt x="7388860" y="2605786"/>
                    <a:pt x="7388860" y="23465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3" name="Group 53"/>
          <p:cNvGrpSpPr/>
          <p:nvPr/>
        </p:nvGrpSpPr>
        <p:grpSpPr>
          <a:xfrm rot="-2627273">
            <a:off x="457200" y="3064510"/>
            <a:ext cx="962025" cy="955040"/>
            <a:chOff x="0" y="0"/>
            <a:chExt cx="1542904" cy="1542904"/>
          </a:xfrm>
          <a:solidFill>
            <a:srgbClr val="005BAB"/>
          </a:solidFill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2923" cy="1542923"/>
            </a:xfrm>
            <a:custGeom>
              <a:avLst/>
              <a:gdLst/>
              <a:ahLst/>
              <a:cxnLst/>
              <a:rect l="l" t="t" r="r" b="b"/>
              <a:pathLst>
                <a:path w="1542923" h="1542923">
                  <a:moveTo>
                    <a:pt x="1542923" y="257175"/>
                  </a:moveTo>
                  <a:cubicBezTo>
                    <a:pt x="1542923" y="115189"/>
                    <a:pt x="1427734" y="0"/>
                    <a:pt x="1285748" y="0"/>
                  </a:cubicBezTo>
                  <a:lnTo>
                    <a:pt x="257175" y="0"/>
                  </a:lnTo>
                  <a:cubicBezTo>
                    <a:pt x="115189" y="0"/>
                    <a:pt x="0" y="115189"/>
                    <a:pt x="0" y="257175"/>
                  </a:cubicBezTo>
                  <a:lnTo>
                    <a:pt x="0" y="1285748"/>
                  </a:lnTo>
                  <a:cubicBezTo>
                    <a:pt x="0" y="1427734"/>
                    <a:pt x="115189" y="1542923"/>
                    <a:pt x="257175" y="1542923"/>
                  </a:cubicBezTo>
                  <a:lnTo>
                    <a:pt x="1285748" y="1542923"/>
                  </a:lnTo>
                  <a:cubicBezTo>
                    <a:pt x="1427734" y="1542923"/>
                    <a:pt x="1542923" y="1427734"/>
                    <a:pt x="1542923" y="1285748"/>
                  </a:cubicBezTo>
                  <a:close/>
                </a:path>
              </a:pathLst>
            </a:custGeom>
            <a:grpFill/>
          </p:spPr>
        </p:sp>
      </p:grpSp>
      <p:sp>
        <p:nvSpPr>
          <p:cNvPr id="61" name="TextBox 61"/>
          <p:cNvSpPr txBox="1"/>
          <p:nvPr/>
        </p:nvSpPr>
        <p:spPr>
          <a:xfrm>
            <a:off x="1025525" y="1170940"/>
            <a:ext cx="4935855" cy="845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模型构建与</a:t>
            </a: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训练</a:t>
            </a:r>
            <a:endParaRPr lang="zh-CN" altLang="en-US" sz="55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1490345" y="2912745"/>
            <a:ext cx="5247005" cy="553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使用 CNN 提取文本特征</a:t>
            </a:r>
            <a:endParaRPr lang="en-US" sz="36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765890" y="3465644"/>
            <a:ext cx="3990699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0"/>
              </a:lnSpc>
            </a:pPr>
            <a:r>
              <a:rPr lang="en-US" sz="1800">
                <a:solidFill>
                  <a:srgbClr val="3B424B"/>
                </a:solidFill>
                <a:ea typeface="字由点字典黑 45J" panose="00020600040101010101" charset="-122"/>
              </a:rPr>
              <a:t>CNN 的优势是可以从全局信息中提取序列特征，并考虑这些特征之间的关系</a:t>
            </a:r>
            <a:endParaRPr lang="en-US" sz="1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68" name="Group 16"/>
          <p:cNvGrpSpPr/>
          <p:nvPr/>
        </p:nvGrpSpPr>
        <p:grpSpPr>
          <a:xfrm>
            <a:off x="16714290" y="0"/>
            <a:ext cx="1573711" cy="1138224"/>
            <a:chOff x="0" y="0"/>
            <a:chExt cx="2098282" cy="1517632"/>
          </a:xfrm>
          <a:solidFill>
            <a:srgbClr val="005BAB">
              <a:alpha val="27000"/>
            </a:srgbClr>
          </a:solidFill>
        </p:grpSpPr>
        <p:sp>
          <p:nvSpPr>
            <p:cNvPr id="69" name="Freeform 17"/>
            <p:cNvSpPr/>
            <p:nvPr/>
          </p:nvSpPr>
          <p:spPr>
            <a:xfrm>
              <a:off x="0" y="0"/>
              <a:ext cx="2098294" cy="1517650"/>
            </a:xfrm>
            <a:custGeom>
              <a:avLst/>
              <a:gdLst/>
              <a:ahLst/>
              <a:cxnLst/>
              <a:rect l="l" t="t" r="r" b="b"/>
              <a:pathLst>
                <a:path w="2098294" h="1517650">
                  <a:moveTo>
                    <a:pt x="0" y="0"/>
                  </a:moveTo>
                  <a:lnTo>
                    <a:pt x="2098294" y="0"/>
                  </a:lnTo>
                  <a:lnTo>
                    <a:pt x="2098294" y="1401445"/>
                  </a:lnTo>
                  <a:lnTo>
                    <a:pt x="1823466" y="1486789"/>
                  </a:lnTo>
                  <a:cubicBezTo>
                    <a:pt x="1724660" y="1506982"/>
                    <a:pt x="1622425" y="1517650"/>
                    <a:pt x="1517650" y="1517650"/>
                  </a:cubicBezTo>
                  <a:cubicBezTo>
                    <a:pt x="679450" y="1517650"/>
                    <a:pt x="0" y="838200"/>
                    <a:pt x="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" y="198549"/>
            <a:ext cx="3202966" cy="6773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47900"/>
            <a:ext cx="9918700" cy="64592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1"/>
          <p:cNvGrpSpPr/>
          <p:nvPr/>
        </p:nvGrpSpPr>
        <p:grpSpPr>
          <a:xfrm>
            <a:off x="990600" y="5067300"/>
            <a:ext cx="6463665" cy="1734185"/>
            <a:chOff x="0" y="0"/>
            <a:chExt cx="7388902" cy="2815854"/>
          </a:xfrm>
        </p:grpSpPr>
        <p:sp>
          <p:nvSpPr>
            <p:cNvPr id="6" name="Freeform 52"/>
            <p:cNvSpPr/>
            <p:nvPr/>
          </p:nvSpPr>
          <p:spPr>
            <a:xfrm>
              <a:off x="0" y="0"/>
              <a:ext cx="7388860" cy="2815844"/>
            </a:xfrm>
            <a:custGeom>
              <a:avLst/>
              <a:gdLst/>
              <a:ahLst/>
              <a:cxnLst/>
              <a:rect l="l" t="t" r="r" b="b"/>
              <a:pathLst>
                <a:path w="7388860" h="2815844">
                  <a:moveTo>
                    <a:pt x="7388860" y="469265"/>
                  </a:moveTo>
                  <a:cubicBezTo>
                    <a:pt x="7388860" y="210058"/>
                    <a:pt x="7178802" y="0"/>
                    <a:pt x="6919595" y="0"/>
                  </a:cubicBezTo>
                  <a:lnTo>
                    <a:pt x="469265" y="0"/>
                  </a:lnTo>
                  <a:cubicBezTo>
                    <a:pt x="210058" y="0"/>
                    <a:pt x="0" y="210058"/>
                    <a:pt x="0" y="469265"/>
                  </a:cubicBezTo>
                  <a:lnTo>
                    <a:pt x="0" y="2346579"/>
                  </a:lnTo>
                  <a:cubicBezTo>
                    <a:pt x="0" y="2605786"/>
                    <a:pt x="210058" y="2815844"/>
                    <a:pt x="469265" y="2815844"/>
                  </a:cubicBezTo>
                  <a:lnTo>
                    <a:pt x="6919595" y="2815844"/>
                  </a:lnTo>
                  <a:cubicBezTo>
                    <a:pt x="7178801" y="2815844"/>
                    <a:pt x="7388860" y="2605786"/>
                    <a:pt x="7388860" y="23465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67" name="Group 53"/>
          <p:cNvGrpSpPr/>
          <p:nvPr/>
        </p:nvGrpSpPr>
        <p:grpSpPr>
          <a:xfrm rot="-2627273">
            <a:off x="457835" y="5445760"/>
            <a:ext cx="962025" cy="955040"/>
            <a:chOff x="0" y="0"/>
            <a:chExt cx="1542904" cy="1542904"/>
          </a:xfrm>
          <a:solidFill>
            <a:srgbClr val="005BAB"/>
          </a:solidFill>
        </p:grpSpPr>
        <p:sp>
          <p:nvSpPr>
            <p:cNvPr id="71" name="Freeform 54"/>
            <p:cNvSpPr/>
            <p:nvPr/>
          </p:nvSpPr>
          <p:spPr>
            <a:xfrm>
              <a:off x="0" y="0"/>
              <a:ext cx="1542923" cy="1542923"/>
            </a:xfrm>
            <a:custGeom>
              <a:avLst/>
              <a:gdLst/>
              <a:ahLst/>
              <a:cxnLst/>
              <a:rect l="l" t="t" r="r" b="b"/>
              <a:pathLst>
                <a:path w="1542923" h="1542923">
                  <a:moveTo>
                    <a:pt x="1542923" y="257175"/>
                  </a:moveTo>
                  <a:cubicBezTo>
                    <a:pt x="1542923" y="115189"/>
                    <a:pt x="1427734" y="0"/>
                    <a:pt x="1285748" y="0"/>
                  </a:cubicBezTo>
                  <a:lnTo>
                    <a:pt x="257175" y="0"/>
                  </a:lnTo>
                  <a:cubicBezTo>
                    <a:pt x="115189" y="0"/>
                    <a:pt x="0" y="115189"/>
                    <a:pt x="0" y="257175"/>
                  </a:cubicBezTo>
                  <a:lnTo>
                    <a:pt x="0" y="1285748"/>
                  </a:lnTo>
                  <a:cubicBezTo>
                    <a:pt x="0" y="1427734"/>
                    <a:pt x="115189" y="1542923"/>
                    <a:pt x="257175" y="1542923"/>
                  </a:cubicBezTo>
                  <a:lnTo>
                    <a:pt x="1285748" y="1542923"/>
                  </a:lnTo>
                  <a:cubicBezTo>
                    <a:pt x="1427734" y="1542923"/>
                    <a:pt x="1542923" y="1427734"/>
                    <a:pt x="1542923" y="1285748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2" name="TextBox 63"/>
          <p:cNvSpPr txBox="1"/>
          <p:nvPr/>
        </p:nvSpPr>
        <p:spPr>
          <a:xfrm>
            <a:off x="1490345" y="5269865"/>
            <a:ext cx="5708650" cy="553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320"/>
              </a:lnSpc>
            </a:pPr>
            <a:r>
              <a:rPr 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使用 BLSTM 获取上下文信息</a:t>
            </a:r>
            <a:endParaRPr lang="en-US" sz="36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73" name="TextBox 64"/>
          <p:cNvSpPr txBox="1"/>
          <p:nvPr/>
        </p:nvSpPr>
        <p:spPr>
          <a:xfrm>
            <a:off x="1766525" y="5846894"/>
            <a:ext cx="3990699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2810"/>
              </a:lnSpc>
            </a:pPr>
            <a:r>
              <a:rPr lang="en-US" sz="1800">
                <a:solidFill>
                  <a:srgbClr val="3B424B"/>
                </a:solidFill>
                <a:ea typeface="字由点字典黑 45J" panose="00020600040101010101" charset="-122"/>
              </a:rPr>
              <a:t>BLSTM 不仅解决了长期依赖的问题，同时也能考虑上下文的关系</a:t>
            </a:r>
            <a:endParaRPr lang="en-US" sz="1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74" name="Group 51"/>
          <p:cNvGrpSpPr/>
          <p:nvPr/>
        </p:nvGrpSpPr>
        <p:grpSpPr>
          <a:xfrm>
            <a:off x="989965" y="7448550"/>
            <a:ext cx="6533515" cy="1734185"/>
            <a:chOff x="0" y="0"/>
            <a:chExt cx="7388902" cy="2815854"/>
          </a:xfrm>
        </p:grpSpPr>
        <p:sp>
          <p:nvSpPr>
            <p:cNvPr id="75" name="Freeform 52"/>
            <p:cNvSpPr/>
            <p:nvPr/>
          </p:nvSpPr>
          <p:spPr>
            <a:xfrm>
              <a:off x="0" y="0"/>
              <a:ext cx="7388860" cy="2815844"/>
            </a:xfrm>
            <a:custGeom>
              <a:avLst/>
              <a:gdLst/>
              <a:ahLst/>
              <a:cxnLst/>
              <a:rect l="l" t="t" r="r" b="b"/>
              <a:pathLst>
                <a:path w="7388860" h="2815844">
                  <a:moveTo>
                    <a:pt x="7388860" y="469265"/>
                  </a:moveTo>
                  <a:cubicBezTo>
                    <a:pt x="7388860" y="210058"/>
                    <a:pt x="7178802" y="0"/>
                    <a:pt x="6919595" y="0"/>
                  </a:cubicBezTo>
                  <a:lnTo>
                    <a:pt x="469265" y="0"/>
                  </a:lnTo>
                  <a:cubicBezTo>
                    <a:pt x="210058" y="0"/>
                    <a:pt x="0" y="210058"/>
                    <a:pt x="0" y="469265"/>
                  </a:cubicBezTo>
                  <a:lnTo>
                    <a:pt x="0" y="2346579"/>
                  </a:lnTo>
                  <a:cubicBezTo>
                    <a:pt x="0" y="2605786"/>
                    <a:pt x="210058" y="2815844"/>
                    <a:pt x="469265" y="2815844"/>
                  </a:cubicBezTo>
                  <a:lnTo>
                    <a:pt x="6919595" y="2815844"/>
                  </a:lnTo>
                  <a:cubicBezTo>
                    <a:pt x="7178801" y="2815844"/>
                    <a:pt x="7388860" y="2605786"/>
                    <a:pt x="7388860" y="23465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76" name="Group 53"/>
          <p:cNvGrpSpPr/>
          <p:nvPr/>
        </p:nvGrpSpPr>
        <p:grpSpPr>
          <a:xfrm rot="-2627273">
            <a:off x="457200" y="7827010"/>
            <a:ext cx="962025" cy="955040"/>
            <a:chOff x="0" y="0"/>
            <a:chExt cx="1542904" cy="1542904"/>
          </a:xfrm>
          <a:solidFill>
            <a:srgbClr val="005BAB"/>
          </a:solidFill>
        </p:grpSpPr>
        <p:sp>
          <p:nvSpPr>
            <p:cNvPr id="77" name="Freeform 54"/>
            <p:cNvSpPr/>
            <p:nvPr/>
          </p:nvSpPr>
          <p:spPr>
            <a:xfrm>
              <a:off x="0" y="0"/>
              <a:ext cx="1542923" cy="1542923"/>
            </a:xfrm>
            <a:custGeom>
              <a:avLst/>
              <a:gdLst/>
              <a:ahLst/>
              <a:cxnLst/>
              <a:rect l="l" t="t" r="r" b="b"/>
              <a:pathLst>
                <a:path w="1542923" h="1542923">
                  <a:moveTo>
                    <a:pt x="1542923" y="257175"/>
                  </a:moveTo>
                  <a:cubicBezTo>
                    <a:pt x="1542923" y="115189"/>
                    <a:pt x="1427734" y="0"/>
                    <a:pt x="1285748" y="0"/>
                  </a:cubicBezTo>
                  <a:lnTo>
                    <a:pt x="257175" y="0"/>
                  </a:lnTo>
                  <a:cubicBezTo>
                    <a:pt x="115189" y="0"/>
                    <a:pt x="0" y="115189"/>
                    <a:pt x="0" y="257175"/>
                  </a:cubicBezTo>
                  <a:lnTo>
                    <a:pt x="0" y="1285748"/>
                  </a:lnTo>
                  <a:cubicBezTo>
                    <a:pt x="0" y="1427734"/>
                    <a:pt x="115189" y="1542923"/>
                    <a:pt x="257175" y="1542923"/>
                  </a:cubicBezTo>
                  <a:lnTo>
                    <a:pt x="1285748" y="1542923"/>
                  </a:lnTo>
                  <a:cubicBezTo>
                    <a:pt x="1427734" y="1542923"/>
                    <a:pt x="1542923" y="1427734"/>
                    <a:pt x="1542923" y="1285748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8" name="TextBox 63"/>
          <p:cNvSpPr txBox="1"/>
          <p:nvPr/>
        </p:nvSpPr>
        <p:spPr>
          <a:xfrm>
            <a:off x="1337945" y="7677150"/>
            <a:ext cx="6116320" cy="553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使用分类器进行文本倾向分类</a:t>
            </a:r>
            <a:endParaRPr lang="en-US" sz="36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79" name="TextBox 64"/>
          <p:cNvSpPr txBox="1"/>
          <p:nvPr/>
        </p:nvSpPr>
        <p:spPr>
          <a:xfrm>
            <a:off x="1765890" y="8228144"/>
            <a:ext cx="3990699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0"/>
              </a:lnSpc>
            </a:pPr>
            <a:r>
              <a:rPr lang="en-US" sz="1800">
                <a:solidFill>
                  <a:srgbClr val="3B424B"/>
                </a:solidFill>
                <a:ea typeface="字由点字典黑 45J" panose="00020600040101010101" charset="-122"/>
              </a:rPr>
              <a:t>将全连接层的输出输入到激活函数层进行预测</a:t>
            </a:r>
            <a:endParaRPr lang="en-US" sz="1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58e273d-68ba-494a-bff9-3a373a3f105a"/>
  <p:tag name="COMMONDATA" val="eyJoZGlkIjoiYzFhZGY0ZTViYWQyN2I0ZGJhNDk0OThkMjNkNmQ2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WPS 演示</Application>
  <PresentationFormat>自定义</PresentationFormat>
  <Paragraphs>52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</vt:lpstr>
      <vt:lpstr>微软雅黑</vt:lpstr>
      <vt:lpstr>字由点字典黑 65J</vt:lpstr>
      <vt:lpstr>黑体</vt:lpstr>
      <vt:lpstr>字由点字典黑 45J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蓝白色简约风年终总结工作汇报ppt模板演示文稿</dc:title>
  <dc:creator/>
  <cp:lastModifiedBy>梅子</cp:lastModifiedBy>
  <cp:revision>12</cp:revision>
  <dcterms:created xsi:type="dcterms:W3CDTF">2006-08-16T00:00:00Z</dcterms:created>
  <dcterms:modified xsi:type="dcterms:W3CDTF">2024-06-09T04:47:20Z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4AF6DD0923214B498D00A07DA6A9A750</vt:lpwstr>
  </property>
  <property fmtid="{D5CDD505-2E9C-101B-9397-08002B2CF9AE}" pid="3" name="KSOProductBuildVer">
    <vt:lpwstr>2052-11.1.0.12165</vt:lpwstr>
  </property>
</Properties>
</file>