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10"/>
  </p:notesMasterIdLst>
  <p:sldIdLst>
    <p:sldId id="306" r:id="rId4"/>
    <p:sldId id="264" r:id="rId5"/>
    <p:sldId id="267" r:id="rId6"/>
    <p:sldId id="269" r:id="rId7"/>
    <p:sldId id="318" r:id="rId8"/>
    <p:sldId id="265" r:id="rId9"/>
  </p:sldIdLst>
  <p:sldSz cx="18288000" cy="10287000"/>
  <p:notesSz cx="6858000" cy="9144000"/>
  <p:embeddedFontLst>
    <p:embeddedFont>
      <p:font typeface="微软雅黑" panose="020B0503020204020204" charset="-122"/>
      <p:regular r:id="rId14"/>
    </p:embeddedFont>
    <p:embeddedFont>
      <p:font typeface="等线" panose="02010600030101010101" charset="-122"/>
      <p:regular r:id="rId15"/>
    </p:embeddedFont>
    <p:embeddedFont>
      <p:font typeface="等线 Light" panose="02010600030101010101" charset="-122"/>
      <p:regular r:id="rId16"/>
    </p:embeddedFont>
    <p:embeddedFont>
      <p:font typeface="仿宋" panose="02010609060101010101" charset="-122"/>
      <p:regular r:id="rId17"/>
    </p:embeddedFont>
  </p:embeddedFontLst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B"/>
    <a:srgbClr val="5E97C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50" d="100"/>
          <a:sy n="50" d="100"/>
        </p:scale>
        <p:origin x="67" y="173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56.xml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17226-2769-428E-8A5E-640C0750A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7BADE-39F7-493F-AC4D-1022DC9C00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.png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3.png"/><Relationship Id="rId3" Type="http://schemas.openxmlformats.org/officeDocument/2006/relationships/tags" Target="../tags/tag30.xml"/><Relationship Id="rId29" Type="http://schemas.openxmlformats.org/officeDocument/2006/relationships/tags" Target="../tags/tag55.xml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tags" Target="../tags/tag52.xml"/><Relationship Id="rId25" Type="http://schemas.openxmlformats.org/officeDocument/2006/relationships/tags" Target="../tags/tag51.xml"/><Relationship Id="rId24" Type="http://schemas.openxmlformats.org/officeDocument/2006/relationships/tags" Target="../tags/tag50.xml"/><Relationship Id="rId23" Type="http://schemas.openxmlformats.org/officeDocument/2006/relationships/tags" Target="../tags/tag49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image" Target="../media/image6.jpeg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-2201" r="10829" b="-3056"/>
          <a:stretch>
            <a:fillRect/>
          </a:stretch>
        </p:blipFill>
        <p:spPr>
          <a:xfrm>
            <a:off x="-2" y="1587504"/>
            <a:ext cx="18288003" cy="74040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" y="1"/>
            <a:ext cx="18287999" cy="1013937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                                                          </a:t>
            </a:r>
            <a:endParaRPr lang="en-US" altLang="zh-CN" sz="2700" dirty="0"/>
          </a:p>
        </p:txBody>
      </p:sp>
      <p:sp>
        <p:nvSpPr>
          <p:cNvPr id="23" name="矩形 22"/>
          <p:cNvSpPr/>
          <p:nvPr/>
        </p:nvSpPr>
        <p:spPr>
          <a:xfrm>
            <a:off x="-2" y="3604994"/>
            <a:ext cx="18288000" cy="356809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/>
              <a:t>                                                          </a:t>
            </a:r>
            <a:endParaRPr lang="en-US" altLang="zh-CN" sz="2700" dirty="0"/>
          </a:p>
        </p:txBody>
      </p:sp>
      <p:sp>
        <p:nvSpPr>
          <p:cNvPr id="6" name="平行四边形 5"/>
          <p:cNvSpPr/>
          <p:nvPr/>
        </p:nvSpPr>
        <p:spPr>
          <a:xfrm>
            <a:off x="7484876" y="6827784"/>
            <a:ext cx="11136236" cy="345306"/>
          </a:xfrm>
          <a:prstGeom prst="parallelogram">
            <a:avLst>
              <a:gd name="adj" fmla="val 98111"/>
            </a:avLst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 sz="2700">
              <a:solidFill>
                <a:srgbClr val="1066A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-320413" y="3604992"/>
            <a:ext cx="10162910" cy="349863"/>
          </a:xfrm>
          <a:prstGeom prst="parallelogram">
            <a:avLst>
              <a:gd name="adj" fmla="val 98111"/>
            </a:avLst>
          </a:prstGeom>
          <a:solidFill>
            <a:srgbClr val="2059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 sz="27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8" name="文本框 27"/>
          <p:cNvSpPr txBox="1"/>
          <p:nvPr/>
        </p:nvSpPr>
        <p:spPr>
          <a:xfrm>
            <a:off x="3124200" y="4381500"/>
            <a:ext cx="11468735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0800" b="1" dirty="0">
                <a:solidFill>
                  <a:srgbClr val="1066A5"/>
                </a:solidFill>
                <a:latin typeface="微软雅黑" panose="020B0503020204020204" charset="-122"/>
                <a:ea typeface="微软雅黑" panose="020B0503020204020204" charset="-122"/>
              </a:rPr>
              <a:t>数据采集与</a:t>
            </a:r>
            <a:r>
              <a:rPr lang="zh-CN" altLang="en-US" sz="10800" b="1" dirty="0">
                <a:solidFill>
                  <a:srgbClr val="1066A5"/>
                </a:solidFill>
                <a:latin typeface="微软雅黑" panose="020B0503020204020204" charset="-122"/>
                <a:ea typeface="微软雅黑" panose="020B0503020204020204" charset="-122"/>
              </a:rPr>
              <a:t>预处理</a:t>
            </a:r>
            <a:endParaRPr lang="zh-CN" altLang="en-US" sz="10800" b="1" dirty="0">
              <a:solidFill>
                <a:srgbClr val="1066A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21" y="406184"/>
            <a:ext cx="5661981" cy="9805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499647" y="8838890"/>
            <a:ext cx="2859044" cy="1448110"/>
            <a:chOff x="0" y="0"/>
            <a:chExt cx="7299770" cy="36973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99833" cy="3697351"/>
            </a:xfrm>
            <a:custGeom>
              <a:avLst/>
              <a:gdLst/>
              <a:ahLst/>
              <a:cxnLst/>
              <a:rect l="l" t="t" r="r" b="b"/>
              <a:pathLst>
                <a:path w="7299833" h="3697351">
                  <a:moveTo>
                    <a:pt x="3649853" y="0"/>
                  </a:moveTo>
                  <a:cubicBezTo>
                    <a:pt x="5665597" y="0"/>
                    <a:pt x="7299833" y="1634109"/>
                    <a:pt x="7299833" y="3649853"/>
                  </a:cubicBezTo>
                  <a:lnTo>
                    <a:pt x="7297420" y="3697351"/>
                  </a:lnTo>
                  <a:lnTo>
                    <a:pt x="2413" y="3697351"/>
                  </a:lnTo>
                  <a:lnTo>
                    <a:pt x="0" y="3649853"/>
                  </a:lnTo>
                  <a:cubicBezTo>
                    <a:pt x="0" y="1634109"/>
                    <a:pt x="1634109" y="0"/>
                    <a:pt x="3649853" y="0"/>
                  </a:cubicBezTo>
                  <a:close/>
                </a:path>
              </a:pathLst>
            </a:custGeom>
            <a:solidFill>
              <a:srgbClr val="0058E0">
                <a:alpha val="1764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260982" y="8898718"/>
            <a:ext cx="1094085" cy="392583"/>
            <a:chOff x="0" y="0"/>
            <a:chExt cx="1458780" cy="523444"/>
          </a:xfrm>
          <a:solidFill>
            <a:srgbClr val="005BAB"/>
          </a:solidFill>
        </p:grpSpPr>
        <p:grpSp>
          <p:nvGrpSpPr>
            <p:cNvPr id="8" name="Group 8"/>
            <p:cNvGrpSpPr/>
            <p:nvPr/>
          </p:nvGrpSpPr>
          <p:grpSpPr>
            <a:xfrm>
              <a:off x="1347250" y="0"/>
              <a:ext cx="111529" cy="111529"/>
              <a:chOff x="0" y="0"/>
              <a:chExt cx="76264" cy="76264"/>
            </a:xfrm>
            <a:grpFill/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077801" y="0"/>
              <a:ext cx="111529" cy="111529"/>
              <a:chOff x="0" y="0"/>
              <a:chExt cx="76264" cy="76264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808353" y="0"/>
              <a:ext cx="111529" cy="111529"/>
              <a:chOff x="0" y="0"/>
              <a:chExt cx="76264" cy="76264"/>
            </a:xfrm>
            <a:grpFill/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69455" y="0"/>
              <a:ext cx="111529" cy="111529"/>
              <a:chOff x="0" y="0"/>
              <a:chExt cx="76264" cy="76264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111529" cy="111529"/>
              <a:chOff x="0" y="0"/>
              <a:chExt cx="76264" cy="76264"/>
            </a:xfrm>
            <a:grpFill/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538904" y="0"/>
              <a:ext cx="111529" cy="111529"/>
              <a:chOff x="0" y="0"/>
              <a:chExt cx="76264" cy="76264"/>
            </a:xfrm>
            <a:grpFill/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134725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1077801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808353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69455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538904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134725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1077801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808353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269455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538904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</p:grpSp>
      <p:grpSp>
        <p:nvGrpSpPr>
          <p:cNvPr id="44" name="Group 44"/>
          <p:cNvGrpSpPr/>
          <p:nvPr/>
        </p:nvGrpSpPr>
        <p:grpSpPr>
          <a:xfrm>
            <a:off x="0" y="1074284"/>
            <a:ext cx="17782224" cy="8138432"/>
            <a:chOff x="0" y="0"/>
            <a:chExt cx="23709632" cy="10851242"/>
          </a:xfrm>
        </p:grpSpPr>
        <p:sp>
          <p:nvSpPr>
            <p:cNvPr id="45" name="Freeform 45"/>
            <p:cNvSpPr/>
            <p:nvPr/>
          </p:nvSpPr>
          <p:spPr>
            <a:xfrm>
              <a:off x="3175" y="3175"/>
              <a:ext cx="23703279" cy="10844911"/>
            </a:xfrm>
            <a:custGeom>
              <a:avLst/>
              <a:gdLst/>
              <a:ahLst/>
              <a:cxnLst/>
              <a:rect l="l" t="t" r="r" b="b"/>
              <a:pathLst>
                <a:path w="23703279" h="10844911">
                  <a:moveTo>
                    <a:pt x="0" y="0"/>
                  </a:moveTo>
                  <a:lnTo>
                    <a:pt x="18280887" y="0"/>
                  </a:lnTo>
                  <a:cubicBezTo>
                    <a:pt x="21275675" y="0"/>
                    <a:pt x="23703279" y="2427732"/>
                    <a:pt x="23703279" y="5422392"/>
                  </a:cubicBezTo>
                  <a:lnTo>
                    <a:pt x="23703279" y="5422392"/>
                  </a:lnTo>
                  <a:cubicBezTo>
                    <a:pt x="23703279" y="8417179"/>
                    <a:pt x="21275548" y="10844784"/>
                    <a:pt x="18280887" y="10844784"/>
                  </a:cubicBezTo>
                  <a:lnTo>
                    <a:pt x="0" y="108449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0" y="0"/>
              <a:ext cx="23709629" cy="10851261"/>
            </a:xfrm>
            <a:custGeom>
              <a:avLst/>
              <a:gdLst/>
              <a:ahLst/>
              <a:cxnLst/>
              <a:rect l="l" t="t" r="r" b="b"/>
              <a:pathLst>
                <a:path w="23709629" h="10851261">
                  <a:moveTo>
                    <a:pt x="3175" y="0"/>
                  </a:moveTo>
                  <a:lnTo>
                    <a:pt x="18284062" y="0"/>
                  </a:lnTo>
                  <a:lnTo>
                    <a:pt x="18284062" y="3175"/>
                  </a:lnTo>
                  <a:lnTo>
                    <a:pt x="18284062" y="0"/>
                  </a:lnTo>
                  <a:cubicBezTo>
                    <a:pt x="21280501" y="0"/>
                    <a:pt x="23709629" y="2429129"/>
                    <a:pt x="23709629" y="5425567"/>
                  </a:cubicBezTo>
                  <a:cubicBezTo>
                    <a:pt x="23709629" y="5427345"/>
                    <a:pt x="23708232" y="5428742"/>
                    <a:pt x="23706454" y="5428742"/>
                  </a:cubicBezTo>
                  <a:lnTo>
                    <a:pt x="23706454" y="5428742"/>
                  </a:lnTo>
                  <a:lnTo>
                    <a:pt x="23706454" y="5425567"/>
                  </a:lnTo>
                  <a:lnTo>
                    <a:pt x="23709629" y="5425567"/>
                  </a:lnTo>
                  <a:cubicBezTo>
                    <a:pt x="23709629" y="8422005"/>
                    <a:pt x="21280500" y="10851134"/>
                    <a:pt x="18284062" y="10851134"/>
                  </a:cubicBezTo>
                  <a:lnTo>
                    <a:pt x="18284062" y="10851134"/>
                  </a:lnTo>
                  <a:lnTo>
                    <a:pt x="3175" y="10851261"/>
                  </a:lnTo>
                  <a:cubicBezTo>
                    <a:pt x="1397" y="10851261"/>
                    <a:pt x="0" y="10849864"/>
                    <a:pt x="0" y="10848086"/>
                  </a:cubicBezTo>
                  <a:lnTo>
                    <a:pt x="0" y="3175"/>
                  </a:lnTo>
                  <a:cubicBezTo>
                    <a:pt x="0" y="1397"/>
                    <a:pt x="1397" y="0"/>
                    <a:pt x="3175" y="0"/>
                  </a:cubicBezTo>
                  <a:moveTo>
                    <a:pt x="3175" y="6350"/>
                  </a:moveTo>
                  <a:lnTo>
                    <a:pt x="3175" y="3175"/>
                  </a:lnTo>
                  <a:lnTo>
                    <a:pt x="6350" y="3175"/>
                  </a:lnTo>
                  <a:lnTo>
                    <a:pt x="6350" y="10848086"/>
                  </a:lnTo>
                  <a:lnTo>
                    <a:pt x="3175" y="10848086"/>
                  </a:lnTo>
                  <a:lnTo>
                    <a:pt x="3175" y="10844911"/>
                  </a:lnTo>
                  <a:lnTo>
                    <a:pt x="18284062" y="10844911"/>
                  </a:lnTo>
                  <a:lnTo>
                    <a:pt x="18284062" y="10848086"/>
                  </a:lnTo>
                  <a:lnTo>
                    <a:pt x="18284062" y="10844911"/>
                  </a:lnTo>
                  <a:cubicBezTo>
                    <a:pt x="21277072" y="10844911"/>
                    <a:pt x="23703279" y="8418576"/>
                    <a:pt x="23703279" y="5425694"/>
                  </a:cubicBezTo>
                  <a:cubicBezTo>
                    <a:pt x="23703279" y="5423916"/>
                    <a:pt x="23704676" y="5422519"/>
                    <a:pt x="23706454" y="5422519"/>
                  </a:cubicBezTo>
                  <a:lnTo>
                    <a:pt x="23706454" y="5422519"/>
                  </a:lnTo>
                  <a:lnTo>
                    <a:pt x="23706454" y="5425694"/>
                  </a:lnTo>
                  <a:lnTo>
                    <a:pt x="23703279" y="5425694"/>
                  </a:lnTo>
                  <a:cubicBezTo>
                    <a:pt x="23703280" y="2432685"/>
                    <a:pt x="21276945" y="6350"/>
                    <a:pt x="18284062" y="6350"/>
                  </a:cubicBezTo>
                  <a:lnTo>
                    <a:pt x="3175" y="6350"/>
                  </a:lnTo>
                  <a:close/>
                </a:path>
              </a:pathLst>
            </a:custGeom>
            <a:solidFill>
              <a:srgbClr val="0058E0"/>
            </a:solidFill>
          </p:spPr>
        </p:sp>
      </p:grpSp>
      <p:sp>
        <p:nvSpPr>
          <p:cNvPr id="47" name="AutoShape 47"/>
          <p:cNvSpPr/>
          <p:nvPr/>
        </p:nvSpPr>
        <p:spPr>
          <a:xfrm>
            <a:off x="1028700" y="2373551"/>
            <a:ext cx="4439157" cy="0"/>
          </a:xfrm>
          <a:prstGeom prst="line">
            <a:avLst/>
          </a:prstGeom>
          <a:ln w="28575" cap="rnd">
            <a:solidFill>
              <a:srgbClr val="0058E0"/>
            </a:solidFill>
            <a:prstDash val="solid"/>
            <a:headEnd type="oval" w="lg" len="lg"/>
            <a:tailEnd type="triangle" w="lg" len="med"/>
          </a:ln>
        </p:spPr>
      </p:sp>
      <p:sp>
        <p:nvSpPr>
          <p:cNvPr id="48" name="TextBox 48"/>
          <p:cNvSpPr txBox="1"/>
          <p:nvPr/>
        </p:nvSpPr>
        <p:spPr>
          <a:xfrm>
            <a:off x="533400" y="1409700"/>
            <a:ext cx="5665470" cy="845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zh-CN" altLang="en-US" sz="5500" b="1" dirty="0">
                <a:solidFill>
                  <a:srgbClr val="1066A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数据采集与预处理</a:t>
            </a:r>
            <a:endParaRPr lang="zh-CN" altLang="en-US" sz="55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grpSp>
        <p:nvGrpSpPr>
          <p:cNvPr id="49" name="Group 49"/>
          <p:cNvGrpSpPr/>
          <p:nvPr>
            <p:custDataLst>
              <p:tags r:id="rId1"/>
            </p:custDataLst>
          </p:nvPr>
        </p:nvGrpSpPr>
        <p:grpSpPr>
          <a:xfrm>
            <a:off x="1287780" y="3987026"/>
            <a:ext cx="4092542" cy="4307342"/>
            <a:chOff x="0" y="0"/>
            <a:chExt cx="5456722" cy="5743122"/>
          </a:xfrm>
        </p:grpSpPr>
        <p:sp>
          <p:nvSpPr>
            <p:cNvPr id="50" name="Freeform 50"/>
            <p:cNvSpPr/>
            <p:nvPr>
              <p:custDataLst>
                <p:tags r:id="rId2"/>
              </p:custDataLst>
            </p:nvPr>
          </p:nvSpPr>
          <p:spPr>
            <a:xfrm>
              <a:off x="0" y="0"/>
              <a:ext cx="5456682" cy="5743067"/>
            </a:xfrm>
            <a:custGeom>
              <a:avLst/>
              <a:gdLst/>
              <a:ahLst/>
              <a:cxnLst/>
              <a:rect l="l" t="t" r="r" b="b"/>
              <a:pathLst>
                <a:path w="5456682" h="5743067">
                  <a:moveTo>
                    <a:pt x="0" y="909447"/>
                  </a:moveTo>
                  <a:cubicBezTo>
                    <a:pt x="0" y="407162"/>
                    <a:pt x="407162" y="0"/>
                    <a:pt x="909447" y="0"/>
                  </a:cubicBezTo>
                  <a:lnTo>
                    <a:pt x="4547235" y="0"/>
                  </a:lnTo>
                  <a:cubicBezTo>
                    <a:pt x="5049520" y="0"/>
                    <a:pt x="5456682" y="407162"/>
                    <a:pt x="5456682" y="909447"/>
                  </a:cubicBezTo>
                  <a:lnTo>
                    <a:pt x="5456682" y="4833620"/>
                  </a:lnTo>
                  <a:cubicBezTo>
                    <a:pt x="5456682" y="5335905"/>
                    <a:pt x="5049520" y="5743067"/>
                    <a:pt x="4547235" y="5743067"/>
                  </a:cubicBezTo>
                  <a:lnTo>
                    <a:pt x="909447" y="5743067"/>
                  </a:lnTo>
                  <a:cubicBezTo>
                    <a:pt x="407162" y="5743067"/>
                    <a:pt x="0" y="5335905"/>
                    <a:pt x="0" y="483362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1" name="Group 51"/>
          <p:cNvGrpSpPr/>
          <p:nvPr>
            <p:custDataLst>
              <p:tags r:id="rId3"/>
            </p:custDataLst>
          </p:nvPr>
        </p:nvGrpSpPr>
        <p:grpSpPr>
          <a:xfrm rot="2627273">
            <a:off x="2741245" y="3419826"/>
            <a:ext cx="1185612" cy="1185612"/>
            <a:chOff x="0" y="0"/>
            <a:chExt cx="1580816" cy="1580816"/>
          </a:xfrm>
          <a:solidFill>
            <a:srgbClr val="005BAB"/>
          </a:solidFill>
        </p:grpSpPr>
        <p:sp>
          <p:nvSpPr>
            <p:cNvPr id="52" name="Freeform 52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580896" cy="1580896"/>
            </a:xfrm>
            <a:custGeom>
              <a:avLst/>
              <a:gdLst/>
              <a:ahLst/>
              <a:cxnLst/>
              <a:rect l="l" t="t" r="r" b="b"/>
              <a:pathLst>
                <a:path w="1580896" h="1580896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1317371" y="0"/>
                  </a:lnTo>
                  <a:cubicBezTo>
                    <a:pt x="1462913" y="0"/>
                    <a:pt x="1580896" y="117983"/>
                    <a:pt x="1580896" y="263525"/>
                  </a:cubicBezTo>
                  <a:lnTo>
                    <a:pt x="1580896" y="1317371"/>
                  </a:lnTo>
                  <a:cubicBezTo>
                    <a:pt x="1580896" y="1462913"/>
                    <a:pt x="1462913" y="1580896"/>
                    <a:pt x="1317371" y="1580896"/>
                  </a:cubicBezTo>
                  <a:lnTo>
                    <a:pt x="263525" y="1580896"/>
                  </a:lnTo>
                  <a:cubicBezTo>
                    <a:pt x="117983" y="1580769"/>
                    <a:pt x="0" y="1462913"/>
                    <a:pt x="0" y="1317371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3" name="TextBox 53"/>
          <p:cNvSpPr txBox="1"/>
          <p:nvPr>
            <p:custDataLst>
              <p:tags r:id="rId5"/>
            </p:custDataLst>
          </p:nvPr>
        </p:nvSpPr>
        <p:spPr>
          <a:xfrm>
            <a:off x="2577810" y="3629297"/>
            <a:ext cx="1512481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>
                <a:solidFill>
                  <a:srgbClr val="FFFFFF"/>
                </a:solidFill>
                <a:latin typeface="字由点字典黑 65J" panose="00020600040101010101" charset="-122"/>
              </a:rPr>
              <a:t>01</a:t>
            </a:r>
            <a:endParaRPr lang="en-US" sz="4800">
              <a:solidFill>
                <a:srgbClr val="FFFFFF"/>
              </a:solidFill>
              <a:latin typeface="字由点字典黑 65J" panose="00020600040101010101" charset="-122"/>
            </a:endParaRPr>
          </a:p>
        </p:txBody>
      </p:sp>
      <p:sp>
        <p:nvSpPr>
          <p:cNvPr id="54" name="TextBox 54"/>
          <p:cNvSpPr txBox="1"/>
          <p:nvPr>
            <p:custDataLst>
              <p:tags r:id="rId6"/>
            </p:custDataLst>
          </p:nvPr>
        </p:nvSpPr>
        <p:spPr>
          <a:xfrm>
            <a:off x="1949057" y="5290058"/>
            <a:ext cx="2769988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zh-CN" altLang="en-US" sz="3600">
                <a:solidFill>
                  <a:srgbClr val="005BAB"/>
                </a:solidFill>
                <a:ea typeface="字由点字典黑 65J" panose="00020600040101010101" charset="-122"/>
              </a:rPr>
              <a:t>数据</a:t>
            </a:r>
            <a:r>
              <a:rPr lang="zh-CN" altLang="en-US" sz="3600">
                <a:solidFill>
                  <a:srgbClr val="005BAB"/>
                </a:solidFill>
                <a:ea typeface="字由点字典黑 65J" panose="00020600040101010101" charset="-122"/>
              </a:rPr>
              <a:t>来源</a:t>
            </a:r>
            <a:endParaRPr lang="zh-CN" altLang="en-US" sz="3600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55" name="TextBox 55"/>
          <p:cNvSpPr txBox="1"/>
          <p:nvPr>
            <p:custDataLst>
              <p:tags r:id="rId7"/>
            </p:custDataLst>
          </p:nvPr>
        </p:nvSpPr>
        <p:spPr>
          <a:xfrm>
            <a:off x="1902460" y="5951855"/>
            <a:ext cx="2862580" cy="18268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2810"/>
              </a:lnSpc>
            </a:pPr>
            <a:r>
              <a:rPr lang="zh-CN" altLang="en-US" sz="2800">
                <a:solidFill>
                  <a:srgbClr val="3B424B"/>
                </a:solidFill>
                <a:ea typeface="字由点字典黑 45J" panose="00020600040101010101" charset="-122"/>
              </a:rPr>
              <a:t>从百度旗下的汽车交易平台有驾获取数据</a:t>
            </a:r>
            <a:endParaRPr lang="zh-CN" altLang="en-US" sz="28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grpSp>
        <p:nvGrpSpPr>
          <p:cNvPr id="56" name="Group 56"/>
          <p:cNvGrpSpPr/>
          <p:nvPr>
            <p:custDataLst>
              <p:tags r:id="rId8"/>
            </p:custDataLst>
          </p:nvPr>
        </p:nvGrpSpPr>
        <p:grpSpPr>
          <a:xfrm>
            <a:off x="6503940" y="3987026"/>
            <a:ext cx="4092542" cy="4307342"/>
            <a:chOff x="0" y="0"/>
            <a:chExt cx="5456722" cy="5743122"/>
          </a:xfrm>
        </p:grpSpPr>
        <p:sp>
          <p:nvSpPr>
            <p:cNvPr id="57" name="Freeform 57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5456682" cy="5743067"/>
            </a:xfrm>
            <a:custGeom>
              <a:avLst/>
              <a:gdLst/>
              <a:ahLst/>
              <a:cxnLst/>
              <a:rect l="l" t="t" r="r" b="b"/>
              <a:pathLst>
                <a:path w="5456682" h="5743067">
                  <a:moveTo>
                    <a:pt x="0" y="909447"/>
                  </a:moveTo>
                  <a:cubicBezTo>
                    <a:pt x="0" y="407162"/>
                    <a:pt x="407162" y="0"/>
                    <a:pt x="909447" y="0"/>
                  </a:cubicBezTo>
                  <a:lnTo>
                    <a:pt x="4547235" y="0"/>
                  </a:lnTo>
                  <a:cubicBezTo>
                    <a:pt x="5049520" y="0"/>
                    <a:pt x="5456682" y="407162"/>
                    <a:pt x="5456682" y="909447"/>
                  </a:cubicBezTo>
                  <a:lnTo>
                    <a:pt x="5456682" y="4833620"/>
                  </a:lnTo>
                  <a:cubicBezTo>
                    <a:pt x="5456682" y="5335905"/>
                    <a:pt x="5049520" y="5743067"/>
                    <a:pt x="4547235" y="5743067"/>
                  </a:cubicBezTo>
                  <a:lnTo>
                    <a:pt x="909447" y="5743067"/>
                  </a:lnTo>
                  <a:cubicBezTo>
                    <a:pt x="407162" y="5743067"/>
                    <a:pt x="0" y="5335905"/>
                    <a:pt x="0" y="483362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8" name="Group 58"/>
          <p:cNvGrpSpPr/>
          <p:nvPr>
            <p:custDataLst>
              <p:tags r:id="rId10"/>
            </p:custDataLst>
          </p:nvPr>
        </p:nvGrpSpPr>
        <p:grpSpPr>
          <a:xfrm rot="2627273">
            <a:off x="7957404" y="3419826"/>
            <a:ext cx="1185612" cy="1185612"/>
            <a:chOff x="0" y="0"/>
            <a:chExt cx="1580816" cy="1580816"/>
          </a:xfrm>
          <a:solidFill>
            <a:srgbClr val="005BAB"/>
          </a:solidFill>
        </p:grpSpPr>
        <p:sp>
          <p:nvSpPr>
            <p:cNvPr id="59" name="Freeform 59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580896" cy="1580896"/>
            </a:xfrm>
            <a:custGeom>
              <a:avLst/>
              <a:gdLst/>
              <a:ahLst/>
              <a:cxnLst/>
              <a:rect l="l" t="t" r="r" b="b"/>
              <a:pathLst>
                <a:path w="1580896" h="1580896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1317371" y="0"/>
                  </a:lnTo>
                  <a:cubicBezTo>
                    <a:pt x="1462913" y="0"/>
                    <a:pt x="1580896" y="117983"/>
                    <a:pt x="1580896" y="263525"/>
                  </a:cubicBezTo>
                  <a:lnTo>
                    <a:pt x="1580896" y="1317371"/>
                  </a:lnTo>
                  <a:cubicBezTo>
                    <a:pt x="1580896" y="1462913"/>
                    <a:pt x="1462913" y="1580896"/>
                    <a:pt x="1317371" y="1580896"/>
                  </a:cubicBezTo>
                  <a:lnTo>
                    <a:pt x="263525" y="1580896"/>
                  </a:lnTo>
                  <a:cubicBezTo>
                    <a:pt x="117983" y="1580769"/>
                    <a:pt x="0" y="1462913"/>
                    <a:pt x="0" y="1317371"/>
                  </a:cubicBezTo>
                  <a:close/>
                </a:path>
              </a:pathLst>
            </a:custGeom>
            <a:grpFill/>
          </p:spPr>
        </p:sp>
      </p:grpSp>
      <p:sp>
        <p:nvSpPr>
          <p:cNvPr id="60" name="TextBox 60"/>
          <p:cNvSpPr txBox="1"/>
          <p:nvPr>
            <p:custDataLst>
              <p:tags r:id="rId12"/>
            </p:custDataLst>
          </p:nvPr>
        </p:nvSpPr>
        <p:spPr>
          <a:xfrm>
            <a:off x="7793970" y="3629297"/>
            <a:ext cx="1512481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>
                <a:solidFill>
                  <a:srgbClr val="FFFFFF"/>
                </a:solidFill>
                <a:latin typeface="字由点字典黑 65J" panose="00020600040101010101" charset="-122"/>
              </a:rPr>
              <a:t>02</a:t>
            </a:r>
            <a:endParaRPr lang="en-US" sz="4800">
              <a:solidFill>
                <a:srgbClr val="FFFFFF"/>
              </a:solidFill>
              <a:latin typeface="字由点字典黑 65J" panose="00020600040101010101" charset="-122"/>
            </a:endParaRPr>
          </a:p>
        </p:txBody>
      </p:sp>
      <p:sp>
        <p:nvSpPr>
          <p:cNvPr id="61" name="TextBox 61"/>
          <p:cNvSpPr txBox="1"/>
          <p:nvPr>
            <p:custDataLst>
              <p:tags r:id="rId13"/>
            </p:custDataLst>
          </p:nvPr>
        </p:nvSpPr>
        <p:spPr>
          <a:xfrm>
            <a:off x="7165216" y="5290058"/>
            <a:ext cx="2769988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zh-CN" altLang="en-US" sz="3600">
                <a:solidFill>
                  <a:srgbClr val="005BAB"/>
                </a:solidFill>
                <a:ea typeface="字由点字典黑 65J" panose="00020600040101010101" charset="-122"/>
              </a:rPr>
              <a:t>爬虫</a:t>
            </a:r>
            <a:r>
              <a:rPr lang="zh-CN" altLang="en-US" sz="3600">
                <a:solidFill>
                  <a:srgbClr val="005BAB"/>
                </a:solidFill>
                <a:ea typeface="字由点字典黑 65J" panose="00020600040101010101" charset="-122"/>
              </a:rPr>
              <a:t>技术</a:t>
            </a:r>
            <a:endParaRPr lang="zh-CN" altLang="en-US" sz="3600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2" name="TextBox 62"/>
          <p:cNvSpPr txBox="1"/>
          <p:nvPr>
            <p:custDataLst>
              <p:tags r:id="rId14"/>
            </p:custDataLst>
          </p:nvPr>
        </p:nvSpPr>
        <p:spPr>
          <a:xfrm>
            <a:off x="7118853" y="5951780"/>
            <a:ext cx="2862714" cy="144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0"/>
              </a:lnSpc>
            </a:pPr>
            <a:r>
              <a:rPr lang="zh-CN" altLang="en-US" sz="2800">
                <a:solidFill>
                  <a:srgbClr val="3B424B"/>
                </a:solidFill>
                <a:ea typeface="字由点字典黑 45J" panose="00020600040101010101" charset="-122"/>
              </a:rPr>
              <a:t>利用</a:t>
            </a:r>
            <a:r>
              <a:rPr lang="en-US" altLang="zh-CN" sz="2800">
                <a:solidFill>
                  <a:srgbClr val="3B424B"/>
                </a:solidFill>
                <a:ea typeface="字由点字典黑 45J" panose="00020600040101010101" charset="-122"/>
              </a:rPr>
              <a:t>requests</a:t>
            </a:r>
            <a:r>
              <a:rPr lang="zh-CN" altLang="en-US" sz="2800">
                <a:solidFill>
                  <a:srgbClr val="3B424B"/>
                </a:solidFill>
                <a:ea typeface="字由点字典黑 45J" panose="00020600040101010101" charset="-122"/>
              </a:rPr>
              <a:t>和</a:t>
            </a:r>
            <a:r>
              <a:rPr lang="en-US" altLang="zh-CN" sz="2800">
                <a:solidFill>
                  <a:srgbClr val="3B424B"/>
                </a:solidFill>
                <a:ea typeface="字由点字典黑 45J" panose="00020600040101010101" charset="-122"/>
              </a:rPr>
              <a:t>json</a:t>
            </a:r>
            <a:r>
              <a:rPr lang="zh-CN" altLang="en-US" sz="2800">
                <a:solidFill>
                  <a:srgbClr val="3B424B"/>
                </a:solidFill>
                <a:ea typeface="字由点字典黑 45J" panose="00020600040101010101" charset="-122"/>
              </a:rPr>
              <a:t>等</a:t>
            </a:r>
            <a:r>
              <a:rPr lang="en-US" altLang="zh-CN" sz="2800">
                <a:solidFill>
                  <a:srgbClr val="3B424B"/>
                </a:solidFill>
                <a:ea typeface="字由点字典黑 45J" panose="00020600040101010101" charset="-122"/>
              </a:rPr>
              <a:t>python</a:t>
            </a:r>
            <a:r>
              <a:rPr lang="zh-CN" altLang="en-US" sz="2800">
                <a:solidFill>
                  <a:srgbClr val="3B424B"/>
                </a:solidFill>
                <a:ea typeface="字由点字典黑 45J" panose="00020600040101010101" charset="-122"/>
              </a:rPr>
              <a:t>库来达到从网页上爬取数据的目的</a:t>
            </a:r>
            <a:endParaRPr lang="zh-CN" altLang="en-US" sz="28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grpSp>
        <p:nvGrpSpPr>
          <p:cNvPr id="63" name="Group 63"/>
          <p:cNvGrpSpPr/>
          <p:nvPr>
            <p:custDataLst>
              <p:tags r:id="rId15"/>
            </p:custDataLst>
          </p:nvPr>
        </p:nvGrpSpPr>
        <p:grpSpPr>
          <a:xfrm>
            <a:off x="11720099" y="3987026"/>
            <a:ext cx="4092542" cy="4307342"/>
            <a:chOff x="0" y="0"/>
            <a:chExt cx="5456722" cy="5743122"/>
          </a:xfrm>
        </p:grpSpPr>
        <p:sp>
          <p:nvSpPr>
            <p:cNvPr id="64" name="Freeform 64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5456682" cy="5743067"/>
            </a:xfrm>
            <a:custGeom>
              <a:avLst/>
              <a:gdLst/>
              <a:ahLst/>
              <a:cxnLst/>
              <a:rect l="l" t="t" r="r" b="b"/>
              <a:pathLst>
                <a:path w="5456682" h="5743067">
                  <a:moveTo>
                    <a:pt x="0" y="909447"/>
                  </a:moveTo>
                  <a:cubicBezTo>
                    <a:pt x="0" y="407162"/>
                    <a:pt x="407162" y="0"/>
                    <a:pt x="909447" y="0"/>
                  </a:cubicBezTo>
                  <a:lnTo>
                    <a:pt x="4547235" y="0"/>
                  </a:lnTo>
                  <a:cubicBezTo>
                    <a:pt x="5049520" y="0"/>
                    <a:pt x="5456682" y="407162"/>
                    <a:pt x="5456682" y="909447"/>
                  </a:cubicBezTo>
                  <a:lnTo>
                    <a:pt x="5456682" y="4833620"/>
                  </a:lnTo>
                  <a:cubicBezTo>
                    <a:pt x="5456682" y="5335905"/>
                    <a:pt x="5049520" y="5743067"/>
                    <a:pt x="4547235" y="5743067"/>
                  </a:cubicBezTo>
                  <a:lnTo>
                    <a:pt x="909447" y="5743067"/>
                  </a:lnTo>
                  <a:cubicBezTo>
                    <a:pt x="407162" y="5743067"/>
                    <a:pt x="0" y="5335905"/>
                    <a:pt x="0" y="483362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65" name="Group 65"/>
          <p:cNvGrpSpPr/>
          <p:nvPr>
            <p:custDataLst>
              <p:tags r:id="rId17"/>
            </p:custDataLst>
          </p:nvPr>
        </p:nvGrpSpPr>
        <p:grpSpPr>
          <a:xfrm rot="2627273">
            <a:off x="13173564" y="3419826"/>
            <a:ext cx="1185612" cy="1185612"/>
            <a:chOff x="0" y="0"/>
            <a:chExt cx="1580816" cy="1580816"/>
          </a:xfrm>
          <a:solidFill>
            <a:srgbClr val="005BAB"/>
          </a:solidFill>
        </p:grpSpPr>
        <p:sp>
          <p:nvSpPr>
            <p:cNvPr id="66" name="Freeform 66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580896" cy="1580896"/>
            </a:xfrm>
            <a:custGeom>
              <a:avLst/>
              <a:gdLst/>
              <a:ahLst/>
              <a:cxnLst/>
              <a:rect l="l" t="t" r="r" b="b"/>
              <a:pathLst>
                <a:path w="1580896" h="1580896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1317371" y="0"/>
                  </a:lnTo>
                  <a:cubicBezTo>
                    <a:pt x="1462913" y="0"/>
                    <a:pt x="1580896" y="117983"/>
                    <a:pt x="1580896" y="263525"/>
                  </a:cubicBezTo>
                  <a:lnTo>
                    <a:pt x="1580896" y="1317371"/>
                  </a:lnTo>
                  <a:cubicBezTo>
                    <a:pt x="1580896" y="1462913"/>
                    <a:pt x="1462913" y="1580896"/>
                    <a:pt x="1317371" y="1580896"/>
                  </a:cubicBezTo>
                  <a:lnTo>
                    <a:pt x="263525" y="1580896"/>
                  </a:lnTo>
                  <a:cubicBezTo>
                    <a:pt x="117983" y="1580769"/>
                    <a:pt x="0" y="1462913"/>
                    <a:pt x="0" y="1317371"/>
                  </a:cubicBezTo>
                  <a:close/>
                </a:path>
              </a:pathLst>
            </a:custGeom>
            <a:grpFill/>
          </p:spPr>
        </p:sp>
      </p:grpSp>
      <p:sp>
        <p:nvSpPr>
          <p:cNvPr id="67" name="TextBox 67"/>
          <p:cNvSpPr txBox="1"/>
          <p:nvPr>
            <p:custDataLst>
              <p:tags r:id="rId19"/>
            </p:custDataLst>
          </p:nvPr>
        </p:nvSpPr>
        <p:spPr>
          <a:xfrm>
            <a:off x="13010130" y="3629297"/>
            <a:ext cx="1512481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>
                <a:solidFill>
                  <a:srgbClr val="FFFFFF"/>
                </a:solidFill>
                <a:latin typeface="字由点字典黑 65J" panose="00020600040101010101" charset="-122"/>
              </a:rPr>
              <a:t>03</a:t>
            </a:r>
            <a:endParaRPr lang="en-US" sz="4800">
              <a:solidFill>
                <a:srgbClr val="FFFFFF"/>
              </a:solidFill>
              <a:latin typeface="字由点字典黑 65J" panose="00020600040101010101" charset="-122"/>
            </a:endParaRPr>
          </a:p>
        </p:txBody>
      </p:sp>
      <p:sp>
        <p:nvSpPr>
          <p:cNvPr id="68" name="TextBox 68"/>
          <p:cNvSpPr txBox="1"/>
          <p:nvPr>
            <p:custDataLst>
              <p:tags r:id="rId20"/>
            </p:custDataLst>
          </p:nvPr>
        </p:nvSpPr>
        <p:spPr>
          <a:xfrm>
            <a:off x="12381376" y="5290058"/>
            <a:ext cx="2769988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zh-CN" alt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分词</a:t>
            </a:r>
            <a:r>
              <a:rPr lang="zh-CN" alt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技术</a:t>
            </a:r>
            <a:endParaRPr lang="zh-CN" altLang="en-US" sz="36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9" name="TextBox 69"/>
          <p:cNvSpPr txBox="1"/>
          <p:nvPr>
            <p:custDataLst>
              <p:tags r:id="rId21"/>
            </p:custDataLst>
          </p:nvPr>
        </p:nvSpPr>
        <p:spPr>
          <a:xfrm>
            <a:off x="12335013" y="5951780"/>
            <a:ext cx="2862714" cy="144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0"/>
              </a:lnSpc>
            </a:pPr>
            <a:r>
              <a:rPr lang="zh-CN" altLang="en-US" sz="2800">
                <a:solidFill>
                  <a:srgbClr val="3B424B"/>
                </a:solidFill>
                <a:ea typeface="字由点字典黑 45J" panose="00020600040101010101" charset="-122"/>
              </a:rPr>
              <a:t>利用适用于中文文本分词的</a:t>
            </a:r>
            <a:r>
              <a:rPr lang="en-US" altLang="zh-CN" sz="2800">
                <a:solidFill>
                  <a:srgbClr val="3B424B"/>
                </a:solidFill>
                <a:ea typeface="字由点字典黑 45J" panose="00020600040101010101" charset="-122"/>
              </a:rPr>
              <a:t>jiaba</a:t>
            </a:r>
            <a:r>
              <a:rPr lang="zh-CN" altLang="en-US" sz="2800">
                <a:solidFill>
                  <a:srgbClr val="3B424B"/>
                </a:solidFill>
                <a:ea typeface="字由点字典黑 45J" panose="00020600040101010101" charset="-122"/>
              </a:rPr>
              <a:t>分词工具对获取的文本进行分词处理</a:t>
            </a:r>
            <a:endParaRPr lang="zh-CN" altLang="en-US" sz="28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6714290" y="0"/>
            <a:ext cx="1573711" cy="1138224"/>
            <a:chOff x="0" y="0"/>
            <a:chExt cx="2098282" cy="1517632"/>
          </a:xfrm>
          <a:solidFill>
            <a:srgbClr val="005BAB">
              <a:alpha val="27000"/>
            </a:srgbClr>
          </a:solidFill>
        </p:grpSpPr>
        <p:sp>
          <p:nvSpPr>
            <p:cNvPr id="70" name="Freeform 17"/>
            <p:cNvSpPr/>
            <p:nvPr/>
          </p:nvSpPr>
          <p:spPr>
            <a:xfrm>
              <a:off x="0" y="0"/>
              <a:ext cx="2098294" cy="1517650"/>
            </a:xfrm>
            <a:custGeom>
              <a:avLst/>
              <a:gdLst/>
              <a:ahLst/>
              <a:cxnLst/>
              <a:rect l="l" t="t" r="r" b="b"/>
              <a:pathLst>
                <a:path w="2098294" h="1517650">
                  <a:moveTo>
                    <a:pt x="0" y="0"/>
                  </a:moveTo>
                  <a:lnTo>
                    <a:pt x="2098294" y="0"/>
                  </a:lnTo>
                  <a:lnTo>
                    <a:pt x="2098294" y="1401445"/>
                  </a:lnTo>
                  <a:lnTo>
                    <a:pt x="1823466" y="1486789"/>
                  </a:lnTo>
                  <a:cubicBezTo>
                    <a:pt x="1724660" y="1506982"/>
                    <a:pt x="1622425" y="1517650"/>
                    <a:pt x="1517650" y="1517650"/>
                  </a:cubicBezTo>
                  <a:cubicBezTo>
                    <a:pt x="679450" y="1517650"/>
                    <a:pt x="0" y="838200"/>
                    <a:pt x="0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" y="198549"/>
            <a:ext cx="3202966" cy="677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499647" y="8838890"/>
            <a:ext cx="2859044" cy="1448110"/>
            <a:chOff x="0" y="0"/>
            <a:chExt cx="7299770" cy="36973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99833" cy="3697351"/>
            </a:xfrm>
            <a:custGeom>
              <a:avLst/>
              <a:gdLst/>
              <a:ahLst/>
              <a:cxnLst/>
              <a:rect l="l" t="t" r="r" b="b"/>
              <a:pathLst>
                <a:path w="7299833" h="3697351">
                  <a:moveTo>
                    <a:pt x="3649853" y="0"/>
                  </a:moveTo>
                  <a:cubicBezTo>
                    <a:pt x="5665597" y="0"/>
                    <a:pt x="7299833" y="1634109"/>
                    <a:pt x="7299833" y="3649853"/>
                  </a:cubicBezTo>
                  <a:lnTo>
                    <a:pt x="7297420" y="3697351"/>
                  </a:lnTo>
                  <a:lnTo>
                    <a:pt x="2413" y="3697351"/>
                  </a:lnTo>
                  <a:lnTo>
                    <a:pt x="0" y="3649853"/>
                  </a:lnTo>
                  <a:cubicBezTo>
                    <a:pt x="0" y="1634109"/>
                    <a:pt x="1634109" y="0"/>
                    <a:pt x="3649853" y="0"/>
                  </a:cubicBezTo>
                  <a:close/>
                </a:path>
              </a:pathLst>
            </a:custGeom>
            <a:solidFill>
              <a:srgbClr val="0058E0">
                <a:alpha val="1764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260982" y="8898718"/>
            <a:ext cx="1094085" cy="392583"/>
            <a:chOff x="0" y="0"/>
            <a:chExt cx="1458780" cy="523444"/>
          </a:xfrm>
          <a:solidFill>
            <a:srgbClr val="005BAB"/>
          </a:solidFill>
        </p:grpSpPr>
        <p:grpSp>
          <p:nvGrpSpPr>
            <p:cNvPr id="8" name="Group 8"/>
            <p:cNvGrpSpPr/>
            <p:nvPr/>
          </p:nvGrpSpPr>
          <p:grpSpPr>
            <a:xfrm>
              <a:off x="1347250" y="0"/>
              <a:ext cx="111529" cy="111529"/>
              <a:chOff x="0" y="0"/>
              <a:chExt cx="76264" cy="76264"/>
            </a:xfrm>
            <a:grpFill/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077801" y="0"/>
              <a:ext cx="111529" cy="111529"/>
              <a:chOff x="0" y="0"/>
              <a:chExt cx="76264" cy="76264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808353" y="0"/>
              <a:ext cx="111529" cy="111529"/>
              <a:chOff x="0" y="0"/>
              <a:chExt cx="76264" cy="76264"/>
            </a:xfrm>
            <a:grpFill/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69455" y="0"/>
              <a:ext cx="111529" cy="111529"/>
              <a:chOff x="0" y="0"/>
              <a:chExt cx="76264" cy="76264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111529" cy="111529"/>
              <a:chOff x="0" y="0"/>
              <a:chExt cx="76264" cy="76264"/>
            </a:xfrm>
            <a:grpFill/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538904" y="0"/>
              <a:ext cx="111529" cy="111529"/>
              <a:chOff x="0" y="0"/>
              <a:chExt cx="76264" cy="76264"/>
            </a:xfrm>
            <a:grpFill/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134725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1077801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808353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69455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538904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134725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1077801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808353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269455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538904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</p:grpSp>
      <p:grpSp>
        <p:nvGrpSpPr>
          <p:cNvPr id="44" name="Group 44"/>
          <p:cNvGrpSpPr/>
          <p:nvPr/>
        </p:nvGrpSpPr>
        <p:grpSpPr>
          <a:xfrm>
            <a:off x="-2540" y="972049"/>
            <a:ext cx="17782224" cy="8138432"/>
            <a:chOff x="0" y="0"/>
            <a:chExt cx="23709632" cy="10851242"/>
          </a:xfrm>
        </p:grpSpPr>
        <p:sp>
          <p:nvSpPr>
            <p:cNvPr id="45" name="Freeform 45"/>
            <p:cNvSpPr/>
            <p:nvPr/>
          </p:nvSpPr>
          <p:spPr>
            <a:xfrm>
              <a:off x="3175" y="3175"/>
              <a:ext cx="23703279" cy="10844911"/>
            </a:xfrm>
            <a:custGeom>
              <a:avLst/>
              <a:gdLst/>
              <a:ahLst/>
              <a:cxnLst/>
              <a:rect l="l" t="t" r="r" b="b"/>
              <a:pathLst>
                <a:path w="23703279" h="10844911">
                  <a:moveTo>
                    <a:pt x="0" y="0"/>
                  </a:moveTo>
                  <a:lnTo>
                    <a:pt x="18280887" y="0"/>
                  </a:lnTo>
                  <a:cubicBezTo>
                    <a:pt x="21275675" y="0"/>
                    <a:pt x="23703279" y="2427732"/>
                    <a:pt x="23703279" y="5422392"/>
                  </a:cubicBezTo>
                  <a:lnTo>
                    <a:pt x="23703279" y="5422392"/>
                  </a:lnTo>
                  <a:cubicBezTo>
                    <a:pt x="23703279" y="8417179"/>
                    <a:pt x="21275548" y="10844784"/>
                    <a:pt x="18280887" y="10844784"/>
                  </a:cubicBezTo>
                  <a:lnTo>
                    <a:pt x="0" y="1084491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0"/>
              <a:ext cx="23709629" cy="10851261"/>
            </a:xfrm>
            <a:custGeom>
              <a:avLst/>
              <a:gdLst/>
              <a:ahLst/>
              <a:cxnLst/>
              <a:rect l="l" t="t" r="r" b="b"/>
              <a:pathLst>
                <a:path w="23709629" h="10851261">
                  <a:moveTo>
                    <a:pt x="3175" y="0"/>
                  </a:moveTo>
                  <a:lnTo>
                    <a:pt x="18284062" y="0"/>
                  </a:lnTo>
                  <a:lnTo>
                    <a:pt x="18284062" y="3175"/>
                  </a:lnTo>
                  <a:lnTo>
                    <a:pt x="18284062" y="0"/>
                  </a:lnTo>
                  <a:cubicBezTo>
                    <a:pt x="21280501" y="0"/>
                    <a:pt x="23709629" y="2429129"/>
                    <a:pt x="23709629" y="5425567"/>
                  </a:cubicBezTo>
                  <a:cubicBezTo>
                    <a:pt x="23709629" y="5427345"/>
                    <a:pt x="23708232" y="5428742"/>
                    <a:pt x="23706454" y="5428742"/>
                  </a:cubicBezTo>
                  <a:lnTo>
                    <a:pt x="23706454" y="5428742"/>
                  </a:lnTo>
                  <a:lnTo>
                    <a:pt x="23706454" y="5425567"/>
                  </a:lnTo>
                  <a:lnTo>
                    <a:pt x="23709629" y="5425567"/>
                  </a:lnTo>
                  <a:cubicBezTo>
                    <a:pt x="23709629" y="8422005"/>
                    <a:pt x="21280500" y="10851134"/>
                    <a:pt x="18284062" y="10851134"/>
                  </a:cubicBezTo>
                  <a:lnTo>
                    <a:pt x="18284062" y="10851134"/>
                  </a:lnTo>
                  <a:lnTo>
                    <a:pt x="3175" y="10851261"/>
                  </a:lnTo>
                  <a:cubicBezTo>
                    <a:pt x="1397" y="10851261"/>
                    <a:pt x="0" y="10849864"/>
                    <a:pt x="0" y="10848086"/>
                  </a:cubicBezTo>
                  <a:lnTo>
                    <a:pt x="0" y="3175"/>
                  </a:lnTo>
                  <a:cubicBezTo>
                    <a:pt x="0" y="1397"/>
                    <a:pt x="1397" y="0"/>
                    <a:pt x="3175" y="0"/>
                  </a:cubicBezTo>
                  <a:moveTo>
                    <a:pt x="3175" y="6350"/>
                  </a:moveTo>
                  <a:lnTo>
                    <a:pt x="3175" y="3175"/>
                  </a:lnTo>
                  <a:lnTo>
                    <a:pt x="6350" y="3175"/>
                  </a:lnTo>
                  <a:lnTo>
                    <a:pt x="6350" y="10848086"/>
                  </a:lnTo>
                  <a:lnTo>
                    <a:pt x="3175" y="10848086"/>
                  </a:lnTo>
                  <a:lnTo>
                    <a:pt x="3175" y="10844911"/>
                  </a:lnTo>
                  <a:lnTo>
                    <a:pt x="18284062" y="10844911"/>
                  </a:lnTo>
                  <a:lnTo>
                    <a:pt x="18284062" y="10848086"/>
                  </a:lnTo>
                  <a:lnTo>
                    <a:pt x="18284062" y="10844911"/>
                  </a:lnTo>
                  <a:cubicBezTo>
                    <a:pt x="21277072" y="10844911"/>
                    <a:pt x="23703279" y="8418576"/>
                    <a:pt x="23703279" y="5425694"/>
                  </a:cubicBezTo>
                  <a:cubicBezTo>
                    <a:pt x="23703279" y="5423916"/>
                    <a:pt x="23704676" y="5422519"/>
                    <a:pt x="23706454" y="5422519"/>
                  </a:cubicBezTo>
                  <a:lnTo>
                    <a:pt x="23706454" y="5422519"/>
                  </a:lnTo>
                  <a:lnTo>
                    <a:pt x="23706454" y="5425694"/>
                  </a:lnTo>
                  <a:lnTo>
                    <a:pt x="23703279" y="5425694"/>
                  </a:lnTo>
                  <a:cubicBezTo>
                    <a:pt x="23703280" y="2432685"/>
                    <a:pt x="21276945" y="6350"/>
                    <a:pt x="18284062" y="6350"/>
                  </a:cubicBezTo>
                  <a:lnTo>
                    <a:pt x="3175" y="6350"/>
                  </a:lnTo>
                  <a:close/>
                </a:path>
              </a:pathLst>
            </a:custGeom>
            <a:solidFill>
              <a:srgbClr val="0058E0"/>
            </a:solidFill>
          </p:spPr>
        </p:sp>
      </p:grpSp>
      <p:sp>
        <p:nvSpPr>
          <p:cNvPr id="47" name="AutoShape 47"/>
          <p:cNvSpPr/>
          <p:nvPr/>
        </p:nvSpPr>
        <p:spPr>
          <a:xfrm>
            <a:off x="1028700" y="2373551"/>
            <a:ext cx="4439157" cy="0"/>
          </a:xfrm>
          <a:prstGeom prst="line">
            <a:avLst/>
          </a:prstGeom>
          <a:ln w="28575" cap="rnd">
            <a:solidFill>
              <a:srgbClr val="005BAB"/>
            </a:solidFill>
            <a:prstDash val="solid"/>
            <a:headEnd type="oval" w="lg" len="lg"/>
            <a:tailEnd type="triangle" w="lg" len="med"/>
          </a:ln>
        </p:spPr>
      </p:sp>
      <p:grpSp>
        <p:nvGrpSpPr>
          <p:cNvPr id="48" name="Group 48"/>
          <p:cNvGrpSpPr/>
          <p:nvPr>
            <p:custDataLst>
              <p:tags r:id="rId1"/>
            </p:custDataLst>
          </p:nvPr>
        </p:nvGrpSpPr>
        <p:grpSpPr>
          <a:xfrm>
            <a:off x="3229610" y="3402965"/>
            <a:ext cx="12548870" cy="3411220"/>
            <a:chOff x="0" y="0"/>
            <a:chExt cx="16731460" cy="2475598"/>
          </a:xfrm>
        </p:grpSpPr>
        <p:sp>
          <p:nvSpPr>
            <p:cNvPr id="49" name="Freeform 49"/>
            <p:cNvSpPr/>
            <p:nvPr>
              <p:custDataLst>
                <p:tags r:id="rId2"/>
              </p:custDataLst>
            </p:nvPr>
          </p:nvSpPr>
          <p:spPr>
            <a:xfrm>
              <a:off x="0" y="0"/>
              <a:ext cx="16731487" cy="2475611"/>
            </a:xfrm>
            <a:custGeom>
              <a:avLst/>
              <a:gdLst/>
              <a:ahLst/>
              <a:cxnLst/>
              <a:rect l="l" t="t" r="r" b="b"/>
              <a:pathLst>
                <a:path w="16731487" h="2475611">
                  <a:moveTo>
                    <a:pt x="16731487" y="412623"/>
                  </a:moveTo>
                  <a:cubicBezTo>
                    <a:pt x="16731487" y="184785"/>
                    <a:pt x="16546702" y="0"/>
                    <a:pt x="16318864" y="0"/>
                  </a:cubicBezTo>
                  <a:lnTo>
                    <a:pt x="412623" y="0"/>
                  </a:lnTo>
                  <a:cubicBezTo>
                    <a:pt x="184785" y="0"/>
                    <a:pt x="0" y="184785"/>
                    <a:pt x="0" y="412623"/>
                  </a:cubicBezTo>
                  <a:lnTo>
                    <a:pt x="0" y="2062988"/>
                  </a:lnTo>
                  <a:cubicBezTo>
                    <a:pt x="0" y="2290826"/>
                    <a:pt x="184785" y="2475611"/>
                    <a:pt x="412623" y="2475611"/>
                  </a:cubicBezTo>
                  <a:lnTo>
                    <a:pt x="16318864" y="2475611"/>
                  </a:lnTo>
                  <a:cubicBezTo>
                    <a:pt x="16546703" y="2475611"/>
                    <a:pt x="16731487" y="2290826"/>
                    <a:pt x="16731487" y="2062988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0" name="Group 50"/>
          <p:cNvGrpSpPr/>
          <p:nvPr>
            <p:custDataLst>
              <p:tags r:id="rId3"/>
            </p:custDataLst>
          </p:nvPr>
        </p:nvGrpSpPr>
        <p:grpSpPr>
          <a:xfrm>
            <a:off x="5546113" y="3053572"/>
            <a:ext cx="4179969" cy="756285"/>
            <a:chOff x="0" y="0"/>
            <a:chExt cx="5573292" cy="1008380"/>
          </a:xfrm>
        </p:grpSpPr>
        <p:sp>
          <p:nvSpPr>
            <p:cNvPr id="51" name="Freeform 51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573268" cy="1008389"/>
            </a:xfrm>
            <a:custGeom>
              <a:avLst/>
              <a:gdLst/>
              <a:ahLst/>
              <a:cxnLst/>
              <a:rect l="l" t="t" r="r" b="b"/>
              <a:pathLst>
                <a:path w="5573268" h="1008389">
                  <a:moveTo>
                    <a:pt x="0" y="504126"/>
                  </a:moveTo>
                  <a:cubicBezTo>
                    <a:pt x="0" y="225788"/>
                    <a:pt x="207899" y="0"/>
                    <a:pt x="464185" y="0"/>
                  </a:cubicBezTo>
                  <a:lnTo>
                    <a:pt x="5109083" y="0"/>
                  </a:lnTo>
                  <a:cubicBezTo>
                    <a:pt x="5365496" y="0"/>
                    <a:pt x="5573268" y="225788"/>
                    <a:pt x="5573268" y="504126"/>
                  </a:cubicBezTo>
                  <a:cubicBezTo>
                    <a:pt x="5573268" y="782464"/>
                    <a:pt x="5365369" y="1008252"/>
                    <a:pt x="5109083" y="1008252"/>
                  </a:cubicBezTo>
                  <a:lnTo>
                    <a:pt x="464185" y="1008252"/>
                  </a:lnTo>
                  <a:cubicBezTo>
                    <a:pt x="207899" y="1008389"/>
                    <a:pt x="0" y="782602"/>
                    <a:pt x="0" y="504126"/>
                  </a:cubicBezTo>
                  <a:close/>
                </a:path>
              </a:pathLst>
            </a:custGeom>
            <a:solidFill>
              <a:srgbClr val="005BAB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2" name="TextBox 52"/>
            <p:cNvSpPr txBox="1"/>
            <p:nvPr>
              <p:custDataLst>
                <p:tags r:id="rId5"/>
              </p:custDataLst>
            </p:nvPr>
          </p:nvSpPr>
          <p:spPr>
            <a:xfrm>
              <a:off x="0" y="0"/>
              <a:ext cx="5573292" cy="928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20"/>
                </a:lnSpc>
              </a:pPr>
              <a:r>
                <a:rPr lang="zh-CN" altLang="en-US" sz="3600">
                  <a:solidFill>
                    <a:srgbClr val="FFFFFF"/>
                  </a:solidFill>
                  <a:ea typeface="字由点字典黑 65J" panose="00020600040101010101" charset="-122"/>
                </a:rPr>
                <a:t>简要介绍</a:t>
              </a:r>
              <a:endParaRPr lang="zh-CN" altLang="en-US" sz="3600">
                <a:solidFill>
                  <a:srgbClr val="FFFFFF"/>
                </a:solidFill>
                <a:ea typeface="字由点字典黑 65J" panose="00020600040101010101" charset="-122"/>
              </a:endParaRPr>
            </a:p>
          </p:txBody>
        </p:sp>
      </p:grpSp>
      <p:grpSp>
        <p:nvGrpSpPr>
          <p:cNvPr id="58" name="Group 58"/>
          <p:cNvGrpSpPr>
            <a:grpSpLocks noChangeAspect="1"/>
          </p:cNvGrpSpPr>
          <p:nvPr/>
        </p:nvGrpSpPr>
        <p:grpSpPr>
          <a:xfrm>
            <a:off x="1174115" y="3402965"/>
            <a:ext cx="4177030" cy="4116705"/>
            <a:chOff x="0" y="0"/>
            <a:chExt cx="7967980" cy="1078357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0" y="25400"/>
                  </a:lnTo>
                  <a:lnTo>
                    <a:pt x="0" y="431800"/>
                  </a:lnTo>
                  <a:lnTo>
                    <a:pt x="25400" y="431800"/>
                  </a:lnTo>
                  <a:lnTo>
                    <a:pt x="25400" y="25400"/>
                  </a:lnTo>
                  <a:lnTo>
                    <a:pt x="431800" y="25400"/>
                  </a:lnTo>
                  <a:lnTo>
                    <a:pt x="431800" y="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58E0"/>
            </a:solidFill>
          </p:spPr>
        </p:sp>
        <p:sp>
          <p:nvSpPr>
            <p:cNvPr id="61" name="Freeform 61"/>
            <p:cNvSpPr/>
            <p:nvPr/>
          </p:nvSpPr>
          <p:spPr>
            <a:xfrm>
              <a:off x="7534910" y="10351770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407670" y="0"/>
                  </a:moveTo>
                  <a:lnTo>
                    <a:pt x="407670" y="406400"/>
                  </a:lnTo>
                  <a:lnTo>
                    <a:pt x="0" y="406400"/>
                  </a:lnTo>
                  <a:lnTo>
                    <a:pt x="0" y="431800"/>
                  </a:lnTo>
                  <a:lnTo>
                    <a:pt x="407670" y="431800"/>
                  </a:lnTo>
                  <a:lnTo>
                    <a:pt x="433070" y="431800"/>
                  </a:lnTo>
                  <a:lnTo>
                    <a:pt x="433070" y="406400"/>
                  </a:lnTo>
                  <a:lnTo>
                    <a:pt x="433070" y="0"/>
                  </a:lnTo>
                  <a:close/>
                </a:path>
              </a:pathLst>
            </a:custGeom>
            <a:solidFill>
              <a:srgbClr val="0058E0"/>
            </a:solidFill>
          </p:spPr>
        </p:sp>
      </p:grpSp>
      <p:sp>
        <p:nvSpPr>
          <p:cNvPr id="62" name="TextBox 62"/>
          <p:cNvSpPr txBox="1"/>
          <p:nvPr/>
        </p:nvSpPr>
        <p:spPr>
          <a:xfrm>
            <a:off x="904549" y="1544876"/>
            <a:ext cx="4439156" cy="845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数据</a:t>
            </a: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来源</a:t>
            </a:r>
            <a:endParaRPr lang="zh-CN" altLang="en-US" sz="55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3" name="TextBox 63"/>
          <p:cNvSpPr txBox="1"/>
          <p:nvPr>
            <p:custDataLst>
              <p:tags r:id="rId6"/>
            </p:custDataLst>
          </p:nvPr>
        </p:nvSpPr>
        <p:spPr>
          <a:xfrm>
            <a:off x="5410200" y="4542790"/>
            <a:ext cx="9772650" cy="20332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2810"/>
              </a:lnSpc>
            </a:pPr>
            <a:r>
              <a:rPr lang="en-US" sz="3200">
                <a:solidFill>
                  <a:srgbClr val="3B424B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有驾是百度旗下的汽车内容和服务平台</a:t>
            </a:r>
            <a:r>
              <a:rPr lang="zh-CN" altLang="en-US" sz="3200">
                <a:solidFill>
                  <a:srgbClr val="3B424B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r>
              <a:rPr lang="en-US" sz="3200">
                <a:solidFill>
                  <a:srgbClr val="3B424B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有驾汇聚10万汽车达人，产出多种优质内容，覆盖新车资讯、试驾评测、自驾攻略、豪车文化、玩车改装等多种类型。有驾汽车社区覆盖各个品牌与车系，汇聚海量相关车贴</a:t>
            </a:r>
            <a:r>
              <a:rPr lang="zh-CN" altLang="en-US" sz="3200">
                <a:solidFill>
                  <a:srgbClr val="3B424B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。同时也是一个较大规模的交易平台</a:t>
            </a:r>
            <a:r>
              <a:rPr lang="en-US" sz="3200">
                <a:solidFill>
                  <a:srgbClr val="3B424B"/>
                </a:solidFill>
                <a:ea typeface="字由点字典黑 45J" panose="00020600040101010101" charset="-122"/>
              </a:rPr>
              <a:t>。</a:t>
            </a:r>
            <a:endParaRPr lang="zh-CN" altLang="en-US" sz="32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6714290" y="0"/>
            <a:ext cx="1573711" cy="1138224"/>
            <a:chOff x="0" y="0"/>
            <a:chExt cx="2098282" cy="1517632"/>
          </a:xfrm>
          <a:solidFill>
            <a:srgbClr val="005BAB">
              <a:alpha val="27000"/>
            </a:srgbClr>
          </a:solidFill>
        </p:grpSpPr>
        <p:sp>
          <p:nvSpPr>
            <p:cNvPr id="65" name="Freeform 17"/>
            <p:cNvSpPr/>
            <p:nvPr/>
          </p:nvSpPr>
          <p:spPr>
            <a:xfrm>
              <a:off x="0" y="0"/>
              <a:ext cx="2098294" cy="1517650"/>
            </a:xfrm>
            <a:custGeom>
              <a:avLst/>
              <a:gdLst/>
              <a:ahLst/>
              <a:cxnLst/>
              <a:rect l="l" t="t" r="r" b="b"/>
              <a:pathLst>
                <a:path w="2098294" h="1517650">
                  <a:moveTo>
                    <a:pt x="0" y="0"/>
                  </a:moveTo>
                  <a:lnTo>
                    <a:pt x="2098294" y="0"/>
                  </a:lnTo>
                  <a:lnTo>
                    <a:pt x="2098294" y="1401445"/>
                  </a:lnTo>
                  <a:lnTo>
                    <a:pt x="1823466" y="1486789"/>
                  </a:lnTo>
                  <a:cubicBezTo>
                    <a:pt x="1724660" y="1506982"/>
                    <a:pt x="1622425" y="1517650"/>
                    <a:pt x="1517650" y="1517650"/>
                  </a:cubicBezTo>
                  <a:cubicBezTo>
                    <a:pt x="679450" y="1517650"/>
                    <a:pt x="0" y="838200"/>
                    <a:pt x="0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" y="198549"/>
            <a:ext cx="3202966" cy="6773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3467100"/>
            <a:ext cx="394970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499647" y="8838890"/>
            <a:ext cx="2859044" cy="1448110"/>
            <a:chOff x="0" y="0"/>
            <a:chExt cx="7299770" cy="36973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99833" cy="3697351"/>
            </a:xfrm>
            <a:custGeom>
              <a:avLst/>
              <a:gdLst/>
              <a:ahLst/>
              <a:cxnLst/>
              <a:rect l="l" t="t" r="r" b="b"/>
              <a:pathLst>
                <a:path w="7299833" h="3697351">
                  <a:moveTo>
                    <a:pt x="3649853" y="0"/>
                  </a:moveTo>
                  <a:cubicBezTo>
                    <a:pt x="5665597" y="0"/>
                    <a:pt x="7299833" y="1634109"/>
                    <a:pt x="7299833" y="3649853"/>
                  </a:cubicBezTo>
                  <a:lnTo>
                    <a:pt x="7297420" y="3697351"/>
                  </a:lnTo>
                  <a:lnTo>
                    <a:pt x="2413" y="3697351"/>
                  </a:lnTo>
                  <a:lnTo>
                    <a:pt x="0" y="3649853"/>
                  </a:lnTo>
                  <a:cubicBezTo>
                    <a:pt x="0" y="1634109"/>
                    <a:pt x="1634109" y="0"/>
                    <a:pt x="3649853" y="0"/>
                  </a:cubicBezTo>
                  <a:close/>
                </a:path>
              </a:pathLst>
            </a:custGeom>
            <a:solidFill>
              <a:srgbClr val="0058E0">
                <a:alpha val="1764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260982" y="8898718"/>
            <a:ext cx="1094085" cy="392583"/>
            <a:chOff x="0" y="0"/>
            <a:chExt cx="1458780" cy="523444"/>
          </a:xfrm>
          <a:solidFill>
            <a:srgbClr val="005BAB"/>
          </a:solidFill>
        </p:grpSpPr>
        <p:grpSp>
          <p:nvGrpSpPr>
            <p:cNvPr id="8" name="Group 8"/>
            <p:cNvGrpSpPr/>
            <p:nvPr/>
          </p:nvGrpSpPr>
          <p:grpSpPr>
            <a:xfrm>
              <a:off x="1347250" y="0"/>
              <a:ext cx="111529" cy="111529"/>
              <a:chOff x="0" y="0"/>
              <a:chExt cx="76264" cy="76264"/>
            </a:xfrm>
            <a:grpFill/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077801" y="0"/>
              <a:ext cx="111529" cy="111529"/>
              <a:chOff x="0" y="0"/>
              <a:chExt cx="76264" cy="76264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808353" y="0"/>
              <a:ext cx="111529" cy="111529"/>
              <a:chOff x="0" y="0"/>
              <a:chExt cx="76264" cy="76264"/>
            </a:xfrm>
            <a:grpFill/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69455" y="0"/>
              <a:ext cx="111529" cy="111529"/>
              <a:chOff x="0" y="0"/>
              <a:chExt cx="76264" cy="76264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111529" cy="111529"/>
              <a:chOff x="0" y="0"/>
              <a:chExt cx="76264" cy="76264"/>
            </a:xfrm>
            <a:grpFill/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538904" y="0"/>
              <a:ext cx="111529" cy="111529"/>
              <a:chOff x="0" y="0"/>
              <a:chExt cx="76264" cy="76264"/>
            </a:xfrm>
            <a:grpFill/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134725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1077801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808353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69455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538904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134725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1077801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808353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269455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538904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</p:grpSp>
      <p:grpSp>
        <p:nvGrpSpPr>
          <p:cNvPr id="44" name="Group 44"/>
          <p:cNvGrpSpPr/>
          <p:nvPr/>
        </p:nvGrpSpPr>
        <p:grpSpPr>
          <a:xfrm>
            <a:off x="1905" y="1026024"/>
            <a:ext cx="17782224" cy="8138432"/>
            <a:chOff x="0" y="0"/>
            <a:chExt cx="23709632" cy="10851242"/>
          </a:xfrm>
        </p:grpSpPr>
        <p:sp>
          <p:nvSpPr>
            <p:cNvPr id="45" name="Freeform 45"/>
            <p:cNvSpPr/>
            <p:nvPr/>
          </p:nvSpPr>
          <p:spPr>
            <a:xfrm>
              <a:off x="3175" y="3175"/>
              <a:ext cx="23703279" cy="10844911"/>
            </a:xfrm>
            <a:custGeom>
              <a:avLst/>
              <a:gdLst/>
              <a:ahLst/>
              <a:cxnLst/>
              <a:rect l="l" t="t" r="r" b="b"/>
              <a:pathLst>
                <a:path w="23703279" h="10844911">
                  <a:moveTo>
                    <a:pt x="0" y="0"/>
                  </a:moveTo>
                  <a:lnTo>
                    <a:pt x="18280887" y="0"/>
                  </a:lnTo>
                  <a:cubicBezTo>
                    <a:pt x="21275675" y="0"/>
                    <a:pt x="23703279" y="2427732"/>
                    <a:pt x="23703279" y="5422392"/>
                  </a:cubicBezTo>
                  <a:lnTo>
                    <a:pt x="23703279" y="5422392"/>
                  </a:lnTo>
                  <a:cubicBezTo>
                    <a:pt x="23703279" y="8417179"/>
                    <a:pt x="21275548" y="10844784"/>
                    <a:pt x="18280887" y="10844784"/>
                  </a:cubicBezTo>
                  <a:lnTo>
                    <a:pt x="0" y="1084491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0"/>
              <a:ext cx="23709629" cy="10851261"/>
            </a:xfrm>
            <a:custGeom>
              <a:avLst/>
              <a:gdLst/>
              <a:ahLst/>
              <a:cxnLst/>
              <a:rect l="l" t="t" r="r" b="b"/>
              <a:pathLst>
                <a:path w="23709629" h="10851261">
                  <a:moveTo>
                    <a:pt x="3175" y="0"/>
                  </a:moveTo>
                  <a:lnTo>
                    <a:pt x="18284062" y="0"/>
                  </a:lnTo>
                  <a:lnTo>
                    <a:pt x="18284062" y="3175"/>
                  </a:lnTo>
                  <a:lnTo>
                    <a:pt x="18284062" y="0"/>
                  </a:lnTo>
                  <a:cubicBezTo>
                    <a:pt x="21280501" y="0"/>
                    <a:pt x="23709629" y="2429129"/>
                    <a:pt x="23709629" y="5425567"/>
                  </a:cubicBezTo>
                  <a:cubicBezTo>
                    <a:pt x="23709629" y="5427345"/>
                    <a:pt x="23708232" y="5428742"/>
                    <a:pt x="23706454" y="5428742"/>
                  </a:cubicBezTo>
                  <a:lnTo>
                    <a:pt x="23706454" y="5428742"/>
                  </a:lnTo>
                  <a:lnTo>
                    <a:pt x="23706454" y="5425567"/>
                  </a:lnTo>
                  <a:lnTo>
                    <a:pt x="23709629" y="5425567"/>
                  </a:lnTo>
                  <a:cubicBezTo>
                    <a:pt x="23709629" y="8422005"/>
                    <a:pt x="21280500" y="10851134"/>
                    <a:pt x="18284062" y="10851134"/>
                  </a:cubicBezTo>
                  <a:lnTo>
                    <a:pt x="18284062" y="10851134"/>
                  </a:lnTo>
                  <a:lnTo>
                    <a:pt x="3175" y="10851261"/>
                  </a:lnTo>
                  <a:cubicBezTo>
                    <a:pt x="1397" y="10851261"/>
                    <a:pt x="0" y="10849864"/>
                    <a:pt x="0" y="10848086"/>
                  </a:cubicBezTo>
                  <a:lnTo>
                    <a:pt x="0" y="3175"/>
                  </a:lnTo>
                  <a:cubicBezTo>
                    <a:pt x="0" y="1397"/>
                    <a:pt x="1397" y="0"/>
                    <a:pt x="3175" y="0"/>
                  </a:cubicBezTo>
                  <a:moveTo>
                    <a:pt x="3175" y="6350"/>
                  </a:moveTo>
                  <a:lnTo>
                    <a:pt x="3175" y="3175"/>
                  </a:lnTo>
                  <a:lnTo>
                    <a:pt x="6350" y="3175"/>
                  </a:lnTo>
                  <a:lnTo>
                    <a:pt x="6350" y="10848086"/>
                  </a:lnTo>
                  <a:lnTo>
                    <a:pt x="3175" y="10848086"/>
                  </a:lnTo>
                  <a:lnTo>
                    <a:pt x="3175" y="10844911"/>
                  </a:lnTo>
                  <a:lnTo>
                    <a:pt x="18284062" y="10844911"/>
                  </a:lnTo>
                  <a:lnTo>
                    <a:pt x="18284062" y="10848086"/>
                  </a:lnTo>
                  <a:lnTo>
                    <a:pt x="18284062" y="10844911"/>
                  </a:lnTo>
                  <a:cubicBezTo>
                    <a:pt x="21277072" y="10844911"/>
                    <a:pt x="23703279" y="8418576"/>
                    <a:pt x="23703279" y="5425694"/>
                  </a:cubicBezTo>
                  <a:cubicBezTo>
                    <a:pt x="23703279" y="5423916"/>
                    <a:pt x="23704676" y="5422519"/>
                    <a:pt x="23706454" y="5422519"/>
                  </a:cubicBezTo>
                  <a:lnTo>
                    <a:pt x="23706454" y="5422519"/>
                  </a:lnTo>
                  <a:lnTo>
                    <a:pt x="23706454" y="5425694"/>
                  </a:lnTo>
                  <a:lnTo>
                    <a:pt x="23703279" y="5425694"/>
                  </a:lnTo>
                  <a:cubicBezTo>
                    <a:pt x="23703280" y="2432685"/>
                    <a:pt x="21276945" y="6350"/>
                    <a:pt x="18284062" y="6350"/>
                  </a:cubicBezTo>
                  <a:lnTo>
                    <a:pt x="3175" y="6350"/>
                  </a:lnTo>
                  <a:close/>
                </a:path>
              </a:pathLst>
            </a:custGeom>
            <a:solidFill>
              <a:srgbClr val="0058E0"/>
            </a:solidFill>
          </p:spPr>
        </p:sp>
      </p:grpSp>
      <p:sp>
        <p:nvSpPr>
          <p:cNvPr id="47" name="AutoShape 47"/>
          <p:cNvSpPr/>
          <p:nvPr/>
        </p:nvSpPr>
        <p:spPr>
          <a:xfrm>
            <a:off x="1028700" y="2373551"/>
            <a:ext cx="4439157" cy="0"/>
          </a:xfrm>
          <a:prstGeom prst="line">
            <a:avLst/>
          </a:prstGeom>
          <a:ln w="28575" cap="rnd">
            <a:solidFill>
              <a:srgbClr val="0058E0"/>
            </a:solidFill>
            <a:prstDash val="solid"/>
            <a:headEnd type="oval" w="lg" len="lg"/>
            <a:tailEnd type="triangle" w="lg" len="med"/>
          </a:ln>
        </p:spPr>
      </p:sp>
      <p:grpSp>
        <p:nvGrpSpPr>
          <p:cNvPr id="51" name="Group 51"/>
          <p:cNvGrpSpPr/>
          <p:nvPr/>
        </p:nvGrpSpPr>
        <p:grpSpPr>
          <a:xfrm>
            <a:off x="2002155" y="3733800"/>
            <a:ext cx="5541645" cy="1018540"/>
            <a:chOff x="0" y="0"/>
            <a:chExt cx="7388902" cy="2815854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7388860" cy="2815844"/>
            </a:xfrm>
            <a:custGeom>
              <a:avLst/>
              <a:gdLst/>
              <a:ahLst/>
              <a:cxnLst/>
              <a:rect l="l" t="t" r="r" b="b"/>
              <a:pathLst>
                <a:path w="7388860" h="2815844">
                  <a:moveTo>
                    <a:pt x="7388860" y="469265"/>
                  </a:moveTo>
                  <a:cubicBezTo>
                    <a:pt x="7388860" y="210058"/>
                    <a:pt x="7178802" y="0"/>
                    <a:pt x="6919595" y="0"/>
                  </a:cubicBezTo>
                  <a:lnTo>
                    <a:pt x="469265" y="0"/>
                  </a:lnTo>
                  <a:cubicBezTo>
                    <a:pt x="210058" y="0"/>
                    <a:pt x="0" y="210058"/>
                    <a:pt x="0" y="469265"/>
                  </a:cubicBezTo>
                  <a:lnTo>
                    <a:pt x="0" y="2346579"/>
                  </a:lnTo>
                  <a:cubicBezTo>
                    <a:pt x="0" y="2605786"/>
                    <a:pt x="210058" y="2815844"/>
                    <a:pt x="469265" y="2815844"/>
                  </a:cubicBezTo>
                  <a:lnTo>
                    <a:pt x="6919595" y="2815844"/>
                  </a:lnTo>
                  <a:cubicBezTo>
                    <a:pt x="7178801" y="2815844"/>
                    <a:pt x="7388860" y="2605786"/>
                    <a:pt x="7388860" y="23465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3" name="Group 53"/>
          <p:cNvGrpSpPr/>
          <p:nvPr/>
        </p:nvGrpSpPr>
        <p:grpSpPr>
          <a:xfrm rot="-2627273">
            <a:off x="1166195" y="3706310"/>
            <a:ext cx="1157178" cy="1157178"/>
            <a:chOff x="0" y="0"/>
            <a:chExt cx="1542904" cy="1542904"/>
          </a:xfrm>
          <a:solidFill>
            <a:srgbClr val="005BAB"/>
          </a:solidFill>
        </p:grpSpPr>
        <p:sp>
          <p:nvSpPr>
            <p:cNvPr id="54" name="Freeform 54"/>
            <p:cNvSpPr/>
            <p:nvPr/>
          </p:nvSpPr>
          <p:spPr>
            <a:xfrm>
              <a:off x="0" y="0"/>
              <a:ext cx="1542923" cy="1542923"/>
            </a:xfrm>
            <a:custGeom>
              <a:avLst/>
              <a:gdLst/>
              <a:ahLst/>
              <a:cxnLst/>
              <a:rect l="l" t="t" r="r" b="b"/>
              <a:pathLst>
                <a:path w="1542923" h="1542923">
                  <a:moveTo>
                    <a:pt x="1542923" y="257175"/>
                  </a:moveTo>
                  <a:cubicBezTo>
                    <a:pt x="1542923" y="115189"/>
                    <a:pt x="1427734" y="0"/>
                    <a:pt x="1285748" y="0"/>
                  </a:cubicBezTo>
                  <a:lnTo>
                    <a:pt x="257175" y="0"/>
                  </a:lnTo>
                  <a:cubicBezTo>
                    <a:pt x="115189" y="0"/>
                    <a:pt x="0" y="115189"/>
                    <a:pt x="0" y="257175"/>
                  </a:cubicBezTo>
                  <a:lnTo>
                    <a:pt x="0" y="1285748"/>
                  </a:lnTo>
                  <a:cubicBezTo>
                    <a:pt x="0" y="1427734"/>
                    <a:pt x="115189" y="1542923"/>
                    <a:pt x="257175" y="1542923"/>
                  </a:cubicBezTo>
                  <a:lnTo>
                    <a:pt x="1285748" y="1542923"/>
                  </a:lnTo>
                  <a:cubicBezTo>
                    <a:pt x="1427734" y="1542923"/>
                    <a:pt x="1542923" y="1427734"/>
                    <a:pt x="1542923" y="1285748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5" name="Group 55"/>
          <p:cNvGrpSpPr/>
          <p:nvPr/>
        </p:nvGrpSpPr>
        <p:grpSpPr>
          <a:xfrm>
            <a:off x="10039985" y="3656965"/>
            <a:ext cx="5541645" cy="1106170"/>
            <a:chOff x="0" y="0"/>
            <a:chExt cx="7388902" cy="2699509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7388902" cy="2699509"/>
            </a:xfrm>
            <a:custGeom>
              <a:avLst/>
              <a:gdLst/>
              <a:ahLst/>
              <a:cxnLst/>
              <a:rect l="l" t="t" r="r" b="b"/>
              <a:pathLst>
                <a:path w="7388860" h="2815844">
                  <a:moveTo>
                    <a:pt x="7388860" y="469265"/>
                  </a:moveTo>
                  <a:cubicBezTo>
                    <a:pt x="7388860" y="210058"/>
                    <a:pt x="7178802" y="0"/>
                    <a:pt x="6919595" y="0"/>
                  </a:cubicBezTo>
                  <a:lnTo>
                    <a:pt x="469265" y="0"/>
                  </a:lnTo>
                  <a:cubicBezTo>
                    <a:pt x="210058" y="0"/>
                    <a:pt x="0" y="210058"/>
                    <a:pt x="0" y="469265"/>
                  </a:cubicBezTo>
                  <a:lnTo>
                    <a:pt x="0" y="2346579"/>
                  </a:lnTo>
                  <a:cubicBezTo>
                    <a:pt x="0" y="2605786"/>
                    <a:pt x="210058" y="2815844"/>
                    <a:pt x="469265" y="2815844"/>
                  </a:cubicBezTo>
                  <a:lnTo>
                    <a:pt x="6919595" y="2815844"/>
                  </a:lnTo>
                  <a:cubicBezTo>
                    <a:pt x="7178801" y="2815844"/>
                    <a:pt x="7388860" y="2605786"/>
                    <a:pt x="7388860" y="23465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7" name="Group 57"/>
          <p:cNvGrpSpPr/>
          <p:nvPr/>
        </p:nvGrpSpPr>
        <p:grpSpPr>
          <a:xfrm rot="-2627273">
            <a:off x="9155041" y="3782510"/>
            <a:ext cx="1157178" cy="1157178"/>
            <a:chOff x="0" y="0"/>
            <a:chExt cx="1542904" cy="1542904"/>
          </a:xfrm>
          <a:solidFill>
            <a:srgbClr val="005BAB"/>
          </a:solidFill>
        </p:grpSpPr>
        <p:sp>
          <p:nvSpPr>
            <p:cNvPr id="58" name="Freeform 58"/>
            <p:cNvSpPr/>
            <p:nvPr/>
          </p:nvSpPr>
          <p:spPr>
            <a:xfrm>
              <a:off x="0" y="0"/>
              <a:ext cx="1542923" cy="1542923"/>
            </a:xfrm>
            <a:custGeom>
              <a:avLst/>
              <a:gdLst/>
              <a:ahLst/>
              <a:cxnLst/>
              <a:rect l="l" t="t" r="r" b="b"/>
              <a:pathLst>
                <a:path w="1542923" h="1542923">
                  <a:moveTo>
                    <a:pt x="1542923" y="257175"/>
                  </a:moveTo>
                  <a:cubicBezTo>
                    <a:pt x="1542923" y="115189"/>
                    <a:pt x="1427734" y="0"/>
                    <a:pt x="1285748" y="0"/>
                  </a:cubicBezTo>
                  <a:lnTo>
                    <a:pt x="257175" y="0"/>
                  </a:lnTo>
                  <a:cubicBezTo>
                    <a:pt x="115189" y="0"/>
                    <a:pt x="0" y="115189"/>
                    <a:pt x="0" y="257175"/>
                  </a:cubicBezTo>
                  <a:lnTo>
                    <a:pt x="0" y="1285748"/>
                  </a:lnTo>
                  <a:cubicBezTo>
                    <a:pt x="0" y="1427734"/>
                    <a:pt x="115189" y="1542923"/>
                    <a:pt x="257175" y="1542923"/>
                  </a:cubicBezTo>
                  <a:lnTo>
                    <a:pt x="1285748" y="1542923"/>
                  </a:lnTo>
                  <a:cubicBezTo>
                    <a:pt x="1427734" y="1542923"/>
                    <a:pt x="1542923" y="1427734"/>
                    <a:pt x="1542923" y="1285748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59" name="Picture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73112" y="6533002"/>
            <a:ext cx="533174" cy="623164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3619500"/>
            <a:ext cx="768985" cy="596900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1026319" y="1544876"/>
            <a:ext cx="4317386" cy="845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爬虫</a:t>
            </a: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技术</a:t>
            </a:r>
            <a:endParaRPr lang="zh-CN" altLang="en-US" sz="55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1025860" y="2489658"/>
            <a:ext cx="14105936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0"/>
              </a:lnSpc>
            </a:pPr>
            <a:r>
              <a:rPr lang="en-US" sz="2400">
                <a:solidFill>
                  <a:srgbClr val="3B424B"/>
                </a:solidFill>
                <a:ea typeface="字由点字典黑 45J" panose="00020600040101010101" charset="-122"/>
              </a:rPr>
              <a:t>爬虫（Web Crawler），也称为网络蜘蛛，是一种自动化程序，用于浏览互联网上的网页并提取信息。爬虫通常用于收集数据，进行索引，以便后续的搜索和分析。</a:t>
            </a:r>
            <a:endParaRPr lang="en-US" sz="24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2743189" y="3993384"/>
            <a:ext cx="3948120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zh-CN" alt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代码</a:t>
            </a:r>
            <a:r>
              <a:rPr lang="zh-CN" alt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实现</a:t>
            </a:r>
            <a:endParaRPr lang="zh-CN" altLang="en-US" sz="36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10744100" y="3993384"/>
            <a:ext cx="3948120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zh-CN" alt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样例</a:t>
            </a:r>
            <a:endParaRPr lang="zh-CN" altLang="en-US" sz="36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grpSp>
        <p:nvGrpSpPr>
          <p:cNvPr id="68" name="Group 16"/>
          <p:cNvGrpSpPr/>
          <p:nvPr/>
        </p:nvGrpSpPr>
        <p:grpSpPr>
          <a:xfrm>
            <a:off x="16714290" y="0"/>
            <a:ext cx="1573711" cy="1138224"/>
            <a:chOff x="0" y="0"/>
            <a:chExt cx="2098282" cy="1517632"/>
          </a:xfrm>
          <a:solidFill>
            <a:srgbClr val="005BAB">
              <a:alpha val="27000"/>
            </a:srgbClr>
          </a:solidFill>
        </p:grpSpPr>
        <p:sp>
          <p:nvSpPr>
            <p:cNvPr id="69" name="Freeform 17"/>
            <p:cNvSpPr/>
            <p:nvPr/>
          </p:nvSpPr>
          <p:spPr>
            <a:xfrm>
              <a:off x="0" y="0"/>
              <a:ext cx="2098294" cy="1517650"/>
            </a:xfrm>
            <a:custGeom>
              <a:avLst/>
              <a:gdLst/>
              <a:ahLst/>
              <a:cxnLst/>
              <a:rect l="l" t="t" r="r" b="b"/>
              <a:pathLst>
                <a:path w="2098294" h="1517650">
                  <a:moveTo>
                    <a:pt x="0" y="0"/>
                  </a:moveTo>
                  <a:lnTo>
                    <a:pt x="2098294" y="0"/>
                  </a:lnTo>
                  <a:lnTo>
                    <a:pt x="2098294" y="1401445"/>
                  </a:lnTo>
                  <a:lnTo>
                    <a:pt x="1823466" y="1486789"/>
                  </a:lnTo>
                  <a:cubicBezTo>
                    <a:pt x="1724660" y="1506982"/>
                    <a:pt x="1622425" y="1517650"/>
                    <a:pt x="1517650" y="1517650"/>
                  </a:cubicBezTo>
                  <a:cubicBezTo>
                    <a:pt x="679450" y="1517650"/>
                    <a:pt x="0" y="838200"/>
                    <a:pt x="0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" y="198549"/>
            <a:ext cx="3202966" cy="6773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219700"/>
            <a:ext cx="2830195" cy="3378835"/>
          </a:xfrm>
          <a:prstGeom prst="rect">
            <a:avLst/>
          </a:prstGeom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5143500"/>
            <a:ext cx="2729865" cy="345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820" y="5179060"/>
            <a:ext cx="2835275" cy="3419475"/>
          </a:xfrm>
          <a:prstGeom prst="rect">
            <a:avLst/>
          </a:prstGeom>
        </p:spPr>
      </p:pic>
      <p:pic>
        <p:nvPicPr>
          <p:cNvPr id="7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9200" y="5098415"/>
            <a:ext cx="2553970" cy="35001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文本框 73"/>
          <p:cNvSpPr txBox="1"/>
          <p:nvPr/>
        </p:nvSpPr>
        <p:spPr>
          <a:xfrm>
            <a:off x="2002155" y="8715375"/>
            <a:ext cx="192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爬取数据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784215" y="8684895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去重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0210800" y="8715375"/>
            <a:ext cx="210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宋</a:t>
            </a:r>
            <a:r>
              <a:rPr lang="en-US" altLang="zh-CN"/>
              <a:t>PLUS</a:t>
            </a:r>
            <a:r>
              <a:rPr lang="zh-CN" altLang="en-US"/>
              <a:t>部分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3032740" y="8724900"/>
            <a:ext cx="2170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秦</a:t>
            </a:r>
            <a:r>
              <a:rPr lang="en-US" altLang="zh-CN"/>
              <a:t>PLUS</a:t>
            </a:r>
            <a:r>
              <a:rPr lang="zh-CN" altLang="en-US"/>
              <a:t>部分数据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499647" y="8838890"/>
            <a:ext cx="2859044" cy="1448110"/>
            <a:chOff x="0" y="0"/>
            <a:chExt cx="7299770" cy="36973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99833" cy="3697351"/>
            </a:xfrm>
            <a:custGeom>
              <a:avLst/>
              <a:gdLst/>
              <a:ahLst/>
              <a:cxnLst/>
              <a:rect l="l" t="t" r="r" b="b"/>
              <a:pathLst>
                <a:path w="7299833" h="3697351">
                  <a:moveTo>
                    <a:pt x="3649853" y="0"/>
                  </a:moveTo>
                  <a:cubicBezTo>
                    <a:pt x="5665597" y="0"/>
                    <a:pt x="7299833" y="1634109"/>
                    <a:pt x="7299833" y="3649853"/>
                  </a:cubicBezTo>
                  <a:lnTo>
                    <a:pt x="7297420" y="3697351"/>
                  </a:lnTo>
                  <a:lnTo>
                    <a:pt x="2413" y="3697351"/>
                  </a:lnTo>
                  <a:lnTo>
                    <a:pt x="0" y="3649853"/>
                  </a:lnTo>
                  <a:cubicBezTo>
                    <a:pt x="0" y="1634109"/>
                    <a:pt x="1634109" y="0"/>
                    <a:pt x="3649853" y="0"/>
                  </a:cubicBezTo>
                  <a:close/>
                </a:path>
              </a:pathLst>
            </a:custGeom>
            <a:solidFill>
              <a:srgbClr val="0058E0">
                <a:alpha val="1764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260982" y="8898718"/>
            <a:ext cx="1094085" cy="392583"/>
            <a:chOff x="0" y="0"/>
            <a:chExt cx="1458780" cy="523444"/>
          </a:xfrm>
          <a:solidFill>
            <a:srgbClr val="005BAB"/>
          </a:solidFill>
        </p:grpSpPr>
        <p:grpSp>
          <p:nvGrpSpPr>
            <p:cNvPr id="8" name="Group 8"/>
            <p:cNvGrpSpPr/>
            <p:nvPr/>
          </p:nvGrpSpPr>
          <p:grpSpPr>
            <a:xfrm>
              <a:off x="1347250" y="0"/>
              <a:ext cx="111529" cy="111529"/>
              <a:chOff x="0" y="0"/>
              <a:chExt cx="76264" cy="76264"/>
            </a:xfrm>
            <a:grpFill/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077801" y="0"/>
              <a:ext cx="111529" cy="111529"/>
              <a:chOff x="0" y="0"/>
              <a:chExt cx="76264" cy="76264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808353" y="0"/>
              <a:ext cx="111529" cy="111529"/>
              <a:chOff x="0" y="0"/>
              <a:chExt cx="76264" cy="76264"/>
            </a:xfrm>
            <a:grpFill/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69455" y="0"/>
              <a:ext cx="111529" cy="111529"/>
              <a:chOff x="0" y="0"/>
              <a:chExt cx="76264" cy="76264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111529" cy="111529"/>
              <a:chOff x="0" y="0"/>
              <a:chExt cx="76264" cy="76264"/>
            </a:xfrm>
            <a:grpFill/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538904" y="0"/>
              <a:ext cx="111529" cy="111529"/>
              <a:chOff x="0" y="0"/>
              <a:chExt cx="76264" cy="76264"/>
            </a:xfrm>
            <a:grpFill/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134725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1077801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808353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69455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0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538904" y="205957"/>
              <a:ext cx="111529" cy="111529"/>
              <a:chOff x="0" y="0"/>
              <a:chExt cx="76264" cy="76264"/>
            </a:xfrm>
            <a:grpFill/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134725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1077801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808353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269455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0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538904" y="411915"/>
              <a:ext cx="111529" cy="111529"/>
              <a:chOff x="0" y="0"/>
              <a:chExt cx="76264" cy="76264"/>
            </a:xfrm>
            <a:grpFill/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grpFill/>
            </p:spPr>
          </p:sp>
        </p:grpSp>
      </p:grpSp>
      <p:grpSp>
        <p:nvGrpSpPr>
          <p:cNvPr id="44" name="Group 44"/>
          <p:cNvGrpSpPr/>
          <p:nvPr/>
        </p:nvGrpSpPr>
        <p:grpSpPr>
          <a:xfrm>
            <a:off x="1905" y="1026024"/>
            <a:ext cx="17782224" cy="8138432"/>
            <a:chOff x="0" y="0"/>
            <a:chExt cx="23709632" cy="10851242"/>
          </a:xfrm>
        </p:grpSpPr>
        <p:sp>
          <p:nvSpPr>
            <p:cNvPr id="45" name="Freeform 45"/>
            <p:cNvSpPr/>
            <p:nvPr/>
          </p:nvSpPr>
          <p:spPr>
            <a:xfrm>
              <a:off x="3175" y="3175"/>
              <a:ext cx="23703279" cy="10844911"/>
            </a:xfrm>
            <a:custGeom>
              <a:avLst/>
              <a:gdLst/>
              <a:ahLst/>
              <a:cxnLst/>
              <a:rect l="l" t="t" r="r" b="b"/>
              <a:pathLst>
                <a:path w="23703279" h="10844911">
                  <a:moveTo>
                    <a:pt x="0" y="0"/>
                  </a:moveTo>
                  <a:lnTo>
                    <a:pt x="18280887" y="0"/>
                  </a:lnTo>
                  <a:cubicBezTo>
                    <a:pt x="21275675" y="0"/>
                    <a:pt x="23703279" y="2427732"/>
                    <a:pt x="23703279" y="5422392"/>
                  </a:cubicBezTo>
                  <a:lnTo>
                    <a:pt x="23703279" y="5422392"/>
                  </a:lnTo>
                  <a:cubicBezTo>
                    <a:pt x="23703279" y="8417179"/>
                    <a:pt x="21275548" y="10844784"/>
                    <a:pt x="18280887" y="10844784"/>
                  </a:cubicBezTo>
                  <a:lnTo>
                    <a:pt x="0" y="1084491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0"/>
              <a:ext cx="23709629" cy="10851261"/>
            </a:xfrm>
            <a:custGeom>
              <a:avLst/>
              <a:gdLst/>
              <a:ahLst/>
              <a:cxnLst/>
              <a:rect l="l" t="t" r="r" b="b"/>
              <a:pathLst>
                <a:path w="23709629" h="10851261">
                  <a:moveTo>
                    <a:pt x="3175" y="0"/>
                  </a:moveTo>
                  <a:lnTo>
                    <a:pt x="18284062" y="0"/>
                  </a:lnTo>
                  <a:lnTo>
                    <a:pt x="18284062" y="3175"/>
                  </a:lnTo>
                  <a:lnTo>
                    <a:pt x="18284062" y="0"/>
                  </a:lnTo>
                  <a:cubicBezTo>
                    <a:pt x="21280501" y="0"/>
                    <a:pt x="23709629" y="2429129"/>
                    <a:pt x="23709629" y="5425567"/>
                  </a:cubicBezTo>
                  <a:cubicBezTo>
                    <a:pt x="23709629" y="5427345"/>
                    <a:pt x="23708232" y="5428742"/>
                    <a:pt x="23706454" y="5428742"/>
                  </a:cubicBezTo>
                  <a:lnTo>
                    <a:pt x="23706454" y="5428742"/>
                  </a:lnTo>
                  <a:lnTo>
                    <a:pt x="23706454" y="5425567"/>
                  </a:lnTo>
                  <a:lnTo>
                    <a:pt x="23709629" y="5425567"/>
                  </a:lnTo>
                  <a:cubicBezTo>
                    <a:pt x="23709629" y="8422005"/>
                    <a:pt x="21280500" y="10851134"/>
                    <a:pt x="18284062" y="10851134"/>
                  </a:cubicBezTo>
                  <a:lnTo>
                    <a:pt x="18284062" y="10851134"/>
                  </a:lnTo>
                  <a:lnTo>
                    <a:pt x="3175" y="10851261"/>
                  </a:lnTo>
                  <a:cubicBezTo>
                    <a:pt x="1397" y="10851261"/>
                    <a:pt x="0" y="10849864"/>
                    <a:pt x="0" y="10848086"/>
                  </a:cubicBezTo>
                  <a:lnTo>
                    <a:pt x="0" y="3175"/>
                  </a:lnTo>
                  <a:cubicBezTo>
                    <a:pt x="0" y="1397"/>
                    <a:pt x="1397" y="0"/>
                    <a:pt x="3175" y="0"/>
                  </a:cubicBezTo>
                  <a:moveTo>
                    <a:pt x="3175" y="6350"/>
                  </a:moveTo>
                  <a:lnTo>
                    <a:pt x="3175" y="3175"/>
                  </a:lnTo>
                  <a:lnTo>
                    <a:pt x="6350" y="3175"/>
                  </a:lnTo>
                  <a:lnTo>
                    <a:pt x="6350" y="10848086"/>
                  </a:lnTo>
                  <a:lnTo>
                    <a:pt x="3175" y="10848086"/>
                  </a:lnTo>
                  <a:lnTo>
                    <a:pt x="3175" y="10844911"/>
                  </a:lnTo>
                  <a:lnTo>
                    <a:pt x="18284062" y="10844911"/>
                  </a:lnTo>
                  <a:lnTo>
                    <a:pt x="18284062" y="10848086"/>
                  </a:lnTo>
                  <a:lnTo>
                    <a:pt x="18284062" y="10844911"/>
                  </a:lnTo>
                  <a:cubicBezTo>
                    <a:pt x="21277072" y="10844911"/>
                    <a:pt x="23703279" y="8418576"/>
                    <a:pt x="23703279" y="5425694"/>
                  </a:cubicBezTo>
                  <a:cubicBezTo>
                    <a:pt x="23703279" y="5423916"/>
                    <a:pt x="23704676" y="5422519"/>
                    <a:pt x="23706454" y="5422519"/>
                  </a:cubicBezTo>
                  <a:lnTo>
                    <a:pt x="23706454" y="5422519"/>
                  </a:lnTo>
                  <a:lnTo>
                    <a:pt x="23706454" y="5425694"/>
                  </a:lnTo>
                  <a:lnTo>
                    <a:pt x="23703279" y="5425694"/>
                  </a:lnTo>
                  <a:cubicBezTo>
                    <a:pt x="23703280" y="2432685"/>
                    <a:pt x="21276945" y="6350"/>
                    <a:pt x="18284062" y="6350"/>
                  </a:cubicBezTo>
                  <a:lnTo>
                    <a:pt x="3175" y="6350"/>
                  </a:lnTo>
                  <a:close/>
                </a:path>
              </a:pathLst>
            </a:custGeom>
            <a:solidFill>
              <a:srgbClr val="0058E0"/>
            </a:solidFill>
          </p:spPr>
        </p:sp>
      </p:grpSp>
      <p:sp>
        <p:nvSpPr>
          <p:cNvPr id="47" name="AutoShape 47"/>
          <p:cNvSpPr/>
          <p:nvPr/>
        </p:nvSpPr>
        <p:spPr>
          <a:xfrm>
            <a:off x="1028700" y="2373551"/>
            <a:ext cx="4439157" cy="0"/>
          </a:xfrm>
          <a:prstGeom prst="line">
            <a:avLst/>
          </a:prstGeom>
          <a:ln w="28575" cap="rnd">
            <a:solidFill>
              <a:srgbClr val="0058E0"/>
            </a:solidFill>
            <a:prstDash val="solid"/>
            <a:headEnd type="oval" w="lg" len="lg"/>
            <a:tailEnd type="triangle" w="lg" len="med"/>
          </a:ln>
        </p:spPr>
      </p:sp>
      <p:grpSp>
        <p:nvGrpSpPr>
          <p:cNvPr id="51" name="Group 51"/>
          <p:cNvGrpSpPr/>
          <p:nvPr/>
        </p:nvGrpSpPr>
        <p:grpSpPr>
          <a:xfrm>
            <a:off x="2002155" y="3733800"/>
            <a:ext cx="5541645" cy="1018540"/>
            <a:chOff x="0" y="0"/>
            <a:chExt cx="7388902" cy="2815854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7388860" cy="2815844"/>
            </a:xfrm>
            <a:custGeom>
              <a:avLst/>
              <a:gdLst/>
              <a:ahLst/>
              <a:cxnLst/>
              <a:rect l="l" t="t" r="r" b="b"/>
              <a:pathLst>
                <a:path w="7388860" h="2815844">
                  <a:moveTo>
                    <a:pt x="7388860" y="469265"/>
                  </a:moveTo>
                  <a:cubicBezTo>
                    <a:pt x="7388860" y="210058"/>
                    <a:pt x="7178802" y="0"/>
                    <a:pt x="6919595" y="0"/>
                  </a:cubicBezTo>
                  <a:lnTo>
                    <a:pt x="469265" y="0"/>
                  </a:lnTo>
                  <a:cubicBezTo>
                    <a:pt x="210058" y="0"/>
                    <a:pt x="0" y="210058"/>
                    <a:pt x="0" y="469265"/>
                  </a:cubicBezTo>
                  <a:lnTo>
                    <a:pt x="0" y="2346579"/>
                  </a:lnTo>
                  <a:cubicBezTo>
                    <a:pt x="0" y="2605786"/>
                    <a:pt x="210058" y="2815844"/>
                    <a:pt x="469265" y="2815844"/>
                  </a:cubicBezTo>
                  <a:lnTo>
                    <a:pt x="6919595" y="2815844"/>
                  </a:lnTo>
                  <a:cubicBezTo>
                    <a:pt x="7178801" y="2815844"/>
                    <a:pt x="7388860" y="2605786"/>
                    <a:pt x="7388860" y="23465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3" name="Group 53"/>
          <p:cNvGrpSpPr/>
          <p:nvPr/>
        </p:nvGrpSpPr>
        <p:grpSpPr>
          <a:xfrm rot="-2627273">
            <a:off x="1166195" y="3706310"/>
            <a:ext cx="1157178" cy="1157178"/>
            <a:chOff x="0" y="0"/>
            <a:chExt cx="1542904" cy="1542904"/>
          </a:xfrm>
          <a:solidFill>
            <a:srgbClr val="005BAB"/>
          </a:solidFill>
        </p:grpSpPr>
        <p:sp>
          <p:nvSpPr>
            <p:cNvPr id="54" name="Freeform 54"/>
            <p:cNvSpPr/>
            <p:nvPr/>
          </p:nvSpPr>
          <p:spPr>
            <a:xfrm>
              <a:off x="0" y="0"/>
              <a:ext cx="1542923" cy="1542923"/>
            </a:xfrm>
            <a:custGeom>
              <a:avLst/>
              <a:gdLst/>
              <a:ahLst/>
              <a:cxnLst/>
              <a:rect l="l" t="t" r="r" b="b"/>
              <a:pathLst>
                <a:path w="1542923" h="1542923">
                  <a:moveTo>
                    <a:pt x="1542923" y="257175"/>
                  </a:moveTo>
                  <a:cubicBezTo>
                    <a:pt x="1542923" y="115189"/>
                    <a:pt x="1427734" y="0"/>
                    <a:pt x="1285748" y="0"/>
                  </a:cubicBezTo>
                  <a:lnTo>
                    <a:pt x="257175" y="0"/>
                  </a:lnTo>
                  <a:cubicBezTo>
                    <a:pt x="115189" y="0"/>
                    <a:pt x="0" y="115189"/>
                    <a:pt x="0" y="257175"/>
                  </a:cubicBezTo>
                  <a:lnTo>
                    <a:pt x="0" y="1285748"/>
                  </a:lnTo>
                  <a:cubicBezTo>
                    <a:pt x="0" y="1427734"/>
                    <a:pt x="115189" y="1542923"/>
                    <a:pt x="257175" y="1542923"/>
                  </a:cubicBezTo>
                  <a:lnTo>
                    <a:pt x="1285748" y="1542923"/>
                  </a:lnTo>
                  <a:cubicBezTo>
                    <a:pt x="1427734" y="1542923"/>
                    <a:pt x="1542923" y="1427734"/>
                    <a:pt x="1542923" y="1285748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5" name="Group 55"/>
          <p:cNvGrpSpPr/>
          <p:nvPr/>
        </p:nvGrpSpPr>
        <p:grpSpPr>
          <a:xfrm>
            <a:off x="10039985" y="3656965"/>
            <a:ext cx="5541645" cy="1106170"/>
            <a:chOff x="0" y="0"/>
            <a:chExt cx="7388902" cy="2699509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7388902" cy="2699509"/>
            </a:xfrm>
            <a:custGeom>
              <a:avLst/>
              <a:gdLst/>
              <a:ahLst/>
              <a:cxnLst/>
              <a:rect l="l" t="t" r="r" b="b"/>
              <a:pathLst>
                <a:path w="7388860" h="2815844">
                  <a:moveTo>
                    <a:pt x="7388860" y="469265"/>
                  </a:moveTo>
                  <a:cubicBezTo>
                    <a:pt x="7388860" y="210058"/>
                    <a:pt x="7178802" y="0"/>
                    <a:pt x="6919595" y="0"/>
                  </a:cubicBezTo>
                  <a:lnTo>
                    <a:pt x="469265" y="0"/>
                  </a:lnTo>
                  <a:cubicBezTo>
                    <a:pt x="210058" y="0"/>
                    <a:pt x="0" y="210058"/>
                    <a:pt x="0" y="469265"/>
                  </a:cubicBezTo>
                  <a:lnTo>
                    <a:pt x="0" y="2346579"/>
                  </a:lnTo>
                  <a:cubicBezTo>
                    <a:pt x="0" y="2605786"/>
                    <a:pt x="210058" y="2815844"/>
                    <a:pt x="469265" y="2815844"/>
                  </a:cubicBezTo>
                  <a:lnTo>
                    <a:pt x="6919595" y="2815844"/>
                  </a:lnTo>
                  <a:cubicBezTo>
                    <a:pt x="7178801" y="2815844"/>
                    <a:pt x="7388860" y="2605786"/>
                    <a:pt x="7388860" y="23465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57" name="Group 57"/>
          <p:cNvGrpSpPr/>
          <p:nvPr/>
        </p:nvGrpSpPr>
        <p:grpSpPr>
          <a:xfrm rot="-2627273">
            <a:off x="9155041" y="3782510"/>
            <a:ext cx="1157178" cy="1157178"/>
            <a:chOff x="0" y="0"/>
            <a:chExt cx="1542904" cy="1542904"/>
          </a:xfrm>
          <a:solidFill>
            <a:srgbClr val="005BAB"/>
          </a:solidFill>
        </p:grpSpPr>
        <p:sp>
          <p:nvSpPr>
            <p:cNvPr id="58" name="Freeform 58"/>
            <p:cNvSpPr/>
            <p:nvPr/>
          </p:nvSpPr>
          <p:spPr>
            <a:xfrm>
              <a:off x="0" y="0"/>
              <a:ext cx="1542923" cy="1542923"/>
            </a:xfrm>
            <a:custGeom>
              <a:avLst/>
              <a:gdLst/>
              <a:ahLst/>
              <a:cxnLst/>
              <a:rect l="l" t="t" r="r" b="b"/>
              <a:pathLst>
                <a:path w="1542923" h="1542923">
                  <a:moveTo>
                    <a:pt x="1542923" y="257175"/>
                  </a:moveTo>
                  <a:cubicBezTo>
                    <a:pt x="1542923" y="115189"/>
                    <a:pt x="1427734" y="0"/>
                    <a:pt x="1285748" y="0"/>
                  </a:cubicBezTo>
                  <a:lnTo>
                    <a:pt x="257175" y="0"/>
                  </a:lnTo>
                  <a:cubicBezTo>
                    <a:pt x="115189" y="0"/>
                    <a:pt x="0" y="115189"/>
                    <a:pt x="0" y="257175"/>
                  </a:cubicBezTo>
                  <a:lnTo>
                    <a:pt x="0" y="1285748"/>
                  </a:lnTo>
                  <a:cubicBezTo>
                    <a:pt x="0" y="1427734"/>
                    <a:pt x="115189" y="1542923"/>
                    <a:pt x="257175" y="1542923"/>
                  </a:cubicBezTo>
                  <a:lnTo>
                    <a:pt x="1285748" y="1542923"/>
                  </a:lnTo>
                  <a:cubicBezTo>
                    <a:pt x="1427734" y="1542923"/>
                    <a:pt x="1542923" y="1427734"/>
                    <a:pt x="1542923" y="1285748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59" name="Picture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73112" y="6533002"/>
            <a:ext cx="533174" cy="623164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3619500"/>
            <a:ext cx="768985" cy="596900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1026319" y="1544876"/>
            <a:ext cx="4317386" cy="845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分词技术</a:t>
            </a:r>
            <a:endParaRPr lang="zh-CN" altLang="en-US" sz="55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1025860" y="2489658"/>
            <a:ext cx="14105936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0"/>
              </a:lnSpc>
            </a:pPr>
            <a:r>
              <a:rPr lang="en-US" sz="2400">
                <a:solidFill>
                  <a:srgbClr val="3B424B"/>
                </a:solidFill>
                <a:ea typeface="字由点字典黑 45J" panose="00020600040101010101" charset="-122"/>
              </a:rPr>
              <a:t>分词（Tokenization）是将一段文本拆分成一个个单词或词组的过程，是文本预处理的基础步骤。分词在不同语言中的实现有所不同，中文分词尤其复杂，因为中文文本没有明显的词界限。</a:t>
            </a:r>
            <a:endParaRPr lang="en-US" sz="2400">
              <a:solidFill>
                <a:srgbClr val="3B424B"/>
              </a:solidFill>
              <a:ea typeface="字由点字典黑 45J" panose="00020600040101010101" charset="-122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2743189" y="3993384"/>
            <a:ext cx="3948120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zh-CN" alt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代码</a:t>
            </a:r>
            <a:r>
              <a:rPr lang="zh-CN" alt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实现</a:t>
            </a:r>
            <a:endParaRPr lang="zh-CN" altLang="en-US" sz="36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10744100" y="3993384"/>
            <a:ext cx="3948120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zh-CN" altLang="en-US" sz="3600" dirty="0" err="1">
                <a:solidFill>
                  <a:srgbClr val="005BAB"/>
                </a:solidFill>
                <a:ea typeface="字由点字典黑 65J" panose="00020600040101010101" charset="-122"/>
              </a:rPr>
              <a:t>样例</a:t>
            </a:r>
            <a:endParaRPr lang="zh-CN" altLang="en-US" sz="36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grpSp>
        <p:nvGrpSpPr>
          <p:cNvPr id="68" name="Group 16"/>
          <p:cNvGrpSpPr/>
          <p:nvPr/>
        </p:nvGrpSpPr>
        <p:grpSpPr>
          <a:xfrm>
            <a:off x="16714290" y="0"/>
            <a:ext cx="1573711" cy="1138224"/>
            <a:chOff x="0" y="0"/>
            <a:chExt cx="2098282" cy="1517632"/>
          </a:xfrm>
          <a:solidFill>
            <a:srgbClr val="005BAB">
              <a:alpha val="27000"/>
            </a:srgbClr>
          </a:solidFill>
        </p:grpSpPr>
        <p:sp>
          <p:nvSpPr>
            <p:cNvPr id="69" name="Freeform 17"/>
            <p:cNvSpPr/>
            <p:nvPr/>
          </p:nvSpPr>
          <p:spPr>
            <a:xfrm>
              <a:off x="0" y="0"/>
              <a:ext cx="2098294" cy="1517650"/>
            </a:xfrm>
            <a:custGeom>
              <a:avLst/>
              <a:gdLst/>
              <a:ahLst/>
              <a:cxnLst/>
              <a:rect l="l" t="t" r="r" b="b"/>
              <a:pathLst>
                <a:path w="2098294" h="1517650">
                  <a:moveTo>
                    <a:pt x="0" y="0"/>
                  </a:moveTo>
                  <a:lnTo>
                    <a:pt x="2098294" y="0"/>
                  </a:lnTo>
                  <a:lnTo>
                    <a:pt x="2098294" y="1401445"/>
                  </a:lnTo>
                  <a:lnTo>
                    <a:pt x="1823466" y="1486789"/>
                  </a:lnTo>
                  <a:cubicBezTo>
                    <a:pt x="1724660" y="1506982"/>
                    <a:pt x="1622425" y="1517650"/>
                    <a:pt x="1517650" y="1517650"/>
                  </a:cubicBezTo>
                  <a:cubicBezTo>
                    <a:pt x="679450" y="1517650"/>
                    <a:pt x="0" y="838200"/>
                    <a:pt x="0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" y="198549"/>
            <a:ext cx="3202966" cy="67737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102860"/>
            <a:ext cx="2322830" cy="333946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5102860"/>
            <a:ext cx="2337435" cy="3338830"/>
          </a:xfrm>
          <a:prstGeom prst="rect">
            <a:avLst/>
          </a:prstGeom>
        </p:spPr>
      </p:pic>
      <p:pic>
        <p:nvPicPr>
          <p:cNvPr id="50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5159375"/>
            <a:ext cx="5957570" cy="326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499647" y="8838890"/>
            <a:ext cx="2859044" cy="1448110"/>
            <a:chOff x="0" y="0"/>
            <a:chExt cx="7299770" cy="36973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99833" cy="3697351"/>
            </a:xfrm>
            <a:custGeom>
              <a:avLst/>
              <a:gdLst/>
              <a:ahLst/>
              <a:cxnLst/>
              <a:rect l="l" t="t" r="r" b="b"/>
              <a:pathLst>
                <a:path w="7299833" h="3697351">
                  <a:moveTo>
                    <a:pt x="3649853" y="0"/>
                  </a:moveTo>
                  <a:cubicBezTo>
                    <a:pt x="5665597" y="0"/>
                    <a:pt x="7299833" y="1634109"/>
                    <a:pt x="7299833" y="3649853"/>
                  </a:cubicBezTo>
                  <a:lnTo>
                    <a:pt x="7297420" y="3697351"/>
                  </a:lnTo>
                  <a:lnTo>
                    <a:pt x="2413" y="3697351"/>
                  </a:lnTo>
                  <a:lnTo>
                    <a:pt x="0" y="3649853"/>
                  </a:lnTo>
                  <a:cubicBezTo>
                    <a:pt x="0" y="1634109"/>
                    <a:pt x="1634109" y="0"/>
                    <a:pt x="3649853" y="0"/>
                  </a:cubicBezTo>
                  <a:close/>
                </a:path>
              </a:pathLst>
            </a:custGeom>
            <a:solidFill>
              <a:srgbClr val="0058E0">
                <a:alpha val="1764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260982" y="8898718"/>
            <a:ext cx="1094085" cy="392583"/>
            <a:chOff x="0" y="0"/>
            <a:chExt cx="1458780" cy="523444"/>
          </a:xfrm>
        </p:grpSpPr>
        <p:grpSp>
          <p:nvGrpSpPr>
            <p:cNvPr id="8" name="Group 8"/>
            <p:cNvGrpSpPr/>
            <p:nvPr/>
          </p:nvGrpSpPr>
          <p:grpSpPr>
            <a:xfrm>
              <a:off x="1347250" y="0"/>
              <a:ext cx="111529" cy="111529"/>
              <a:chOff x="0" y="0"/>
              <a:chExt cx="76264" cy="7626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077801" y="0"/>
              <a:ext cx="111529" cy="111529"/>
              <a:chOff x="0" y="0"/>
              <a:chExt cx="76264" cy="76264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808353" y="0"/>
              <a:ext cx="111529" cy="111529"/>
              <a:chOff x="0" y="0"/>
              <a:chExt cx="76264" cy="76264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69455" y="0"/>
              <a:ext cx="111529" cy="111529"/>
              <a:chOff x="0" y="0"/>
              <a:chExt cx="76264" cy="7626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111529" cy="111529"/>
              <a:chOff x="0" y="0"/>
              <a:chExt cx="76264" cy="76264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538904" y="0"/>
              <a:ext cx="111529" cy="111529"/>
              <a:chOff x="0" y="0"/>
              <a:chExt cx="76264" cy="7626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1347250" y="205957"/>
              <a:ext cx="111529" cy="111529"/>
              <a:chOff x="0" y="0"/>
              <a:chExt cx="76264" cy="76264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1077801" y="205957"/>
              <a:ext cx="111529" cy="111529"/>
              <a:chOff x="0" y="0"/>
              <a:chExt cx="76264" cy="76264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808353" y="205957"/>
              <a:ext cx="111529" cy="111529"/>
              <a:chOff x="0" y="0"/>
              <a:chExt cx="76264" cy="76264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69455" y="205957"/>
              <a:ext cx="111529" cy="111529"/>
              <a:chOff x="0" y="0"/>
              <a:chExt cx="76264" cy="76264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0" y="205957"/>
              <a:ext cx="111529" cy="111529"/>
              <a:chOff x="0" y="0"/>
              <a:chExt cx="76264" cy="76264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538904" y="205957"/>
              <a:ext cx="111529" cy="111529"/>
              <a:chOff x="0" y="0"/>
              <a:chExt cx="76264" cy="76264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1347250" y="411915"/>
              <a:ext cx="111529" cy="111529"/>
              <a:chOff x="0" y="0"/>
              <a:chExt cx="76264" cy="76264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1077801" y="411915"/>
              <a:ext cx="111529" cy="111529"/>
              <a:chOff x="0" y="0"/>
              <a:chExt cx="76264" cy="76264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808353" y="411915"/>
              <a:ext cx="111529" cy="111529"/>
              <a:chOff x="0" y="0"/>
              <a:chExt cx="76264" cy="76264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269455" y="411915"/>
              <a:ext cx="111529" cy="111529"/>
              <a:chOff x="0" y="0"/>
              <a:chExt cx="76264" cy="76264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0" y="411915"/>
              <a:ext cx="111529" cy="111529"/>
              <a:chOff x="0" y="0"/>
              <a:chExt cx="76264" cy="76264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538904" y="411915"/>
              <a:ext cx="111529" cy="111529"/>
              <a:chOff x="0" y="0"/>
              <a:chExt cx="76264" cy="76264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7632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6200">
                    <a:moveTo>
                      <a:pt x="76327" y="38100"/>
                    </a:moveTo>
                    <a:cubicBezTo>
                      <a:pt x="76327" y="17018"/>
                      <a:pt x="59309" y="0"/>
                      <a:pt x="38227" y="0"/>
                    </a:cubicBezTo>
                    <a:cubicBezTo>
                      <a:pt x="17145" y="0"/>
                      <a:pt x="0" y="17018"/>
                      <a:pt x="0" y="38100"/>
                    </a:cubicBezTo>
                    <a:cubicBezTo>
                      <a:pt x="0" y="59182"/>
                      <a:pt x="17018" y="76200"/>
                      <a:pt x="38100" y="76200"/>
                    </a:cubicBezTo>
                    <a:cubicBezTo>
                      <a:pt x="59182" y="76200"/>
                      <a:pt x="76200" y="59182"/>
                      <a:pt x="76200" y="38100"/>
                    </a:cubicBezTo>
                    <a:close/>
                  </a:path>
                </a:pathLst>
              </a:custGeom>
              <a:solidFill>
                <a:srgbClr val="0058E0"/>
              </a:solidFill>
            </p:spPr>
          </p:sp>
        </p:grpSp>
      </p:grpSp>
      <p:grpSp>
        <p:nvGrpSpPr>
          <p:cNvPr id="44" name="Group 44"/>
          <p:cNvGrpSpPr/>
          <p:nvPr/>
        </p:nvGrpSpPr>
        <p:grpSpPr>
          <a:xfrm>
            <a:off x="0" y="1074284"/>
            <a:ext cx="17782224" cy="8138432"/>
            <a:chOff x="0" y="0"/>
            <a:chExt cx="23709632" cy="10851242"/>
          </a:xfrm>
        </p:grpSpPr>
        <p:sp>
          <p:nvSpPr>
            <p:cNvPr id="45" name="Freeform 45"/>
            <p:cNvSpPr/>
            <p:nvPr/>
          </p:nvSpPr>
          <p:spPr>
            <a:xfrm>
              <a:off x="3175" y="3175"/>
              <a:ext cx="23703279" cy="10844911"/>
            </a:xfrm>
            <a:custGeom>
              <a:avLst/>
              <a:gdLst/>
              <a:ahLst/>
              <a:cxnLst/>
              <a:rect l="l" t="t" r="r" b="b"/>
              <a:pathLst>
                <a:path w="23703279" h="10844911">
                  <a:moveTo>
                    <a:pt x="0" y="0"/>
                  </a:moveTo>
                  <a:lnTo>
                    <a:pt x="18280887" y="0"/>
                  </a:lnTo>
                  <a:cubicBezTo>
                    <a:pt x="21275675" y="0"/>
                    <a:pt x="23703279" y="2427732"/>
                    <a:pt x="23703279" y="5422392"/>
                  </a:cubicBezTo>
                  <a:lnTo>
                    <a:pt x="23703279" y="5422392"/>
                  </a:lnTo>
                  <a:cubicBezTo>
                    <a:pt x="23703279" y="8417179"/>
                    <a:pt x="21275548" y="10844784"/>
                    <a:pt x="18280887" y="10844784"/>
                  </a:cubicBezTo>
                  <a:lnTo>
                    <a:pt x="0" y="1084491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0"/>
              <a:ext cx="23709629" cy="10851261"/>
            </a:xfrm>
            <a:custGeom>
              <a:avLst/>
              <a:gdLst/>
              <a:ahLst/>
              <a:cxnLst/>
              <a:rect l="l" t="t" r="r" b="b"/>
              <a:pathLst>
                <a:path w="23709629" h="10851261">
                  <a:moveTo>
                    <a:pt x="3175" y="0"/>
                  </a:moveTo>
                  <a:lnTo>
                    <a:pt x="18284062" y="0"/>
                  </a:lnTo>
                  <a:lnTo>
                    <a:pt x="18284062" y="3175"/>
                  </a:lnTo>
                  <a:lnTo>
                    <a:pt x="18284062" y="0"/>
                  </a:lnTo>
                  <a:cubicBezTo>
                    <a:pt x="21280501" y="0"/>
                    <a:pt x="23709629" y="2429129"/>
                    <a:pt x="23709629" y="5425567"/>
                  </a:cubicBezTo>
                  <a:cubicBezTo>
                    <a:pt x="23709629" y="5427345"/>
                    <a:pt x="23708232" y="5428742"/>
                    <a:pt x="23706454" y="5428742"/>
                  </a:cubicBezTo>
                  <a:lnTo>
                    <a:pt x="23706454" y="5428742"/>
                  </a:lnTo>
                  <a:lnTo>
                    <a:pt x="23706454" y="5425567"/>
                  </a:lnTo>
                  <a:lnTo>
                    <a:pt x="23709629" y="5425567"/>
                  </a:lnTo>
                  <a:cubicBezTo>
                    <a:pt x="23709629" y="8422005"/>
                    <a:pt x="21280500" y="10851134"/>
                    <a:pt x="18284062" y="10851134"/>
                  </a:cubicBezTo>
                  <a:lnTo>
                    <a:pt x="18284062" y="10851134"/>
                  </a:lnTo>
                  <a:lnTo>
                    <a:pt x="3175" y="10851261"/>
                  </a:lnTo>
                  <a:cubicBezTo>
                    <a:pt x="1397" y="10851261"/>
                    <a:pt x="0" y="10849864"/>
                    <a:pt x="0" y="10848086"/>
                  </a:cubicBezTo>
                  <a:lnTo>
                    <a:pt x="0" y="3175"/>
                  </a:lnTo>
                  <a:cubicBezTo>
                    <a:pt x="0" y="1397"/>
                    <a:pt x="1397" y="0"/>
                    <a:pt x="3175" y="0"/>
                  </a:cubicBezTo>
                  <a:moveTo>
                    <a:pt x="3175" y="6350"/>
                  </a:moveTo>
                  <a:lnTo>
                    <a:pt x="3175" y="3175"/>
                  </a:lnTo>
                  <a:lnTo>
                    <a:pt x="6350" y="3175"/>
                  </a:lnTo>
                  <a:lnTo>
                    <a:pt x="6350" y="10848086"/>
                  </a:lnTo>
                  <a:lnTo>
                    <a:pt x="3175" y="10848086"/>
                  </a:lnTo>
                  <a:lnTo>
                    <a:pt x="3175" y="10844911"/>
                  </a:lnTo>
                  <a:lnTo>
                    <a:pt x="18284062" y="10844911"/>
                  </a:lnTo>
                  <a:lnTo>
                    <a:pt x="18284062" y="10848086"/>
                  </a:lnTo>
                  <a:lnTo>
                    <a:pt x="18284062" y="10844911"/>
                  </a:lnTo>
                  <a:cubicBezTo>
                    <a:pt x="21277072" y="10844911"/>
                    <a:pt x="23703279" y="8418576"/>
                    <a:pt x="23703279" y="5425694"/>
                  </a:cubicBezTo>
                  <a:cubicBezTo>
                    <a:pt x="23703279" y="5423916"/>
                    <a:pt x="23704676" y="5422519"/>
                    <a:pt x="23706454" y="5422519"/>
                  </a:cubicBezTo>
                  <a:lnTo>
                    <a:pt x="23706454" y="5422519"/>
                  </a:lnTo>
                  <a:lnTo>
                    <a:pt x="23706454" y="5425694"/>
                  </a:lnTo>
                  <a:lnTo>
                    <a:pt x="23703279" y="5425694"/>
                  </a:lnTo>
                  <a:cubicBezTo>
                    <a:pt x="23703280" y="2432685"/>
                    <a:pt x="21276945" y="6350"/>
                    <a:pt x="18284062" y="6350"/>
                  </a:cubicBezTo>
                  <a:lnTo>
                    <a:pt x="3175" y="6350"/>
                  </a:lnTo>
                  <a:close/>
                </a:path>
              </a:pathLst>
            </a:custGeom>
            <a:solidFill>
              <a:srgbClr val="0058E0"/>
            </a:solidFill>
          </p:spPr>
        </p:sp>
      </p:grpSp>
      <p:sp>
        <p:nvSpPr>
          <p:cNvPr id="47" name="AutoShape 47"/>
          <p:cNvSpPr/>
          <p:nvPr/>
        </p:nvSpPr>
        <p:spPr>
          <a:xfrm>
            <a:off x="1028700" y="2373551"/>
            <a:ext cx="4439157" cy="0"/>
          </a:xfrm>
          <a:prstGeom prst="line">
            <a:avLst/>
          </a:prstGeom>
          <a:ln w="28575" cap="rnd">
            <a:solidFill>
              <a:srgbClr val="0058E0"/>
            </a:solidFill>
            <a:prstDash val="solid"/>
            <a:headEnd type="oval" w="lg" len="lg"/>
            <a:tailEnd type="triangle" w="lg" len="med"/>
          </a:ln>
        </p:spPr>
      </p:sp>
      <p:grpSp>
        <p:nvGrpSpPr>
          <p:cNvPr id="48" name="Group 48"/>
          <p:cNvGrpSpPr/>
          <p:nvPr>
            <p:custDataLst>
              <p:tags r:id="rId1"/>
            </p:custDataLst>
          </p:nvPr>
        </p:nvGrpSpPr>
        <p:grpSpPr>
          <a:xfrm>
            <a:off x="1287780" y="3179001"/>
            <a:ext cx="2134001" cy="2134001"/>
            <a:chOff x="0" y="0"/>
            <a:chExt cx="2845334" cy="2845334"/>
          </a:xfrm>
        </p:grpSpPr>
        <p:grpSp>
          <p:nvGrpSpPr>
            <p:cNvPr id="49" name="Group 49"/>
            <p:cNvGrpSpPr>
              <a:grpSpLocks noChangeAspect="1"/>
            </p:cNvGrpSpPr>
            <p:nvPr/>
          </p:nvGrpSpPr>
          <p:grpSpPr>
            <a:xfrm>
              <a:off x="0" y="0"/>
              <a:ext cx="2845334" cy="2845334"/>
              <a:chOff x="0" y="0"/>
              <a:chExt cx="2540000" cy="2540000"/>
            </a:xfrm>
          </p:grpSpPr>
          <p:sp>
            <p:nvSpPr>
              <p:cNvPr id="50" name="Freeform 50"/>
              <p:cNvSpPr/>
              <p:nvPr>
                <p:custDataLst>
                  <p:tags r:id="rId2"/>
                </p:custDataLst>
              </p:nvPr>
            </p:nvSpPr>
            <p:spPr>
              <a:xfrm>
                <a:off x="-119225" y="0"/>
                <a:ext cx="2765522" cy="2652692"/>
              </a:xfrm>
              <a:custGeom>
                <a:avLst/>
                <a:gdLst/>
                <a:ahLst/>
                <a:cxnLst/>
                <a:rect l="l" t="t" r="r" b="b"/>
                <a:pathLst>
                  <a:path w="2765522" h="2652692">
                    <a:moveTo>
                      <a:pt x="1389225" y="0"/>
                    </a:moveTo>
                    <a:lnTo>
                      <a:pt x="1389225" y="0"/>
                    </a:lnTo>
                    <a:cubicBezTo>
                      <a:pt x="1960051" y="0"/>
                      <a:pt x="2460741" y="380845"/>
                      <a:pt x="2613131" y="930953"/>
                    </a:cubicBezTo>
                    <a:cubicBezTo>
                      <a:pt x="2765523" y="1481061"/>
                      <a:pt x="2532167" y="2065252"/>
                      <a:pt x="2042708" y="2358972"/>
                    </a:cubicBezTo>
                    <a:cubicBezTo>
                      <a:pt x="1553249" y="2652692"/>
                      <a:pt x="927963" y="2583765"/>
                      <a:pt x="514234" y="2190484"/>
                    </a:cubicBezTo>
                    <a:cubicBezTo>
                      <a:pt x="100505" y="1797202"/>
                      <a:pt x="0" y="1176209"/>
                      <a:pt x="268556" y="672504"/>
                    </a:cubicBezTo>
                    <a:lnTo>
                      <a:pt x="828891" y="971252"/>
                    </a:lnTo>
                    <a:cubicBezTo>
                      <a:pt x="694613" y="1223105"/>
                      <a:pt x="744865" y="1533601"/>
                      <a:pt x="951729" y="1730242"/>
                    </a:cubicBezTo>
                    <a:cubicBezTo>
                      <a:pt x="1158594" y="1926883"/>
                      <a:pt x="1471237" y="1961346"/>
                      <a:pt x="1715966" y="1814486"/>
                    </a:cubicBezTo>
                    <a:cubicBezTo>
                      <a:pt x="1960696" y="1667626"/>
                      <a:pt x="2077374" y="1375531"/>
                      <a:pt x="2001178" y="1100477"/>
                    </a:cubicBezTo>
                    <a:cubicBezTo>
                      <a:pt x="1924983" y="825423"/>
                      <a:pt x="1674638" y="635000"/>
                      <a:pt x="1389225" y="635000"/>
                    </a:cubicBezTo>
                    <a:close/>
                  </a:path>
                </a:pathLst>
              </a:custGeom>
              <a:solidFill>
                <a:srgbClr val="005BAB"/>
              </a:solidFill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1" name="Freeform 51"/>
              <p:cNvSpPr/>
              <p:nvPr>
                <p:custDataLst>
                  <p:tags r:id="rId3"/>
                </p:custDataLst>
              </p:nvPr>
            </p:nvSpPr>
            <p:spPr>
              <a:xfrm>
                <a:off x="120870" y="0"/>
                <a:ext cx="1149067" cy="999630"/>
              </a:xfrm>
              <a:custGeom>
                <a:avLst/>
                <a:gdLst/>
                <a:ahLst/>
                <a:cxnLst/>
                <a:rect l="l" t="t" r="r" b="b"/>
                <a:pathLst>
                  <a:path w="1149067" h="999630">
                    <a:moveTo>
                      <a:pt x="0" y="729260"/>
                    </a:moveTo>
                    <a:cubicBezTo>
                      <a:pt x="209446" y="284164"/>
                      <a:pt x="657090" y="49"/>
                      <a:pt x="1149003" y="0"/>
                    </a:cubicBezTo>
                    <a:lnTo>
                      <a:pt x="1149067" y="635000"/>
                    </a:lnTo>
                    <a:cubicBezTo>
                      <a:pt x="903110" y="635025"/>
                      <a:pt x="679288" y="777082"/>
                      <a:pt x="574565" y="999630"/>
                    </a:cubicBezTo>
                    <a:close/>
                  </a:path>
                </a:pathLst>
              </a:custGeom>
              <a:solidFill>
                <a:srgbClr val="D8D8D8"/>
              </a:solidFill>
            </p:spPr>
          </p:sp>
        </p:grpSp>
      </p:grpSp>
      <p:grpSp>
        <p:nvGrpSpPr>
          <p:cNvPr id="52" name="Group 52"/>
          <p:cNvGrpSpPr/>
          <p:nvPr>
            <p:custDataLst>
              <p:tags r:id="rId4"/>
            </p:custDataLst>
          </p:nvPr>
        </p:nvGrpSpPr>
        <p:grpSpPr>
          <a:xfrm>
            <a:off x="3503295" y="3077210"/>
            <a:ext cx="4668520" cy="1827530"/>
            <a:chOff x="0" y="-525780"/>
            <a:chExt cx="6224867" cy="1848273"/>
          </a:xfrm>
        </p:grpSpPr>
        <p:sp>
          <p:nvSpPr>
            <p:cNvPr id="53" name="Freeform 53"/>
            <p:cNvSpPr/>
            <p:nvPr>
              <p:custDataLst>
                <p:tags r:id="rId5"/>
              </p:custDataLst>
            </p:nvPr>
          </p:nvSpPr>
          <p:spPr>
            <a:xfrm>
              <a:off x="0" y="-116052"/>
              <a:ext cx="6224867" cy="1124505"/>
            </a:xfrm>
            <a:custGeom>
              <a:avLst/>
              <a:gdLst/>
              <a:ahLst/>
              <a:cxnLst/>
              <a:rect l="l" t="t" r="r" b="b"/>
              <a:pathLst>
                <a:path w="6224867" h="1008389">
                  <a:moveTo>
                    <a:pt x="0" y="504126"/>
                  </a:moveTo>
                  <a:cubicBezTo>
                    <a:pt x="0" y="225788"/>
                    <a:pt x="232206" y="0"/>
                    <a:pt x="518455" y="0"/>
                  </a:cubicBezTo>
                  <a:lnTo>
                    <a:pt x="5706412" y="0"/>
                  </a:lnTo>
                  <a:cubicBezTo>
                    <a:pt x="5992804" y="0"/>
                    <a:pt x="6224867" y="225788"/>
                    <a:pt x="6224867" y="504126"/>
                  </a:cubicBezTo>
                  <a:cubicBezTo>
                    <a:pt x="6224867" y="782464"/>
                    <a:pt x="5992662" y="1008252"/>
                    <a:pt x="5706412" y="1008252"/>
                  </a:cubicBezTo>
                  <a:lnTo>
                    <a:pt x="518455" y="1008252"/>
                  </a:lnTo>
                  <a:cubicBezTo>
                    <a:pt x="232206" y="1008389"/>
                    <a:pt x="0" y="782602"/>
                    <a:pt x="0" y="504126"/>
                  </a:cubicBezTo>
                  <a:close/>
                </a:path>
              </a:pathLst>
            </a:custGeom>
            <a:solidFill>
              <a:srgbClr val="005BAB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4" name="TextBox 54"/>
            <p:cNvSpPr txBox="1"/>
            <p:nvPr>
              <p:custDataLst>
                <p:tags r:id="rId6"/>
              </p:custDataLst>
            </p:nvPr>
          </p:nvSpPr>
          <p:spPr>
            <a:xfrm>
              <a:off x="205740" y="-525780"/>
              <a:ext cx="5573607" cy="184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FFFFFF"/>
                  </a:solidFill>
                  <a:latin typeface="字由点字典黑 65J" panose="00020600040101010101" charset="-122"/>
                </a:rPr>
                <a:t>01 </a:t>
              </a:r>
              <a:r>
                <a:rPr lang="en-US" sz="3200">
                  <a:solidFill>
                    <a:srgbClr val="FFFFFF"/>
                  </a:solidFill>
                  <a:latin typeface="字由点字典黑 65J" panose="00020600040101010101" charset="-122"/>
                </a:rPr>
                <a:t>提高文本处理的准确性和效率</a:t>
              </a:r>
              <a:endParaRPr lang="en-US" sz="3200">
                <a:solidFill>
                  <a:srgbClr val="FFFFFF"/>
                </a:solidFill>
                <a:latin typeface="字由点字典黑 65J" panose="00020600040101010101" charset="-122"/>
              </a:endParaRPr>
            </a:p>
          </p:txBody>
        </p:sp>
      </p:grpSp>
      <p:pic>
        <p:nvPicPr>
          <p:cNvPr id="76" name="Picture 7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/>
          <a:srcRect/>
          <a:stretch>
            <a:fillRect/>
          </a:stretch>
        </p:blipFill>
        <p:spPr>
          <a:xfrm>
            <a:off x="2147687" y="3972857"/>
            <a:ext cx="415986" cy="548662"/>
          </a:xfrm>
          <a:prstGeom prst="rect">
            <a:avLst/>
          </a:prstGeom>
        </p:spPr>
      </p:pic>
      <p:pic>
        <p:nvPicPr>
          <p:cNvPr id="77" name="Picture 7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/>
          <a:srcRect/>
          <a:stretch>
            <a:fillRect/>
          </a:stretch>
        </p:blipFill>
        <p:spPr>
          <a:xfrm>
            <a:off x="9921078" y="6644760"/>
            <a:ext cx="579844" cy="461767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447" y="3938064"/>
            <a:ext cx="601505" cy="601505"/>
          </a:xfrm>
          <a:prstGeom prst="rect">
            <a:avLst/>
          </a:prstGeom>
        </p:spPr>
      </p:pic>
      <p:pic>
        <p:nvPicPr>
          <p:cNvPr id="79" name="Picture 7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9327" y="6578586"/>
            <a:ext cx="550907" cy="594115"/>
          </a:xfrm>
          <a:prstGeom prst="rect">
            <a:avLst/>
          </a:prstGeom>
        </p:spPr>
      </p:pic>
      <p:sp>
        <p:nvSpPr>
          <p:cNvPr id="80" name="TextBox 80"/>
          <p:cNvSpPr txBox="1"/>
          <p:nvPr/>
        </p:nvSpPr>
        <p:spPr>
          <a:xfrm>
            <a:off x="1026319" y="1544876"/>
            <a:ext cx="4317386" cy="845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分词的</a:t>
            </a:r>
            <a:r>
              <a:rPr lang="zh-CN" altLang="en-US" sz="5500" dirty="0" err="1">
                <a:solidFill>
                  <a:srgbClr val="005BAB"/>
                </a:solidFill>
                <a:ea typeface="字由点字典黑 65J" panose="00020600040101010101" charset="-122"/>
              </a:rPr>
              <a:t>意义</a:t>
            </a:r>
            <a:endParaRPr lang="zh-CN" altLang="en-US" sz="5500" dirty="0" err="1">
              <a:solidFill>
                <a:srgbClr val="005BAB"/>
              </a:solidFill>
              <a:ea typeface="字由点字典黑 65J" panose="00020600040101010101" charset="-122"/>
            </a:endParaRPr>
          </a:p>
        </p:txBody>
      </p:sp>
      <p:grpSp>
        <p:nvGrpSpPr>
          <p:cNvPr id="2" name="Group 52"/>
          <p:cNvGrpSpPr/>
          <p:nvPr>
            <p:custDataLst>
              <p:tags r:id="rId12"/>
            </p:custDataLst>
          </p:nvPr>
        </p:nvGrpSpPr>
        <p:grpSpPr>
          <a:xfrm>
            <a:off x="3333115" y="6030595"/>
            <a:ext cx="4970145" cy="1439545"/>
            <a:chOff x="-164070" y="-176561"/>
            <a:chExt cx="6388947" cy="1361440"/>
          </a:xfrm>
        </p:grpSpPr>
        <p:sp>
          <p:nvSpPr>
            <p:cNvPr id="85" name="Freeform 53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6224867" cy="1008389"/>
            </a:xfrm>
            <a:custGeom>
              <a:avLst/>
              <a:gdLst/>
              <a:ahLst/>
              <a:cxnLst/>
              <a:rect l="l" t="t" r="r" b="b"/>
              <a:pathLst>
                <a:path w="6224867" h="1008389">
                  <a:moveTo>
                    <a:pt x="0" y="504126"/>
                  </a:moveTo>
                  <a:cubicBezTo>
                    <a:pt x="0" y="225788"/>
                    <a:pt x="232206" y="0"/>
                    <a:pt x="518455" y="0"/>
                  </a:cubicBezTo>
                  <a:lnTo>
                    <a:pt x="5706412" y="0"/>
                  </a:lnTo>
                  <a:cubicBezTo>
                    <a:pt x="5992804" y="0"/>
                    <a:pt x="6224867" y="225788"/>
                    <a:pt x="6224867" y="504126"/>
                  </a:cubicBezTo>
                  <a:cubicBezTo>
                    <a:pt x="6224867" y="782464"/>
                    <a:pt x="5992662" y="1008252"/>
                    <a:pt x="5706412" y="1008252"/>
                  </a:cubicBezTo>
                  <a:lnTo>
                    <a:pt x="518455" y="1008252"/>
                  </a:lnTo>
                  <a:cubicBezTo>
                    <a:pt x="232206" y="1008389"/>
                    <a:pt x="0" y="782602"/>
                    <a:pt x="0" y="504126"/>
                  </a:cubicBezTo>
                  <a:close/>
                </a:path>
              </a:pathLst>
            </a:custGeom>
            <a:solidFill>
              <a:srgbClr val="005BAB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6" name="TextBox 54"/>
            <p:cNvSpPr txBox="1"/>
            <p:nvPr>
              <p:custDataLst>
                <p:tags r:id="rId14"/>
              </p:custDataLst>
            </p:nvPr>
          </p:nvSpPr>
          <p:spPr>
            <a:xfrm>
              <a:off x="-164070" y="-176561"/>
              <a:ext cx="6388947" cy="1361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2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字由点字典黑 65J" panose="00020600040101010101" charset="-122"/>
                </a:rPr>
                <a:t>03 </a:t>
              </a:r>
              <a:r>
                <a:rPr lang="zh-CN" altLang="en-US" sz="3600" dirty="0" err="1">
                  <a:solidFill>
                    <a:srgbClr val="FFFFFF"/>
                  </a:solidFill>
                  <a:latin typeface="字由点字典黑 65J" panose="00020600040101010101" charset="-122"/>
                </a:rPr>
                <a:t>便于清理与</a:t>
              </a:r>
              <a:r>
                <a:rPr lang="zh-CN" altLang="en-US" sz="3600" dirty="0" err="1">
                  <a:solidFill>
                    <a:srgbClr val="FFFFFF"/>
                  </a:solidFill>
                  <a:latin typeface="字由点字典黑 65J" panose="00020600040101010101" charset="-122"/>
                </a:rPr>
                <a:t>预处理</a:t>
              </a:r>
              <a:endParaRPr lang="zh-CN" altLang="en-US" sz="3600" dirty="0" err="1">
                <a:solidFill>
                  <a:srgbClr val="FFFFFF"/>
                </a:solidFill>
                <a:latin typeface="字由点字典黑 65J" panose="00020600040101010101" charset="-122"/>
              </a:endParaRPr>
            </a:p>
          </p:txBody>
        </p:sp>
      </p:grpSp>
      <p:grpSp>
        <p:nvGrpSpPr>
          <p:cNvPr id="87" name="Group 52"/>
          <p:cNvGrpSpPr/>
          <p:nvPr>
            <p:custDataLst>
              <p:tags r:id="rId15"/>
            </p:custDataLst>
          </p:nvPr>
        </p:nvGrpSpPr>
        <p:grpSpPr>
          <a:xfrm>
            <a:off x="11430000" y="3482340"/>
            <a:ext cx="4668520" cy="1111885"/>
            <a:chOff x="18627" y="266180"/>
            <a:chExt cx="6224694" cy="1782954"/>
          </a:xfrm>
        </p:grpSpPr>
        <p:sp>
          <p:nvSpPr>
            <p:cNvPr id="88" name="Freeform 53"/>
            <p:cNvSpPr/>
            <p:nvPr>
              <p:custDataLst>
                <p:tags r:id="rId16"/>
              </p:custDataLst>
            </p:nvPr>
          </p:nvSpPr>
          <p:spPr>
            <a:xfrm>
              <a:off x="18627" y="266180"/>
              <a:ext cx="6224694" cy="1782954"/>
            </a:xfrm>
            <a:custGeom>
              <a:avLst/>
              <a:gdLst/>
              <a:ahLst/>
              <a:cxnLst/>
              <a:rect l="l" t="t" r="r" b="b"/>
              <a:pathLst>
                <a:path w="6224867" h="1008389">
                  <a:moveTo>
                    <a:pt x="0" y="504126"/>
                  </a:moveTo>
                  <a:cubicBezTo>
                    <a:pt x="0" y="225788"/>
                    <a:pt x="232206" y="0"/>
                    <a:pt x="518455" y="0"/>
                  </a:cubicBezTo>
                  <a:lnTo>
                    <a:pt x="5706412" y="0"/>
                  </a:lnTo>
                  <a:cubicBezTo>
                    <a:pt x="5992804" y="0"/>
                    <a:pt x="6224867" y="225788"/>
                    <a:pt x="6224867" y="504126"/>
                  </a:cubicBezTo>
                  <a:cubicBezTo>
                    <a:pt x="6224867" y="782464"/>
                    <a:pt x="5992662" y="1008252"/>
                    <a:pt x="5706412" y="1008252"/>
                  </a:cubicBezTo>
                  <a:lnTo>
                    <a:pt x="518455" y="1008252"/>
                  </a:lnTo>
                  <a:cubicBezTo>
                    <a:pt x="232206" y="1008389"/>
                    <a:pt x="0" y="782602"/>
                    <a:pt x="0" y="504126"/>
                  </a:cubicBezTo>
                  <a:close/>
                </a:path>
              </a:pathLst>
            </a:custGeom>
            <a:solidFill>
              <a:srgbClr val="005BAB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9" name="TextBox 54"/>
            <p:cNvSpPr txBox="1"/>
            <p:nvPr>
              <p:custDataLst>
                <p:tags r:id="rId17"/>
              </p:custDataLst>
            </p:nvPr>
          </p:nvSpPr>
          <p:spPr>
            <a:xfrm>
              <a:off x="46567" y="730508"/>
              <a:ext cx="5573292" cy="928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2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字由点字典黑 65J" panose="00020600040101010101" charset="-122"/>
                </a:rPr>
                <a:t>02 识别</a:t>
              </a:r>
              <a:r>
                <a:rPr lang="zh-CN" altLang="en-US" sz="3600" dirty="0">
                  <a:solidFill>
                    <a:srgbClr val="FFFFFF"/>
                  </a:solidFill>
                  <a:latin typeface="字由点字典黑 65J" panose="00020600040101010101" charset="-122"/>
                </a:rPr>
                <a:t>关键</a:t>
              </a:r>
              <a:r>
                <a:rPr lang="zh-CN" altLang="en-US" sz="3600" dirty="0">
                  <a:solidFill>
                    <a:srgbClr val="FFFFFF"/>
                  </a:solidFill>
                  <a:latin typeface="字由点字典黑 65J" panose="00020600040101010101" charset="-122"/>
                </a:rPr>
                <a:t>词语</a:t>
              </a:r>
              <a:endParaRPr lang="zh-CN" altLang="en-US" sz="3600" dirty="0">
                <a:solidFill>
                  <a:srgbClr val="FFFFFF"/>
                </a:solidFill>
                <a:latin typeface="字由点字典黑 65J" panose="00020600040101010101" charset="-122"/>
              </a:endParaRPr>
            </a:p>
          </p:txBody>
        </p:sp>
      </p:grpSp>
      <p:grpSp>
        <p:nvGrpSpPr>
          <p:cNvPr id="90" name="Group 52"/>
          <p:cNvGrpSpPr/>
          <p:nvPr>
            <p:custDataLst>
              <p:tags r:id="rId18"/>
            </p:custDataLst>
          </p:nvPr>
        </p:nvGrpSpPr>
        <p:grpSpPr>
          <a:xfrm>
            <a:off x="11450771" y="6217914"/>
            <a:ext cx="4668520" cy="1017270"/>
            <a:chOff x="0" y="360680"/>
            <a:chExt cx="6224694" cy="1356360"/>
          </a:xfrm>
        </p:grpSpPr>
        <p:sp>
          <p:nvSpPr>
            <p:cNvPr id="91" name="Freeform 53"/>
            <p:cNvSpPr/>
            <p:nvPr>
              <p:custDataLst>
                <p:tags r:id="rId19"/>
              </p:custDataLst>
            </p:nvPr>
          </p:nvSpPr>
          <p:spPr>
            <a:xfrm>
              <a:off x="0" y="360680"/>
              <a:ext cx="6224694" cy="1356360"/>
            </a:xfrm>
            <a:custGeom>
              <a:avLst/>
              <a:gdLst/>
              <a:ahLst/>
              <a:cxnLst/>
              <a:rect l="l" t="t" r="r" b="b"/>
              <a:pathLst>
                <a:path w="6224867" h="1008389">
                  <a:moveTo>
                    <a:pt x="0" y="504126"/>
                  </a:moveTo>
                  <a:cubicBezTo>
                    <a:pt x="0" y="225788"/>
                    <a:pt x="232206" y="0"/>
                    <a:pt x="518455" y="0"/>
                  </a:cubicBezTo>
                  <a:lnTo>
                    <a:pt x="5706412" y="0"/>
                  </a:lnTo>
                  <a:cubicBezTo>
                    <a:pt x="5992804" y="0"/>
                    <a:pt x="6224867" y="225788"/>
                    <a:pt x="6224867" y="504126"/>
                  </a:cubicBezTo>
                  <a:cubicBezTo>
                    <a:pt x="6224867" y="782464"/>
                    <a:pt x="5992662" y="1008252"/>
                    <a:pt x="5706412" y="1008252"/>
                  </a:cubicBezTo>
                  <a:lnTo>
                    <a:pt x="518455" y="1008252"/>
                  </a:lnTo>
                  <a:cubicBezTo>
                    <a:pt x="232206" y="1008389"/>
                    <a:pt x="0" y="782602"/>
                    <a:pt x="0" y="504126"/>
                  </a:cubicBezTo>
                  <a:close/>
                </a:path>
              </a:pathLst>
            </a:custGeom>
            <a:solidFill>
              <a:srgbClr val="005BAB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2" name="TextBox 54"/>
            <p:cNvSpPr txBox="1"/>
            <p:nvPr>
              <p:custDataLst>
                <p:tags r:id="rId20"/>
              </p:custDataLst>
            </p:nvPr>
          </p:nvSpPr>
          <p:spPr>
            <a:xfrm>
              <a:off x="276860" y="553720"/>
              <a:ext cx="5573292" cy="928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2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字由点字典黑 65J" panose="00020600040101010101" charset="-122"/>
                </a:rPr>
                <a:t>04 </a:t>
              </a:r>
              <a:r>
                <a:rPr lang="zh-CN" altLang="en-US" sz="3600" dirty="0" err="1">
                  <a:solidFill>
                    <a:srgbClr val="FFFFFF"/>
                  </a:solidFill>
                  <a:latin typeface="字由点字典黑 65J" panose="00020600040101010101" charset="-122"/>
                </a:rPr>
                <a:t>节约计算</a:t>
              </a:r>
              <a:r>
                <a:rPr lang="zh-CN" altLang="en-US" sz="3600" dirty="0" err="1">
                  <a:solidFill>
                    <a:srgbClr val="FFFFFF"/>
                  </a:solidFill>
                  <a:latin typeface="字由点字典黑 65J" panose="00020600040101010101" charset="-122"/>
                </a:rPr>
                <a:t>资源</a:t>
              </a:r>
              <a:endParaRPr lang="zh-CN" altLang="en-US" sz="3600" dirty="0" err="1">
                <a:solidFill>
                  <a:srgbClr val="FFFFFF"/>
                </a:solidFill>
                <a:latin typeface="字由点字典黑 65J" panose="00020600040101010101" charset="-122"/>
              </a:endParaRPr>
            </a:p>
          </p:txBody>
        </p:sp>
      </p:grpSp>
      <p:grpSp>
        <p:nvGrpSpPr>
          <p:cNvPr id="93" name="Group 48"/>
          <p:cNvGrpSpPr/>
          <p:nvPr>
            <p:custDataLst>
              <p:tags r:id="rId21"/>
            </p:custDataLst>
          </p:nvPr>
        </p:nvGrpSpPr>
        <p:grpSpPr>
          <a:xfrm>
            <a:off x="1282348" y="5807925"/>
            <a:ext cx="2134001" cy="2134001"/>
            <a:chOff x="0" y="0"/>
            <a:chExt cx="2845334" cy="2845334"/>
          </a:xfrm>
        </p:grpSpPr>
        <p:grpSp>
          <p:nvGrpSpPr>
            <p:cNvPr id="94" name="Group 49"/>
            <p:cNvGrpSpPr>
              <a:grpSpLocks noChangeAspect="1"/>
            </p:cNvGrpSpPr>
            <p:nvPr/>
          </p:nvGrpSpPr>
          <p:grpSpPr>
            <a:xfrm>
              <a:off x="0" y="0"/>
              <a:ext cx="2845334" cy="2845334"/>
              <a:chOff x="0" y="0"/>
              <a:chExt cx="2540000" cy="2540000"/>
            </a:xfrm>
          </p:grpSpPr>
          <p:sp>
            <p:nvSpPr>
              <p:cNvPr id="95" name="Freeform 50"/>
              <p:cNvSpPr/>
              <p:nvPr>
                <p:custDataLst>
                  <p:tags r:id="rId22"/>
                </p:custDataLst>
              </p:nvPr>
            </p:nvSpPr>
            <p:spPr>
              <a:xfrm>
                <a:off x="-119225" y="0"/>
                <a:ext cx="2765522" cy="2652692"/>
              </a:xfrm>
              <a:custGeom>
                <a:avLst/>
                <a:gdLst/>
                <a:ahLst/>
                <a:cxnLst/>
                <a:rect l="l" t="t" r="r" b="b"/>
                <a:pathLst>
                  <a:path w="2765522" h="2652692">
                    <a:moveTo>
                      <a:pt x="1389225" y="0"/>
                    </a:moveTo>
                    <a:lnTo>
                      <a:pt x="1389225" y="0"/>
                    </a:lnTo>
                    <a:cubicBezTo>
                      <a:pt x="1960051" y="0"/>
                      <a:pt x="2460741" y="380845"/>
                      <a:pt x="2613131" y="930953"/>
                    </a:cubicBezTo>
                    <a:cubicBezTo>
                      <a:pt x="2765523" y="1481061"/>
                      <a:pt x="2532167" y="2065252"/>
                      <a:pt x="2042708" y="2358972"/>
                    </a:cubicBezTo>
                    <a:cubicBezTo>
                      <a:pt x="1553249" y="2652692"/>
                      <a:pt x="927963" y="2583765"/>
                      <a:pt x="514234" y="2190484"/>
                    </a:cubicBezTo>
                    <a:cubicBezTo>
                      <a:pt x="100505" y="1797202"/>
                      <a:pt x="0" y="1176209"/>
                      <a:pt x="268556" y="672504"/>
                    </a:cubicBezTo>
                    <a:lnTo>
                      <a:pt x="828891" y="971252"/>
                    </a:lnTo>
                    <a:cubicBezTo>
                      <a:pt x="694613" y="1223105"/>
                      <a:pt x="744865" y="1533601"/>
                      <a:pt x="951729" y="1730242"/>
                    </a:cubicBezTo>
                    <a:cubicBezTo>
                      <a:pt x="1158594" y="1926883"/>
                      <a:pt x="1471237" y="1961346"/>
                      <a:pt x="1715966" y="1814486"/>
                    </a:cubicBezTo>
                    <a:cubicBezTo>
                      <a:pt x="1960696" y="1667626"/>
                      <a:pt x="2077374" y="1375531"/>
                      <a:pt x="2001178" y="1100477"/>
                    </a:cubicBezTo>
                    <a:cubicBezTo>
                      <a:pt x="1924983" y="825423"/>
                      <a:pt x="1674638" y="635000"/>
                      <a:pt x="1389225" y="635000"/>
                    </a:cubicBezTo>
                    <a:close/>
                  </a:path>
                </a:pathLst>
              </a:custGeom>
              <a:solidFill>
                <a:srgbClr val="005BAB"/>
              </a:solidFill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96" name="Freeform 51"/>
              <p:cNvSpPr/>
              <p:nvPr>
                <p:custDataLst>
                  <p:tags r:id="rId23"/>
                </p:custDataLst>
              </p:nvPr>
            </p:nvSpPr>
            <p:spPr>
              <a:xfrm>
                <a:off x="120870" y="0"/>
                <a:ext cx="1149067" cy="999630"/>
              </a:xfrm>
              <a:custGeom>
                <a:avLst/>
                <a:gdLst/>
                <a:ahLst/>
                <a:cxnLst/>
                <a:rect l="l" t="t" r="r" b="b"/>
                <a:pathLst>
                  <a:path w="1149067" h="999630">
                    <a:moveTo>
                      <a:pt x="0" y="729260"/>
                    </a:moveTo>
                    <a:cubicBezTo>
                      <a:pt x="209446" y="284164"/>
                      <a:pt x="657090" y="49"/>
                      <a:pt x="1149003" y="0"/>
                    </a:cubicBezTo>
                    <a:lnTo>
                      <a:pt x="1149067" y="635000"/>
                    </a:lnTo>
                    <a:cubicBezTo>
                      <a:pt x="903110" y="635025"/>
                      <a:pt x="679288" y="777082"/>
                      <a:pt x="574565" y="999630"/>
                    </a:cubicBezTo>
                    <a:close/>
                  </a:path>
                </a:pathLst>
              </a:custGeom>
              <a:solidFill>
                <a:srgbClr val="D8D8D8"/>
              </a:solidFill>
            </p:spPr>
          </p:sp>
        </p:grpSp>
      </p:grpSp>
      <p:grpSp>
        <p:nvGrpSpPr>
          <p:cNvPr id="97" name="Group 48"/>
          <p:cNvGrpSpPr/>
          <p:nvPr>
            <p:custDataLst>
              <p:tags r:id="rId24"/>
            </p:custDataLst>
          </p:nvPr>
        </p:nvGrpSpPr>
        <p:grpSpPr>
          <a:xfrm>
            <a:off x="9192742" y="3179001"/>
            <a:ext cx="2134001" cy="2134001"/>
            <a:chOff x="0" y="0"/>
            <a:chExt cx="2845334" cy="2845334"/>
          </a:xfrm>
        </p:grpSpPr>
        <p:grpSp>
          <p:nvGrpSpPr>
            <p:cNvPr id="98" name="Group 49"/>
            <p:cNvGrpSpPr>
              <a:grpSpLocks noChangeAspect="1"/>
            </p:cNvGrpSpPr>
            <p:nvPr/>
          </p:nvGrpSpPr>
          <p:grpSpPr>
            <a:xfrm>
              <a:off x="0" y="0"/>
              <a:ext cx="2845334" cy="2845334"/>
              <a:chOff x="0" y="0"/>
              <a:chExt cx="2540000" cy="2540000"/>
            </a:xfrm>
          </p:grpSpPr>
          <p:sp>
            <p:nvSpPr>
              <p:cNvPr id="99" name="Freeform 50"/>
              <p:cNvSpPr/>
              <p:nvPr>
                <p:custDataLst>
                  <p:tags r:id="rId25"/>
                </p:custDataLst>
              </p:nvPr>
            </p:nvSpPr>
            <p:spPr>
              <a:xfrm>
                <a:off x="-119225" y="0"/>
                <a:ext cx="2765522" cy="2652692"/>
              </a:xfrm>
              <a:custGeom>
                <a:avLst/>
                <a:gdLst/>
                <a:ahLst/>
                <a:cxnLst/>
                <a:rect l="l" t="t" r="r" b="b"/>
                <a:pathLst>
                  <a:path w="2765522" h="2652692">
                    <a:moveTo>
                      <a:pt x="1389225" y="0"/>
                    </a:moveTo>
                    <a:lnTo>
                      <a:pt x="1389225" y="0"/>
                    </a:lnTo>
                    <a:cubicBezTo>
                      <a:pt x="1960051" y="0"/>
                      <a:pt x="2460741" y="380845"/>
                      <a:pt x="2613131" y="930953"/>
                    </a:cubicBezTo>
                    <a:cubicBezTo>
                      <a:pt x="2765523" y="1481061"/>
                      <a:pt x="2532167" y="2065252"/>
                      <a:pt x="2042708" y="2358972"/>
                    </a:cubicBezTo>
                    <a:cubicBezTo>
                      <a:pt x="1553249" y="2652692"/>
                      <a:pt x="927963" y="2583765"/>
                      <a:pt x="514234" y="2190484"/>
                    </a:cubicBezTo>
                    <a:cubicBezTo>
                      <a:pt x="100505" y="1797202"/>
                      <a:pt x="0" y="1176209"/>
                      <a:pt x="268556" y="672504"/>
                    </a:cubicBezTo>
                    <a:lnTo>
                      <a:pt x="828891" y="971252"/>
                    </a:lnTo>
                    <a:cubicBezTo>
                      <a:pt x="694613" y="1223105"/>
                      <a:pt x="744865" y="1533601"/>
                      <a:pt x="951729" y="1730242"/>
                    </a:cubicBezTo>
                    <a:cubicBezTo>
                      <a:pt x="1158594" y="1926883"/>
                      <a:pt x="1471237" y="1961346"/>
                      <a:pt x="1715966" y="1814486"/>
                    </a:cubicBezTo>
                    <a:cubicBezTo>
                      <a:pt x="1960696" y="1667626"/>
                      <a:pt x="2077374" y="1375531"/>
                      <a:pt x="2001178" y="1100477"/>
                    </a:cubicBezTo>
                    <a:cubicBezTo>
                      <a:pt x="1924983" y="825423"/>
                      <a:pt x="1674638" y="635000"/>
                      <a:pt x="1389225" y="635000"/>
                    </a:cubicBezTo>
                    <a:close/>
                  </a:path>
                </a:pathLst>
              </a:custGeom>
              <a:solidFill>
                <a:srgbClr val="005BAB"/>
              </a:solidFill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00" name="Freeform 51"/>
              <p:cNvSpPr/>
              <p:nvPr>
                <p:custDataLst>
                  <p:tags r:id="rId26"/>
                </p:custDataLst>
              </p:nvPr>
            </p:nvSpPr>
            <p:spPr>
              <a:xfrm>
                <a:off x="120870" y="0"/>
                <a:ext cx="1149067" cy="999630"/>
              </a:xfrm>
              <a:custGeom>
                <a:avLst/>
                <a:gdLst/>
                <a:ahLst/>
                <a:cxnLst/>
                <a:rect l="l" t="t" r="r" b="b"/>
                <a:pathLst>
                  <a:path w="1149067" h="999630">
                    <a:moveTo>
                      <a:pt x="0" y="729260"/>
                    </a:moveTo>
                    <a:cubicBezTo>
                      <a:pt x="209446" y="284164"/>
                      <a:pt x="657090" y="49"/>
                      <a:pt x="1149003" y="0"/>
                    </a:cubicBezTo>
                    <a:lnTo>
                      <a:pt x="1149067" y="635000"/>
                    </a:lnTo>
                    <a:cubicBezTo>
                      <a:pt x="903110" y="635025"/>
                      <a:pt x="679288" y="777082"/>
                      <a:pt x="574565" y="999630"/>
                    </a:cubicBezTo>
                    <a:close/>
                  </a:path>
                </a:pathLst>
              </a:custGeom>
              <a:solidFill>
                <a:srgbClr val="D8D8D8"/>
              </a:solidFill>
            </p:spPr>
          </p:sp>
        </p:grpSp>
      </p:grpSp>
      <p:grpSp>
        <p:nvGrpSpPr>
          <p:cNvPr id="101" name="Group 48"/>
          <p:cNvGrpSpPr/>
          <p:nvPr>
            <p:custDataLst>
              <p:tags r:id="rId27"/>
            </p:custDataLst>
          </p:nvPr>
        </p:nvGrpSpPr>
        <p:grpSpPr>
          <a:xfrm>
            <a:off x="9144000" y="5826526"/>
            <a:ext cx="2134001" cy="2134001"/>
            <a:chOff x="0" y="0"/>
            <a:chExt cx="2845334" cy="2845334"/>
          </a:xfrm>
        </p:grpSpPr>
        <p:grpSp>
          <p:nvGrpSpPr>
            <p:cNvPr id="102" name="Group 49"/>
            <p:cNvGrpSpPr>
              <a:grpSpLocks noChangeAspect="1"/>
            </p:cNvGrpSpPr>
            <p:nvPr/>
          </p:nvGrpSpPr>
          <p:grpSpPr>
            <a:xfrm>
              <a:off x="0" y="0"/>
              <a:ext cx="2845334" cy="2845334"/>
              <a:chOff x="0" y="0"/>
              <a:chExt cx="2540000" cy="2540000"/>
            </a:xfrm>
          </p:grpSpPr>
          <p:sp>
            <p:nvSpPr>
              <p:cNvPr id="103" name="Freeform 50"/>
              <p:cNvSpPr/>
              <p:nvPr>
                <p:custDataLst>
                  <p:tags r:id="rId28"/>
                </p:custDataLst>
              </p:nvPr>
            </p:nvSpPr>
            <p:spPr>
              <a:xfrm>
                <a:off x="-119225" y="0"/>
                <a:ext cx="2765522" cy="2652692"/>
              </a:xfrm>
              <a:custGeom>
                <a:avLst/>
                <a:gdLst/>
                <a:ahLst/>
                <a:cxnLst/>
                <a:rect l="l" t="t" r="r" b="b"/>
                <a:pathLst>
                  <a:path w="2765522" h="2652692">
                    <a:moveTo>
                      <a:pt x="1389225" y="0"/>
                    </a:moveTo>
                    <a:lnTo>
                      <a:pt x="1389225" y="0"/>
                    </a:lnTo>
                    <a:cubicBezTo>
                      <a:pt x="1960051" y="0"/>
                      <a:pt x="2460741" y="380845"/>
                      <a:pt x="2613131" y="930953"/>
                    </a:cubicBezTo>
                    <a:cubicBezTo>
                      <a:pt x="2765523" y="1481061"/>
                      <a:pt x="2532167" y="2065252"/>
                      <a:pt x="2042708" y="2358972"/>
                    </a:cubicBezTo>
                    <a:cubicBezTo>
                      <a:pt x="1553249" y="2652692"/>
                      <a:pt x="927963" y="2583765"/>
                      <a:pt x="514234" y="2190484"/>
                    </a:cubicBezTo>
                    <a:cubicBezTo>
                      <a:pt x="100505" y="1797202"/>
                      <a:pt x="0" y="1176209"/>
                      <a:pt x="268556" y="672504"/>
                    </a:cubicBezTo>
                    <a:lnTo>
                      <a:pt x="828891" y="971252"/>
                    </a:lnTo>
                    <a:cubicBezTo>
                      <a:pt x="694613" y="1223105"/>
                      <a:pt x="744865" y="1533601"/>
                      <a:pt x="951729" y="1730242"/>
                    </a:cubicBezTo>
                    <a:cubicBezTo>
                      <a:pt x="1158594" y="1926883"/>
                      <a:pt x="1471237" y="1961346"/>
                      <a:pt x="1715966" y="1814486"/>
                    </a:cubicBezTo>
                    <a:cubicBezTo>
                      <a:pt x="1960696" y="1667626"/>
                      <a:pt x="2077374" y="1375531"/>
                      <a:pt x="2001178" y="1100477"/>
                    </a:cubicBezTo>
                    <a:cubicBezTo>
                      <a:pt x="1924983" y="825423"/>
                      <a:pt x="1674638" y="635000"/>
                      <a:pt x="1389225" y="635000"/>
                    </a:cubicBezTo>
                    <a:close/>
                  </a:path>
                </a:pathLst>
              </a:custGeom>
              <a:solidFill>
                <a:srgbClr val="005BAB"/>
              </a:solidFill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04" name="Freeform 51"/>
              <p:cNvSpPr/>
              <p:nvPr>
                <p:custDataLst>
                  <p:tags r:id="rId29"/>
                </p:custDataLst>
              </p:nvPr>
            </p:nvSpPr>
            <p:spPr>
              <a:xfrm>
                <a:off x="120870" y="0"/>
                <a:ext cx="1149067" cy="999630"/>
              </a:xfrm>
              <a:custGeom>
                <a:avLst/>
                <a:gdLst/>
                <a:ahLst/>
                <a:cxnLst/>
                <a:rect l="l" t="t" r="r" b="b"/>
                <a:pathLst>
                  <a:path w="1149067" h="999630">
                    <a:moveTo>
                      <a:pt x="0" y="729260"/>
                    </a:moveTo>
                    <a:cubicBezTo>
                      <a:pt x="209446" y="284164"/>
                      <a:pt x="657090" y="49"/>
                      <a:pt x="1149003" y="0"/>
                    </a:cubicBezTo>
                    <a:lnTo>
                      <a:pt x="1149067" y="635000"/>
                    </a:lnTo>
                    <a:cubicBezTo>
                      <a:pt x="903110" y="635025"/>
                      <a:pt x="679288" y="777082"/>
                      <a:pt x="574565" y="999630"/>
                    </a:cubicBezTo>
                    <a:close/>
                  </a:path>
                </a:pathLst>
              </a:custGeom>
              <a:solidFill>
                <a:srgbClr val="D8D8D8"/>
              </a:solidFill>
            </p:spPr>
          </p:sp>
        </p:grpSp>
      </p:grpSp>
      <p:grpSp>
        <p:nvGrpSpPr>
          <p:cNvPr id="105" name="Group 16"/>
          <p:cNvGrpSpPr/>
          <p:nvPr/>
        </p:nvGrpSpPr>
        <p:grpSpPr>
          <a:xfrm>
            <a:off x="16714290" y="0"/>
            <a:ext cx="1573711" cy="1138224"/>
            <a:chOff x="0" y="0"/>
            <a:chExt cx="2098282" cy="1517632"/>
          </a:xfrm>
          <a:solidFill>
            <a:srgbClr val="005BAB">
              <a:alpha val="27000"/>
            </a:srgbClr>
          </a:solidFill>
        </p:grpSpPr>
        <p:sp>
          <p:nvSpPr>
            <p:cNvPr id="106" name="Freeform 17"/>
            <p:cNvSpPr/>
            <p:nvPr/>
          </p:nvSpPr>
          <p:spPr>
            <a:xfrm>
              <a:off x="0" y="0"/>
              <a:ext cx="2098294" cy="1517650"/>
            </a:xfrm>
            <a:custGeom>
              <a:avLst/>
              <a:gdLst/>
              <a:ahLst/>
              <a:cxnLst/>
              <a:rect l="l" t="t" r="r" b="b"/>
              <a:pathLst>
                <a:path w="2098294" h="1517650">
                  <a:moveTo>
                    <a:pt x="0" y="0"/>
                  </a:moveTo>
                  <a:lnTo>
                    <a:pt x="2098294" y="0"/>
                  </a:lnTo>
                  <a:lnTo>
                    <a:pt x="2098294" y="1401445"/>
                  </a:lnTo>
                  <a:lnTo>
                    <a:pt x="1823466" y="1486789"/>
                  </a:lnTo>
                  <a:cubicBezTo>
                    <a:pt x="1724660" y="1506982"/>
                    <a:pt x="1622425" y="1517650"/>
                    <a:pt x="1517650" y="1517650"/>
                  </a:cubicBezTo>
                  <a:cubicBezTo>
                    <a:pt x="679450" y="1517650"/>
                    <a:pt x="0" y="838200"/>
                    <a:pt x="0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07" name="图片 10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" y="198549"/>
            <a:ext cx="3202966" cy="67737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10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11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12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13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14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15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16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17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18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19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2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20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21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22.xml><?xml version="1.0" encoding="utf-8"?>
<p:tagLst xmlns:p="http://schemas.openxmlformats.org/presentationml/2006/main">
  <p:tag name="KSO_WM_DIAGRAM_VIRTUALLY_FRAME" val="{&quot;height&quot;:378.7874015748031,&quot;left&quot;:254.2803937007874,&quot;top&quot;:240.43874015748034,&quot;width&quot;:988.1196062992127}"/>
</p:tagLst>
</file>

<file path=ppt/tags/tag23.xml><?xml version="1.0" encoding="utf-8"?>
<p:tagLst xmlns:p="http://schemas.openxmlformats.org/presentationml/2006/main">
  <p:tag name="KSO_WM_DIAGRAM_VIRTUALLY_FRAME" val="{&quot;height&quot;:378.7874015748031,&quot;left&quot;:254.2803937007874,&quot;top&quot;:240.43874015748034,&quot;width&quot;:988.1196062992127}"/>
</p:tagLst>
</file>

<file path=ppt/tags/tag24.xml><?xml version="1.0" encoding="utf-8"?>
<p:tagLst xmlns:p="http://schemas.openxmlformats.org/presentationml/2006/main">
  <p:tag name="KSO_WM_DIAGRAM_VIRTUALLY_FRAME" val="{&quot;height&quot;:378.7874015748031,&quot;left&quot;:254.2803937007874,&quot;top&quot;:240.43874015748034,&quot;width&quot;:988.1196062992127}"/>
</p:tagLst>
</file>

<file path=ppt/tags/tag25.xml><?xml version="1.0" encoding="utf-8"?>
<p:tagLst xmlns:p="http://schemas.openxmlformats.org/presentationml/2006/main">
  <p:tag name="KSO_WM_DIAGRAM_VIRTUALLY_FRAME" val="{&quot;height&quot;:378.7874015748031,&quot;left&quot;:254.2803937007874,&quot;top&quot;:240.43874015748034,&quot;width&quot;:988.1196062992127}"/>
</p:tagLst>
</file>

<file path=ppt/tags/tag26.xml><?xml version="1.0" encoding="utf-8"?>
<p:tagLst xmlns:p="http://schemas.openxmlformats.org/presentationml/2006/main">
  <p:tag name="KSO_WM_DIAGRAM_VIRTUALLY_FRAME" val="{&quot;height&quot;:378.7874015748031,&quot;left&quot;:254.2803937007874,&quot;top&quot;:240.43874015748034,&quot;width&quot;:988.1196062992127}"/>
</p:tagLst>
</file>

<file path=ppt/tags/tag27.xml><?xml version="1.0" encoding="utf-8"?>
<p:tagLst xmlns:p="http://schemas.openxmlformats.org/presentationml/2006/main">
  <p:tag name="KSO_WM_DIAGRAM_VIRTUALLY_FRAME" val="{&quot;height&quot;:378.7874015748031,&quot;left&quot;:254.2803937007874,&quot;top&quot;:240.43874015748034,&quot;width&quot;:988.1196062992127}"/>
</p:tagLst>
</file>

<file path=ppt/tags/tag28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29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3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30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31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32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33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34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35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36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37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38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39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4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40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41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42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43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44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45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46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47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48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49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5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50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51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52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53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54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55.xml><?xml version="1.0" encoding="utf-8"?>
<p:tagLst xmlns:p="http://schemas.openxmlformats.org/presentationml/2006/main">
  <p:tag name="KSO_WM_DIAGRAM_VIRTUALLY_FRAME" val="{&quot;height&quot;:384.5131496062992,&quot;left&quot;:100.97228346456693,&quot;top&quot;:242.3,&quot;width&quot;:1168.2750393700787}"/>
</p:tagLst>
</file>

<file path=ppt/tags/tag56.xml><?xml version="1.0" encoding="utf-8"?>
<p:tagLst xmlns:p="http://schemas.openxmlformats.org/presentationml/2006/main">
  <p:tag name="KSO_WPP_MARK_KEY" val="858e273d-68ba-494a-bff9-3a373a3f105a"/>
  <p:tag name="COMMONDATA" val="eyJoZGlkIjoiYWUxZmZhZWZmMzZjMjJmODY1MmIwNjhhOTkyZjQ2NjYifQ=="/>
  <p:tag name="commondata" val="eyJoZGlkIjoiNDIxMGI0MjliNWQzNzAwNmVjZmYxNmZhYzAwMjY1OTgifQ=="/>
</p:tagLst>
</file>

<file path=ppt/tags/tag6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7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8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ags/tag9.xml><?xml version="1.0" encoding="utf-8"?>
<p:tagLst xmlns:p="http://schemas.openxmlformats.org/presentationml/2006/main">
  <p:tag name="KSO_WM_DIAGRAM_VIRTUALLY_FRAME" val="{&quot;height&quot;:403.14194397247576,&quot;left&quot;:101.4,&quot;top&quot;:249.95789854720934,&quot;width&quot;:1143.68984251968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演示</Application>
  <PresentationFormat>自定义</PresentationFormat>
  <Paragraphs>66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字由点字典黑 65J</vt:lpstr>
      <vt:lpstr>黑体</vt:lpstr>
      <vt:lpstr>微软雅黑</vt:lpstr>
      <vt:lpstr>字由点字典黑 45J</vt:lpstr>
      <vt:lpstr>Calibri</vt:lpstr>
      <vt:lpstr>Arial</vt:lpstr>
      <vt:lpstr>Arimo</vt:lpstr>
      <vt:lpstr>等线</vt:lpstr>
      <vt:lpstr>Arial Unicode MS</vt:lpstr>
      <vt:lpstr>等线 Light</vt:lpstr>
      <vt:lpstr>Segoe Print</vt:lpstr>
      <vt:lpstr>仿宋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蓝白色简约风年终总结工作汇报ppt模板演示文稿</dc:title>
  <dc:creator/>
  <cp:lastModifiedBy>WPS_1689318436</cp:lastModifiedBy>
  <cp:revision>10</cp:revision>
  <dcterms:created xsi:type="dcterms:W3CDTF">2006-08-16T00:00:00Z</dcterms:created>
  <dcterms:modified xsi:type="dcterms:W3CDTF">2024-06-12T11:37:02Z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1083A05FF2BE42B3A75367EA74862356_13</vt:lpwstr>
  </property>
  <property fmtid="{D5CDD505-2E9C-101B-9397-08002B2CF9AE}" pid="3" name="KSOProductBuildVer">
    <vt:lpwstr>2052-12.1.0.16929</vt:lpwstr>
  </property>
</Properties>
</file>