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58" r:id="rId4"/>
    <p:sldId id="265" r:id="rId5"/>
    <p:sldId id="266" r:id="rId6"/>
    <p:sldId id="279" r:id="rId7"/>
    <p:sldId id="262" r:id="rId8"/>
    <p:sldId id="268" r:id="rId9"/>
    <p:sldId id="267" r:id="rId10"/>
    <p:sldId id="263" r:id="rId11"/>
    <p:sldId id="270" r:id="rId12"/>
    <p:sldId id="269" r:id="rId13"/>
    <p:sldId id="264" r:id="rId14"/>
    <p:sldId id="277" r:id="rId15"/>
    <p:sldId id="278" r:id="rId16"/>
    <p:sldId id="271" r:id="rId17"/>
    <p:sldId id="272" r:id="rId18"/>
    <p:sldId id="26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934" y="734"/>
      </p:cViewPr>
      <p:guideLst>
        <p:guide orient="horz" pos="2240"/>
        <p:guide pos="38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jpeg"/><Relationship Id="rId3" Type="http://schemas.openxmlformats.org/officeDocument/2006/relationships/tags" Target="../tags/tag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0667" y="2592607"/>
            <a:ext cx="7750668" cy="95313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5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智能投顾</a:t>
            </a:r>
            <a:endParaRPr lang="en-US" altLang="zh-CN" sz="5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25929" y="3562359"/>
            <a:ext cx="6141220" cy="486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 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 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</a:t>
            </a:r>
            <a:endParaRPr lang="zh-CN" altLang="en-US" sz="900" dirty="0">
              <a:solidFill>
                <a:schemeClr val="accent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88145" y="2168628"/>
            <a:ext cx="46144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GENERAL TEMPLATE FOR DEFENSE</a:t>
            </a:r>
            <a:endParaRPr lang="zh-CN" altLang="en-US" sz="1200" dirty="0">
              <a:solidFill>
                <a:schemeClr val="accent1"/>
              </a:solidFill>
              <a:latin typeface="思源宋体" panose="02020400000000000000" pitchFamily="18" charset="-122"/>
              <a:ea typeface="思源宋体" panose="02020400000000000000" pitchFamily="18" charset="-122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336579" y="349611"/>
            <a:ext cx="3196942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产品服务</a:t>
            </a:r>
            <a:endParaRPr lang="zh-CN" altLang="en-US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06853" y="1930264"/>
            <a:ext cx="7070620" cy="3322590"/>
            <a:chOff x="2018491" y="2118360"/>
            <a:chExt cx="8479748" cy="3984759"/>
          </a:xfrm>
        </p:grpSpPr>
        <p:sp>
          <p:nvSpPr>
            <p:cNvPr id="8" name="Freeform 8"/>
            <p:cNvSpPr/>
            <p:nvPr/>
          </p:nvSpPr>
          <p:spPr bwMode="auto">
            <a:xfrm rot="18000000">
              <a:off x="5508209" y="2522734"/>
              <a:ext cx="1466353" cy="657605"/>
            </a:xfrm>
            <a:custGeom>
              <a:avLst/>
              <a:gdLst>
                <a:gd name="T0" fmla="*/ 0 w 1106"/>
                <a:gd name="T1" fmla="*/ 0 h 496"/>
                <a:gd name="T2" fmla="*/ 286 w 1106"/>
                <a:gd name="T3" fmla="*/ 496 h 496"/>
                <a:gd name="T4" fmla="*/ 1025 w 1106"/>
                <a:gd name="T5" fmla="*/ 496 h 496"/>
                <a:gd name="T6" fmla="*/ 1106 w 1106"/>
                <a:gd name="T7" fmla="*/ 35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6" h="496">
                  <a:moveTo>
                    <a:pt x="0" y="0"/>
                  </a:moveTo>
                  <a:lnTo>
                    <a:pt x="286" y="496"/>
                  </a:lnTo>
                  <a:lnTo>
                    <a:pt x="1025" y="496"/>
                  </a:lnTo>
                  <a:lnTo>
                    <a:pt x="1106" y="357"/>
                  </a:lnTo>
                </a:path>
              </a:pathLst>
            </a:custGeom>
            <a:noFill/>
            <a:ln w="60325" cap="rnd">
              <a:solidFill>
                <a:schemeClr val="accent2"/>
              </a:solidFill>
              <a:prstDash val="solid"/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9" name="Group 3"/>
            <p:cNvGrpSpPr/>
            <p:nvPr/>
          </p:nvGrpSpPr>
          <p:grpSpPr>
            <a:xfrm>
              <a:off x="3828246" y="2454131"/>
              <a:ext cx="1586146" cy="2989986"/>
              <a:chOff x="3771900" y="2259878"/>
              <a:chExt cx="1674858" cy="3157215"/>
            </a:xfrm>
          </p:grpSpPr>
          <p:sp>
            <p:nvSpPr>
              <p:cNvPr id="33" name="Freeform 5"/>
              <p:cNvSpPr/>
              <p:nvPr/>
            </p:nvSpPr>
            <p:spPr bwMode="auto">
              <a:xfrm rot="18000000">
                <a:off x="3676702" y="2355076"/>
                <a:ext cx="1843760" cy="1653364"/>
              </a:xfrm>
              <a:custGeom>
                <a:avLst/>
                <a:gdLst>
                  <a:gd name="T0" fmla="*/ 316 w 1317"/>
                  <a:gd name="T1" fmla="*/ 0 h 1181"/>
                  <a:gd name="T2" fmla="*/ 0 w 1317"/>
                  <a:gd name="T3" fmla="*/ 548 h 1181"/>
                  <a:gd name="T4" fmla="*/ 364 w 1317"/>
                  <a:gd name="T5" fmla="*/ 1181 h 1181"/>
                  <a:gd name="T6" fmla="*/ 659 w 1317"/>
                  <a:gd name="T7" fmla="*/ 1181 h 1181"/>
                  <a:gd name="T8" fmla="*/ 953 w 1317"/>
                  <a:gd name="T9" fmla="*/ 1181 h 1181"/>
                  <a:gd name="T10" fmla="*/ 1317 w 1317"/>
                  <a:gd name="T11" fmla="*/ 548 h 1181"/>
                  <a:gd name="T12" fmla="*/ 1280 w 1317"/>
                  <a:gd name="T13" fmla="*/ 484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7" h="1181">
                    <a:moveTo>
                      <a:pt x="316" y="0"/>
                    </a:moveTo>
                    <a:lnTo>
                      <a:pt x="0" y="548"/>
                    </a:lnTo>
                    <a:lnTo>
                      <a:pt x="364" y="1181"/>
                    </a:lnTo>
                    <a:lnTo>
                      <a:pt x="659" y="1181"/>
                    </a:lnTo>
                    <a:lnTo>
                      <a:pt x="953" y="1181"/>
                    </a:lnTo>
                    <a:lnTo>
                      <a:pt x="1317" y="548"/>
                    </a:lnTo>
                    <a:lnTo>
                      <a:pt x="1280" y="484"/>
                    </a:lnTo>
                  </a:path>
                </a:pathLst>
              </a:custGeom>
              <a:noFill/>
              <a:ln w="60325" cap="rnd">
                <a:solidFill>
                  <a:schemeClr val="accent1"/>
                </a:solidFill>
                <a:prstDash val="solid"/>
                <a:beve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4" name="Freeform 10"/>
              <p:cNvSpPr/>
              <p:nvPr/>
            </p:nvSpPr>
            <p:spPr bwMode="auto">
              <a:xfrm rot="18000000">
                <a:off x="3909592" y="3879927"/>
                <a:ext cx="1486767" cy="1587565"/>
              </a:xfrm>
              <a:custGeom>
                <a:avLst/>
                <a:gdLst>
                  <a:gd name="T0" fmla="*/ 65 w 1062"/>
                  <a:gd name="T1" fmla="*/ 0 h 1134"/>
                  <a:gd name="T2" fmla="*/ 690 w 1062"/>
                  <a:gd name="T3" fmla="*/ 0 h 1134"/>
                  <a:gd name="T4" fmla="*/ 1062 w 1062"/>
                  <a:gd name="T5" fmla="*/ 638 h 1134"/>
                  <a:gd name="T6" fmla="*/ 776 w 1062"/>
                  <a:gd name="T7" fmla="*/ 1134 h 1134"/>
                  <a:gd name="T8" fmla="*/ 37 w 1062"/>
                  <a:gd name="T9" fmla="*/ 1134 h 1134"/>
                  <a:gd name="T10" fmla="*/ 0 w 1062"/>
                  <a:gd name="T11" fmla="*/ 1071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2" h="1134">
                    <a:moveTo>
                      <a:pt x="65" y="0"/>
                    </a:moveTo>
                    <a:lnTo>
                      <a:pt x="690" y="0"/>
                    </a:lnTo>
                    <a:lnTo>
                      <a:pt x="1062" y="638"/>
                    </a:lnTo>
                    <a:lnTo>
                      <a:pt x="776" y="1134"/>
                    </a:lnTo>
                    <a:lnTo>
                      <a:pt x="37" y="1134"/>
                    </a:lnTo>
                    <a:lnTo>
                      <a:pt x="0" y="1071"/>
                    </a:lnTo>
                  </a:path>
                </a:pathLst>
              </a:custGeom>
              <a:noFill/>
              <a:ln w="60325" cap="rnd">
                <a:solidFill>
                  <a:schemeClr val="accent2"/>
                </a:solidFill>
                <a:prstDash val="solid"/>
                <a:beve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10" name="Freeform 8"/>
            <p:cNvSpPr/>
            <p:nvPr/>
          </p:nvSpPr>
          <p:spPr bwMode="auto">
            <a:xfrm rot="3600000" flipV="1">
              <a:off x="5508209" y="5041140"/>
              <a:ext cx="1466353" cy="657605"/>
            </a:xfrm>
            <a:custGeom>
              <a:avLst/>
              <a:gdLst>
                <a:gd name="T0" fmla="*/ 0 w 1106"/>
                <a:gd name="T1" fmla="*/ 0 h 496"/>
                <a:gd name="T2" fmla="*/ 286 w 1106"/>
                <a:gd name="T3" fmla="*/ 496 h 496"/>
                <a:gd name="T4" fmla="*/ 1025 w 1106"/>
                <a:gd name="T5" fmla="*/ 496 h 496"/>
                <a:gd name="T6" fmla="*/ 1106 w 1106"/>
                <a:gd name="T7" fmla="*/ 35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6" h="496">
                  <a:moveTo>
                    <a:pt x="0" y="0"/>
                  </a:moveTo>
                  <a:lnTo>
                    <a:pt x="286" y="496"/>
                  </a:lnTo>
                  <a:lnTo>
                    <a:pt x="1025" y="496"/>
                  </a:lnTo>
                  <a:lnTo>
                    <a:pt x="1106" y="357"/>
                  </a:lnTo>
                </a:path>
              </a:pathLst>
            </a:custGeom>
            <a:noFill/>
            <a:ln w="60325" cap="rnd">
              <a:solidFill>
                <a:schemeClr val="accent2"/>
              </a:solidFill>
              <a:prstDash val="solid"/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5" name="Freeform 5"/>
            <p:cNvSpPr/>
            <p:nvPr/>
          </p:nvSpPr>
          <p:spPr bwMode="auto">
            <a:xfrm rot="3600000" flipH="1">
              <a:off x="6460363" y="2544287"/>
              <a:ext cx="1746101" cy="1565790"/>
            </a:xfrm>
            <a:custGeom>
              <a:avLst/>
              <a:gdLst>
                <a:gd name="T0" fmla="*/ 316 w 1317"/>
                <a:gd name="T1" fmla="*/ 0 h 1181"/>
                <a:gd name="T2" fmla="*/ 0 w 1317"/>
                <a:gd name="T3" fmla="*/ 548 h 1181"/>
                <a:gd name="T4" fmla="*/ 364 w 1317"/>
                <a:gd name="T5" fmla="*/ 1181 h 1181"/>
                <a:gd name="T6" fmla="*/ 659 w 1317"/>
                <a:gd name="T7" fmla="*/ 1181 h 1181"/>
                <a:gd name="T8" fmla="*/ 953 w 1317"/>
                <a:gd name="T9" fmla="*/ 1181 h 1181"/>
                <a:gd name="T10" fmla="*/ 1317 w 1317"/>
                <a:gd name="T11" fmla="*/ 548 h 1181"/>
                <a:gd name="T12" fmla="*/ 1280 w 1317"/>
                <a:gd name="T13" fmla="*/ 484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7" h="1181">
                  <a:moveTo>
                    <a:pt x="316" y="0"/>
                  </a:moveTo>
                  <a:lnTo>
                    <a:pt x="0" y="548"/>
                  </a:lnTo>
                  <a:lnTo>
                    <a:pt x="364" y="1181"/>
                  </a:lnTo>
                  <a:lnTo>
                    <a:pt x="659" y="1181"/>
                  </a:lnTo>
                  <a:lnTo>
                    <a:pt x="953" y="1181"/>
                  </a:lnTo>
                  <a:lnTo>
                    <a:pt x="1317" y="548"/>
                  </a:lnTo>
                  <a:lnTo>
                    <a:pt x="1280" y="484"/>
                  </a:lnTo>
                </a:path>
              </a:pathLst>
            </a:custGeom>
            <a:noFill/>
            <a:ln w="60325" cap="rnd">
              <a:solidFill>
                <a:schemeClr val="accent1"/>
              </a:solidFill>
              <a:prstDash val="solid"/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6" name="Freeform 10"/>
            <p:cNvSpPr/>
            <p:nvPr/>
          </p:nvSpPr>
          <p:spPr bwMode="auto">
            <a:xfrm rot="3600000" flipH="1">
              <a:off x="6577893" y="3988371"/>
              <a:ext cx="1408017" cy="1503476"/>
            </a:xfrm>
            <a:custGeom>
              <a:avLst/>
              <a:gdLst>
                <a:gd name="T0" fmla="*/ 65 w 1062"/>
                <a:gd name="T1" fmla="*/ 0 h 1134"/>
                <a:gd name="T2" fmla="*/ 690 w 1062"/>
                <a:gd name="T3" fmla="*/ 0 h 1134"/>
                <a:gd name="T4" fmla="*/ 1062 w 1062"/>
                <a:gd name="T5" fmla="*/ 638 h 1134"/>
                <a:gd name="T6" fmla="*/ 776 w 1062"/>
                <a:gd name="T7" fmla="*/ 1134 h 1134"/>
                <a:gd name="T8" fmla="*/ 37 w 1062"/>
                <a:gd name="T9" fmla="*/ 1134 h 1134"/>
                <a:gd name="T10" fmla="*/ 0 w 1062"/>
                <a:gd name="T11" fmla="*/ 1071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2" h="1134">
                  <a:moveTo>
                    <a:pt x="65" y="0"/>
                  </a:moveTo>
                  <a:lnTo>
                    <a:pt x="690" y="0"/>
                  </a:lnTo>
                  <a:lnTo>
                    <a:pt x="1062" y="638"/>
                  </a:lnTo>
                  <a:lnTo>
                    <a:pt x="776" y="1134"/>
                  </a:lnTo>
                  <a:lnTo>
                    <a:pt x="37" y="1134"/>
                  </a:lnTo>
                  <a:lnTo>
                    <a:pt x="0" y="1071"/>
                  </a:lnTo>
                </a:path>
              </a:pathLst>
            </a:custGeom>
            <a:noFill/>
            <a:ln w="60325" cap="rnd">
              <a:solidFill>
                <a:schemeClr val="accent1"/>
              </a:solidFill>
              <a:prstDash val="solid"/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7" name="Freeform 29"/>
            <p:cNvSpPr>
              <a:spLocks noEditPoints="1"/>
            </p:cNvSpPr>
            <p:nvPr/>
          </p:nvSpPr>
          <p:spPr bwMode="auto">
            <a:xfrm>
              <a:off x="7190747" y="2975517"/>
              <a:ext cx="479589" cy="514168"/>
            </a:xfrm>
            <a:custGeom>
              <a:avLst/>
              <a:gdLst>
                <a:gd name="T0" fmla="*/ 2558 w 3187"/>
                <a:gd name="T1" fmla="*/ 2917 h 3426"/>
                <a:gd name="T2" fmla="*/ 2525 w 3187"/>
                <a:gd name="T3" fmla="*/ 3108 h 3426"/>
                <a:gd name="T4" fmla="*/ 2672 w 3187"/>
                <a:gd name="T5" fmla="*/ 3232 h 3426"/>
                <a:gd name="T6" fmla="*/ 2855 w 3187"/>
                <a:gd name="T7" fmla="*/ 3166 h 3426"/>
                <a:gd name="T8" fmla="*/ 2888 w 3187"/>
                <a:gd name="T9" fmla="*/ 2973 h 3426"/>
                <a:gd name="T10" fmla="*/ 2741 w 3187"/>
                <a:gd name="T11" fmla="*/ 2850 h 3426"/>
                <a:gd name="T12" fmla="*/ 1063 w 3187"/>
                <a:gd name="T13" fmla="*/ 2893 h 3426"/>
                <a:gd name="T14" fmla="*/ 997 w 3187"/>
                <a:gd name="T15" fmla="*/ 3075 h 3426"/>
                <a:gd name="T16" fmla="*/ 1120 w 3187"/>
                <a:gd name="T17" fmla="*/ 3222 h 3426"/>
                <a:gd name="T18" fmla="*/ 1313 w 3187"/>
                <a:gd name="T19" fmla="*/ 3189 h 3426"/>
                <a:gd name="T20" fmla="*/ 1378 w 3187"/>
                <a:gd name="T21" fmla="*/ 3006 h 3426"/>
                <a:gd name="T22" fmla="*/ 1255 w 3187"/>
                <a:gd name="T23" fmla="*/ 2860 h 3426"/>
                <a:gd name="T24" fmla="*/ 722 w 3187"/>
                <a:gd name="T25" fmla="*/ 1936 h 3426"/>
                <a:gd name="T26" fmla="*/ 872 w 3187"/>
                <a:gd name="T27" fmla="*/ 2062 h 3426"/>
                <a:gd name="T28" fmla="*/ 2926 w 3187"/>
                <a:gd name="T29" fmla="*/ 2018 h 3426"/>
                <a:gd name="T30" fmla="*/ 2997 w 3187"/>
                <a:gd name="T31" fmla="*/ 1154 h 3426"/>
                <a:gd name="T32" fmla="*/ 656 w 3187"/>
                <a:gd name="T33" fmla="*/ 229 h 3426"/>
                <a:gd name="T34" fmla="*/ 668 w 3187"/>
                <a:gd name="T35" fmla="*/ 236 h 3426"/>
                <a:gd name="T36" fmla="*/ 680 w 3187"/>
                <a:gd name="T37" fmla="*/ 245 h 3426"/>
                <a:gd name="T38" fmla="*/ 694 w 3187"/>
                <a:gd name="T39" fmla="*/ 263 h 3426"/>
                <a:gd name="T40" fmla="*/ 700 w 3187"/>
                <a:gd name="T41" fmla="*/ 272 h 3426"/>
                <a:gd name="T42" fmla="*/ 704 w 3187"/>
                <a:gd name="T43" fmla="*/ 281 h 3426"/>
                <a:gd name="T44" fmla="*/ 707 w 3187"/>
                <a:gd name="T45" fmla="*/ 294 h 3426"/>
                <a:gd name="T46" fmla="*/ 710 w 3187"/>
                <a:gd name="T47" fmla="*/ 308 h 3426"/>
                <a:gd name="T48" fmla="*/ 3109 w 3187"/>
                <a:gd name="T49" fmla="*/ 979 h 3426"/>
                <a:gd name="T50" fmla="*/ 3119 w 3187"/>
                <a:gd name="T51" fmla="*/ 981 h 3426"/>
                <a:gd name="T52" fmla="*/ 3139 w 3187"/>
                <a:gd name="T53" fmla="*/ 990 h 3426"/>
                <a:gd name="T54" fmla="*/ 3151 w 3187"/>
                <a:gd name="T55" fmla="*/ 998 h 3426"/>
                <a:gd name="T56" fmla="*/ 3161 w 3187"/>
                <a:gd name="T57" fmla="*/ 1005 h 3426"/>
                <a:gd name="T58" fmla="*/ 3166 w 3187"/>
                <a:gd name="T59" fmla="*/ 1012 h 3426"/>
                <a:gd name="T60" fmla="*/ 3172 w 3187"/>
                <a:gd name="T61" fmla="*/ 1022 h 3426"/>
                <a:gd name="T62" fmla="*/ 3180 w 3187"/>
                <a:gd name="T63" fmla="*/ 1035 h 3426"/>
                <a:gd name="T64" fmla="*/ 3185 w 3187"/>
                <a:gd name="T65" fmla="*/ 1049 h 3426"/>
                <a:gd name="T66" fmla="*/ 3187 w 3187"/>
                <a:gd name="T67" fmla="*/ 1060 h 3426"/>
                <a:gd name="T68" fmla="*/ 3161 w 3187"/>
                <a:gd name="T69" fmla="*/ 2007 h 3426"/>
                <a:gd name="T70" fmla="*/ 2981 w 3187"/>
                <a:gd name="T71" fmla="*/ 2210 h 3426"/>
                <a:gd name="T72" fmla="*/ 865 w 3187"/>
                <a:gd name="T73" fmla="*/ 2253 h 3426"/>
                <a:gd name="T74" fmla="*/ 712 w 3187"/>
                <a:gd name="T75" fmla="*/ 2495 h 3426"/>
                <a:gd name="T76" fmla="*/ 838 w 3187"/>
                <a:gd name="T77" fmla="*/ 2646 h 3426"/>
                <a:gd name="T78" fmla="*/ 2844 w 3187"/>
                <a:gd name="T79" fmla="*/ 2683 h 3426"/>
                <a:gd name="T80" fmla="*/ 3045 w 3187"/>
                <a:gd name="T81" fmla="*/ 2862 h 3426"/>
                <a:gd name="T82" fmla="*/ 3078 w 3187"/>
                <a:gd name="T83" fmla="*/ 3136 h 3426"/>
                <a:gd name="T84" fmla="*/ 2925 w 3187"/>
                <a:gd name="T85" fmla="*/ 3356 h 3426"/>
                <a:gd name="T86" fmla="*/ 2657 w 3187"/>
                <a:gd name="T87" fmla="*/ 3423 h 3426"/>
                <a:gd name="T88" fmla="*/ 2418 w 3187"/>
                <a:gd name="T89" fmla="*/ 3296 h 3426"/>
                <a:gd name="T90" fmla="*/ 2321 w 3187"/>
                <a:gd name="T91" fmla="*/ 3042 h 3426"/>
                <a:gd name="T92" fmla="*/ 1518 w 3187"/>
                <a:gd name="T93" fmla="*/ 2848 h 3426"/>
                <a:gd name="T94" fmla="*/ 1568 w 3187"/>
                <a:gd name="T95" fmla="*/ 3090 h 3426"/>
                <a:gd name="T96" fmla="*/ 1442 w 3187"/>
                <a:gd name="T97" fmla="*/ 3328 h 3426"/>
                <a:gd name="T98" fmla="*/ 1187 w 3187"/>
                <a:gd name="T99" fmla="*/ 3426 h 3426"/>
                <a:gd name="T100" fmla="*/ 932 w 3187"/>
                <a:gd name="T101" fmla="*/ 3329 h 3426"/>
                <a:gd name="T102" fmla="*/ 806 w 3187"/>
                <a:gd name="T103" fmla="*/ 3090 h 3426"/>
                <a:gd name="T104" fmla="*/ 858 w 3187"/>
                <a:gd name="T105" fmla="*/ 2845 h 3426"/>
                <a:gd name="T106" fmla="*/ 617 w 3187"/>
                <a:gd name="T107" fmla="*/ 2717 h 3426"/>
                <a:gd name="T108" fmla="*/ 519 w 3187"/>
                <a:gd name="T109" fmla="*/ 2459 h 3426"/>
                <a:gd name="T110" fmla="*/ 3 w 3187"/>
                <a:gd name="T111" fmla="*/ 122 h 3426"/>
                <a:gd name="T112" fmla="*/ 49 w 3187"/>
                <a:gd name="T113" fmla="*/ 12 h 3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87" h="3426">
                  <a:moveTo>
                    <a:pt x="2707" y="2847"/>
                  </a:moveTo>
                  <a:lnTo>
                    <a:pt x="2672" y="2850"/>
                  </a:lnTo>
                  <a:lnTo>
                    <a:pt x="2639" y="2860"/>
                  </a:lnTo>
                  <a:lnTo>
                    <a:pt x="2608" y="2874"/>
                  </a:lnTo>
                  <a:lnTo>
                    <a:pt x="2582" y="2893"/>
                  </a:lnTo>
                  <a:lnTo>
                    <a:pt x="2558" y="2917"/>
                  </a:lnTo>
                  <a:lnTo>
                    <a:pt x="2539" y="2943"/>
                  </a:lnTo>
                  <a:lnTo>
                    <a:pt x="2525" y="2973"/>
                  </a:lnTo>
                  <a:lnTo>
                    <a:pt x="2515" y="3007"/>
                  </a:lnTo>
                  <a:lnTo>
                    <a:pt x="2512" y="3041"/>
                  </a:lnTo>
                  <a:lnTo>
                    <a:pt x="2515" y="3075"/>
                  </a:lnTo>
                  <a:lnTo>
                    <a:pt x="2525" y="3108"/>
                  </a:lnTo>
                  <a:lnTo>
                    <a:pt x="2539" y="3138"/>
                  </a:lnTo>
                  <a:lnTo>
                    <a:pt x="2558" y="3165"/>
                  </a:lnTo>
                  <a:lnTo>
                    <a:pt x="2582" y="3189"/>
                  </a:lnTo>
                  <a:lnTo>
                    <a:pt x="2608" y="3208"/>
                  </a:lnTo>
                  <a:lnTo>
                    <a:pt x="2639" y="3222"/>
                  </a:lnTo>
                  <a:lnTo>
                    <a:pt x="2672" y="3232"/>
                  </a:lnTo>
                  <a:lnTo>
                    <a:pt x="2707" y="3235"/>
                  </a:lnTo>
                  <a:lnTo>
                    <a:pt x="2741" y="3232"/>
                  </a:lnTo>
                  <a:lnTo>
                    <a:pt x="2773" y="3222"/>
                  </a:lnTo>
                  <a:lnTo>
                    <a:pt x="2804" y="3208"/>
                  </a:lnTo>
                  <a:lnTo>
                    <a:pt x="2831" y="3189"/>
                  </a:lnTo>
                  <a:lnTo>
                    <a:pt x="2855" y="3166"/>
                  </a:lnTo>
                  <a:lnTo>
                    <a:pt x="2874" y="3139"/>
                  </a:lnTo>
                  <a:lnTo>
                    <a:pt x="2888" y="3109"/>
                  </a:lnTo>
                  <a:lnTo>
                    <a:pt x="2898" y="3075"/>
                  </a:lnTo>
                  <a:lnTo>
                    <a:pt x="2901" y="3041"/>
                  </a:lnTo>
                  <a:lnTo>
                    <a:pt x="2898" y="3006"/>
                  </a:lnTo>
                  <a:lnTo>
                    <a:pt x="2888" y="2973"/>
                  </a:lnTo>
                  <a:lnTo>
                    <a:pt x="2874" y="2943"/>
                  </a:lnTo>
                  <a:lnTo>
                    <a:pt x="2855" y="2916"/>
                  </a:lnTo>
                  <a:lnTo>
                    <a:pt x="2831" y="2893"/>
                  </a:lnTo>
                  <a:lnTo>
                    <a:pt x="2804" y="2874"/>
                  </a:lnTo>
                  <a:lnTo>
                    <a:pt x="2773" y="2860"/>
                  </a:lnTo>
                  <a:lnTo>
                    <a:pt x="2741" y="2850"/>
                  </a:lnTo>
                  <a:lnTo>
                    <a:pt x="2707" y="2847"/>
                  </a:lnTo>
                  <a:close/>
                  <a:moveTo>
                    <a:pt x="1188" y="2847"/>
                  </a:moveTo>
                  <a:lnTo>
                    <a:pt x="1153" y="2850"/>
                  </a:lnTo>
                  <a:lnTo>
                    <a:pt x="1120" y="2860"/>
                  </a:lnTo>
                  <a:lnTo>
                    <a:pt x="1090" y="2874"/>
                  </a:lnTo>
                  <a:lnTo>
                    <a:pt x="1063" y="2893"/>
                  </a:lnTo>
                  <a:lnTo>
                    <a:pt x="1040" y="2917"/>
                  </a:lnTo>
                  <a:lnTo>
                    <a:pt x="1020" y="2943"/>
                  </a:lnTo>
                  <a:lnTo>
                    <a:pt x="1007" y="2973"/>
                  </a:lnTo>
                  <a:lnTo>
                    <a:pt x="997" y="3007"/>
                  </a:lnTo>
                  <a:lnTo>
                    <a:pt x="994" y="3041"/>
                  </a:lnTo>
                  <a:lnTo>
                    <a:pt x="997" y="3075"/>
                  </a:lnTo>
                  <a:lnTo>
                    <a:pt x="1007" y="3108"/>
                  </a:lnTo>
                  <a:lnTo>
                    <a:pt x="1020" y="3138"/>
                  </a:lnTo>
                  <a:lnTo>
                    <a:pt x="1040" y="3165"/>
                  </a:lnTo>
                  <a:lnTo>
                    <a:pt x="1063" y="3189"/>
                  </a:lnTo>
                  <a:lnTo>
                    <a:pt x="1090" y="3208"/>
                  </a:lnTo>
                  <a:lnTo>
                    <a:pt x="1120" y="3222"/>
                  </a:lnTo>
                  <a:lnTo>
                    <a:pt x="1153" y="3232"/>
                  </a:lnTo>
                  <a:lnTo>
                    <a:pt x="1188" y="3235"/>
                  </a:lnTo>
                  <a:lnTo>
                    <a:pt x="1223" y="3232"/>
                  </a:lnTo>
                  <a:lnTo>
                    <a:pt x="1255" y="3222"/>
                  </a:lnTo>
                  <a:lnTo>
                    <a:pt x="1285" y="3208"/>
                  </a:lnTo>
                  <a:lnTo>
                    <a:pt x="1313" y="3189"/>
                  </a:lnTo>
                  <a:lnTo>
                    <a:pt x="1336" y="3166"/>
                  </a:lnTo>
                  <a:lnTo>
                    <a:pt x="1355" y="3139"/>
                  </a:lnTo>
                  <a:lnTo>
                    <a:pt x="1370" y="3109"/>
                  </a:lnTo>
                  <a:lnTo>
                    <a:pt x="1378" y="3075"/>
                  </a:lnTo>
                  <a:lnTo>
                    <a:pt x="1381" y="3041"/>
                  </a:lnTo>
                  <a:lnTo>
                    <a:pt x="1378" y="3006"/>
                  </a:lnTo>
                  <a:lnTo>
                    <a:pt x="1370" y="2973"/>
                  </a:lnTo>
                  <a:lnTo>
                    <a:pt x="1355" y="2943"/>
                  </a:lnTo>
                  <a:lnTo>
                    <a:pt x="1336" y="2916"/>
                  </a:lnTo>
                  <a:lnTo>
                    <a:pt x="1313" y="2893"/>
                  </a:lnTo>
                  <a:lnTo>
                    <a:pt x="1285" y="2874"/>
                  </a:lnTo>
                  <a:lnTo>
                    <a:pt x="1255" y="2860"/>
                  </a:lnTo>
                  <a:lnTo>
                    <a:pt x="1223" y="2850"/>
                  </a:lnTo>
                  <a:lnTo>
                    <a:pt x="1188" y="2847"/>
                  </a:lnTo>
                  <a:close/>
                  <a:moveTo>
                    <a:pt x="709" y="840"/>
                  </a:moveTo>
                  <a:lnTo>
                    <a:pt x="709" y="1867"/>
                  </a:lnTo>
                  <a:lnTo>
                    <a:pt x="712" y="1903"/>
                  </a:lnTo>
                  <a:lnTo>
                    <a:pt x="722" y="1936"/>
                  </a:lnTo>
                  <a:lnTo>
                    <a:pt x="736" y="1967"/>
                  </a:lnTo>
                  <a:lnTo>
                    <a:pt x="756" y="1994"/>
                  </a:lnTo>
                  <a:lnTo>
                    <a:pt x="780" y="2018"/>
                  </a:lnTo>
                  <a:lnTo>
                    <a:pt x="807" y="2038"/>
                  </a:lnTo>
                  <a:lnTo>
                    <a:pt x="838" y="2053"/>
                  </a:lnTo>
                  <a:lnTo>
                    <a:pt x="872" y="2062"/>
                  </a:lnTo>
                  <a:lnTo>
                    <a:pt x="907" y="2065"/>
                  </a:lnTo>
                  <a:lnTo>
                    <a:pt x="2798" y="2065"/>
                  </a:lnTo>
                  <a:lnTo>
                    <a:pt x="2834" y="2062"/>
                  </a:lnTo>
                  <a:lnTo>
                    <a:pt x="2867" y="2053"/>
                  </a:lnTo>
                  <a:lnTo>
                    <a:pt x="2899" y="2038"/>
                  </a:lnTo>
                  <a:lnTo>
                    <a:pt x="2926" y="2018"/>
                  </a:lnTo>
                  <a:lnTo>
                    <a:pt x="2950" y="1994"/>
                  </a:lnTo>
                  <a:lnTo>
                    <a:pt x="2970" y="1967"/>
                  </a:lnTo>
                  <a:lnTo>
                    <a:pt x="2984" y="1936"/>
                  </a:lnTo>
                  <a:lnTo>
                    <a:pt x="2994" y="1902"/>
                  </a:lnTo>
                  <a:lnTo>
                    <a:pt x="2997" y="1866"/>
                  </a:lnTo>
                  <a:lnTo>
                    <a:pt x="2997" y="1154"/>
                  </a:lnTo>
                  <a:lnTo>
                    <a:pt x="709" y="840"/>
                  </a:lnTo>
                  <a:close/>
                  <a:moveTo>
                    <a:pt x="89" y="0"/>
                  </a:moveTo>
                  <a:lnTo>
                    <a:pt x="111" y="2"/>
                  </a:lnTo>
                  <a:lnTo>
                    <a:pt x="132" y="9"/>
                  </a:lnTo>
                  <a:lnTo>
                    <a:pt x="652" y="226"/>
                  </a:lnTo>
                  <a:lnTo>
                    <a:pt x="656" y="229"/>
                  </a:lnTo>
                  <a:lnTo>
                    <a:pt x="661" y="231"/>
                  </a:lnTo>
                  <a:lnTo>
                    <a:pt x="662" y="232"/>
                  </a:lnTo>
                  <a:lnTo>
                    <a:pt x="663" y="232"/>
                  </a:lnTo>
                  <a:lnTo>
                    <a:pt x="664" y="233"/>
                  </a:lnTo>
                  <a:lnTo>
                    <a:pt x="666" y="234"/>
                  </a:lnTo>
                  <a:lnTo>
                    <a:pt x="668" y="236"/>
                  </a:lnTo>
                  <a:lnTo>
                    <a:pt x="670" y="237"/>
                  </a:lnTo>
                  <a:lnTo>
                    <a:pt x="672" y="239"/>
                  </a:lnTo>
                  <a:lnTo>
                    <a:pt x="674" y="240"/>
                  </a:lnTo>
                  <a:lnTo>
                    <a:pt x="676" y="241"/>
                  </a:lnTo>
                  <a:lnTo>
                    <a:pt x="678" y="243"/>
                  </a:lnTo>
                  <a:lnTo>
                    <a:pt x="680" y="245"/>
                  </a:lnTo>
                  <a:lnTo>
                    <a:pt x="682" y="247"/>
                  </a:lnTo>
                  <a:lnTo>
                    <a:pt x="689" y="254"/>
                  </a:lnTo>
                  <a:lnTo>
                    <a:pt x="690" y="256"/>
                  </a:lnTo>
                  <a:lnTo>
                    <a:pt x="691" y="258"/>
                  </a:lnTo>
                  <a:lnTo>
                    <a:pt x="693" y="262"/>
                  </a:lnTo>
                  <a:lnTo>
                    <a:pt x="694" y="263"/>
                  </a:lnTo>
                  <a:lnTo>
                    <a:pt x="695" y="265"/>
                  </a:lnTo>
                  <a:lnTo>
                    <a:pt x="698" y="267"/>
                  </a:lnTo>
                  <a:lnTo>
                    <a:pt x="699" y="269"/>
                  </a:lnTo>
                  <a:lnTo>
                    <a:pt x="699" y="270"/>
                  </a:lnTo>
                  <a:lnTo>
                    <a:pt x="700" y="271"/>
                  </a:lnTo>
                  <a:lnTo>
                    <a:pt x="700" y="272"/>
                  </a:lnTo>
                  <a:lnTo>
                    <a:pt x="701" y="274"/>
                  </a:lnTo>
                  <a:lnTo>
                    <a:pt x="702" y="275"/>
                  </a:lnTo>
                  <a:lnTo>
                    <a:pt x="703" y="278"/>
                  </a:lnTo>
                  <a:lnTo>
                    <a:pt x="703" y="279"/>
                  </a:lnTo>
                  <a:lnTo>
                    <a:pt x="704" y="280"/>
                  </a:lnTo>
                  <a:lnTo>
                    <a:pt x="704" y="281"/>
                  </a:lnTo>
                  <a:lnTo>
                    <a:pt x="706" y="287"/>
                  </a:lnTo>
                  <a:lnTo>
                    <a:pt x="706" y="288"/>
                  </a:lnTo>
                  <a:lnTo>
                    <a:pt x="706" y="289"/>
                  </a:lnTo>
                  <a:lnTo>
                    <a:pt x="706" y="290"/>
                  </a:lnTo>
                  <a:lnTo>
                    <a:pt x="707" y="292"/>
                  </a:lnTo>
                  <a:lnTo>
                    <a:pt x="707" y="294"/>
                  </a:lnTo>
                  <a:lnTo>
                    <a:pt x="708" y="296"/>
                  </a:lnTo>
                  <a:lnTo>
                    <a:pt x="708" y="299"/>
                  </a:lnTo>
                  <a:lnTo>
                    <a:pt x="708" y="303"/>
                  </a:lnTo>
                  <a:lnTo>
                    <a:pt x="709" y="304"/>
                  </a:lnTo>
                  <a:lnTo>
                    <a:pt x="709" y="305"/>
                  </a:lnTo>
                  <a:lnTo>
                    <a:pt x="710" y="308"/>
                  </a:lnTo>
                  <a:lnTo>
                    <a:pt x="710" y="312"/>
                  </a:lnTo>
                  <a:lnTo>
                    <a:pt x="710" y="315"/>
                  </a:lnTo>
                  <a:lnTo>
                    <a:pt x="710" y="649"/>
                  </a:lnTo>
                  <a:lnTo>
                    <a:pt x="3105" y="979"/>
                  </a:lnTo>
                  <a:lnTo>
                    <a:pt x="3108" y="979"/>
                  </a:lnTo>
                  <a:lnTo>
                    <a:pt x="3109" y="979"/>
                  </a:lnTo>
                  <a:lnTo>
                    <a:pt x="3111" y="979"/>
                  </a:lnTo>
                  <a:lnTo>
                    <a:pt x="3112" y="979"/>
                  </a:lnTo>
                  <a:lnTo>
                    <a:pt x="3114" y="980"/>
                  </a:lnTo>
                  <a:lnTo>
                    <a:pt x="3116" y="980"/>
                  </a:lnTo>
                  <a:lnTo>
                    <a:pt x="3118" y="981"/>
                  </a:lnTo>
                  <a:lnTo>
                    <a:pt x="3119" y="981"/>
                  </a:lnTo>
                  <a:lnTo>
                    <a:pt x="3121" y="981"/>
                  </a:lnTo>
                  <a:lnTo>
                    <a:pt x="3122" y="982"/>
                  </a:lnTo>
                  <a:lnTo>
                    <a:pt x="3124" y="983"/>
                  </a:lnTo>
                  <a:lnTo>
                    <a:pt x="3126" y="983"/>
                  </a:lnTo>
                  <a:lnTo>
                    <a:pt x="3130" y="985"/>
                  </a:lnTo>
                  <a:lnTo>
                    <a:pt x="3139" y="990"/>
                  </a:lnTo>
                  <a:lnTo>
                    <a:pt x="3141" y="992"/>
                  </a:lnTo>
                  <a:lnTo>
                    <a:pt x="3144" y="993"/>
                  </a:lnTo>
                  <a:lnTo>
                    <a:pt x="3145" y="994"/>
                  </a:lnTo>
                  <a:lnTo>
                    <a:pt x="3147" y="995"/>
                  </a:lnTo>
                  <a:lnTo>
                    <a:pt x="3149" y="996"/>
                  </a:lnTo>
                  <a:lnTo>
                    <a:pt x="3151" y="998"/>
                  </a:lnTo>
                  <a:lnTo>
                    <a:pt x="3152" y="999"/>
                  </a:lnTo>
                  <a:lnTo>
                    <a:pt x="3153" y="1000"/>
                  </a:lnTo>
                  <a:lnTo>
                    <a:pt x="3154" y="1001"/>
                  </a:lnTo>
                  <a:lnTo>
                    <a:pt x="3159" y="1004"/>
                  </a:lnTo>
                  <a:lnTo>
                    <a:pt x="3160" y="1005"/>
                  </a:lnTo>
                  <a:lnTo>
                    <a:pt x="3161" y="1005"/>
                  </a:lnTo>
                  <a:lnTo>
                    <a:pt x="3161" y="1007"/>
                  </a:lnTo>
                  <a:lnTo>
                    <a:pt x="3162" y="1008"/>
                  </a:lnTo>
                  <a:lnTo>
                    <a:pt x="3163" y="1009"/>
                  </a:lnTo>
                  <a:lnTo>
                    <a:pt x="3164" y="1010"/>
                  </a:lnTo>
                  <a:lnTo>
                    <a:pt x="3165" y="1011"/>
                  </a:lnTo>
                  <a:lnTo>
                    <a:pt x="3166" y="1012"/>
                  </a:lnTo>
                  <a:lnTo>
                    <a:pt x="3167" y="1013"/>
                  </a:lnTo>
                  <a:lnTo>
                    <a:pt x="3168" y="1016"/>
                  </a:lnTo>
                  <a:lnTo>
                    <a:pt x="3169" y="1017"/>
                  </a:lnTo>
                  <a:lnTo>
                    <a:pt x="3169" y="1018"/>
                  </a:lnTo>
                  <a:lnTo>
                    <a:pt x="3171" y="1020"/>
                  </a:lnTo>
                  <a:lnTo>
                    <a:pt x="3172" y="1022"/>
                  </a:lnTo>
                  <a:lnTo>
                    <a:pt x="3173" y="1023"/>
                  </a:lnTo>
                  <a:lnTo>
                    <a:pt x="3174" y="1025"/>
                  </a:lnTo>
                  <a:lnTo>
                    <a:pt x="3176" y="1029"/>
                  </a:lnTo>
                  <a:lnTo>
                    <a:pt x="3177" y="1031"/>
                  </a:lnTo>
                  <a:lnTo>
                    <a:pt x="3179" y="1033"/>
                  </a:lnTo>
                  <a:lnTo>
                    <a:pt x="3180" y="1035"/>
                  </a:lnTo>
                  <a:lnTo>
                    <a:pt x="3181" y="1037"/>
                  </a:lnTo>
                  <a:lnTo>
                    <a:pt x="3182" y="1040"/>
                  </a:lnTo>
                  <a:lnTo>
                    <a:pt x="3183" y="1042"/>
                  </a:lnTo>
                  <a:lnTo>
                    <a:pt x="3183" y="1044"/>
                  </a:lnTo>
                  <a:lnTo>
                    <a:pt x="3184" y="1046"/>
                  </a:lnTo>
                  <a:lnTo>
                    <a:pt x="3185" y="1049"/>
                  </a:lnTo>
                  <a:lnTo>
                    <a:pt x="3185" y="1051"/>
                  </a:lnTo>
                  <a:lnTo>
                    <a:pt x="3186" y="1053"/>
                  </a:lnTo>
                  <a:lnTo>
                    <a:pt x="3186" y="1055"/>
                  </a:lnTo>
                  <a:lnTo>
                    <a:pt x="3186" y="1057"/>
                  </a:lnTo>
                  <a:lnTo>
                    <a:pt x="3187" y="1058"/>
                  </a:lnTo>
                  <a:lnTo>
                    <a:pt x="3187" y="1060"/>
                  </a:lnTo>
                  <a:lnTo>
                    <a:pt x="3187" y="1062"/>
                  </a:lnTo>
                  <a:lnTo>
                    <a:pt x="3187" y="1065"/>
                  </a:lnTo>
                  <a:lnTo>
                    <a:pt x="3187" y="1867"/>
                  </a:lnTo>
                  <a:lnTo>
                    <a:pt x="3184" y="1915"/>
                  </a:lnTo>
                  <a:lnTo>
                    <a:pt x="3175" y="1962"/>
                  </a:lnTo>
                  <a:lnTo>
                    <a:pt x="3161" y="2007"/>
                  </a:lnTo>
                  <a:lnTo>
                    <a:pt x="3142" y="2050"/>
                  </a:lnTo>
                  <a:lnTo>
                    <a:pt x="3117" y="2088"/>
                  </a:lnTo>
                  <a:lnTo>
                    <a:pt x="3089" y="2125"/>
                  </a:lnTo>
                  <a:lnTo>
                    <a:pt x="3056" y="2157"/>
                  </a:lnTo>
                  <a:lnTo>
                    <a:pt x="3020" y="2185"/>
                  </a:lnTo>
                  <a:lnTo>
                    <a:pt x="2981" y="2210"/>
                  </a:lnTo>
                  <a:lnTo>
                    <a:pt x="2938" y="2229"/>
                  </a:lnTo>
                  <a:lnTo>
                    <a:pt x="2893" y="2244"/>
                  </a:lnTo>
                  <a:lnTo>
                    <a:pt x="2846" y="2252"/>
                  </a:lnTo>
                  <a:lnTo>
                    <a:pt x="2798" y="2255"/>
                  </a:lnTo>
                  <a:lnTo>
                    <a:pt x="907" y="2255"/>
                  </a:lnTo>
                  <a:lnTo>
                    <a:pt x="865" y="2253"/>
                  </a:lnTo>
                  <a:lnTo>
                    <a:pt x="823" y="2247"/>
                  </a:lnTo>
                  <a:lnTo>
                    <a:pt x="783" y="2235"/>
                  </a:lnTo>
                  <a:lnTo>
                    <a:pt x="745" y="2221"/>
                  </a:lnTo>
                  <a:lnTo>
                    <a:pt x="709" y="2202"/>
                  </a:lnTo>
                  <a:lnTo>
                    <a:pt x="709" y="2459"/>
                  </a:lnTo>
                  <a:lnTo>
                    <a:pt x="712" y="2495"/>
                  </a:lnTo>
                  <a:lnTo>
                    <a:pt x="722" y="2528"/>
                  </a:lnTo>
                  <a:lnTo>
                    <a:pt x="736" y="2559"/>
                  </a:lnTo>
                  <a:lnTo>
                    <a:pt x="756" y="2588"/>
                  </a:lnTo>
                  <a:lnTo>
                    <a:pt x="780" y="2612"/>
                  </a:lnTo>
                  <a:lnTo>
                    <a:pt x="807" y="2630"/>
                  </a:lnTo>
                  <a:lnTo>
                    <a:pt x="838" y="2646"/>
                  </a:lnTo>
                  <a:lnTo>
                    <a:pt x="872" y="2655"/>
                  </a:lnTo>
                  <a:lnTo>
                    <a:pt x="907" y="2658"/>
                  </a:lnTo>
                  <a:lnTo>
                    <a:pt x="2705" y="2658"/>
                  </a:lnTo>
                  <a:lnTo>
                    <a:pt x="2754" y="2661"/>
                  </a:lnTo>
                  <a:lnTo>
                    <a:pt x="2801" y="2670"/>
                  </a:lnTo>
                  <a:lnTo>
                    <a:pt x="2844" y="2683"/>
                  </a:lnTo>
                  <a:lnTo>
                    <a:pt x="2886" y="2703"/>
                  </a:lnTo>
                  <a:lnTo>
                    <a:pt x="2925" y="2727"/>
                  </a:lnTo>
                  <a:lnTo>
                    <a:pt x="2960" y="2755"/>
                  </a:lnTo>
                  <a:lnTo>
                    <a:pt x="2993" y="2787"/>
                  </a:lnTo>
                  <a:lnTo>
                    <a:pt x="3021" y="2823"/>
                  </a:lnTo>
                  <a:lnTo>
                    <a:pt x="3045" y="2862"/>
                  </a:lnTo>
                  <a:lnTo>
                    <a:pt x="3064" y="2903"/>
                  </a:lnTo>
                  <a:lnTo>
                    <a:pt x="3078" y="2947"/>
                  </a:lnTo>
                  <a:lnTo>
                    <a:pt x="3087" y="2994"/>
                  </a:lnTo>
                  <a:lnTo>
                    <a:pt x="3090" y="3042"/>
                  </a:lnTo>
                  <a:lnTo>
                    <a:pt x="3087" y="3090"/>
                  </a:lnTo>
                  <a:lnTo>
                    <a:pt x="3078" y="3136"/>
                  </a:lnTo>
                  <a:lnTo>
                    <a:pt x="3064" y="3180"/>
                  </a:lnTo>
                  <a:lnTo>
                    <a:pt x="3045" y="3221"/>
                  </a:lnTo>
                  <a:lnTo>
                    <a:pt x="3021" y="3261"/>
                  </a:lnTo>
                  <a:lnTo>
                    <a:pt x="2993" y="3296"/>
                  </a:lnTo>
                  <a:lnTo>
                    <a:pt x="2960" y="3328"/>
                  </a:lnTo>
                  <a:lnTo>
                    <a:pt x="2925" y="3356"/>
                  </a:lnTo>
                  <a:lnTo>
                    <a:pt x="2886" y="3380"/>
                  </a:lnTo>
                  <a:lnTo>
                    <a:pt x="2844" y="3400"/>
                  </a:lnTo>
                  <a:lnTo>
                    <a:pt x="2801" y="3413"/>
                  </a:lnTo>
                  <a:lnTo>
                    <a:pt x="2754" y="3423"/>
                  </a:lnTo>
                  <a:lnTo>
                    <a:pt x="2705" y="3426"/>
                  </a:lnTo>
                  <a:lnTo>
                    <a:pt x="2657" y="3423"/>
                  </a:lnTo>
                  <a:lnTo>
                    <a:pt x="2612" y="3413"/>
                  </a:lnTo>
                  <a:lnTo>
                    <a:pt x="2568" y="3400"/>
                  </a:lnTo>
                  <a:lnTo>
                    <a:pt x="2526" y="3380"/>
                  </a:lnTo>
                  <a:lnTo>
                    <a:pt x="2486" y="3357"/>
                  </a:lnTo>
                  <a:lnTo>
                    <a:pt x="2451" y="3329"/>
                  </a:lnTo>
                  <a:lnTo>
                    <a:pt x="2418" y="3296"/>
                  </a:lnTo>
                  <a:lnTo>
                    <a:pt x="2390" y="3261"/>
                  </a:lnTo>
                  <a:lnTo>
                    <a:pt x="2367" y="3222"/>
                  </a:lnTo>
                  <a:lnTo>
                    <a:pt x="2347" y="3181"/>
                  </a:lnTo>
                  <a:lnTo>
                    <a:pt x="2334" y="3136"/>
                  </a:lnTo>
                  <a:lnTo>
                    <a:pt x="2324" y="3090"/>
                  </a:lnTo>
                  <a:lnTo>
                    <a:pt x="2321" y="3042"/>
                  </a:lnTo>
                  <a:lnTo>
                    <a:pt x="2323" y="3000"/>
                  </a:lnTo>
                  <a:lnTo>
                    <a:pt x="2331" y="2960"/>
                  </a:lnTo>
                  <a:lnTo>
                    <a:pt x="2341" y="2920"/>
                  </a:lnTo>
                  <a:lnTo>
                    <a:pt x="2356" y="2884"/>
                  </a:lnTo>
                  <a:lnTo>
                    <a:pt x="2374" y="2848"/>
                  </a:lnTo>
                  <a:lnTo>
                    <a:pt x="1518" y="2848"/>
                  </a:lnTo>
                  <a:lnTo>
                    <a:pt x="1537" y="2883"/>
                  </a:lnTo>
                  <a:lnTo>
                    <a:pt x="1552" y="2920"/>
                  </a:lnTo>
                  <a:lnTo>
                    <a:pt x="1562" y="2960"/>
                  </a:lnTo>
                  <a:lnTo>
                    <a:pt x="1569" y="3000"/>
                  </a:lnTo>
                  <a:lnTo>
                    <a:pt x="1572" y="3042"/>
                  </a:lnTo>
                  <a:lnTo>
                    <a:pt x="1568" y="3090"/>
                  </a:lnTo>
                  <a:lnTo>
                    <a:pt x="1560" y="3136"/>
                  </a:lnTo>
                  <a:lnTo>
                    <a:pt x="1545" y="3180"/>
                  </a:lnTo>
                  <a:lnTo>
                    <a:pt x="1527" y="3221"/>
                  </a:lnTo>
                  <a:lnTo>
                    <a:pt x="1503" y="3261"/>
                  </a:lnTo>
                  <a:lnTo>
                    <a:pt x="1474" y="3296"/>
                  </a:lnTo>
                  <a:lnTo>
                    <a:pt x="1442" y="3328"/>
                  </a:lnTo>
                  <a:lnTo>
                    <a:pt x="1407" y="3356"/>
                  </a:lnTo>
                  <a:lnTo>
                    <a:pt x="1368" y="3380"/>
                  </a:lnTo>
                  <a:lnTo>
                    <a:pt x="1326" y="3400"/>
                  </a:lnTo>
                  <a:lnTo>
                    <a:pt x="1281" y="3413"/>
                  </a:lnTo>
                  <a:lnTo>
                    <a:pt x="1235" y="3423"/>
                  </a:lnTo>
                  <a:lnTo>
                    <a:pt x="1187" y="3426"/>
                  </a:lnTo>
                  <a:lnTo>
                    <a:pt x="1139" y="3423"/>
                  </a:lnTo>
                  <a:lnTo>
                    <a:pt x="1092" y="3413"/>
                  </a:lnTo>
                  <a:lnTo>
                    <a:pt x="1048" y="3400"/>
                  </a:lnTo>
                  <a:lnTo>
                    <a:pt x="1007" y="3380"/>
                  </a:lnTo>
                  <a:lnTo>
                    <a:pt x="968" y="3357"/>
                  </a:lnTo>
                  <a:lnTo>
                    <a:pt x="932" y="3329"/>
                  </a:lnTo>
                  <a:lnTo>
                    <a:pt x="900" y="3296"/>
                  </a:lnTo>
                  <a:lnTo>
                    <a:pt x="872" y="3261"/>
                  </a:lnTo>
                  <a:lnTo>
                    <a:pt x="848" y="3222"/>
                  </a:lnTo>
                  <a:lnTo>
                    <a:pt x="829" y="3181"/>
                  </a:lnTo>
                  <a:lnTo>
                    <a:pt x="814" y="3136"/>
                  </a:lnTo>
                  <a:lnTo>
                    <a:pt x="806" y="3090"/>
                  </a:lnTo>
                  <a:lnTo>
                    <a:pt x="803" y="3042"/>
                  </a:lnTo>
                  <a:lnTo>
                    <a:pt x="805" y="2999"/>
                  </a:lnTo>
                  <a:lnTo>
                    <a:pt x="812" y="2958"/>
                  </a:lnTo>
                  <a:lnTo>
                    <a:pt x="824" y="2918"/>
                  </a:lnTo>
                  <a:lnTo>
                    <a:pt x="838" y="2880"/>
                  </a:lnTo>
                  <a:lnTo>
                    <a:pt x="858" y="2845"/>
                  </a:lnTo>
                  <a:lnTo>
                    <a:pt x="811" y="2836"/>
                  </a:lnTo>
                  <a:lnTo>
                    <a:pt x="766" y="2821"/>
                  </a:lnTo>
                  <a:lnTo>
                    <a:pt x="725" y="2801"/>
                  </a:lnTo>
                  <a:lnTo>
                    <a:pt x="685" y="2777"/>
                  </a:lnTo>
                  <a:lnTo>
                    <a:pt x="649" y="2749"/>
                  </a:lnTo>
                  <a:lnTo>
                    <a:pt x="617" y="2717"/>
                  </a:lnTo>
                  <a:lnTo>
                    <a:pt x="588" y="2680"/>
                  </a:lnTo>
                  <a:lnTo>
                    <a:pt x="564" y="2642"/>
                  </a:lnTo>
                  <a:lnTo>
                    <a:pt x="545" y="2599"/>
                  </a:lnTo>
                  <a:lnTo>
                    <a:pt x="530" y="2555"/>
                  </a:lnTo>
                  <a:lnTo>
                    <a:pt x="522" y="2508"/>
                  </a:lnTo>
                  <a:lnTo>
                    <a:pt x="519" y="2459"/>
                  </a:lnTo>
                  <a:lnTo>
                    <a:pt x="519" y="378"/>
                  </a:lnTo>
                  <a:lnTo>
                    <a:pt x="57" y="184"/>
                  </a:lnTo>
                  <a:lnTo>
                    <a:pt x="39" y="172"/>
                  </a:lnTo>
                  <a:lnTo>
                    <a:pt x="23" y="159"/>
                  </a:lnTo>
                  <a:lnTo>
                    <a:pt x="10" y="141"/>
                  </a:lnTo>
                  <a:lnTo>
                    <a:pt x="3" y="122"/>
                  </a:lnTo>
                  <a:lnTo>
                    <a:pt x="0" y="101"/>
                  </a:lnTo>
                  <a:lnTo>
                    <a:pt x="1" y="79"/>
                  </a:lnTo>
                  <a:lnTo>
                    <a:pt x="7" y="59"/>
                  </a:lnTo>
                  <a:lnTo>
                    <a:pt x="18" y="40"/>
                  </a:lnTo>
                  <a:lnTo>
                    <a:pt x="32" y="24"/>
                  </a:lnTo>
                  <a:lnTo>
                    <a:pt x="49" y="12"/>
                  </a:lnTo>
                  <a:lnTo>
                    <a:pt x="69" y="4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8" name="Freeform 96"/>
            <p:cNvSpPr>
              <a:spLocks noEditPoints="1"/>
            </p:cNvSpPr>
            <p:nvPr/>
          </p:nvSpPr>
          <p:spPr bwMode="auto">
            <a:xfrm>
              <a:off x="5587625" y="3764778"/>
              <a:ext cx="751238" cy="683565"/>
            </a:xfrm>
            <a:custGeom>
              <a:avLst/>
              <a:gdLst>
                <a:gd name="T0" fmla="*/ 3207 w 3622"/>
                <a:gd name="T1" fmla="*/ 511 h 3301"/>
                <a:gd name="T2" fmla="*/ 1450 w 3622"/>
                <a:gd name="T3" fmla="*/ 2102 h 3301"/>
                <a:gd name="T4" fmla="*/ 2025 w 3622"/>
                <a:gd name="T5" fmla="*/ 2996 h 3301"/>
                <a:gd name="T6" fmla="*/ 3207 w 3622"/>
                <a:gd name="T7" fmla="*/ 511 h 3301"/>
                <a:gd name="T8" fmla="*/ 3048 w 3622"/>
                <a:gd name="T9" fmla="*/ 386 h 3301"/>
                <a:gd name="T10" fmla="*/ 337 w 3622"/>
                <a:gd name="T11" fmla="*/ 1470 h 3301"/>
                <a:gd name="T12" fmla="*/ 1301 w 3622"/>
                <a:gd name="T13" fmla="*/ 1969 h 3301"/>
                <a:gd name="T14" fmla="*/ 3048 w 3622"/>
                <a:gd name="T15" fmla="*/ 386 h 3301"/>
                <a:gd name="T16" fmla="*/ 3517 w 3622"/>
                <a:gd name="T17" fmla="*/ 0 h 3301"/>
                <a:gd name="T18" fmla="*/ 3538 w 3622"/>
                <a:gd name="T19" fmla="*/ 2 h 3301"/>
                <a:gd name="T20" fmla="*/ 3557 w 3622"/>
                <a:gd name="T21" fmla="*/ 7 h 3301"/>
                <a:gd name="T22" fmla="*/ 3575 w 3622"/>
                <a:gd name="T23" fmla="*/ 16 h 3301"/>
                <a:gd name="T24" fmla="*/ 3592 w 3622"/>
                <a:gd name="T25" fmla="*/ 28 h 3301"/>
                <a:gd name="T26" fmla="*/ 3605 w 3622"/>
                <a:gd name="T27" fmla="*/ 43 h 3301"/>
                <a:gd name="T28" fmla="*/ 3615 w 3622"/>
                <a:gd name="T29" fmla="*/ 59 h 3301"/>
                <a:gd name="T30" fmla="*/ 3621 w 3622"/>
                <a:gd name="T31" fmla="*/ 77 h 3301"/>
                <a:gd name="T32" fmla="*/ 3622 w 3622"/>
                <a:gd name="T33" fmla="*/ 95 h 3301"/>
                <a:gd name="T34" fmla="*/ 3620 w 3622"/>
                <a:gd name="T35" fmla="*/ 114 h 3301"/>
                <a:gd name="T36" fmla="*/ 3614 w 3622"/>
                <a:gd name="T37" fmla="*/ 132 h 3301"/>
                <a:gd name="T38" fmla="*/ 2135 w 3622"/>
                <a:gd name="T39" fmla="*/ 3244 h 3301"/>
                <a:gd name="T40" fmla="*/ 2123 w 3622"/>
                <a:gd name="T41" fmla="*/ 3263 h 3301"/>
                <a:gd name="T42" fmla="*/ 2108 w 3622"/>
                <a:gd name="T43" fmla="*/ 3278 h 3301"/>
                <a:gd name="T44" fmla="*/ 2089 w 3622"/>
                <a:gd name="T45" fmla="*/ 3290 h 3301"/>
                <a:gd name="T46" fmla="*/ 2068 w 3622"/>
                <a:gd name="T47" fmla="*/ 3298 h 3301"/>
                <a:gd name="T48" fmla="*/ 2045 w 3622"/>
                <a:gd name="T49" fmla="*/ 3301 h 3301"/>
                <a:gd name="T50" fmla="*/ 2039 w 3622"/>
                <a:gd name="T51" fmla="*/ 3301 h 3301"/>
                <a:gd name="T52" fmla="*/ 2017 w 3622"/>
                <a:gd name="T53" fmla="*/ 3299 h 3301"/>
                <a:gd name="T54" fmla="*/ 1998 w 3622"/>
                <a:gd name="T55" fmla="*/ 3293 h 3301"/>
                <a:gd name="T56" fmla="*/ 1979 w 3622"/>
                <a:gd name="T57" fmla="*/ 3283 h 3301"/>
                <a:gd name="T58" fmla="*/ 1962 w 3622"/>
                <a:gd name="T59" fmla="*/ 3270 h 3301"/>
                <a:gd name="T60" fmla="*/ 1949 w 3622"/>
                <a:gd name="T61" fmla="*/ 3254 h 3301"/>
                <a:gd name="T62" fmla="*/ 1243 w 3622"/>
                <a:gd name="T63" fmla="*/ 2158 h 3301"/>
                <a:gd name="T64" fmla="*/ 53 w 3622"/>
                <a:gd name="T65" fmla="*/ 1542 h 3301"/>
                <a:gd name="T66" fmla="*/ 34 w 3622"/>
                <a:gd name="T67" fmla="*/ 1530 h 3301"/>
                <a:gd name="T68" fmla="*/ 19 w 3622"/>
                <a:gd name="T69" fmla="*/ 1514 h 3301"/>
                <a:gd name="T70" fmla="*/ 8 w 3622"/>
                <a:gd name="T71" fmla="*/ 1496 h 3301"/>
                <a:gd name="T72" fmla="*/ 1 w 3622"/>
                <a:gd name="T73" fmla="*/ 1475 h 3301"/>
                <a:gd name="T74" fmla="*/ 0 w 3622"/>
                <a:gd name="T75" fmla="*/ 1454 h 3301"/>
                <a:gd name="T76" fmla="*/ 4 w 3622"/>
                <a:gd name="T77" fmla="*/ 1433 h 3301"/>
                <a:gd name="T78" fmla="*/ 13 w 3622"/>
                <a:gd name="T79" fmla="*/ 1414 h 3301"/>
                <a:gd name="T80" fmla="*/ 25 w 3622"/>
                <a:gd name="T81" fmla="*/ 1397 h 3301"/>
                <a:gd name="T82" fmla="*/ 43 w 3622"/>
                <a:gd name="T83" fmla="*/ 1383 h 3301"/>
                <a:gd name="T84" fmla="*/ 63 w 3622"/>
                <a:gd name="T85" fmla="*/ 1372 h 3301"/>
                <a:gd name="T86" fmla="*/ 3476 w 3622"/>
                <a:gd name="T87" fmla="*/ 8 h 3301"/>
                <a:gd name="T88" fmla="*/ 3496 w 3622"/>
                <a:gd name="T89" fmla="*/ 2 h 3301"/>
                <a:gd name="T90" fmla="*/ 3517 w 3622"/>
                <a:gd name="T91" fmla="*/ 0 h 3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22" h="3301">
                  <a:moveTo>
                    <a:pt x="3207" y="511"/>
                  </a:moveTo>
                  <a:lnTo>
                    <a:pt x="1450" y="2102"/>
                  </a:lnTo>
                  <a:lnTo>
                    <a:pt x="2025" y="2996"/>
                  </a:lnTo>
                  <a:lnTo>
                    <a:pt x="3207" y="511"/>
                  </a:lnTo>
                  <a:close/>
                  <a:moveTo>
                    <a:pt x="3048" y="386"/>
                  </a:moveTo>
                  <a:lnTo>
                    <a:pt x="337" y="1470"/>
                  </a:lnTo>
                  <a:lnTo>
                    <a:pt x="1301" y="1969"/>
                  </a:lnTo>
                  <a:lnTo>
                    <a:pt x="3048" y="386"/>
                  </a:lnTo>
                  <a:close/>
                  <a:moveTo>
                    <a:pt x="3517" y="0"/>
                  </a:moveTo>
                  <a:lnTo>
                    <a:pt x="3538" y="2"/>
                  </a:lnTo>
                  <a:lnTo>
                    <a:pt x="3557" y="7"/>
                  </a:lnTo>
                  <a:lnTo>
                    <a:pt x="3575" y="16"/>
                  </a:lnTo>
                  <a:lnTo>
                    <a:pt x="3592" y="28"/>
                  </a:lnTo>
                  <a:lnTo>
                    <a:pt x="3605" y="43"/>
                  </a:lnTo>
                  <a:lnTo>
                    <a:pt x="3615" y="59"/>
                  </a:lnTo>
                  <a:lnTo>
                    <a:pt x="3621" y="77"/>
                  </a:lnTo>
                  <a:lnTo>
                    <a:pt x="3622" y="95"/>
                  </a:lnTo>
                  <a:lnTo>
                    <a:pt x="3620" y="114"/>
                  </a:lnTo>
                  <a:lnTo>
                    <a:pt x="3614" y="132"/>
                  </a:lnTo>
                  <a:lnTo>
                    <a:pt x="2135" y="3244"/>
                  </a:lnTo>
                  <a:lnTo>
                    <a:pt x="2123" y="3263"/>
                  </a:lnTo>
                  <a:lnTo>
                    <a:pt x="2108" y="3278"/>
                  </a:lnTo>
                  <a:lnTo>
                    <a:pt x="2089" y="3290"/>
                  </a:lnTo>
                  <a:lnTo>
                    <a:pt x="2068" y="3298"/>
                  </a:lnTo>
                  <a:lnTo>
                    <a:pt x="2045" y="3301"/>
                  </a:lnTo>
                  <a:lnTo>
                    <a:pt x="2039" y="3301"/>
                  </a:lnTo>
                  <a:lnTo>
                    <a:pt x="2017" y="3299"/>
                  </a:lnTo>
                  <a:lnTo>
                    <a:pt x="1998" y="3293"/>
                  </a:lnTo>
                  <a:lnTo>
                    <a:pt x="1979" y="3283"/>
                  </a:lnTo>
                  <a:lnTo>
                    <a:pt x="1962" y="3270"/>
                  </a:lnTo>
                  <a:lnTo>
                    <a:pt x="1949" y="3254"/>
                  </a:lnTo>
                  <a:lnTo>
                    <a:pt x="1243" y="2158"/>
                  </a:lnTo>
                  <a:lnTo>
                    <a:pt x="53" y="1542"/>
                  </a:lnTo>
                  <a:lnTo>
                    <a:pt x="34" y="1530"/>
                  </a:lnTo>
                  <a:lnTo>
                    <a:pt x="19" y="1514"/>
                  </a:lnTo>
                  <a:lnTo>
                    <a:pt x="8" y="1496"/>
                  </a:lnTo>
                  <a:lnTo>
                    <a:pt x="1" y="1475"/>
                  </a:lnTo>
                  <a:lnTo>
                    <a:pt x="0" y="1454"/>
                  </a:lnTo>
                  <a:lnTo>
                    <a:pt x="4" y="1433"/>
                  </a:lnTo>
                  <a:lnTo>
                    <a:pt x="13" y="1414"/>
                  </a:lnTo>
                  <a:lnTo>
                    <a:pt x="25" y="1397"/>
                  </a:lnTo>
                  <a:lnTo>
                    <a:pt x="43" y="1383"/>
                  </a:lnTo>
                  <a:lnTo>
                    <a:pt x="63" y="1372"/>
                  </a:lnTo>
                  <a:lnTo>
                    <a:pt x="3476" y="8"/>
                  </a:lnTo>
                  <a:lnTo>
                    <a:pt x="3496" y="2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20" name="Group 29"/>
            <p:cNvGrpSpPr/>
            <p:nvPr/>
          </p:nvGrpSpPr>
          <p:grpSpPr>
            <a:xfrm>
              <a:off x="4287572" y="4759732"/>
              <a:ext cx="503643" cy="503644"/>
              <a:chOff x="4392613" y="2700338"/>
              <a:chExt cx="531812" cy="531813"/>
            </a:xfrm>
            <a:solidFill>
              <a:schemeClr val="accent2"/>
            </a:solidFill>
          </p:grpSpPr>
          <p:sp>
            <p:nvSpPr>
              <p:cNvPr id="31" name="Freeform 115"/>
              <p:cNvSpPr>
                <a:spLocks noEditPoints="1"/>
              </p:cNvSpPr>
              <p:nvPr/>
            </p:nvSpPr>
            <p:spPr bwMode="auto">
              <a:xfrm>
                <a:off x="4392613" y="2757488"/>
                <a:ext cx="474662" cy="474663"/>
              </a:xfrm>
              <a:custGeom>
                <a:avLst/>
                <a:gdLst>
                  <a:gd name="T0" fmla="*/ 1220 w 2991"/>
                  <a:gd name="T1" fmla="*/ 219 h 2993"/>
                  <a:gd name="T2" fmla="*/ 966 w 2991"/>
                  <a:gd name="T3" fmla="*/ 302 h 2993"/>
                  <a:gd name="T4" fmla="*/ 738 w 2991"/>
                  <a:gd name="T5" fmla="*/ 433 h 2993"/>
                  <a:gd name="T6" fmla="*/ 541 w 2991"/>
                  <a:gd name="T7" fmla="*/ 605 h 2993"/>
                  <a:gd name="T8" fmla="*/ 383 w 2991"/>
                  <a:gd name="T9" fmla="*/ 814 h 2993"/>
                  <a:gd name="T10" fmla="*/ 267 w 2991"/>
                  <a:gd name="T11" fmla="*/ 1050 h 2993"/>
                  <a:gd name="T12" fmla="*/ 202 w 2991"/>
                  <a:gd name="T13" fmla="*/ 1312 h 2993"/>
                  <a:gd name="T14" fmla="*/ 193 w 2991"/>
                  <a:gd name="T15" fmla="*/ 1590 h 2993"/>
                  <a:gd name="T16" fmla="*/ 241 w 2991"/>
                  <a:gd name="T17" fmla="*/ 1858 h 2993"/>
                  <a:gd name="T18" fmla="*/ 340 w 2991"/>
                  <a:gd name="T19" fmla="*/ 2104 h 2993"/>
                  <a:gd name="T20" fmla="*/ 485 w 2991"/>
                  <a:gd name="T21" fmla="*/ 2323 h 2993"/>
                  <a:gd name="T22" fmla="*/ 670 w 2991"/>
                  <a:gd name="T23" fmla="*/ 2508 h 2993"/>
                  <a:gd name="T24" fmla="*/ 888 w 2991"/>
                  <a:gd name="T25" fmla="*/ 2653 h 2993"/>
                  <a:gd name="T26" fmla="*/ 1134 w 2991"/>
                  <a:gd name="T27" fmla="*/ 2753 h 2993"/>
                  <a:gd name="T28" fmla="*/ 1402 w 2991"/>
                  <a:gd name="T29" fmla="*/ 2800 h 2993"/>
                  <a:gd name="T30" fmla="*/ 1680 w 2991"/>
                  <a:gd name="T31" fmla="*/ 2791 h 2993"/>
                  <a:gd name="T32" fmla="*/ 1941 w 2991"/>
                  <a:gd name="T33" fmla="*/ 2725 h 2993"/>
                  <a:gd name="T34" fmla="*/ 2178 w 2991"/>
                  <a:gd name="T35" fmla="*/ 2610 h 2993"/>
                  <a:gd name="T36" fmla="*/ 2386 w 2991"/>
                  <a:gd name="T37" fmla="*/ 2452 h 2993"/>
                  <a:gd name="T38" fmla="*/ 2559 w 2991"/>
                  <a:gd name="T39" fmla="*/ 2254 h 2993"/>
                  <a:gd name="T40" fmla="*/ 2690 w 2991"/>
                  <a:gd name="T41" fmla="*/ 2027 h 2993"/>
                  <a:gd name="T42" fmla="*/ 2772 w 2991"/>
                  <a:gd name="T43" fmla="*/ 1772 h 2993"/>
                  <a:gd name="T44" fmla="*/ 1495 w 2991"/>
                  <a:gd name="T45" fmla="*/ 1592 h 2993"/>
                  <a:gd name="T46" fmla="*/ 1436 w 2991"/>
                  <a:gd name="T47" fmla="*/ 1571 h 2993"/>
                  <a:gd name="T48" fmla="*/ 1402 w 2991"/>
                  <a:gd name="T49" fmla="*/ 1518 h 2993"/>
                  <a:gd name="T50" fmla="*/ 1495 w 2991"/>
                  <a:gd name="T51" fmla="*/ 0 h 2993"/>
                  <a:gd name="T52" fmla="*/ 1555 w 2991"/>
                  <a:gd name="T53" fmla="*/ 21 h 2993"/>
                  <a:gd name="T54" fmla="*/ 1588 w 2991"/>
                  <a:gd name="T55" fmla="*/ 73 h 2993"/>
                  <a:gd name="T56" fmla="*/ 2896 w 2991"/>
                  <a:gd name="T57" fmla="*/ 1402 h 2993"/>
                  <a:gd name="T58" fmla="*/ 2955 w 2991"/>
                  <a:gd name="T59" fmla="*/ 1422 h 2993"/>
                  <a:gd name="T60" fmla="*/ 2989 w 2991"/>
                  <a:gd name="T61" fmla="*/ 1475 h 2993"/>
                  <a:gd name="T62" fmla="*/ 2978 w 2991"/>
                  <a:gd name="T63" fmla="*/ 1692 h 2993"/>
                  <a:gd name="T64" fmla="*/ 2915 w 2991"/>
                  <a:gd name="T65" fmla="*/ 1970 h 2993"/>
                  <a:gd name="T66" fmla="*/ 2802 w 2991"/>
                  <a:gd name="T67" fmla="*/ 2225 h 2993"/>
                  <a:gd name="T68" fmla="*/ 2646 w 2991"/>
                  <a:gd name="T69" fmla="*/ 2453 h 2993"/>
                  <a:gd name="T70" fmla="*/ 2451 w 2991"/>
                  <a:gd name="T71" fmla="*/ 2648 h 2993"/>
                  <a:gd name="T72" fmla="*/ 2223 w 2991"/>
                  <a:gd name="T73" fmla="*/ 2804 h 2993"/>
                  <a:gd name="T74" fmla="*/ 1968 w 2991"/>
                  <a:gd name="T75" fmla="*/ 2917 h 2993"/>
                  <a:gd name="T76" fmla="*/ 1690 w 2991"/>
                  <a:gd name="T77" fmla="*/ 2981 h 2993"/>
                  <a:gd name="T78" fmla="*/ 1397 w 2991"/>
                  <a:gd name="T79" fmla="*/ 2990 h 2993"/>
                  <a:gd name="T80" fmla="*/ 1114 w 2991"/>
                  <a:gd name="T81" fmla="*/ 2944 h 2993"/>
                  <a:gd name="T82" fmla="*/ 850 w 2991"/>
                  <a:gd name="T83" fmla="*/ 2847 h 2993"/>
                  <a:gd name="T84" fmla="*/ 612 w 2991"/>
                  <a:gd name="T85" fmla="*/ 2704 h 2993"/>
                  <a:gd name="T86" fmla="*/ 406 w 2991"/>
                  <a:gd name="T87" fmla="*/ 2521 h 2993"/>
                  <a:gd name="T88" fmla="*/ 237 w 2991"/>
                  <a:gd name="T89" fmla="*/ 2303 h 2993"/>
                  <a:gd name="T90" fmla="*/ 108 w 2991"/>
                  <a:gd name="T91" fmla="*/ 2057 h 2993"/>
                  <a:gd name="T92" fmla="*/ 28 w 2991"/>
                  <a:gd name="T93" fmla="*/ 1786 h 2993"/>
                  <a:gd name="T94" fmla="*/ 0 w 2991"/>
                  <a:gd name="T95" fmla="*/ 1497 h 2993"/>
                  <a:gd name="T96" fmla="*/ 28 w 2991"/>
                  <a:gd name="T97" fmla="*/ 1207 h 2993"/>
                  <a:gd name="T98" fmla="*/ 108 w 2991"/>
                  <a:gd name="T99" fmla="*/ 936 h 2993"/>
                  <a:gd name="T100" fmla="*/ 237 w 2991"/>
                  <a:gd name="T101" fmla="*/ 690 h 2993"/>
                  <a:gd name="T102" fmla="*/ 406 w 2991"/>
                  <a:gd name="T103" fmla="*/ 472 h 2993"/>
                  <a:gd name="T104" fmla="*/ 612 w 2991"/>
                  <a:gd name="T105" fmla="*/ 290 h 2993"/>
                  <a:gd name="T106" fmla="*/ 850 w 2991"/>
                  <a:gd name="T107" fmla="*/ 147 h 2993"/>
                  <a:gd name="T108" fmla="*/ 1114 w 2991"/>
                  <a:gd name="T109" fmla="*/ 50 h 2993"/>
                  <a:gd name="T110" fmla="*/ 1397 w 2991"/>
                  <a:gd name="T111" fmla="*/ 4 h 29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91" h="2993">
                    <a:moveTo>
                      <a:pt x="1400" y="194"/>
                    </a:moveTo>
                    <a:lnTo>
                      <a:pt x="1310" y="204"/>
                    </a:lnTo>
                    <a:lnTo>
                      <a:pt x="1220" y="219"/>
                    </a:lnTo>
                    <a:lnTo>
                      <a:pt x="1133" y="242"/>
                    </a:lnTo>
                    <a:lnTo>
                      <a:pt x="1048" y="269"/>
                    </a:lnTo>
                    <a:lnTo>
                      <a:pt x="966" y="302"/>
                    </a:lnTo>
                    <a:lnTo>
                      <a:pt x="887" y="341"/>
                    </a:lnTo>
                    <a:lnTo>
                      <a:pt x="810" y="385"/>
                    </a:lnTo>
                    <a:lnTo>
                      <a:pt x="738" y="433"/>
                    </a:lnTo>
                    <a:lnTo>
                      <a:pt x="669" y="486"/>
                    </a:lnTo>
                    <a:lnTo>
                      <a:pt x="603" y="544"/>
                    </a:lnTo>
                    <a:lnTo>
                      <a:pt x="541" y="605"/>
                    </a:lnTo>
                    <a:lnTo>
                      <a:pt x="484" y="671"/>
                    </a:lnTo>
                    <a:lnTo>
                      <a:pt x="431" y="740"/>
                    </a:lnTo>
                    <a:lnTo>
                      <a:pt x="383" y="814"/>
                    </a:lnTo>
                    <a:lnTo>
                      <a:pt x="339" y="889"/>
                    </a:lnTo>
                    <a:lnTo>
                      <a:pt x="301" y="969"/>
                    </a:lnTo>
                    <a:lnTo>
                      <a:pt x="267" y="1050"/>
                    </a:lnTo>
                    <a:lnTo>
                      <a:pt x="240" y="1135"/>
                    </a:lnTo>
                    <a:lnTo>
                      <a:pt x="218" y="1223"/>
                    </a:lnTo>
                    <a:lnTo>
                      <a:pt x="202" y="1312"/>
                    </a:lnTo>
                    <a:lnTo>
                      <a:pt x="193" y="1404"/>
                    </a:lnTo>
                    <a:lnTo>
                      <a:pt x="190" y="1497"/>
                    </a:lnTo>
                    <a:lnTo>
                      <a:pt x="193" y="1590"/>
                    </a:lnTo>
                    <a:lnTo>
                      <a:pt x="202" y="1682"/>
                    </a:lnTo>
                    <a:lnTo>
                      <a:pt x="218" y="1770"/>
                    </a:lnTo>
                    <a:lnTo>
                      <a:pt x="241" y="1858"/>
                    </a:lnTo>
                    <a:lnTo>
                      <a:pt x="268" y="1943"/>
                    </a:lnTo>
                    <a:lnTo>
                      <a:pt x="301" y="2025"/>
                    </a:lnTo>
                    <a:lnTo>
                      <a:pt x="340" y="2104"/>
                    </a:lnTo>
                    <a:lnTo>
                      <a:pt x="383" y="2181"/>
                    </a:lnTo>
                    <a:lnTo>
                      <a:pt x="432" y="2253"/>
                    </a:lnTo>
                    <a:lnTo>
                      <a:pt x="485" y="2323"/>
                    </a:lnTo>
                    <a:lnTo>
                      <a:pt x="542" y="2388"/>
                    </a:lnTo>
                    <a:lnTo>
                      <a:pt x="604" y="2451"/>
                    </a:lnTo>
                    <a:lnTo>
                      <a:pt x="670" y="2508"/>
                    </a:lnTo>
                    <a:lnTo>
                      <a:pt x="739" y="2561"/>
                    </a:lnTo>
                    <a:lnTo>
                      <a:pt x="811" y="2610"/>
                    </a:lnTo>
                    <a:lnTo>
                      <a:pt x="888" y="2653"/>
                    </a:lnTo>
                    <a:lnTo>
                      <a:pt x="968" y="2692"/>
                    </a:lnTo>
                    <a:lnTo>
                      <a:pt x="1049" y="2724"/>
                    </a:lnTo>
                    <a:lnTo>
                      <a:pt x="1134" y="2753"/>
                    </a:lnTo>
                    <a:lnTo>
                      <a:pt x="1222" y="2774"/>
                    </a:lnTo>
                    <a:lnTo>
                      <a:pt x="1311" y="2791"/>
                    </a:lnTo>
                    <a:lnTo>
                      <a:pt x="1402" y="2800"/>
                    </a:lnTo>
                    <a:lnTo>
                      <a:pt x="1495" y="2803"/>
                    </a:lnTo>
                    <a:lnTo>
                      <a:pt x="1588" y="2800"/>
                    </a:lnTo>
                    <a:lnTo>
                      <a:pt x="1680" y="2791"/>
                    </a:lnTo>
                    <a:lnTo>
                      <a:pt x="1769" y="2774"/>
                    </a:lnTo>
                    <a:lnTo>
                      <a:pt x="1857" y="2753"/>
                    </a:lnTo>
                    <a:lnTo>
                      <a:pt x="1941" y="2725"/>
                    </a:lnTo>
                    <a:lnTo>
                      <a:pt x="2023" y="2692"/>
                    </a:lnTo>
                    <a:lnTo>
                      <a:pt x="2103" y="2654"/>
                    </a:lnTo>
                    <a:lnTo>
                      <a:pt x="2178" y="2610"/>
                    </a:lnTo>
                    <a:lnTo>
                      <a:pt x="2252" y="2562"/>
                    </a:lnTo>
                    <a:lnTo>
                      <a:pt x="2321" y="2509"/>
                    </a:lnTo>
                    <a:lnTo>
                      <a:pt x="2386" y="2452"/>
                    </a:lnTo>
                    <a:lnTo>
                      <a:pt x="2448" y="2389"/>
                    </a:lnTo>
                    <a:lnTo>
                      <a:pt x="2506" y="2324"/>
                    </a:lnTo>
                    <a:lnTo>
                      <a:pt x="2559" y="2254"/>
                    </a:lnTo>
                    <a:lnTo>
                      <a:pt x="2607" y="2182"/>
                    </a:lnTo>
                    <a:lnTo>
                      <a:pt x="2651" y="2105"/>
                    </a:lnTo>
                    <a:lnTo>
                      <a:pt x="2690" y="2027"/>
                    </a:lnTo>
                    <a:lnTo>
                      <a:pt x="2722" y="1944"/>
                    </a:lnTo>
                    <a:lnTo>
                      <a:pt x="2750" y="1859"/>
                    </a:lnTo>
                    <a:lnTo>
                      <a:pt x="2772" y="1772"/>
                    </a:lnTo>
                    <a:lnTo>
                      <a:pt x="2788" y="1683"/>
                    </a:lnTo>
                    <a:lnTo>
                      <a:pt x="2798" y="1592"/>
                    </a:lnTo>
                    <a:lnTo>
                      <a:pt x="1495" y="1592"/>
                    </a:lnTo>
                    <a:lnTo>
                      <a:pt x="1474" y="1590"/>
                    </a:lnTo>
                    <a:lnTo>
                      <a:pt x="1454" y="1583"/>
                    </a:lnTo>
                    <a:lnTo>
                      <a:pt x="1436" y="1571"/>
                    </a:lnTo>
                    <a:lnTo>
                      <a:pt x="1421" y="1556"/>
                    </a:lnTo>
                    <a:lnTo>
                      <a:pt x="1410" y="1539"/>
                    </a:lnTo>
                    <a:lnTo>
                      <a:pt x="1402" y="1518"/>
                    </a:lnTo>
                    <a:lnTo>
                      <a:pt x="1400" y="1497"/>
                    </a:lnTo>
                    <a:lnTo>
                      <a:pt x="1400" y="194"/>
                    </a:lnTo>
                    <a:close/>
                    <a:moveTo>
                      <a:pt x="1495" y="0"/>
                    </a:moveTo>
                    <a:lnTo>
                      <a:pt x="1517" y="3"/>
                    </a:lnTo>
                    <a:lnTo>
                      <a:pt x="1537" y="10"/>
                    </a:lnTo>
                    <a:lnTo>
                      <a:pt x="1555" y="21"/>
                    </a:lnTo>
                    <a:lnTo>
                      <a:pt x="1570" y="35"/>
                    </a:lnTo>
                    <a:lnTo>
                      <a:pt x="1581" y="53"/>
                    </a:lnTo>
                    <a:lnTo>
                      <a:pt x="1588" y="73"/>
                    </a:lnTo>
                    <a:lnTo>
                      <a:pt x="1590" y="96"/>
                    </a:lnTo>
                    <a:lnTo>
                      <a:pt x="1590" y="1402"/>
                    </a:lnTo>
                    <a:lnTo>
                      <a:pt x="2896" y="1402"/>
                    </a:lnTo>
                    <a:lnTo>
                      <a:pt x="2918" y="1404"/>
                    </a:lnTo>
                    <a:lnTo>
                      <a:pt x="2938" y="1411"/>
                    </a:lnTo>
                    <a:lnTo>
                      <a:pt x="2955" y="1422"/>
                    </a:lnTo>
                    <a:lnTo>
                      <a:pt x="2970" y="1438"/>
                    </a:lnTo>
                    <a:lnTo>
                      <a:pt x="2982" y="1455"/>
                    </a:lnTo>
                    <a:lnTo>
                      <a:pt x="2989" y="1475"/>
                    </a:lnTo>
                    <a:lnTo>
                      <a:pt x="2991" y="1497"/>
                    </a:lnTo>
                    <a:lnTo>
                      <a:pt x="2988" y="1595"/>
                    </a:lnTo>
                    <a:lnTo>
                      <a:pt x="2978" y="1692"/>
                    </a:lnTo>
                    <a:lnTo>
                      <a:pt x="2963" y="1786"/>
                    </a:lnTo>
                    <a:lnTo>
                      <a:pt x="2942" y="1879"/>
                    </a:lnTo>
                    <a:lnTo>
                      <a:pt x="2915" y="1970"/>
                    </a:lnTo>
                    <a:lnTo>
                      <a:pt x="2883" y="2057"/>
                    </a:lnTo>
                    <a:lnTo>
                      <a:pt x="2845" y="2142"/>
                    </a:lnTo>
                    <a:lnTo>
                      <a:pt x="2802" y="2225"/>
                    </a:lnTo>
                    <a:lnTo>
                      <a:pt x="2754" y="2303"/>
                    </a:lnTo>
                    <a:lnTo>
                      <a:pt x="2702" y="2380"/>
                    </a:lnTo>
                    <a:lnTo>
                      <a:pt x="2646" y="2453"/>
                    </a:lnTo>
                    <a:lnTo>
                      <a:pt x="2584" y="2521"/>
                    </a:lnTo>
                    <a:lnTo>
                      <a:pt x="2519" y="2586"/>
                    </a:lnTo>
                    <a:lnTo>
                      <a:pt x="2451" y="2648"/>
                    </a:lnTo>
                    <a:lnTo>
                      <a:pt x="2378" y="2704"/>
                    </a:lnTo>
                    <a:lnTo>
                      <a:pt x="2302" y="2756"/>
                    </a:lnTo>
                    <a:lnTo>
                      <a:pt x="2223" y="2804"/>
                    </a:lnTo>
                    <a:lnTo>
                      <a:pt x="2140" y="2847"/>
                    </a:lnTo>
                    <a:lnTo>
                      <a:pt x="2056" y="2885"/>
                    </a:lnTo>
                    <a:lnTo>
                      <a:pt x="1968" y="2917"/>
                    </a:lnTo>
                    <a:lnTo>
                      <a:pt x="1877" y="2944"/>
                    </a:lnTo>
                    <a:lnTo>
                      <a:pt x="1785" y="2965"/>
                    </a:lnTo>
                    <a:lnTo>
                      <a:pt x="1690" y="2981"/>
                    </a:lnTo>
                    <a:lnTo>
                      <a:pt x="1593" y="2990"/>
                    </a:lnTo>
                    <a:lnTo>
                      <a:pt x="1495" y="2993"/>
                    </a:lnTo>
                    <a:lnTo>
                      <a:pt x="1397" y="2990"/>
                    </a:lnTo>
                    <a:lnTo>
                      <a:pt x="1300" y="2981"/>
                    </a:lnTo>
                    <a:lnTo>
                      <a:pt x="1206" y="2965"/>
                    </a:lnTo>
                    <a:lnTo>
                      <a:pt x="1114" y="2944"/>
                    </a:lnTo>
                    <a:lnTo>
                      <a:pt x="1023" y="2917"/>
                    </a:lnTo>
                    <a:lnTo>
                      <a:pt x="935" y="2885"/>
                    </a:lnTo>
                    <a:lnTo>
                      <a:pt x="850" y="2847"/>
                    </a:lnTo>
                    <a:lnTo>
                      <a:pt x="768" y="2804"/>
                    </a:lnTo>
                    <a:lnTo>
                      <a:pt x="689" y="2756"/>
                    </a:lnTo>
                    <a:lnTo>
                      <a:pt x="612" y="2704"/>
                    </a:lnTo>
                    <a:lnTo>
                      <a:pt x="540" y="2648"/>
                    </a:lnTo>
                    <a:lnTo>
                      <a:pt x="472" y="2586"/>
                    </a:lnTo>
                    <a:lnTo>
                      <a:pt x="406" y="2521"/>
                    </a:lnTo>
                    <a:lnTo>
                      <a:pt x="345" y="2453"/>
                    </a:lnTo>
                    <a:lnTo>
                      <a:pt x="289" y="2380"/>
                    </a:lnTo>
                    <a:lnTo>
                      <a:pt x="237" y="2303"/>
                    </a:lnTo>
                    <a:lnTo>
                      <a:pt x="189" y="2225"/>
                    </a:lnTo>
                    <a:lnTo>
                      <a:pt x="146" y="2142"/>
                    </a:lnTo>
                    <a:lnTo>
                      <a:pt x="108" y="2057"/>
                    </a:lnTo>
                    <a:lnTo>
                      <a:pt x="76" y="1970"/>
                    </a:lnTo>
                    <a:lnTo>
                      <a:pt x="49" y="1879"/>
                    </a:lnTo>
                    <a:lnTo>
                      <a:pt x="28" y="1786"/>
                    </a:lnTo>
                    <a:lnTo>
                      <a:pt x="12" y="1692"/>
                    </a:lnTo>
                    <a:lnTo>
                      <a:pt x="3" y="1595"/>
                    </a:lnTo>
                    <a:lnTo>
                      <a:pt x="0" y="1497"/>
                    </a:lnTo>
                    <a:lnTo>
                      <a:pt x="3" y="1399"/>
                    </a:lnTo>
                    <a:lnTo>
                      <a:pt x="12" y="1302"/>
                    </a:lnTo>
                    <a:lnTo>
                      <a:pt x="28" y="1207"/>
                    </a:lnTo>
                    <a:lnTo>
                      <a:pt x="49" y="1115"/>
                    </a:lnTo>
                    <a:lnTo>
                      <a:pt x="76" y="1024"/>
                    </a:lnTo>
                    <a:lnTo>
                      <a:pt x="108" y="936"/>
                    </a:lnTo>
                    <a:lnTo>
                      <a:pt x="146" y="851"/>
                    </a:lnTo>
                    <a:lnTo>
                      <a:pt x="189" y="769"/>
                    </a:lnTo>
                    <a:lnTo>
                      <a:pt x="237" y="690"/>
                    </a:lnTo>
                    <a:lnTo>
                      <a:pt x="289" y="613"/>
                    </a:lnTo>
                    <a:lnTo>
                      <a:pt x="345" y="541"/>
                    </a:lnTo>
                    <a:lnTo>
                      <a:pt x="406" y="472"/>
                    </a:lnTo>
                    <a:lnTo>
                      <a:pt x="472" y="407"/>
                    </a:lnTo>
                    <a:lnTo>
                      <a:pt x="540" y="346"/>
                    </a:lnTo>
                    <a:lnTo>
                      <a:pt x="612" y="290"/>
                    </a:lnTo>
                    <a:lnTo>
                      <a:pt x="689" y="237"/>
                    </a:lnTo>
                    <a:lnTo>
                      <a:pt x="768" y="190"/>
                    </a:lnTo>
                    <a:lnTo>
                      <a:pt x="850" y="147"/>
                    </a:lnTo>
                    <a:lnTo>
                      <a:pt x="935" y="109"/>
                    </a:lnTo>
                    <a:lnTo>
                      <a:pt x="1023" y="76"/>
                    </a:lnTo>
                    <a:lnTo>
                      <a:pt x="1114" y="50"/>
                    </a:lnTo>
                    <a:lnTo>
                      <a:pt x="1206" y="28"/>
                    </a:lnTo>
                    <a:lnTo>
                      <a:pt x="1300" y="13"/>
                    </a:lnTo>
                    <a:lnTo>
                      <a:pt x="1397" y="4"/>
                    </a:lnTo>
                    <a:lnTo>
                      <a:pt x="14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2" name="Freeform 116"/>
              <p:cNvSpPr>
                <a:spLocks noEditPoints="1"/>
              </p:cNvSpPr>
              <p:nvPr/>
            </p:nvSpPr>
            <p:spPr bwMode="auto">
              <a:xfrm>
                <a:off x="4672013" y="2700338"/>
                <a:ext cx="252412" cy="252413"/>
              </a:xfrm>
              <a:custGeom>
                <a:avLst/>
                <a:gdLst>
                  <a:gd name="T0" fmla="*/ 190 w 1590"/>
                  <a:gd name="T1" fmla="*/ 1402 h 1592"/>
                  <a:gd name="T2" fmla="*/ 1388 w 1590"/>
                  <a:gd name="T3" fmla="*/ 1318 h 1592"/>
                  <a:gd name="T4" fmla="*/ 1353 w 1590"/>
                  <a:gd name="T5" fmla="*/ 1152 h 1592"/>
                  <a:gd name="T6" fmla="*/ 1298 w 1590"/>
                  <a:gd name="T7" fmla="*/ 992 h 1592"/>
                  <a:gd name="T8" fmla="*/ 1223 w 1590"/>
                  <a:gd name="T9" fmla="*/ 841 h 1592"/>
                  <a:gd name="T10" fmla="*/ 1128 w 1590"/>
                  <a:gd name="T11" fmla="*/ 700 h 1592"/>
                  <a:gd name="T12" fmla="*/ 1014 w 1590"/>
                  <a:gd name="T13" fmla="*/ 571 h 1592"/>
                  <a:gd name="T14" fmla="*/ 887 w 1590"/>
                  <a:gd name="T15" fmla="*/ 460 h 1592"/>
                  <a:gd name="T16" fmla="*/ 747 w 1590"/>
                  <a:gd name="T17" fmla="*/ 367 h 1592"/>
                  <a:gd name="T18" fmla="*/ 597 w 1590"/>
                  <a:gd name="T19" fmla="*/ 292 h 1592"/>
                  <a:gd name="T20" fmla="*/ 439 w 1590"/>
                  <a:gd name="T21" fmla="*/ 237 h 1592"/>
                  <a:gd name="T22" fmla="*/ 273 w 1590"/>
                  <a:gd name="T23" fmla="*/ 203 h 1592"/>
                  <a:gd name="T24" fmla="*/ 95 w 1590"/>
                  <a:gd name="T25" fmla="*/ 0 h 1592"/>
                  <a:gd name="T26" fmla="*/ 276 w 1590"/>
                  <a:gd name="T27" fmla="*/ 11 h 1592"/>
                  <a:gd name="T28" fmla="*/ 455 w 1590"/>
                  <a:gd name="T29" fmla="*/ 44 h 1592"/>
                  <a:gd name="T30" fmla="*/ 626 w 1590"/>
                  <a:gd name="T31" fmla="*/ 98 h 1592"/>
                  <a:gd name="T32" fmla="*/ 790 w 1590"/>
                  <a:gd name="T33" fmla="*/ 173 h 1592"/>
                  <a:gd name="T34" fmla="*/ 944 w 1590"/>
                  <a:gd name="T35" fmla="*/ 266 h 1592"/>
                  <a:gd name="T36" fmla="*/ 1087 w 1590"/>
                  <a:gd name="T37" fmla="*/ 377 h 1592"/>
                  <a:gd name="T38" fmla="*/ 1215 w 1590"/>
                  <a:gd name="T39" fmla="*/ 507 h 1592"/>
                  <a:gd name="T40" fmla="*/ 1327 w 1590"/>
                  <a:gd name="T41" fmla="*/ 649 h 1592"/>
                  <a:gd name="T42" fmla="*/ 1420 w 1590"/>
                  <a:gd name="T43" fmla="*/ 803 h 1592"/>
                  <a:gd name="T44" fmla="*/ 1492 w 1590"/>
                  <a:gd name="T45" fmla="*/ 965 h 1592"/>
                  <a:gd name="T46" fmla="*/ 1546 w 1590"/>
                  <a:gd name="T47" fmla="*/ 1136 h 1592"/>
                  <a:gd name="T48" fmla="*/ 1579 w 1590"/>
                  <a:gd name="T49" fmla="*/ 1311 h 1592"/>
                  <a:gd name="T50" fmla="*/ 1590 w 1590"/>
                  <a:gd name="T51" fmla="*/ 1492 h 1592"/>
                  <a:gd name="T52" fmla="*/ 1588 w 1590"/>
                  <a:gd name="T53" fmla="*/ 1519 h 1592"/>
                  <a:gd name="T54" fmla="*/ 1570 w 1590"/>
                  <a:gd name="T55" fmla="*/ 1556 h 1592"/>
                  <a:gd name="T56" fmla="*/ 1537 w 1590"/>
                  <a:gd name="T57" fmla="*/ 1582 h 1592"/>
                  <a:gd name="T58" fmla="*/ 1495 w 1590"/>
                  <a:gd name="T59" fmla="*/ 1592 h 1592"/>
                  <a:gd name="T60" fmla="*/ 72 w 1590"/>
                  <a:gd name="T61" fmla="*/ 1589 h 1592"/>
                  <a:gd name="T62" fmla="*/ 34 w 1590"/>
                  <a:gd name="T63" fmla="*/ 1571 h 1592"/>
                  <a:gd name="T64" fmla="*/ 9 w 1590"/>
                  <a:gd name="T65" fmla="*/ 1539 h 1592"/>
                  <a:gd name="T66" fmla="*/ 0 w 1590"/>
                  <a:gd name="T67" fmla="*/ 1497 h 1592"/>
                  <a:gd name="T68" fmla="*/ 2 w 1590"/>
                  <a:gd name="T69" fmla="*/ 74 h 1592"/>
                  <a:gd name="T70" fmla="*/ 20 w 1590"/>
                  <a:gd name="T71" fmla="*/ 36 h 1592"/>
                  <a:gd name="T72" fmla="*/ 53 w 1590"/>
                  <a:gd name="T73" fmla="*/ 10 h 1592"/>
                  <a:gd name="T74" fmla="*/ 95 w 1590"/>
                  <a:gd name="T75" fmla="*/ 0 h 1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90" h="1592">
                    <a:moveTo>
                      <a:pt x="190" y="194"/>
                    </a:moveTo>
                    <a:lnTo>
                      <a:pt x="190" y="1402"/>
                    </a:lnTo>
                    <a:lnTo>
                      <a:pt x="1396" y="1402"/>
                    </a:lnTo>
                    <a:lnTo>
                      <a:pt x="1388" y="1318"/>
                    </a:lnTo>
                    <a:lnTo>
                      <a:pt x="1373" y="1234"/>
                    </a:lnTo>
                    <a:lnTo>
                      <a:pt x="1353" y="1152"/>
                    </a:lnTo>
                    <a:lnTo>
                      <a:pt x="1329" y="1070"/>
                    </a:lnTo>
                    <a:lnTo>
                      <a:pt x="1298" y="992"/>
                    </a:lnTo>
                    <a:lnTo>
                      <a:pt x="1262" y="915"/>
                    </a:lnTo>
                    <a:lnTo>
                      <a:pt x="1223" y="841"/>
                    </a:lnTo>
                    <a:lnTo>
                      <a:pt x="1178" y="768"/>
                    </a:lnTo>
                    <a:lnTo>
                      <a:pt x="1128" y="700"/>
                    </a:lnTo>
                    <a:lnTo>
                      <a:pt x="1072" y="633"/>
                    </a:lnTo>
                    <a:lnTo>
                      <a:pt x="1014" y="571"/>
                    </a:lnTo>
                    <a:lnTo>
                      <a:pt x="952" y="513"/>
                    </a:lnTo>
                    <a:lnTo>
                      <a:pt x="887" y="460"/>
                    </a:lnTo>
                    <a:lnTo>
                      <a:pt x="818" y="411"/>
                    </a:lnTo>
                    <a:lnTo>
                      <a:pt x="747" y="367"/>
                    </a:lnTo>
                    <a:lnTo>
                      <a:pt x="673" y="327"/>
                    </a:lnTo>
                    <a:lnTo>
                      <a:pt x="597" y="292"/>
                    </a:lnTo>
                    <a:lnTo>
                      <a:pt x="518" y="263"/>
                    </a:lnTo>
                    <a:lnTo>
                      <a:pt x="439" y="237"/>
                    </a:lnTo>
                    <a:lnTo>
                      <a:pt x="357" y="218"/>
                    </a:lnTo>
                    <a:lnTo>
                      <a:pt x="273" y="203"/>
                    </a:lnTo>
                    <a:lnTo>
                      <a:pt x="190" y="194"/>
                    </a:lnTo>
                    <a:close/>
                    <a:moveTo>
                      <a:pt x="95" y="0"/>
                    </a:moveTo>
                    <a:lnTo>
                      <a:pt x="185" y="3"/>
                    </a:lnTo>
                    <a:lnTo>
                      <a:pt x="276" y="11"/>
                    </a:lnTo>
                    <a:lnTo>
                      <a:pt x="366" y="26"/>
                    </a:lnTo>
                    <a:lnTo>
                      <a:pt x="455" y="44"/>
                    </a:lnTo>
                    <a:lnTo>
                      <a:pt x="542" y="69"/>
                    </a:lnTo>
                    <a:lnTo>
                      <a:pt x="626" y="98"/>
                    </a:lnTo>
                    <a:lnTo>
                      <a:pt x="709" y="133"/>
                    </a:lnTo>
                    <a:lnTo>
                      <a:pt x="790" y="173"/>
                    </a:lnTo>
                    <a:lnTo>
                      <a:pt x="868" y="217"/>
                    </a:lnTo>
                    <a:lnTo>
                      <a:pt x="944" y="266"/>
                    </a:lnTo>
                    <a:lnTo>
                      <a:pt x="1017" y="319"/>
                    </a:lnTo>
                    <a:lnTo>
                      <a:pt x="1087" y="377"/>
                    </a:lnTo>
                    <a:lnTo>
                      <a:pt x="1153" y="439"/>
                    </a:lnTo>
                    <a:lnTo>
                      <a:pt x="1215" y="507"/>
                    </a:lnTo>
                    <a:lnTo>
                      <a:pt x="1274" y="576"/>
                    </a:lnTo>
                    <a:lnTo>
                      <a:pt x="1327" y="649"/>
                    </a:lnTo>
                    <a:lnTo>
                      <a:pt x="1376" y="724"/>
                    </a:lnTo>
                    <a:lnTo>
                      <a:pt x="1420" y="803"/>
                    </a:lnTo>
                    <a:lnTo>
                      <a:pt x="1458" y="882"/>
                    </a:lnTo>
                    <a:lnTo>
                      <a:pt x="1492" y="965"/>
                    </a:lnTo>
                    <a:lnTo>
                      <a:pt x="1522" y="1050"/>
                    </a:lnTo>
                    <a:lnTo>
                      <a:pt x="1546" y="1136"/>
                    </a:lnTo>
                    <a:lnTo>
                      <a:pt x="1564" y="1224"/>
                    </a:lnTo>
                    <a:lnTo>
                      <a:pt x="1579" y="1311"/>
                    </a:lnTo>
                    <a:lnTo>
                      <a:pt x="1587" y="1401"/>
                    </a:lnTo>
                    <a:lnTo>
                      <a:pt x="1590" y="1492"/>
                    </a:lnTo>
                    <a:lnTo>
                      <a:pt x="1590" y="1497"/>
                    </a:lnTo>
                    <a:lnTo>
                      <a:pt x="1588" y="1519"/>
                    </a:lnTo>
                    <a:lnTo>
                      <a:pt x="1581" y="1539"/>
                    </a:lnTo>
                    <a:lnTo>
                      <a:pt x="1570" y="1556"/>
                    </a:lnTo>
                    <a:lnTo>
                      <a:pt x="1554" y="1571"/>
                    </a:lnTo>
                    <a:lnTo>
                      <a:pt x="1537" y="1582"/>
                    </a:lnTo>
                    <a:lnTo>
                      <a:pt x="1517" y="1589"/>
                    </a:lnTo>
                    <a:lnTo>
                      <a:pt x="1495" y="1592"/>
                    </a:lnTo>
                    <a:lnTo>
                      <a:pt x="95" y="1592"/>
                    </a:lnTo>
                    <a:lnTo>
                      <a:pt x="72" y="1589"/>
                    </a:lnTo>
                    <a:lnTo>
                      <a:pt x="53" y="1582"/>
                    </a:lnTo>
                    <a:lnTo>
                      <a:pt x="34" y="1571"/>
                    </a:lnTo>
                    <a:lnTo>
                      <a:pt x="20" y="1556"/>
                    </a:lnTo>
                    <a:lnTo>
                      <a:pt x="9" y="1539"/>
                    </a:lnTo>
                    <a:lnTo>
                      <a:pt x="2" y="1519"/>
                    </a:lnTo>
                    <a:lnTo>
                      <a:pt x="0" y="1497"/>
                    </a:lnTo>
                    <a:lnTo>
                      <a:pt x="0" y="95"/>
                    </a:lnTo>
                    <a:lnTo>
                      <a:pt x="2" y="74"/>
                    </a:lnTo>
                    <a:lnTo>
                      <a:pt x="9" y="53"/>
                    </a:lnTo>
                    <a:lnTo>
                      <a:pt x="20" y="36"/>
                    </a:lnTo>
                    <a:lnTo>
                      <a:pt x="34" y="22"/>
                    </a:lnTo>
                    <a:lnTo>
                      <a:pt x="53" y="10"/>
                    </a:lnTo>
                    <a:lnTo>
                      <a:pt x="72" y="3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21" name="Freeform 201"/>
            <p:cNvSpPr>
              <a:spLocks noEditPoints="1"/>
            </p:cNvSpPr>
            <p:nvPr/>
          </p:nvSpPr>
          <p:spPr bwMode="auto">
            <a:xfrm>
              <a:off x="4266607" y="2975517"/>
              <a:ext cx="476583" cy="476583"/>
            </a:xfrm>
            <a:custGeom>
              <a:avLst/>
              <a:gdLst>
                <a:gd name="T0" fmla="*/ 1217 w 3484"/>
                <a:gd name="T1" fmla="*/ 237 h 3486"/>
                <a:gd name="T2" fmla="*/ 891 w 3484"/>
                <a:gd name="T3" fmla="*/ 355 h 3486"/>
                <a:gd name="T4" fmla="*/ 613 w 3484"/>
                <a:gd name="T5" fmla="*/ 553 h 3486"/>
                <a:gd name="T6" fmla="*/ 397 w 3484"/>
                <a:gd name="T7" fmla="*/ 817 h 3486"/>
                <a:gd name="T8" fmla="*/ 258 w 3484"/>
                <a:gd name="T9" fmla="*/ 1133 h 3486"/>
                <a:gd name="T10" fmla="*/ 208 w 3484"/>
                <a:gd name="T11" fmla="*/ 1486 h 3486"/>
                <a:gd name="T12" fmla="*/ 258 w 3484"/>
                <a:gd name="T13" fmla="*/ 1840 h 3486"/>
                <a:gd name="T14" fmla="*/ 397 w 3484"/>
                <a:gd name="T15" fmla="*/ 2156 h 3486"/>
                <a:gd name="T16" fmla="*/ 613 w 3484"/>
                <a:gd name="T17" fmla="*/ 2420 h 3486"/>
                <a:gd name="T18" fmla="*/ 891 w 3484"/>
                <a:gd name="T19" fmla="*/ 2618 h 3486"/>
                <a:gd name="T20" fmla="*/ 1217 w 3484"/>
                <a:gd name="T21" fmla="*/ 2737 h 3486"/>
                <a:gd name="T22" fmla="*/ 1576 w 3484"/>
                <a:gd name="T23" fmla="*/ 2761 h 3486"/>
                <a:gd name="T24" fmla="*/ 1922 w 3484"/>
                <a:gd name="T25" fmla="*/ 2688 h 3486"/>
                <a:gd name="T26" fmla="*/ 2226 w 3484"/>
                <a:gd name="T27" fmla="*/ 2528 h 3486"/>
                <a:gd name="T28" fmla="*/ 2474 w 3484"/>
                <a:gd name="T29" fmla="*/ 2295 h 3486"/>
                <a:gd name="T30" fmla="*/ 2654 w 3484"/>
                <a:gd name="T31" fmla="*/ 2004 h 3486"/>
                <a:gd name="T32" fmla="*/ 2750 w 3484"/>
                <a:gd name="T33" fmla="*/ 1666 h 3486"/>
                <a:gd name="T34" fmla="*/ 2750 w 3484"/>
                <a:gd name="T35" fmla="*/ 1306 h 3486"/>
                <a:gd name="T36" fmla="*/ 2654 w 3484"/>
                <a:gd name="T37" fmla="*/ 970 h 3486"/>
                <a:gd name="T38" fmla="*/ 2474 w 3484"/>
                <a:gd name="T39" fmla="*/ 679 h 3486"/>
                <a:gd name="T40" fmla="*/ 2226 w 3484"/>
                <a:gd name="T41" fmla="*/ 445 h 3486"/>
                <a:gd name="T42" fmla="*/ 1922 w 3484"/>
                <a:gd name="T43" fmla="*/ 285 h 3486"/>
                <a:gd name="T44" fmla="*/ 1576 w 3484"/>
                <a:gd name="T45" fmla="*/ 212 h 3486"/>
                <a:gd name="T46" fmla="*/ 1679 w 3484"/>
                <a:gd name="T47" fmla="*/ 13 h 3486"/>
                <a:gd name="T48" fmla="*/ 2042 w 3484"/>
                <a:gd name="T49" fmla="*/ 108 h 3486"/>
                <a:gd name="T50" fmla="*/ 2364 w 3484"/>
                <a:gd name="T51" fmla="*/ 287 h 3486"/>
                <a:gd name="T52" fmla="*/ 2628 w 3484"/>
                <a:gd name="T53" fmla="*/ 536 h 3486"/>
                <a:gd name="T54" fmla="*/ 2827 w 3484"/>
                <a:gd name="T55" fmla="*/ 845 h 3486"/>
                <a:gd name="T56" fmla="*/ 2944 w 3484"/>
                <a:gd name="T57" fmla="*/ 1199 h 3486"/>
                <a:gd name="T58" fmla="*/ 2969 w 3484"/>
                <a:gd name="T59" fmla="*/ 1587 h 3486"/>
                <a:gd name="T60" fmla="*/ 2891 w 3484"/>
                <a:gd name="T61" fmla="*/ 1971 h 3486"/>
                <a:gd name="T62" fmla="*/ 2722 w 3484"/>
                <a:gd name="T63" fmla="*/ 2311 h 3486"/>
                <a:gd name="T64" fmla="*/ 3469 w 3484"/>
                <a:gd name="T65" fmla="*/ 3327 h 3486"/>
                <a:gd name="T66" fmla="*/ 3480 w 3484"/>
                <a:gd name="T67" fmla="*/ 3415 h 3486"/>
                <a:gd name="T68" fmla="*/ 3420 w 3484"/>
                <a:gd name="T69" fmla="*/ 3479 h 3486"/>
                <a:gd name="T70" fmla="*/ 3342 w 3484"/>
                <a:gd name="T71" fmla="*/ 3478 h 3486"/>
                <a:gd name="T72" fmla="*/ 2388 w 3484"/>
                <a:gd name="T73" fmla="*/ 2668 h 3486"/>
                <a:gd name="T74" fmla="*/ 2059 w 3484"/>
                <a:gd name="T75" fmla="*/ 2858 h 3486"/>
                <a:gd name="T76" fmla="*/ 1685 w 3484"/>
                <a:gd name="T77" fmla="*/ 2960 h 3486"/>
                <a:gd name="T78" fmla="*/ 1292 w 3484"/>
                <a:gd name="T79" fmla="*/ 2961 h 3486"/>
                <a:gd name="T80" fmla="*/ 930 w 3484"/>
                <a:gd name="T81" fmla="*/ 2865 h 3486"/>
                <a:gd name="T82" fmla="*/ 608 w 3484"/>
                <a:gd name="T83" fmla="*/ 2686 h 3486"/>
                <a:gd name="T84" fmla="*/ 343 w 3484"/>
                <a:gd name="T85" fmla="*/ 2436 h 3486"/>
                <a:gd name="T86" fmla="*/ 145 w 3484"/>
                <a:gd name="T87" fmla="*/ 2128 h 3486"/>
                <a:gd name="T88" fmla="*/ 28 w 3484"/>
                <a:gd name="T89" fmla="*/ 1774 h 3486"/>
                <a:gd name="T90" fmla="*/ 3 w 3484"/>
                <a:gd name="T91" fmla="*/ 1389 h 3486"/>
                <a:gd name="T92" fmla="*/ 75 w 3484"/>
                <a:gd name="T93" fmla="*/ 1018 h 3486"/>
                <a:gd name="T94" fmla="*/ 234 w 3484"/>
                <a:gd name="T95" fmla="*/ 685 h 3486"/>
                <a:gd name="T96" fmla="*/ 468 w 3484"/>
                <a:gd name="T97" fmla="*/ 404 h 3486"/>
                <a:gd name="T98" fmla="*/ 763 w 3484"/>
                <a:gd name="T99" fmla="*/ 188 h 3486"/>
                <a:gd name="T100" fmla="*/ 1107 w 3484"/>
                <a:gd name="T101" fmla="*/ 49 h 3486"/>
                <a:gd name="T102" fmla="*/ 1486 w 3484"/>
                <a:gd name="T103" fmla="*/ 0 h 3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84" h="3486">
                  <a:moveTo>
                    <a:pt x="1485" y="209"/>
                  </a:moveTo>
                  <a:lnTo>
                    <a:pt x="1394" y="212"/>
                  </a:lnTo>
                  <a:lnTo>
                    <a:pt x="1305" y="222"/>
                  </a:lnTo>
                  <a:lnTo>
                    <a:pt x="1217" y="237"/>
                  </a:lnTo>
                  <a:lnTo>
                    <a:pt x="1132" y="259"/>
                  </a:lnTo>
                  <a:lnTo>
                    <a:pt x="1049" y="285"/>
                  </a:lnTo>
                  <a:lnTo>
                    <a:pt x="969" y="318"/>
                  </a:lnTo>
                  <a:lnTo>
                    <a:pt x="891" y="355"/>
                  </a:lnTo>
                  <a:lnTo>
                    <a:pt x="816" y="398"/>
                  </a:lnTo>
                  <a:lnTo>
                    <a:pt x="745" y="445"/>
                  </a:lnTo>
                  <a:lnTo>
                    <a:pt x="677" y="497"/>
                  </a:lnTo>
                  <a:lnTo>
                    <a:pt x="613" y="553"/>
                  </a:lnTo>
                  <a:lnTo>
                    <a:pt x="552" y="614"/>
                  </a:lnTo>
                  <a:lnTo>
                    <a:pt x="496" y="679"/>
                  </a:lnTo>
                  <a:lnTo>
                    <a:pt x="444" y="746"/>
                  </a:lnTo>
                  <a:lnTo>
                    <a:pt x="397" y="817"/>
                  </a:lnTo>
                  <a:lnTo>
                    <a:pt x="354" y="892"/>
                  </a:lnTo>
                  <a:lnTo>
                    <a:pt x="317" y="970"/>
                  </a:lnTo>
                  <a:lnTo>
                    <a:pt x="284" y="1050"/>
                  </a:lnTo>
                  <a:lnTo>
                    <a:pt x="258" y="1133"/>
                  </a:lnTo>
                  <a:lnTo>
                    <a:pt x="235" y="1218"/>
                  </a:lnTo>
                  <a:lnTo>
                    <a:pt x="220" y="1306"/>
                  </a:lnTo>
                  <a:lnTo>
                    <a:pt x="211" y="1395"/>
                  </a:lnTo>
                  <a:lnTo>
                    <a:pt x="208" y="1486"/>
                  </a:lnTo>
                  <a:lnTo>
                    <a:pt x="211" y="1577"/>
                  </a:lnTo>
                  <a:lnTo>
                    <a:pt x="220" y="1668"/>
                  </a:lnTo>
                  <a:lnTo>
                    <a:pt x="235" y="1754"/>
                  </a:lnTo>
                  <a:lnTo>
                    <a:pt x="258" y="1840"/>
                  </a:lnTo>
                  <a:lnTo>
                    <a:pt x="284" y="1923"/>
                  </a:lnTo>
                  <a:lnTo>
                    <a:pt x="317" y="2004"/>
                  </a:lnTo>
                  <a:lnTo>
                    <a:pt x="354" y="2081"/>
                  </a:lnTo>
                  <a:lnTo>
                    <a:pt x="397" y="2156"/>
                  </a:lnTo>
                  <a:lnTo>
                    <a:pt x="444" y="2227"/>
                  </a:lnTo>
                  <a:lnTo>
                    <a:pt x="496" y="2295"/>
                  </a:lnTo>
                  <a:lnTo>
                    <a:pt x="552" y="2360"/>
                  </a:lnTo>
                  <a:lnTo>
                    <a:pt x="613" y="2420"/>
                  </a:lnTo>
                  <a:lnTo>
                    <a:pt x="677" y="2476"/>
                  </a:lnTo>
                  <a:lnTo>
                    <a:pt x="745" y="2528"/>
                  </a:lnTo>
                  <a:lnTo>
                    <a:pt x="816" y="2576"/>
                  </a:lnTo>
                  <a:lnTo>
                    <a:pt x="891" y="2618"/>
                  </a:lnTo>
                  <a:lnTo>
                    <a:pt x="969" y="2655"/>
                  </a:lnTo>
                  <a:lnTo>
                    <a:pt x="1049" y="2688"/>
                  </a:lnTo>
                  <a:lnTo>
                    <a:pt x="1132" y="2716"/>
                  </a:lnTo>
                  <a:lnTo>
                    <a:pt x="1217" y="2737"/>
                  </a:lnTo>
                  <a:lnTo>
                    <a:pt x="1305" y="2752"/>
                  </a:lnTo>
                  <a:lnTo>
                    <a:pt x="1394" y="2761"/>
                  </a:lnTo>
                  <a:lnTo>
                    <a:pt x="1485" y="2765"/>
                  </a:lnTo>
                  <a:lnTo>
                    <a:pt x="1576" y="2761"/>
                  </a:lnTo>
                  <a:lnTo>
                    <a:pt x="1666" y="2752"/>
                  </a:lnTo>
                  <a:lnTo>
                    <a:pt x="1753" y="2737"/>
                  </a:lnTo>
                  <a:lnTo>
                    <a:pt x="1839" y="2716"/>
                  </a:lnTo>
                  <a:lnTo>
                    <a:pt x="1922" y="2688"/>
                  </a:lnTo>
                  <a:lnTo>
                    <a:pt x="2002" y="2655"/>
                  </a:lnTo>
                  <a:lnTo>
                    <a:pt x="2079" y="2618"/>
                  </a:lnTo>
                  <a:lnTo>
                    <a:pt x="2155" y="2575"/>
                  </a:lnTo>
                  <a:lnTo>
                    <a:pt x="2226" y="2528"/>
                  </a:lnTo>
                  <a:lnTo>
                    <a:pt x="2294" y="2476"/>
                  </a:lnTo>
                  <a:lnTo>
                    <a:pt x="2357" y="2420"/>
                  </a:lnTo>
                  <a:lnTo>
                    <a:pt x="2418" y="2360"/>
                  </a:lnTo>
                  <a:lnTo>
                    <a:pt x="2474" y="2295"/>
                  </a:lnTo>
                  <a:lnTo>
                    <a:pt x="2526" y="2227"/>
                  </a:lnTo>
                  <a:lnTo>
                    <a:pt x="2573" y="2155"/>
                  </a:lnTo>
                  <a:lnTo>
                    <a:pt x="2616" y="2081"/>
                  </a:lnTo>
                  <a:lnTo>
                    <a:pt x="2654" y="2004"/>
                  </a:lnTo>
                  <a:lnTo>
                    <a:pt x="2686" y="1923"/>
                  </a:lnTo>
                  <a:lnTo>
                    <a:pt x="2713" y="1840"/>
                  </a:lnTo>
                  <a:lnTo>
                    <a:pt x="2734" y="1754"/>
                  </a:lnTo>
                  <a:lnTo>
                    <a:pt x="2750" y="1666"/>
                  </a:lnTo>
                  <a:lnTo>
                    <a:pt x="2760" y="1577"/>
                  </a:lnTo>
                  <a:lnTo>
                    <a:pt x="2763" y="1486"/>
                  </a:lnTo>
                  <a:lnTo>
                    <a:pt x="2760" y="1395"/>
                  </a:lnTo>
                  <a:lnTo>
                    <a:pt x="2750" y="1306"/>
                  </a:lnTo>
                  <a:lnTo>
                    <a:pt x="2734" y="1218"/>
                  </a:lnTo>
                  <a:lnTo>
                    <a:pt x="2713" y="1133"/>
                  </a:lnTo>
                  <a:lnTo>
                    <a:pt x="2686" y="1051"/>
                  </a:lnTo>
                  <a:lnTo>
                    <a:pt x="2654" y="970"/>
                  </a:lnTo>
                  <a:lnTo>
                    <a:pt x="2616" y="893"/>
                  </a:lnTo>
                  <a:lnTo>
                    <a:pt x="2573" y="817"/>
                  </a:lnTo>
                  <a:lnTo>
                    <a:pt x="2526" y="746"/>
                  </a:lnTo>
                  <a:lnTo>
                    <a:pt x="2474" y="679"/>
                  </a:lnTo>
                  <a:lnTo>
                    <a:pt x="2418" y="614"/>
                  </a:lnTo>
                  <a:lnTo>
                    <a:pt x="2357" y="553"/>
                  </a:lnTo>
                  <a:lnTo>
                    <a:pt x="2294" y="497"/>
                  </a:lnTo>
                  <a:lnTo>
                    <a:pt x="2226" y="445"/>
                  </a:lnTo>
                  <a:lnTo>
                    <a:pt x="2155" y="399"/>
                  </a:lnTo>
                  <a:lnTo>
                    <a:pt x="2079" y="355"/>
                  </a:lnTo>
                  <a:lnTo>
                    <a:pt x="2002" y="318"/>
                  </a:lnTo>
                  <a:lnTo>
                    <a:pt x="1922" y="285"/>
                  </a:lnTo>
                  <a:lnTo>
                    <a:pt x="1839" y="259"/>
                  </a:lnTo>
                  <a:lnTo>
                    <a:pt x="1753" y="237"/>
                  </a:lnTo>
                  <a:lnTo>
                    <a:pt x="1666" y="222"/>
                  </a:lnTo>
                  <a:lnTo>
                    <a:pt x="1576" y="212"/>
                  </a:lnTo>
                  <a:lnTo>
                    <a:pt x="1485" y="209"/>
                  </a:lnTo>
                  <a:close/>
                  <a:moveTo>
                    <a:pt x="1486" y="0"/>
                  </a:moveTo>
                  <a:lnTo>
                    <a:pt x="1583" y="3"/>
                  </a:lnTo>
                  <a:lnTo>
                    <a:pt x="1679" y="13"/>
                  </a:lnTo>
                  <a:lnTo>
                    <a:pt x="1773" y="28"/>
                  </a:lnTo>
                  <a:lnTo>
                    <a:pt x="1865" y="49"/>
                  </a:lnTo>
                  <a:lnTo>
                    <a:pt x="1955" y="75"/>
                  </a:lnTo>
                  <a:lnTo>
                    <a:pt x="2042" y="108"/>
                  </a:lnTo>
                  <a:lnTo>
                    <a:pt x="2127" y="145"/>
                  </a:lnTo>
                  <a:lnTo>
                    <a:pt x="2209" y="188"/>
                  </a:lnTo>
                  <a:lnTo>
                    <a:pt x="2287" y="235"/>
                  </a:lnTo>
                  <a:lnTo>
                    <a:pt x="2364" y="287"/>
                  </a:lnTo>
                  <a:lnTo>
                    <a:pt x="2436" y="344"/>
                  </a:lnTo>
                  <a:lnTo>
                    <a:pt x="2503" y="404"/>
                  </a:lnTo>
                  <a:lnTo>
                    <a:pt x="2568" y="469"/>
                  </a:lnTo>
                  <a:lnTo>
                    <a:pt x="2628" y="536"/>
                  </a:lnTo>
                  <a:lnTo>
                    <a:pt x="2685" y="609"/>
                  </a:lnTo>
                  <a:lnTo>
                    <a:pt x="2737" y="685"/>
                  </a:lnTo>
                  <a:lnTo>
                    <a:pt x="2784" y="763"/>
                  </a:lnTo>
                  <a:lnTo>
                    <a:pt x="2827" y="845"/>
                  </a:lnTo>
                  <a:lnTo>
                    <a:pt x="2864" y="930"/>
                  </a:lnTo>
                  <a:lnTo>
                    <a:pt x="2897" y="1017"/>
                  </a:lnTo>
                  <a:lnTo>
                    <a:pt x="2923" y="1107"/>
                  </a:lnTo>
                  <a:lnTo>
                    <a:pt x="2944" y="1199"/>
                  </a:lnTo>
                  <a:lnTo>
                    <a:pt x="2960" y="1293"/>
                  </a:lnTo>
                  <a:lnTo>
                    <a:pt x="2969" y="1389"/>
                  </a:lnTo>
                  <a:lnTo>
                    <a:pt x="2972" y="1486"/>
                  </a:lnTo>
                  <a:lnTo>
                    <a:pt x="2969" y="1587"/>
                  </a:lnTo>
                  <a:lnTo>
                    <a:pt x="2959" y="1687"/>
                  </a:lnTo>
                  <a:lnTo>
                    <a:pt x="2942" y="1783"/>
                  </a:lnTo>
                  <a:lnTo>
                    <a:pt x="2920" y="1878"/>
                  </a:lnTo>
                  <a:lnTo>
                    <a:pt x="2891" y="1971"/>
                  </a:lnTo>
                  <a:lnTo>
                    <a:pt x="2857" y="2060"/>
                  </a:lnTo>
                  <a:lnTo>
                    <a:pt x="2817" y="2147"/>
                  </a:lnTo>
                  <a:lnTo>
                    <a:pt x="2773" y="2230"/>
                  </a:lnTo>
                  <a:lnTo>
                    <a:pt x="2722" y="2311"/>
                  </a:lnTo>
                  <a:lnTo>
                    <a:pt x="2668" y="2388"/>
                  </a:lnTo>
                  <a:lnTo>
                    <a:pt x="2607" y="2461"/>
                  </a:lnTo>
                  <a:lnTo>
                    <a:pt x="3454" y="3308"/>
                  </a:lnTo>
                  <a:lnTo>
                    <a:pt x="3469" y="3327"/>
                  </a:lnTo>
                  <a:lnTo>
                    <a:pt x="3480" y="3349"/>
                  </a:lnTo>
                  <a:lnTo>
                    <a:pt x="3484" y="3371"/>
                  </a:lnTo>
                  <a:lnTo>
                    <a:pt x="3484" y="3393"/>
                  </a:lnTo>
                  <a:lnTo>
                    <a:pt x="3480" y="3415"/>
                  </a:lnTo>
                  <a:lnTo>
                    <a:pt x="3469" y="3437"/>
                  </a:lnTo>
                  <a:lnTo>
                    <a:pt x="3454" y="3456"/>
                  </a:lnTo>
                  <a:lnTo>
                    <a:pt x="3438" y="3470"/>
                  </a:lnTo>
                  <a:lnTo>
                    <a:pt x="3420" y="3479"/>
                  </a:lnTo>
                  <a:lnTo>
                    <a:pt x="3401" y="3484"/>
                  </a:lnTo>
                  <a:lnTo>
                    <a:pt x="3381" y="3486"/>
                  </a:lnTo>
                  <a:lnTo>
                    <a:pt x="3362" y="3484"/>
                  </a:lnTo>
                  <a:lnTo>
                    <a:pt x="3342" y="3478"/>
                  </a:lnTo>
                  <a:lnTo>
                    <a:pt x="3324" y="3468"/>
                  </a:lnTo>
                  <a:lnTo>
                    <a:pt x="3308" y="3456"/>
                  </a:lnTo>
                  <a:lnTo>
                    <a:pt x="2461" y="2608"/>
                  </a:lnTo>
                  <a:lnTo>
                    <a:pt x="2388" y="2668"/>
                  </a:lnTo>
                  <a:lnTo>
                    <a:pt x="2311" y="2723"/>
                  </a:lnTo>
                  <a:lnTo>
                    <a:pt x="2230" y="2773"/>
                  </a:lnTo>
                  <a:lnTo>
                    <a:pt x="2146" y="2819"/>
                  </a:lnTo>
                  <a:lnTo>
                    <a:pt x="2059" y="2858"/>
                  </a:lnTo>
                  <a:lnTo>
                    <a:pt x="1970" y="2892"/>
                  </a:lnTo>
                  <a:lnTo>
                    <a:pt x="1877" y="2920"/>
                  </a:lnTo>
                  <a:lnTo>
                    <a:pt x="1783" y="2944"/>
                  </a:lnTo>
                  <a:lnTo>
                    <a:pt x="1685" y="2960"/>
                  </a:lnTo>
                  <a:lnTo>
                    <a:pt x="1587" y="2969"/>
                  </a:lnTo>
                  <a:lnTo>
                    <a:pt x="1486" y="2973"/>
                  </a:lnTo>
                  <a:lnTo>
                    <a:pt x="1388" y="2970"/>
                  </a:lnTo>
                  <a:lnTo>
                    <a:pt x="1292" y="2961"/>
                  </a:lnTo>
                  <a:lnTo>
                    <a:pt x="1199" y="2945"/>
                  </a:lnTo>
                  <a:lnTo>
                    <a:pt x="1107" y="2924"/>
                  </a:lnTo>
                  <a:lnTo>
                    <a:pt x="1016" y="2897"/>
                  </a:lnTo>
                  <a:lnTo>
                    <a:pt x="930" y="2865"/>
                  </a:lnTo>
                  <a:lnTo>
                    <a:pt x="845" y="2827"/>
                  </a:lnTo>
                  <a:lnTo>
                    <a:pt x="763" y="2785"/>
                  </a:lnTo>
                  <a:lnTo>
                    <a:pt x="685" y="2738"/>
                  </a:lnTo>
                  <a:lnTo>
                    <a:pt x="608" y="2686"/>
                  </a:lnTo>
                  <a:lnTo>
                    <a:pt x="536" y="2629"/>
                  </a:lnTo>
                  <a:lnTo>
                    <a:pt x="468" y="2569"/>
                  </a:lnTo>
                  <a:lnTo>
                    <a:pt x="404" y="2504"/>
                  </a:lnTo>
                  <a:lnTo>
                    <a:pt x="343" y="2436"/>
                  </a:lnTo>
                  <a:lnTo>
                    <a:pt x="287" y="2364"/>
                  </a:lnTo>
                  <a:lnTo>
                    <a:pt x="235" y="2289"/>
                  </a:lnTo>
                  <a:lnTo>
                    <a:pt x="188" y="2209"/>
                  </a:lnTo>
                  <a:lnTo>
                    <a:pt x="145" y="2128"/>
                  </a:lnTo>
                  <a:lnTo>
                    <a:pt x="108" y="2043"/>
                  </a:lnTo>
                  <a:lnTo>
                    <a:pt x="75" y="1956"/>
                  </a:lnTo>
                  <a:lnTo>
                    <a:pt x="49" y="1866"/>
                  </a:lnTo>
                  <a:lnTo>
                    <a:pt x="28" y="1774"/>
                  </a:lnTo>
                  <a:lnTo>
                    <a:pt x="12" y="1680"/>
                  </a:lnTo>
                  <a:lnTo>
                    <a:pt x="3" y="1584"/>
                  </a:lnTo>
                  <a:lnTo>
                    <a:pt x="0" y="1486"/>
                  </a:lnTo>
                  <a:lnTo>
                    <a:pt x="3" y="1389"/>
                  </a:lnTo>
                  <a:lnTo>
                    <a:pt x="12" y="1293"/>
                  </a:lnTo>
                  <a:lnTo>
                    <a:pt x="28" y="1199"/>
                  </a:lnTo>
                  <a:lnTo>
                    <a:pt x="49" y="1107"/>
                  </a:lnTo>
                  <a:lnTo>
                    <a:pt x="75" y="1018"/>
                  </a:lnTo>
                  <a:lnTo>
                    <a:pt x="108" y="930"/>
                  </a:lnTo>
                  <a:lnTo>
                    <a:pt x="145" y="845"/>
                  </a:lnTo>
                  <a:lnTo>
                    <a:pt x="188" y="763"/>
                  </a:lnTo>
                  <a:lnTo>
                    <a:pt x="234" y="685"/>
                  </a:lnTo>
                  <a:lnTo>
                    <a:pt x="286" y="610"/>
                  </a:lnTo>
                  <a:lnTo>
                    <a:pt x="342" y="538"/>
                  </a:lnTo>
                  <a:lnTo>
                    <a:pt x="404" y="469"/>
                  </a:lnTo>
                  <a:lnTo>
                    <a:pt x="468" y="404"/>
                  </a:lnTo>
                  <a:lnTo>
                    <a:pt x="536" y="344"/>
                  </a:lnTo>
                  <a:lnTo>
                    <a:pt x="608" y="287"/>
                  </a:lnTo>
                  <a:lnTo>
                    <a:pt x="684" y="235"/>
                  </a:lnTo>
                  <a:lnTo>
                    <a:pt x="763" y="188"/>
                  </a:lnTo>
                  <a:lnTo>
                    <a:pt x="845" y="145"/>
                  </a:lnTo>
                  <a:lnTo>
                    <a:pt x="930" y="108"/>
                  </a:lnTo>
                  <a:lnTo>
                    <a:pt x="1016" y="75"/>
                  </a:lnTo>
                  <a:lnTo>
                    <a:pt x="1107" y="49"/>
                  </a:lnTo>
                  <a:lnTo>
                    <a:pt x="1199" y="28"/>
                  </a:lnTo>
                  <a:lnTo>
                    <a:pt x="1292" y="13"/>
                  </a:lnTo>
                  <a:lnTo>
                    <a:pt x="1388" y="3"/>
                  </a:lnTo>
                  <a:lnTo>
                    <a:pt x="148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2" name="Freeform 206"/>
            <p:cNvSpPr>
              <a:spLocks noEditPoints="1"/>
            </p:cNvSpPr>
            <p:nvPr/>
          </p:nvSpPr>
          <p:spPr bwMode="auto">
            <a:xfrm>
              <a:off x="7209651" y="4836066"/>
              <a:ext cx="509658" cy="457038"/>
            </a:xfrm>
            <a:custGeom>
              <a:avLst/>
              <a:gdLst>
                <a:gd name="T0" fmla="*/ 194 w 3394"/>
                <a:gd name="T1" fmla="*/ 2074 h 3044"/>
                <a:gd name="T2" fmla="*/ 235 w 3394"/>
                <a:gd name="T3" fmla="*/ 2172 h 3044"/>
                <a:gd name="T4" fmla="*/ 314 w 3394"/>
                <a:gd name="T5" fmla="*/ 2239 h 3044"/>
                <a:gd name="T6" fmla="*/ 418 w 3394"/>
                <a:gd name="T7" fmla="*/ 2265 h 3044"/>
                <a:gd name="T8" fmla="*/ 3048 w 3394"/>
                <a:gd name="T9" fmla="*/ 2254 h 3044"/>
                <a:gd name="T10" fmla="*/ 3136 w 3394"/>
                <a:gd name="T11" fmla="*/ 2198 h 3044"/>
                <a:gd name="T12" fmla="*/ 3192 w 3394"/>
                <a:gd name="T13" fmla="*/ 2109 h 3044"/>
                <a:gd name="T14" fmla="*/ 3203 w 3394"/>
                <a:gd name="T15" fmla="*/ 1961 h 3044"/>
                <a:gd name="T16" fmla="*/ 381 w 3394"/>
                <a:gd name="T17" fmla="*/ 194 h 3044"/>
                <a:gd name="T18" fmla="*/ 283 w 3394"/>
                <a:gd name="T19" fmla="*/ 235 h 3044"/>
                <a:gd name="T20" fmla="*/ 215 w 3394"/>
                <a:gd name="T21" fmla="*/ 314 h 3044"/>
                <a:gd name="T22" fmla="*/ 191 w 3394"/>
                <a:gd name="T23" fmla="*/ 419 h 3044"/>
                <a:gd name="T24" fmla="*/ 3204 w 3394"/>
                <a:gd name="T25" fmla="*/ 419 h 3044"/>
                <a:gd name="T26" fmla="*/ 3178 w 3394"/>
                <a:gd name="T27" fmla="*/ 314 h 3044"/>
                <a:gd name="T28" fmla="*/ 3110 w 3394"/>
                <a:gd name="T29" fmla="*/ 235 h 3044"/>
                <a:gd name="T30" fmla="*/ 3013 w 3394"/>
                <a:gd name="T31" fmla="*/ 194 h 3044"/>
                <a:gd name="T32" fmla="*/ 418 w 3394"/>
                <a:gd name="T33" fmla="*/ 0 h 3044"/>
                <a:gd name="T34" fmla="*/ 3079 w 3394"/>
                <a:gd name="T35" fmla="*/ 14 h 3044"/>
                <a:gd name="T36" fmla="*/ 3215 w 3394"/>
                <a:gd name="T37" fmla="*/ 75 h 3044"/>
                <a:gd name="T38" fmla="*/ 3319 w 3394"/>
                <a:gd name="T39" fmla="*/ 179 h 3044"/>
                <a:gd name="T40" fmla="*/ 3380 w 3394"/>
                <a:gd name="T41" fmla="*/ 316 h 3044"/>
                <a:gd name="T42" fmla="*/ 3394 w 3394"/>
                <a:gd name="T43" fmla="*/ 2037 h 3044"/>
                <a:gd name="T44" fmla="*/ 3365 w 3394"/>
                <a:gd name="T45" fmla="*/ 2188 h 3044"/>
                <a:gd name="T46" fmla="*/ 3288 w 3394"/>
                <a:gd name="T47" fmla="*/ 2314 h 3044"/>
                <a:gd name="T48" fmla="*/ 3171 w 3394"/>
                <a:gd name="T49" fmla="*/ 2406 h 3044"/>
                <a:gd name="T50" fmla="*/ 3027 w 3394"/>
                <a:gd name="T51" fmla="*/ 2451 h 3044"/>
                <a:gd name="T52" fmla="*/ 1792 w 3394"/>
                <a:gd name="T53" fmla="*/ 2853 h 3044"/>
                <a:gd name="T54" fmla="*/ 2423 w 3394"/>
                <a:gd name="T55" fmla="*/ 2864 h 3044"/>
                <a:gd name="T56" fmla="*/ 2468 w 3394"/>
                <a:gd name="T57" fmla="*/ 2907 h 3044"/>
                <a:gd name="T58" fmla="*/ 2475 w 3394"/>
                <a:gd name="T59" fmla="*/ 2971 h 3044"/>
                <a:gd name="T60" fmla="*/ 2442 w 3394"/>
                <a:gd name="T61" fmla="*/ 3023 h 3044"/>
                <a:gd name="T62" fmla="*/ 2382 w 3394"/>
                <a:gd name="T63" fmla="*/ 3044 h 3044"/>
                <a:gd name="T64" fmla="*/ 970 w 3394"/>
                <a:gd name="T65" fmla="*/ 3034 h 3044"/>
                <a:gd name="T66" fmla="*/ 926 w 3394"/>
                <a:gd name="T67" fmla="*/ 2990 h 3044"/>
                <a:gd name="T68" fmla="*/ 919 w 3394"/>
                <a:gd name="T69" fmla="*/ 2926 h 3044"/>
                <a:gd name="T70" fmla="*/ 952 w 3394"/>
                <a:gd name="T71" fmla="*/ 2875 h 3044"/>
                <a:gd name="T72" fmla="*/ 1012 w 3394"/>
                <a:gd name="T73" fmla="*/ 2853 h 3044"/>
                <a:gd name="T74" fmla="*/ 418 w 3394"/>
                <a:gd name="T75" fmla="*/ 2455 h 3044"/>
                <a:gd name="T76" fmla="*/ 267 w 3394"/>
                <a:gd name="T77" fmla="*/ 2427 h 3044"/>
                <a:gd name="T78" fmla="*/ 140 w 3394"/>
                <a:gd name="T79" fmla="*/ 2349 h 3044"/>
                <a:gd name="T80" fmla="*/ 49 w 3394"/>
                <a:gd name="T81" fmla="*/ 2233 h 3044"/>
                <a:gd name="T82" fmla="*/ 3 w 3394"/>
                <a:gd name="T83" fmla="*/ 2089 h 3044"/>
                <a:gd name="T84" fmla="*/ 3 w 3394"/>
                <a:gd name="T85" fmla="*/ 366 h 3044"/>
                <a:gd name="T86" fmla="*/ 49 w 3394"/>
                <a:gd name="T87" fmla="*/ 222 h 3044"/>
                <a:gd name="T88" fmla="*/ 141 w 3394"/>
                <a:gd name="T89" fmla="*/ 106 h 3044"/>
                <a:gd name="T90" fmla="*/ 268 w 3394"/>
                <a:gd name="T91" fmla="*/ 29 h 3044"/>
                <a:gd name="T92" fmla="*/ 418 w 3394"/>
                <a:gd name="T93" fmla="*/ 0 h 3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94" h="3044">
                  <a:moveTo>
                    <a:pt x="191" y="1961"/>
                  </a:moveTo>
                  <a:lnTo>
                    <a:pt x="191" y="2037"/>
                  </a:lnTo>
                  <a:lnTo>
                    <a:pt x="194" y="2074"/>
                  </a:lnTo>
                  <a:lnTo>
                    <a:pt x="202" y="2109"/>
                  </a:lnTo>
                  <a:lnTo>
                    <a:pt x="216" y="2142"/>
                  </a:lnTo>
                  <a:lnTo>
                    <a:pt x="235" y="2172"/>
                  </a:lnTo>
                  <a:lnTo>
                    <a:pt x="258" y="2198"/>
                  </a:lnTo>
                  <a:lnTo>
                    <a:pt x="284" y="2221"/>
                  </a:lnTo>
                  <a:lnTo>
                    <a:pt x="314" y="2239"/>
                  </a:lnTo>
                  <a:lnTo>
                    <a:pt x="346" y="2254"/>
                  </a:lnTo>
                  <a:lnTo>
                    <a:pt x="381" y="2262"/>
                  </a:lnTo>
                  <a:lnTo>
                    <a:pt x="418" y="2265"/>
                  </a:lnTo>
                  <a:lnTo>
                    <a:pt x="2976" y="2265"/>
                  </a:lnTo>
                  <a:lnTo>
                    <a:pt x="3013" y="2262"/>
                  </a:lnTo>
                  <a:lnTo>
                    <a:pt x="3048" y="2254"/>
                  </a:lnTo>
                  <a:lnTo>
                    <a:pt x="3080" y="2239"/>
                  </a:lnTo>
                  <a:lnTo>
                    <a:pt x="3109" y="2221"/>
                  </a:lnTo>
                  <a:lnTo>
                    <a:pt x="3136" y="2198"/>
                  </a:lnTo>
                  <a:lnTo>
                    <a:pt x="3159" y="2172"/>
                  </a:lnTo>
                  <a:lnTo>
                    <a:pt x="3177" y="2142"/>
                  </a:lnTo>
                  <a:lnTo>
                    <a:pt x="3192" y="2109"/>
                  </a:lnTo>
                  <a:lnTo>
                    <a:pt x="3200" y="2074"/>
                  </a:lnTo>
                  <a:lnTo>
                    <a:pt x="3203" y="2037"/>
                  </a:lnTo>
                  <a:lnTo>
                    <a:pt x="3203" y="1961"/>
                  </a:lnTo>
                  <a:lnTo>
                    <a:pt x="191" y="1961"/>
                  </a:lnTo>
                  <a:close/>
                  <a:moveTo>
                    <a:pt x="418" y="190"/>
                  </a:moveTo>
                  <a:lnTo>
                    <a:pt x="381" y="194"/>
                  </a:lnTo>
                  <a:lnTo>
                    <a:pt x="346" y="202"/>
                  </a:lnTo>
                  <a:lnTo>
                    <a:pt x="313" y="216"/>
                  </a:lnTo>
                  <a:lnTo>
                    <a:pt x="283" y="235"/>
                  </a:lnTo>
                  <a:lnTo>
                    <a:pt x="258" y="257"/>
                  </a:lnTo>
                  <a:lnTo>
                    <a:pt x="234" y="284"/>
                  </a:lnTo>
                  <a:lnTo>
                    <a:pt x="215" y="314"/>
                  </a:lnTo>
                  <a:lnTo>
                    <a:pt x="202" y="347"/>
                  </a:lnTo>
                  <a:lnTo>
                    <a:pt x="194" y="382"/>
                  </a:lnTo>
                  <a:lnTo>
                    <a:pt x="191" y="419"/>
                  </a:lnTo>
                  <a:lnTo>
                    <a:pt x="191" y="1771"/>
                  </a:lnTo>
                  <a:lnTo>
                    <a:pt x="3204" y="1771"/>
                  </a:lnTo>
                  <a:lnTo>
                    <a:pt x="3204" y="419"/>
                  </a:lnTo>
                  <a:lnTo>
                    <a:pt x="3201" y="382"/>
                  </a:lnTo>
                  <a:lnTo>
                    <a:pt x="3193" y="347"/>
                  </a:lnTo>
                  <a:lnTo>
                    <a:pt x="3178" y="314"/>
                  </a:lnTo>
                  <a:lnTo>
                    <a:pt x="3160" y="284"/>
                  </a:lnTo>
                  <a:lnTo>
                    <a:pt x="3137" y="257"/>
                  </a:lnTo>
                  <a:lnTo>
                    <a:pt x="3110" y="235"/>
                  </a:lnTo>
                  <a:lnTo>
                    <a:pt x="3081" y="216"/>
                  </a:lnTo>
                  <a:lnTo>
                    <a:pt x="3048" y="202"/>
                  </a:lnTo>
                  <a:lnTo>
                    <a:pt x="3013" y="194"/>
                  </a:lnTo>
                  <a:lnTo>
                    <a:pt x="2976" y="190"/>
                  </a:lnTo>
                  <a:lnTo>
                    <a:pt x="418" y="190"/>
                  </a:lnTo>
                  <a:close/>
                  <a:moveTo>
                    <a:pt x="418" y="0"/>
                  </a:moveTo>
                  <a:lnTo>
                    <a:pt x="2976" y="0"/>
                  </a:lnTo>
                  <a:lnTo>
                    <a:pt x="3028" y="3"/>
                  </a:lnTo>
                  <a:lnTo>
                    <a:pt x="3079" y="14"/>
                  </a:lnTo>
                  <a:lnTo>
                    <a:pt x="3126" y="29"/>
                  </a:lnTo>
                  <a:lnTo>
                    <a:pt x="3172" y="50"/>
                  </a:lnTo>
                  <a:lnTo>
                    <a:pt x="3215" y="75"/>
                  </a:lnTo>
                  <a:lnTo>
                    <a:pt x="3253" y="106"/>
                  </a:lnTo>
                  <a:lnTo>
                    <a:pt x="3288" y="141"/>
                  </a:lnTo>
                  <a:lnTo>
                    <a:pt x="3319" y="179"/>
                  </a:lnTo>
                  <a:lnTo>
                    <a:pt x="3344" y="222"/>
                  </a:lnTo>
                  <a:lnTo>
                    <a:pt x="3366" y="268"/>
                  </a:lnTo>
                  <a:lnTo>
                    <a:pt x="3380" y="316"/>
                  </a:lnTo>
                  <a:lnTo>
                    <a:pt x="3391" y="366"/>
                  </a:lnTo>
                  <a:lnTo>
                    <a:pt x="3394" y="419"/>
                  </a:lnTo>
                  <a:lnTo>
                    <a:pt x="3394" y="2037"/>
                  </a:lnTo>
                  <a:lnTo>
                    <a:pt x="3391" y="2089"/>
                  </a:lnTo>
                  <a:lnTo>
                    <a:pt x="3380" y="2140"/>
                  </a:lnTo>
                  <a:lnTo>
                    <a:pt x="3365" y="2188"/>
                  </a:lnTo>
                  <a:lnTo>
                    <a:pt x="3344" y="2233"/>
                  </a:lnTo>
                  <a:lnTo>
                    <a:pt x="3319" y="2275"/>
                  </a:lnTo>
                  <a:lnTo>
                    <a:pt x="3288" y="2314"/>
                  </a:lnTo>
                  <a:lnTo>
                    <a:pt x="3253" y="2349"/>
                  </a:lnTo>
                  <a:lnTo>
                    <a:pt x="3214" y="2380"/>
                  </a:lnTo>
                  <a:lnTo>
                    <a:pt x="3171" y="2406"/>
                  </a:lnTo>
                  <a:lnTo>
                    <a:pt x="3126" y="2427"/>
                  </a:lnTo>
                  <a:lnTo>
                    <a:pt x="3078" y="2442"/>
                  </a:lnTo>
                  <a:lnTo>
                    <a:pt x="3027" y="2451"/>
                  </a:lnTo>
                  <a:lnTo>
                    <a:pt x="2976" y="2455"/>
                  </a:lnTo>
                  <a:lnTo>
                    <a:pt x="1792" y="2455"/>
                  </a:lnTo>
                  <a:lnTo>
                    <a:pt x="1792" y="2853"/>
                  </a:lnTo>
                  <a:lnTo>
                    <a:pt x="2382" y="2853"/>
                  </a:lnTo>
                  <a:lnTo>
                    <a:pt x="2404" y="2857"/>
                  </a:lnTo>
                  <a:lnTo>
                    <a:pt x="2423" y="2864"/>
                  </a:lnTo>
                  <a:lnTo>
                    <a:pt x="2442" y="2875"/>
                  </a:lnTo>
                  <a:lnTo>
                    <a:pt x="2456" y="2889"/>
                  </a:lnTo>
                  <a:lnTo>
                    <a:pt x="2468" y="2907"/>
                  </a:lnTo>
                  <a:lnTo>
                    <a:pt x="2475" y="2926"/>
                  </a:lnTo>
                  <a:lnTo>
                    <a:pt x="2477" y="2949"/>
                  </a:lnTo>
                  <a:lnTo>
                    <a:pt x="2475" y="2971"/>
                  </a:lnTo>
                  <a:lnTo>
                    <a:pt x="2468" y="2990"/>
                  </a:lnTo>
                  <a:lnTo>
                    <a:pt x="2456" y="3009"/>
                  </a:lnTo>
                  <a:lnTo>
                    <a:pt x="2442" y="3023"/>
                  </a:lnTo>
                  <a:lnTo>
                    <a:pt x="2423" y="3034"/>
                  </a:lnTo>
                  <a:lnTo>
                    <a:pt x="2404" y="3042"/>
                  </a:lnTo>
                  <a:lnTo>
                    <a:pt x="2382" y="3044"/>
                  </a:lnTo>
                  <a:lnTo>
                    <a:pt x="1012" y="3044"/>
                  </a:lnTo>
                  <a:lnTo>
                    <a:pt x="990" y="3042"/>
                  </a:lnTo>
                  <a:lnTo>
                    <a:pt x="970" y="3034"/>
                  </a:lnTo>
                  <a:lnTo>
                    <a:pt x="952" y="3023"/>
                  </a:lnTo>
                  <a:lnTo>
                    <a:pt x="938" y="3009"/>
                  </a:lnTo>
                  <a:lnTo>
                    <a:pt x="926" y="2990"/>
                  </a:lnTo>
                  <a:lnTo>
                    <a:pt x="919" y="2971"/>
                  </a:lnTo>
                  <a:lnTo>
                    <a:pt x="917" y="2949"/>
                  </a:lnTo>
                  <a:lnTo>
                    <a:pt x="919" y="2926"/>
                  </a:lnTo>
                  <a:lnTo>
                    <a:pt x="926" y="2907"/>
                  </a:lnTo>
                  <a:lnTo>
                    <a:pt x="938" y="2889"/>
                  </a:lnTo>
                  <a:lnTo>
                    <a:pt x="952" y="2875"/>
                  </a:lnTo>
                  <a:lnTo>
                    <a:pt x="970" y="2864"/>
                  </a:lnTo>
                  <a:lnTo>
                    <a:pt x="990" y="2857"/>
                  </a:lnTo>
                  <a:lnTo>
                    <a:pt x="1012" y="2853"/>
                  </a:lnTo>
                  <a:lnTo>
                    <a:pt x="1602" y="2853"/>
                  </a:lnTo>
                  <a:lnTo>
                    <a:pt x="1602" y="2455"/>
                  </a:lnTo>
                  <a:lnTo>
                    <a:pt x="418" y="2455"/>
                  </a:lnTo>
                  <a:lnTo>
                    <a:pt x="366" y="2451"/>
                  </a:lnTo>
                  <a:lnTo>
                    <a:pt x="315" y="2442"/>
                  </a:lnTo>
                  <a:lnTo>
                    <a:pt x="267" y="2427"/>
                  </a:lnTo>
                  <a:lnTo>
                    <a:pt x="222" y="2406"/>
                  </a:lnTo>
                  <a:lnTo>
                    <a:pt x="179" y="2380"/>
                  </a:lnTo>
                  <a:lnTo>
                    <a:pt x="140" y="2349"/>
                  </a:lnTo>
                  <a:lnTo>
                    <a:pt x="106" y="2314"/>
                  </a:lnTo>
                  <a:lnTo>
                    <a:pt x="75" y="2275"/>
                  </a:lnTo>
                  <a:lnTo>
                    <a:pt x="49" y="2233"/>
                  </a:lnTo>
                  <a:lnTo>
                    <a:pt x="28" y="2188"/>
                  </a:lnTo>
                  <a:lnTo>
                    <a:pt x="12" y="2140"/>
                  </a:lnTo>
                  <a:lnTo>
                    <a:pt x="3" y="2089"/>
                  </a:lnTo>
                  <a:lnTo>
                    <a:pt x="0" y="2037"/>
                  </a:lnTo>
                  <a:lnTo>
                    <a:pt x="0" y="419"/>
                  </a:lnTo>
                  <a:lnTo>
                    <a:pt x="3" y="366"/>
                  </a:lnTo>
                  <a:lnTo>
                    <a:pt x="12" y="316"/>
                  </a:lnTo>
                  <a:lnTo>
                    <a:pt x="28" y="268"/>
                  </a:lnTo>
                  <a:lnTo>
                    <a:pt x="49" y="222"/>
                  </a:lnTo>
                  <a:lnTo>
                    <a:pt x="75" y="179"/>
                  </a:lnTo>
                  <a:lnTo>
                    <a:pt x="106" y="141"/>
                  </a:lnTo>
                  <a:lnTo>
                    <a:pt x="141" y="106"/>
                  </a:lnTo>
                  <a:lnTo>
                    <a:pt x="179" y="75"/>
                  </a:lnTo>
                  <a:lnTo>
                    <a:pt x="223" y="50"/>
                  </a:lnTo>
                  <a:lnTo>
                    <a:pt x="268" y="29"/>
                  </a:lnTo>
                  <a:lnTo>
                    <a:pt x="315" y="14"/>
                  </a:lnTo>
                  <a:lnTo>
                    <a:pt x="366" y="3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872774" y="5457507"/>
              <a:ext cx="2625465" cy="358691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283969" y="5091921"/>
              <a:ext cx="1803994" cy="773736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智能投资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759663" y="2502936"/>
              <a:ext cx="2625465" cy="358691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285093" y="2404655"/>
              <a:ext cx="1803994" cy="773736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智能记账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018727" y="2404655"/>
              <a:ext cx="1803994" cy="773736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风险评估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018491" y="5091893"/>
              <a:ext cx="1803994" cy="773736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智能提醒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产品服务</a:t>
            </a:r>
            <a:endParaRPr lang="zh-CN" altLang="en-US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35" y="1497330"/>
            <a:ext cx="10412730" cy="2828290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1683385" y="5013325"/>
            <a:ext cx="8824595" cy="1107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indent="528955" fontAlgn="auto"/>
            <a:r>
              <a:rPr lang="zh-CN" altLang="en-US" sz="2400" dirty="0">
                <a:latin typeface="+mn-ea"/>
                <a:ea typeface="+mn-ea"/>
              </a:rPr>
              <a:t>通过智能记账，在数据积累的基础上，根据资金量大小、流动性偏好等信息对用户进行分流。根据客户类型，可分为企业合作、个人业务和</a:t>
            </a:r>
            <a:r>
              <a:rPr lang="en-US" altLang="zh-CN" sz="2400" dirty="0">
                <a:latin typeface="+mn-ea"/>
                <a:ea typeface="+mn-ea"/>
              </a:rPr>
              <a:t>VIP</a:t>
            </a:r>
            <a:r>
              <a:rPr lang="zh-CN" altLang="en-US" sz="2400" dirty="0">
                <a:latin typeface="+mn-ea"/>
                <a:ea typeface="+mn-ea"/>
              </a:rPr>
              <a:t>业务。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965" y="3988538"/>
            <a:ext cx="7680960" cy="286946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93846" y="2812685"/>
            <a:ext cx="3405578" cy="95313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技术分析</a:t>
            </a:r>
            <a:endParaRPr lang="zh-CN" altLang="en-US" sz="3200" dirty="0">
              <a:solidFill>
                <a:schemeClr val="accent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zh-CN" altLang="en-US" sz="2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45900" y="3394855"/>
            <a:ext cx="3100200" cy="69410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please add your text here,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please add your text here 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please add your text here</a:t>
            </a:r>
            <a:endParaRPr lang="zh-CN" altLang="en-US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454511" y="2408865"/>
            <a:ext cx="1282979" cy="3298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Part  04</a:t>
            </a:r>
            <a:endParaRPr lang="zh-CN" altLang="en-US" sz="1600" dirty="0">
              <a:solidFill>
                <a:schemeClr val="bg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794042" y="4277585"/>
            <a:ext cx="260391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技术</a:t>
            </a:r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分析</a:t>
            </a:r>
            <a:endParaRPr lang="zh-CN" altLang="en-US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04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4690" y="1410970"/>
            <a:ext cx="5234940" cy="4991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技术</a:t>
            </a:r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分析</a:t>
            </a:r>
            <a:endParaRPr lang="zh-CN" altLang="en-US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04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5405" y="1664970"/>
            <a:ext cx="9521825" cy="43097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技术分析</a:t>
            </a:r>
            <a:endParaRPr lang="zh-CN" altLang="en-US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04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215" y="1318260"/>
            <a:ext cx="9767570" cy="50647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技术</a:t>
            </a:r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分析</a:t>
            </a:r>
            <a:endParaRPr lang="zh-CN" altLang="en-US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04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4630" y="1315720"/>
            <a:ext cx="9222740" cy="5095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469268" y="2444974"/>
            <a:ext cx="7253466" cy="107632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64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谢谢观看</a:t>
            </a:r>
            <a:endParaRPr lang="zh-CN" altLang="en-US" sz="64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25929" y="3556186"/>
            <a:ext cx="6141220" cy="486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 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 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</a:t>
            </a:r>
            <a:endParaRPr lang="zh-CN" altLang="en-US" sz="900" dirty="0">
              <a:solidFill>
                <a:schemeClr val="accent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848690" y="2971577"/>
            <a:ext cx="8494621" cy="2018543"/>
            <a:chOff x="1789487" y="2971577"/>
            <a:chExt cx="8494621" cy="2018543"/>
          </a:xfrm>
        </p:grpSpPr>
        <p:sp>
          <p:nvSpPr>
            <p:cNvPr id="29" name="Oval 14"/>
            <p:cNvSpPr>
              <a:spLocks noChangeArrowheads="1"/>
            </p:cNvSpPr>
            <p:nvPr/>
          </p:nvSpPr>
          <p:spPr bwMode="auto">
            <a:xfrm>
              <a:off x="2327710" y="2971577"/>
              <a:ext cx="888902" cy="8915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789487" y="4362832"/>
              <a:ext cx="1965349" cy="62728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789487" y="3903094"/>
              <a:ext cx="1965348" cy="55308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灵感</a:t>
              </a:r>
              <a:r>
                <a:rPr lang="zh-CN" altLang="en-US" sz="20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来源</a:t>
              </a:r>
              <a:endParaRPr lang="zh-CN" altLang="en-US" sz="20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789487" y="3140481"/>
              <a:ext cx="1965348" cy="58477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3" name="Oval 14"/>
            <p:cNvSpPr>
              <a:spLocks noChangeArrowheads="1"/>
            </p:cNvSpPr>
            <p:nvPr/>
          </p:nvSpPr>
          <p:spPr bwMode="auto">
            <a:xfrm>
              <a:off x="4504134" y="2971577"/>
              <a:ext cx="888902" cy="8915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965911" y="4362832"/>
              <a:ext cx="1965349" cy="62728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965911" y="3903094"/>
              <a:ext cx="1965348" cy="55308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市场</a:t>
              </a:r>
              <a:r>
                <a:rPr lang="zh-CN" altLang="en-US" sz="20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分析</a:t>
              </a:r>
              <a:endParaRPr lang="zh-CN" altLang="en-US" sz="20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965911" y="3140481"/>
              <a:ext cx="1965348" cy="58477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7" name="Oval 14"/>
            <p:cNvSpPr>
              <a:spLocks noChangeArrowheads="1"/>
            </p:cNvSpPr>
            <p:nvPr/>
          </p:nvSpPr>
          <p:spPr bwMode="auto">
            <a:xfrm>
              <a:off x="6680558" y="2971577"/>
              <a:ext cx="888902" cy="8915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142335" y="4362832"/>
              <a:ext cx="1965349" cy="62728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142335" y="3903094"/>
              <a:ext cx="1965348" cy="55308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142335" y="3140481"/>
              <a:ext cx="1965348" cy="58477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1" name="Oval 14"/>
            <p:cNvSpPr>
              <a:spLocks noChangeArrowheads="1"/>
            </p:cNvSpPr>
            <p:nvPr/>
          </p:nvSpPr>
          <p:spPr bwMode="auto">
            <a:xfrm>
              <a:off x="8856982" y="2971577"/>
              <a:ext cx="888902" cy="8915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318759" y="4362832"/>
              <a:ext cx="1965349" cy="62728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318759" y="3903094"/>
              <a:ext cx="1965348" cy="55308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318759" y="3140481"/>
              <a:ext cx="1965348" cy="58477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4767245" y="1012756"/>
            <a:ext cx="2657510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目  录</a:t>
            </a:r>
            <a:endParaRPr lang="zh-CN" altLang="en-US" sz="40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311373" y="1548879"/>
            <a:ext cx="1528148" cy="45910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cs typeface="Calibri" panose="020F0502020204030204" pitchFamily="34" charset="0"/>
              </a:rPr>
              <a:t>contents</a:t>
            </a:r>
            <a:endParaRPr lang="zh-CN" altLang="en-US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cs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01259" y="3903094"/>
            <a:ext cx="1965348" cy="553085"/>
          </a:xfrm>
          <a:prstGeom prst="rect">
            <a:avLst/>
          </a:prstGeom>
        </p:spPr>
        <p:txBody>
          <a:bodyPr vert="horz" wrap="square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产品服务</a:t>
            </a:r>
            <a:endParaRPr lang="zh-CN" altLang="en-US" sz="2000" dirty="0">
              <a:solidFill>
                <a:schemeClr val="accent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77404" y="3903094"/>
            <a:ext cx="1965348" cy="553085"/>
          </a:xfrm>
          <a:prstGeom prst="rect">
            <a:avLst/>
          </a:prstGeom>
        </p:spPr>
        <p:txBody>
          <a:bodyPr vert="horz" wrap="square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技术</a:t>
            </a:r>
            <a:r>
              <a:rPr lang="zh-CN" altLang="en-US" sz="20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分析</a:t>
            </a:r>
            <a:endParaRPr lang="zh-CN" altLang="en-US" sz="2000" dirty="0">
              <a:solidFill>
                <a:schemeClr val="accent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93846" y="2886980"/>
            <a:ext cx="3405578" cy="95313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灵感来源</a:t>
            </a:r>
            <a:endParaRPr lang="zh-CN" altLang="en-US" sz="2400" dirty="0">
              <a:solidFill>
                <a:schemeClr val="accent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zh-CN" altLang="en-US" sz="2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45900" y="3394855"/>
            <a:ext cx="3100200" cy="69410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please add your text here,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please add your text here 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please add your text here</a:t>
            </a:r>
            <a:endParaRPr lang="zh-CN" altLang="en-US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454511" y="2408865"/>
            <a:ext cx="1282979" cy="3298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Part  01</a:t>
            </a:r>
            <a:endParaRPr lang="zh-CN" altLang="en-US" sz="1600" dirty="0">
              <a:solidFill>
                <a:schemeClr val="bg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794042" y="4277585"/>
            <a:ext cx="260391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82994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灵感</a:t>
            </a:r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来源</a:t>
            </a:r>
            <a:endParaRPr lang="zh-CN" altLang="en-US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  <a:p>
            <a:endParaRPr lang="zh-CN" altLang="en-US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78230" y="2228850"/>
            <a:ext cx="4895215" cy="2967990"/>
            <a:chOff x="1810" y="4169"/>
            <a:chExt cx="7709" cy="4674"/>
          </a:xfrm>
        </p:grpSpPr>
        <p:sp>
          <p:nvSpPr>
            <p:cNvPr id="31" name="TextBox 19"/>
            <p:cNvSpPr txBox="1"/>
            <p:nvPr/>
          </p:nvSpPr>
          <p:spPr>
            <a:xfrm>
              <a:off x="2383" y="5069"/>
              <a:ext cx="7136" cy="6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50000"/>
                </a:lnSpc>
                <a:buClrTx/>
                <a:buSzTx/>
                <a:buFontTx/>
                <a:defRPr/>
              </a:pPr>
              <a:r>
                <a:rPr lang="zh-CN" altLang="en-US" sz="1800" b="1" dirty="0">
                  <a:solidFill>
                    <a:srgbClr val="444444"/>
                  </a:solidFill>
                  <a:latin typeface="Calibri Light" panose="020F0302020204030204" pitchFamily="34" charset="0"/>
                  <a:ea typeface="Lato Regular" panose="020F0502020204030203" pitchFamily="34" charset="0"/>
                  <a:cs typeface="Calibri Light" panose="020F0302020204030204" pitchFamily="34" charset="0"/>
                </a:rPr>
                <a:t>有理财意识但没有大量闲置资金的人群增多</a:t>
              </a:r>
              <a:endParaRPr lang="zh-CN" altLang="en-US" sz="1800" b="1" dirty="0">
                <a:solidFill>
                  <a:srgbClr val="444444"/>
                </a:solidFill>
                <a:latin typeface="Calibri Light" panose="020F0302020204030204" pitchFamily="34" charset="0"/>
                <a:ea typeface="Lato Regular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2" name="TextBox 20"/>
            <p:cNvSpPr txBox="1"/>
            <p:nvPr/>
          </p:nvSpPr>
          <p:spPr>
            <a:xfrm>
              <a:off x="2383" y="7535"/>
              <a:ext cx="7137" cy="13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800" b="1" dirty="0">
                  <a:solidFill>
                    <a:srgbClr val="444444"/>
                  </a:solidFill>
                  <a:latin typeface="Calibri Light" panose="020F0302020204030204" pitchFamily="34" charset="0"/>
                  <a:ea typeface="Lato Regular" panose="020F0502020204030203" pitchFamily="34" charset="0"/>
                  <a:cs typeface="Calibri Light" panose="020F0302020204030204" pitchFamily="34" charset="0"/>
                </a:rPr>
                <a:t>后疫情时代之下，</a:t>
              </a:r>
              <a:endParaRPr lang="zh-CN" altLang="en-US" sz="1800" b="1" dirty="0">
                <a:solidFill>
                  <a:srgbClr val="444444"/>
                </a:solidFill>
                <a:latin typeface="Calibri Light" panose="020F0302020204030204" pitchFamily="34" charset="0"/>
                <a:ea typeface="Lato Regular" panose="020F0502020204030203" pitchFamily="34" charset="0"/>
                <a:cs typeface="Calibri Light" panose="020F0302020204030204" pitchFamily="34" charset="0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1800" b="1" dirty="0">
                  <a:solidFill>
                    <a:srgbClr val="444444"/>
                  </a:solidFill>
                  <a:latin typeface="Calibri Light" panose="020F0302020204030204" pitchFamily="34" charset="0"/>
                  <a:ea typeface="Lato Regular" panose="020F0502020204030203" pitchFamily="34" charset="0"/>
                  <a:cs typeface="Calibri Light" panose="020F0302020204030204" pitchFamily="34" charset="0"/>
                </a:rPr>
                <a:t>智能投顾开始成为投资新风尚</a:t>
              </a:r>
              <a:endParaRPr lang="zh-CN" altLang="en-US" sz="1800" b="1" dirty="0">
                <a:solidFill>
                  <a:srgbClr val="444444"/>
                </a:solidFill>
                <a:latin typeface="Calibri Light" panose="020F0302020204030204" pitchFamily="34" charset="0"/>
                <a:ea typeface="Lato Regular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2" name="Shape 4549"/>
            <p:cNvSpPr/>
            <p:nvPr/>
          </p:nvSpPr>
          <p:spPr>
            <a:xfrm>
              <a:off x="1810" y="7522"/>
              <a:ext cx="429" cy="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270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ea typeface="Lato Regular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3" name="Shape 4550"/>
            <p:cNvSpPr/>
            <p:nvPr/>
          </p:nvSpPr>
          <p:spPr>
            <a:xfrm>
              <a:off x="1925" y="7631"/>
              <a:ext cx="200" cy="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ea typeface="Lato Regular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4" name="Shape 4549"/>
            <p:cNvSpPr/>
            <p:nvPr/>
          </p:nvSpPr>
          <p:spPr>
            <a:xfrm>
              <a:off x="1810" y="6071"/>
              <a:ext cx="429" cy="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270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ea typeface="Lato Regular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5" name="Shape 4550"/>
            <p:cNvSpPr/>
            <p:nvPr/>
          </p:nvSpPr>
          <p:spPr>
            <a:xfrm>
              <a:off x="1925" y="6181"/>
              <a:ext cx="200" cy="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ea typeface="Lato Regular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6" name="Shape 4549"/>
            <p:cNvSpPr/>
            <p:nvPr/>
          </p:nvSpPr>
          <p:spPr>
            <a:xfrm>
              <a:off x="1810" y="5181"/>
              <a:ext cx="429" cy="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270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ea typeface="Lato Regular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7" name="Shape 4550"/>
            <p:cNvSpPr/>
            <p:nvPr/>
          </p:nvSpPr>
          <p:spPr>
            <a:xfrm>
              <a:off x="1925" y="5290"/>
              <a:ext cx="200" cy="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ea typeface="Lato Regular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8" name="Shape 4549"/>
            <p:cNvSpPr/>
            <p:nvPr/>
          </p:nvSpPr>
          <p:spPr>
            <a:xfrm>
              <a:off x="1810" y="4282"/>
              <a:ext cx="429" cy="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270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ea typeface="Lato Regular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9" name="Shape 4550"/>
            <p:cNvSpPr/>
            <p:nvPr/>
          </p:nvSpPr>
          <p:spPr>
            <a:xfrm>
              <a:off x="1925" y="4391"/>
              <a:ext cx="200" cy="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ea typeface="Lato Regular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0" name="TextBox 18"/>
            <p:cNvSpPr txBox="1"/>
            <p:nvPr/>
          </p:nvSpPr>
          <p:spPr>
            <a:xfrm>
              <a:off x="2383" y="4169"/>
              <a:ext cx="6482" cy="6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b="1" dirty="0">
                  <a:solidFill>
                    <a:srgbClr val="444444"/>
                  </a:solidFill>
                  <a:latin typeface="Calibri Light" panose="020F0302020204030204" pitchFamily="34" charset="0"/>
                  <a:ea typeface="Lato Regular" panose="020F0502020204030203" pitchFamily="34" charset="0"/>
                  <a:cs typeface="Calibri Light" panose="020F0302020204030204" pitchFamily="34" charset="0"/>
                </a:rPr>
                <a:t>中产阶级人数不断增加</a:t>
              </a:r>
              <a:endParaRPr lang="zh-CN" altLang="en-US" b="1" dirty="0">
                <a:solidFill>
                  <a:srgbClr val="444444"/>
                </a:solidFill>
                <a:latin typeface="Calibri Light" panose="020F0302020204030204" pitchFamily="34" charset="0"/>
                <a:ea typeface="Lato Regular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3" name="TextBox 21"/>
            <p:cNvSpPr txBox="1"/>
            <p:nvPr/>
          </p:nvSpPr>
          <p:spPr>
            <a:xfrm>
              <a:off x="2383" y="5969"/>
              <a:ext cx="6482" cy="13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800" b="1" dirty="0">
                  <a:solidFill>
                    <a:srgbClr val="444444"/>
                  </a:solidFill>
                  <a:latin typeface="Calibri Light" panose="020F0302020204030204" pitchFamily="34" charset="0"/>
                  <a:ea typeface="Lato Regular" panose="020F0502020204030203" pitchFamily="34" charset="0"/>
                  <a:cs typeface="Calibri Light" panose="020F0302020204030204" pitchFamily="34" charset="0"/>
                </a:rPr>
                <a:t>“财富管理转型”</a:t>
              </a:r>
              <a:endParaRPr lang="zh-CN" altLang="en-US" sz="1800" b="1" dirty="0">
                <a:solidFill>
                  <a:srgbClr val="444444"/>
                </a:solidFill>
                <a:latin typeface="Calibri Light" panose="020F0302020204030204" pitchFamily="34" charset="0"/>
                <a:ea typeface="Lato Regular" panose="020F0502020204030203" pitchFamily="34" charset="0"/>
                <a:cs typeface="Calibri Light" panose="020F0302020204030204" pitchFamily="34" charset="0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1800" b="1" dirty="0">
                  <a:solidFill>
                    <a:srgbClr val="444444"/>
                  </a:solidFill>
                  <a:latin typeface="Calibri Light" panose="020F0302020204030204" pitchFamily="34" charset="0"/>
                  <a:ea typeface="Lato Regular" panose="020F0502020204030203" pitchFamily="34" charset="0"/>
                  <a:cs typeface="Calibri Light" panose="020F0302020204030204" pitchFamily="34" charset="0"/>
                </a:rPr>
                <a:t>成为了金融行业自2019年以来的新趋势</a:t>
              </a:r>
              <a:endParaRPr lang="zh-CN" altLang="en-US" sz="1800" b="1" dirty="0">
                <a:solidFill>
                  <a:srgbClr val="444444"/>
                </a:solidFill>
                <a:latin typeface="Calibri Light" panose="020F0302020204030204" pitchFamily="34" charset="0"/>
                <a:ea typeface="Lato Regular" panose="020F0502020204030203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8397321" y="4955538"/>
            <a:ext cx="3034737" cy="884538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9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Lorem ipsum dolor sit </a:t>
            </a:r>
            <a:r>
              <a:rPr lang="en-US" altLang="zh-CN" sz="9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here, lorem ipsum dolor sit </a:t>
            </a:r>
            <a:r>
              <a:rPr lang="en-US" altLang="zh-CN" sz="9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 , lorem ipsum dolor sit </a:t>
            </a:r>
            <a:r>
              <a:rPr lang="en-US" altLang="zh-CN" sz="9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</a:t>
            </a:r>
            <a:endParaRPr lang="zh-CN" altLang="en-US" sz="9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397321" y="4523947"/>
            <a:ext cx="3034737" cy="38209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ADD YOUR  TEXT HERE</a:t>
            </a:r>
            <a:endParaRPr lang="zh-CN" altLang="en-US" sz="14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5435" y="1956435"/>
            <a:ext cx="4091940" cy="36347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82994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灵感</a:t>
            </a:r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来源</a:t>
            </a:r>
            <a:endParaRPr lang="zh-CN" altLang="en-US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  <a:p>
            <a:endParaRPr lang="zh-CN" altLang="en-US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397321" y="4955538"/>
            <a:ext cx="3034737" cy="884538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9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Lorem ipsum dolor sit </a:t>
            </a:r>
            <a:r>
              <a:rPr lang="en-US" altLang="zh-CN" sz="9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here, lorem ipsum dolor sit </a:t>
            </a:r>
            <a:r>
              <a:rPr lang="en-US" altLang="zh-CN" sz="9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 , lorem ipsum dolor sit </a:t>
            </a:r>
            <a:r>
              <a:rPr lang="en-US" altLang="zh-CN" sz="9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</a:t>
            </a:r>
            <a:endParaRPr lang="zh-CN" altLang="en-US" sz="9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397321" y="4523947"/>
            <a:ext cx="3034737" cy="38209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ADD YOUR  TEXT HERE</a:t>
            </a:r>
            <a:endParaRPr lang="zh-CN" altLang="en-US" sz="14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3205" y="1311275"/>
            <a:ext cx="9137650" cy="51955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5715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93846" y="2874280"/>
            <a:ext cx="3405578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市场分析</a:t>
            </a:r>
            <a:endParaRPr lang="zh-CN" altLang="en-US" sz="2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45900" y="3394855"/>
            <a:ext cx="3100200" cy="69410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please add your text here,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please add your text here 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please add your text here</a:t>
            </a:r>
            <a:endParaRPr lang="zh-CN" altLang="en-US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454511" y="2408865"/>
            <a:ext cx="1282979" cy="3298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Part  02</a:t>
            </a:r>
            <a:endParaRPr lang="zh-CN" altLang="en-US" sz="1600" dirty="0">
              <a:solidFill>
                <a:schemeClr val="bg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794042" y="4277585"/>
            <a:ext cx="260391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市场分析</a:t>
            </a:r>
            <a:endParaRPr lang="zh-CN" altLang="en-US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998345" y="1824355"/>
            <a:ext cx="4403090" cy="3764915"/>
            <a:chOff x="1786" y="3305"/>
            <a:chExt cx="6934" cy="5929"/>
          </a:xfrm>
        </p:grpSpPr>
        <p:sp>
          <p:nvSpPr>
            <p:cNvPr id="24" name="矩形 23"/>
            <p:cNvSpPr/>
            <p:nvPr/>
          </p:nvSpPr>
          <p:spPr>
            <a:xfrm>
              <a:off x="1890" y="6241"/>
              <a:ext cx="4302" cy="871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互联网大厂争先入局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890" y="7346"/>
              <a:ext cx="6830" cy="188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“帮你投”会代客户进行基金申购、赎回等交易，为客户持续跟踪市场动态，并且根据市场情况为客户进行自动调仓。</a:t>
              </a: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786" y="3305"/>
              <a:ext cx="5659" cy="2456"/>
            </a:xfrm>
            <a:prstGeom prst="rect">
              <a:avLst/>
            </a:prstGeom>
          </p:spPr>
        </p:pic>
      </p:grpSp>
      <p:pic>
        <p:nvPicPr>
          <p:cNvPr id="101" name="图片 100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436485" y="1362710"/>
            <a:ext cx="2367915" cy="4838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市场分析</a:t>
            </a:r>
            <a:endParaRPr lang="zh-CN" altLang="en-US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914400" y="2274570"/>
            <a:ext cx="5349875" cy="2691765"/>
            <a:chOff x="1420" y="3416"/>
            <a:chExt cx="8425" cy="4239"/>
          </a:xfrm>
        </p:grpSpPr>
        <p:grpSp>
          <p:nvGrpSpPr>
            <p:cNvPr id="4" name="组合 3"/>
            <p:cNvGrpSpPr/>
            <p:nvPr/>
          </p:nvGrpSpPr>
          <p:grpSpPr>
            <a:xfrm>
              <a:off x="1421" y="3416"/>
              <a:ext cx="747" cy="715"/>
              <a:chOff x="1473" y="3924"/>
              <a:chExt cx="428" cy="428"/>
            </a:xfrm>
          </p:grpSpPr>
          <p:sp>
            <p:nvSpPr>
              <p:cNvPr id="2" name="Shape 4549"/>
              <p:cNvSpPr/>
              <p:nvPr/>
            </p:nvSpPr>
            <p:spPr>
              <a:xfrm>
                <a:off x="1473" y="3924"/>
                <a:ext cx="429" cy="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p>
                <a:pPr lvl="0" algn="l">
                  <a:defRPr sz="3100" b="1">
                    <a:latin typeface="Kontrapunkt Bob Bold"/>
                    <a:ea typeface="Kontrapunkt Bob Bold"/>
                    <a:cs typeface="Kontrapunkt Bob Bold"/>
                    <a:sym typeface="Kontrapunkt Bob Bold"/>
                  </a:defRPr>
                </a:pPr>
                <a:endParaRPr>
                  <a:solidFill>
                    <a:schemeClr val="tx1">
                      <a:lumMod val="50000"/>
                    </a:schemeClr>
                  </a:solidFill>
                  <a:latin typeface="Calibri Light" panose="020F0302020204030204" pitchFamily="34" charset="0"/>
                  <a:ea typeface="Lato Regular" panose="020F0502020204030203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" name="Shape 4550"/>
              <p:cNvSpPr/>
              <p:nvPr/>
            </p:nvSpPr>
            <p:spPr>
              <a:xfrm>
                <a:off x="1587" y="4033"/>
                <a:ext cx="200" cy="2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05" h="21302" extrusionOk="0">
                    <a:moveTo>
                      <a:pt x="7820" y="21302"/>
                    </a:moveTo>
                    <a:cubicBezTo>
                      <a:pt x="7134" y="21302"/>
                      <a:pt x="6486" y="20992"/>
                      <a:pt x="6071" y="20461"/>
                    </a:cubicBezTo>
                    <a:lnTo>
                      <a:pt x="446" y="13281"/>
                    </a:lnTo>
                    <a:cubicBezTo>
                      <a:pt x="-286" y="12346"/>
                      <a:pt x="-96" y="11016"/>
                      <a:pt x="870" y="10309"/>
                    </a:cubicBezTo>
                    <a:cubicBezTo>
                      <a:pt x="1839" y="9601"/>
                      <a:pt x="3213" y="9787"/>
                      <a:pt x="3944" y="10719"/>
                    </a:cubicBezTo>
                    <a:lnTo>
                      <a:pt x="7644" y="15443"/>
                    </a:lnTo>
                    <a:lnTo>
                      <a:pt x="16947" y="999"/>
                    </a:lnTo>
                    <a:cubicBezTo>
                      <a:pt x="17588" y="6"/>
                      <a:pt x="18941" y="-298"/>
                      <a:pt x="19970" y="321"/>
                    </a:cubicBezTo>
                    <a:cubicBezTo>
                      <a:pt x="20999" y="939"/>
                      <a:pt x="21314" y="2249"/>
                      <a:pt x="20673" y="3242"/>
                    </a:cubicBezTo>
                    <a:lnTo>
                      <a:pt x="9683" y="20302"/>
                    </a:lnTo>
                    <a:cubicBezTo>
                      <a:pt x="9300" y="20895"/>
                      <a:pt x="8641" y="21269"/>
                      <a:pt x="7920" y="21300"/>
                    </a:cubicBezTo>
                    <a:cubicBezTo>
                      <a:pt x="7886" y="21302"/>
                      <a:pt x="7852" y="21302"/>
                      <a:pt x="7820" y="21302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solidFill>
                    <a:schemeClr val="tx1">
                      <a:lumMod val="50000"/>
                    </a:schemeClr>
                  </a:solidFill>
                  <a:latin typeface="Calibri Light" panose="020F0302020204030204" pitchFamily="34" charset="0"/>
                  <a:ea typeface="Lato Regular" panose="020F0502020204030203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2657" y="3484"/>
              <a:ext cx="71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传统投顾成本高，专业人才</a:t>
              </a:r>
              <a:r>
                <a:rPr lang="zh-CN" altLang="en-US"/>
                <a:t>偏少。</a:t>
              </a:r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420" y="4876"/>
              <a:ext cx="747" cy="715"/>
              <a:chOff x="1473" y="3924"/>
              <a:chExt cx="428" cy="428"/>
            </a:xfrm>
          </p:grpSpPr>
          <p:sp>
            <p:nvSpPr>
              <p:cNvPr id="38" name="Shape 4549"/>
              <p:cNvSpPr/>
              <p:nvPr/>
            </p:nvSpPr>
            <p:spPr>
              <a:xfrm>
                <a:off x="1473" y="3924"/>
                <a:ext cx="429" cy="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p>
                <a:pPr lvl="0" algn="l">
                  <a:defRPr sz="3100" b="1">
                    <a:latin typeface="Kontrapunkt Bob Bold"/>
                    <a:ea typeface="Kontrapunkt Bob Bold"/>
                    <a:cs typeface="Kontrapunkt Bob Bold"/>
                    <a:sym typeface="Kontrapunkt Bob Bold"/>
                  </a:defRPr>
                </a:pPr>
                <a:endParaRPr>
                  <a:solidFill>
                    <a:schemeClr val="tx1">
                      <a:lumMod val="50000"/>
                    </a:schemeClr>
                  </a:solidFill>
                  <a:latin typeface="Calibri Light" panose="020F0302020204030204" pitchFamily="34" charset="0"/>
                  <a:ea typeface="Lato Regular" panose="020F0502020204030203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9" name="Shape 4550"/>
              <p:cNvSpPr/>
              <p:nvPr/>
            </p:nvSpPr>
            <p:spPr>
              <a:xfrm>
                <a:off x="1587" y="4033"/>
                <a:ext cx="200" cy="2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05" h="21302" extrusionOk="0">
                    <a:moveTo>
                      <a:pt x="7820" y="21302"/>
                    </a:moveTo>
                    <a:cubicBezTo>
                      <a:pt x="7134" y="21302"/>
                      <a:pt x="6486" y="20992"/>
                      <a:pt x="6071" y="20461"/>
                    </a:cubicBezTo>
                    <a:lnTo>
                      <a:pt x="446" y="13281"/>
                    </a:lnTo>
                    <a:cubicBezTo>
                      <a:pt x="-286" y="12346"/>
                      <a:pt x="-96" y="11016"/>
                      <a:pt x="870" y="10309"/>
                    </a:cubicBezTo>
                    <a:cubicBezTo>
                      <a:pt x="1839" y="9601"/>
                      <a:pt x="3213" y="9787"/>
                      <a:pt x="3944" y="10719"/>
                    </a:cubicBezTo>
                    <a:lnTo>
                      <a:pt x="7644" y="15443"/>
                    </a:lnTo>
                    <a:lnTo>
                      <a:pt x="16947" y="999"/>
                    </a:lnTo>
                    <a:cubicBezTo>
                      <a:pt x="17588" y="6"/>
                      <a:pt x="18941" y="-298"/>
                      <a:pt x="19970" y="321"/>
                    </a:cubicBezTo>
                    <a:cubicBezTo>
                      <a:pt x="20999" y="939"/>
                      <a:pt x="21314" y="2249"/>
                      <a:pt x="20673" y="3242"/>
                    </a:cubicBezTo>
                    <a:lnTo>
                      <a:pt x="9683" y="20302"/>
                    </a:lnTo>
                    <a:cubicBezTo>
                      <a:pt x="9300" y="20895"/>
                      <a:pt x="8641" y="21269"/>
                      <a:pt x="7920" y="21300"/>
                    </a:cubicBezTo>
                    <a:cubicBezTo>
                      <a:pt x="7886" y="21302"/>
                      <a:pt x="7852" y="21302"/>
                      <a:pt x="7820" y="21302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solidFill>
                    <a:schemeClr val="tx1">
                      <a:lumMod val="50000"/>
                    </a:schemeClr>
                  </a:solidFill>
                  <a:latin typeface="Calibri Light" panose="020F0302020204030204" pitchFamily="34" charset="0"/>
                  <a:ea typeface="Lato Regular" panose="020F0502020204030203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2657" y="4884"/>
              <a:ext cx="718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目前的投顾服务主要面向高净值</a:t>
              </a:r>
              <a:r>
                <a:rPr lang="zh-CN" altLang="en-US"/>
                <a:t>群体，</a:t>
              </a:r>
              <a:endParaRPr lang="zh-CN" altLang="en-US"/>
            </a:p>
            <a:p>
              <a:r>
                <a:rPr lang="zh-CN" altLang="en-US"/>
                <a:t>中低净值群体难以得到高性价比的投顾</a:t>
              </a:r>
              <a:r>
                <a:rPr lang="zh-CN" altLang="en-US"/>
                <a:t>咨询。</a:t>
              </a:r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420" y="6737"/>
              <a:ext cx="747" cy="715"/>
              <a:chOff x="1473" y="3924"/>
              <a:chExt cx="428" cy="428"/>
            </a:xfrm>
          </p:grpSpPr>
          <p:sp>
            <p:nvSpPr>
              <p:cNvPr id="44" name="Shape 4549"/>
              <p:cNvSpPr/>
              <p:nvPr/>
            </p:nvSpPr>
            <p:spPr>
              <a:xfrm>
                <a:off x="1473" y="3924"/>
                <a:ext cx="429" cy="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p>
                <a:pPr lvl="0" algn="l">
                  <a:defRPr sz="3100" b="1">
                    <a:latin typeface="Kontrapunkt Bob Bold"/>
                    <a:ea typeface="Kontrapunkt Bob Bold"/>
                    <a:cs typeface="Kontrapunkt Bob Bold"/>
                    <a:sym typeface="Kontrapunkt Bob Bold"/>
                  </a:defRPr>
                </a:pPr>
                <a:endParaRPr>
                  <a:solidFill>
                    <a:schemeClr val="tx1">
                      <a:lumMod val="50000"/>
                    </a:schemeClr>
                  </a:solidFill>
                  <a:latin typeface="Calibri Light" panose="020F0302020204030204" pitchFamily="34" charset="0"/>
                  <a:ea typeface="Lato Regular" panose="020F0502020204030203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45" name="Shape 4550"/>
              <p:cNvSpPr/>
              <p:nvPr/>
            </p:nvSpPr>
            <p:spPr>
              <a:xfrm>
                <a:off x="1587" y="4033"/>
                <a:ext cx="200" cy="2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05" h="21302" extrusionOk="0">
                    <a:moveTo>
                      <a:pt x="7820" y="21302"/>
                    </a:moveTo>
                    <a:cubicBezTo>
                      <a:pt x="7134" y="21302"/>
                      <a:pt x="6486" y="20992"/>
                      <a:pt x="6071" y="20461"/>
                    </a:cubicBezTo>
                    <a:lnTo>
                      <a:pt x="446" y="13281"/>
                    </a:lnTo>
                    <a:cubicBezTo>
                      <a:pt x="-286" y="12346"/>
                      <a:pt x="-96" y="11016"/>
                      <a:pt x="870" y="10309"/>
                    </a:cubicBezTo>
                    <a:cubicBezTo>
                      <a:pt x="1839" y="9601"/>
                      <a:pt x="3213" y="9787"/>
                      <a:pt x="3944" y="10719"/>
                    </a:cubicBezTo>
                    <a:lnTo>
                      <a:pt x="7644" y="15443"/>
                    </a:lnTo>
                    <a:lnTo>
                      <a:pt x="16947" y="999"/>
                    </a:lnTo>
                    <a:cubicBezTo>
                      <a:pt x="17588" y="6"/>
                      <a:pt x="18941" y="-298"/>
                      <a:pt x="19970" y="321"/>
                    </a:cubicBezTo>
                    <a:cubicBezTo>
                      <a:pt x="20999" y="939"/>
                      <a:pt x="21314" y="2249"/>
                      <a:pt x="20673" y="3242"/>
                    </a:cubicBezTo>
                    <a:lnTo>
                      <a:pt x="9683" y="20302"/>
                    </a:lnTo>
                    <a:cubicBezTo>
                      <a:pt x="9300" y="20895"/>
                      <a:pt x="8641" y="21269"/>
                      <a:pt x="7920" y="21300"/>
                    </a:cubicBezTo>
                    <a:cubicBezTo>
                      <a:pt x="7886" y="21302"/>
                      <a:pt x="7852" y="21302"/>
                      <a:pt x="7820" y="21302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solidFill>
                    <a:schemeClr val="tx1">
                      <a:lumMod val="50000"/>
                    </a:schemeClr>
                  </a:solidFill>
                  <a:latin typeface="Calibri Light" panose="020F0302020204030204" pitchFamily="34" charset="0"/>
                  <a:ea typeface="Lato Regular" panose="020F0502020204030203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46" name="文本框 45"/>
            <p:cNvSpPr txBox="1"/>
            <p:nvPr/>
          </p:nvSpPr>
          <p:spPr>
            <a:xfrm>
              <a:off x="2657" y="6639"/>
              <a:ext cx="718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青年群体互联网意识强烈，对智能信息化产品接受度更高，市场广阔。</a:t>
              </a:r>
              <a:endParaRPr lang="zh-CN" altLang="en-US"/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2641" y="3484"/>
              <a:ext cx="7188" cy="4171"/>
              <a:chOff x="3056" y="3483"/>
              <a:chExt cx="7188" cy="4171"/>
            </a:xfrm>
          </p:grpSpPr>
          <p:sp>
            <p:nvSpPr>
              <p:cNvPr id="47" name="文本框 46"/>
              <p:cNvSpPr txBox="1"/>
              <p:nvPr/>
            </p:nvSpPr>
            <p:spPr>
              <a:xfrm>
                <a:off x="3056" y="3483"/>
                <a:ext cx="718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传统投顾成本高，专业人才</a:t>
                </a:r>
                <a:r>
                  <a:rPr lang="zh-CN" altLang="en-US"/>
                  <a:t>偏少。</a:t>
                </a:r>
                <a:endParaRPr lang="zh-CN" altLang="en-US"/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3056" y="4883"/>
                <a:ext cx="7188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目前的投顾服务主要面向高净值</a:t>
                </a:r>
                <a:r>
                  <a:rPr lang="zh-CN" altLang="en-US"/>
                  <a:t>群体，</a:t>
                </a:r>
                <a:endParaRPr lang="zh-CN" altLang="en-US"/>
              </a:p>
              <a:p>
                <a:r>
                  <a:rPr lang="zh-CN" altLang="en-US"/>
                  <a:t>中低净值群体难以得到高性价比的投顾</a:t>
                </a:r>
                <a:r>
                  <a:rPr lang="zh-CN" altLang="en-US"/>
                  <a:t>咨询。</a:t>
                </a:r>
                <a:endParaRPr lang="zh-CN" altLang="en-US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3056" y="6638"/>
                <a:ext cx="7188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青年群体互联网意识强烈，对智能信息化产品接受度更高，市场广阔。</a:t>
                </a:r>
                <a:endParaRPr lang="zh-CN" altLang="en-US"/>
              </a:p>
            </p:txBody>
          </p:sp>
        </p:grpSp>
      </p:grpSp>
      <p:pic>
        <p:nvPicPr>
          <p:cNvPr id="8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3520" y="1808480"/>
            <a:ext cx="5177155" cy="3441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93846" y="2808240"/>
            <a:ext cx="3405578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产品服务</a:t>
            </a:r>
            <a:endParaRPr lang="zh-CN" altLang="en-US" sz="2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45900" y="3391680"/>
            <a:ext cx="3100200" cy="69410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please add your text here,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please add your text here 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please add your text here</a:t>
            </a:r>
            <a:endParaRPr lang="zh-CN" altLang="en-US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454511" y="2408865"/>
            <a:ext cx="1282979" cy="3298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Part  03</a:t>
            </a:r>
            <a:endParaRPr lang="zh-CN" altLang="en-US" sz="1600" dirty="0">
              <a:solidFill>
                <a:schemeClr val="bg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794042" y="4277585"/>
            <a:ext cx="260391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456,&quot;width&quot;:5659}"/>
</p:tagLst>
</file>

<file path=ppt/tags/tag2.xml><?xml version="1.0" encoding="utf-8"?>
<p:tagLst xmlns:p="http://schemas.openxmlformats.org/presentationml/2006/main">
  <p:tag name="KSO_WM_UNIT_PLACING_PICTURE_USER_VIEWPORT" val="{&quot;height&quot;:10799,&quot;width&quot;:4991}"/>
</p:tagLst>
</file>

<file path=ppt/theme/theme1.xml><?xml version="1.0" encoding="utf-8"?>
<a:theme xmlns:a="http://schemas.openxmlformats.org/drawingml/2006/main" name="Office 主题​​">
  <a:themeElements>
    <a:clrScheme name="自定义 93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7F7F7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2461</Words>
  <Application>WPS 演示</Application>
  <PresentationFormat>宽屏</PresentationFormat>
  <Paragraphs>152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4" baseType="lpstr">
      <vt:lpstr>Arial</vt:lpstr>
      <vt:lpstr>宋体</vt:lpstr>
      <vt:lpstr>Wingdings</vt:lpstr>
      <vt:lpstr>思源宋体 CN</vt:lpstr>
      <vt:lpstr>Calibri Light</vt:lpstr>
      <vt:lpstr>思源宋体</vt:lpstr>
      <vt:lpstr>Calibri</vt:lpstr>
      <vt:lpstr>Lato Regular</vt:lpstr>
      <vt:lpstr>Kontrapunkt Bob Bold</vt:lpstr>
      <vt:lpstr>Helvetica Light</vt:lpstr>
      <vt:lpstr>微软雅黑</vt:lpstr>
      <vt:lpstr>Arial Unicode MS</vt:lpstr>
      <vt:lpstr>等线 Light</vt:lpstr>
      <vt:lpstr>等线</vt:lpstr>
      <vt:lpstr>Lato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稻壳儿演示武汉组</dc:creator>
  <cp:lastModifiedBy>Lucid-X</cp:lastModifiedBy>
  <cp:revision>19</cp:revision>
  <dcterms:created xsi:type="dcterms:W3CDTF">2019-05-10T01:11:00Z</dcterms:created>
  <dcterms:modified xsi:type="dcterms:W3CDTF">2021-12-09T17:30:56Z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KSOTemplateUUID">
    <vt:lpwstr>v1.0_mb_uvELadj4PkJYBVpkg4t5vg==</vt:lpwstr>
  </property>
  <property fmtid="{D5CDD505-2E9C-101B-9397-08002B2CF9AE}" pid="4" name="ICV">
    <vt:lpwstr>867A20BCF48C46B78052B7C5B5AC663B</vt:lpwstr>
  </property>
</Properties>
</file>