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64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tags" Target="../tags/tag6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2487;&#25215;&#30340;&#27010;&#24565;.do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复习提纲</a:t>
            </a:r>
            <a:br>
              <a:rPr lang="zh-CN" altLang="en-US"/>
            </a:br>
            <a:r>
              <a:rPr lang="zh-CN" altLang="en-US"/>
              <a:t> 面向对象</a:t>
            </a:r>
            <a:r>
              <a:rPr lang="zh-CN" altLang="en-US"/>
              <a:t>部分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sp>
        <p:nvSpPr>
          <p:cNvPr id="36867" name="Rectangle 2"/>
          <p:cNvSpPr/>
          <p:nvPr/>
        </p:nvSpPr>
        <p:spPr>
          <a:xfrm>
            <a:off x="1676400" y="644525"/>
            <a:ext cx="8839200" cy="5318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class People	{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public 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String   name;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public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int    age;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public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char   sex;	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68" name="Rectangle 3"/>
          <p:cNvSpPr/>
          <p:nvPr/>
        </p:nvSpPr>
        <p:spPr>
          <a:xfrm>
            <a:off x="2362200" y="2590800"/>
            <a:ext cx="7239000" cy="865505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People(String name,int age,char sex ){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this.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name=name;this.age=age;this.sex=sex;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}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69" name="Rectangle 4"/>
          <p:cNvSpPr/>
          <p:nvPr/>
        </p:nvSpPr>
        <p:spPr>
          <a:xfrm>
            <a:off x="2362200" y="3581400"/>
            <a:ext cx="7391400" cy="865505"/>
          </a:xfrm>
          <a:prstGeom prst="rect">
            <a:avLst/>
          </a:prstGeom>
          <a:solidFill>
            <a:srgbClr val="99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void setNameAgeSex(String name, int  age, char sex){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this.name=name,this.age=age,this.sex=sex;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70" name="Rectangle 5"/>
          <p:cNvSpPr/>
          <p:nvPr/>
        </p:nvSpPr>
        <p:spPr>
          <a:xfrm>
            <a:off x="2362200" y="4572000"/>
            <a:ext cx="7138670" cy="38608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String  getName(){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return  name;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		//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查询姓名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871" name="Rectangle 6"/>
          <p:cNvSpPr/>
          <p:nvPr/>
        </p:nvSpPr>
        <p:spPr>
          <a:xfrm>
            <a:off x="4191000" y="304800"/>
            <a:ext cx="3394710" cy="386080"/>
          </a:xfrm>
          <a:prstGeom prst="rect">
            <a:avLst/>
          </a:prstGeom>
          <a:solidFill>
            <a:srgbClr val="99CC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父类：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// People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类的声明</a:t>
            </a:r>
            <a:endParaRPr lang="en-US" altLang="zh-CN" sz="2400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sp>
        <p:nvSpPr>
          <p:cNvPr id="37891" name="Rectangle 2"/>
          <p:cNvSpPr>
            <a:spLocks noGrp="1"/>
          </p:cNvSpPr>
          <p:nvPr>
            <p:ph idx="1"/>
          </p:nvPr>
        </p:nvSpPr>
        <p:spPr>
          <a:xfrm>
            <a:off x="1600200" y="914400"/>
            <a:ext cx="8915400" cy="58674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>
            <a:normAutofit fontScale="60000"/>
          </a:bodyPr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class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Teacher    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extends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People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{	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	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String   course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教授课程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i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i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i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i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i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i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7892" name="Rectangle 3"/>
          <p:cNvSpPr/>
          <p:nvPr/>
        </p:nvSpPr>
        <p:spPr>
          <a:xfrm>
            <a:off x="4572000" y="112713"/>
            <a:ext cx="2515235" cy="386080"/>
          </a:xfrm>
          <a:prstGeom prst="rect">
            <a:avLst/>
          </a:prstGeom>
          <a:solidFill>
            <a:srgbClr val="99CC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子类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Teacher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类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3" name="Rectangle 4"/>
          <p:cNvSpPr/>
          <p:nvPr/>
        </p:nvSpPr>
        <p:spPr>
          <a:xfrm>
            <a:off x="1905000" y="1714500"/>
            <a:ext cx="8686800" cy="1345565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Teacher(  String name,  int age,  char sex 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String   course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){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this.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name=name;    this.age=age;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this.sex=sex;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this.course=course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;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}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4" name="Rectangle 5"/>
          <p:cNvSpPr/>
          <p:nvPr/>
        </p:nvSpPr>
        <p:spPr>
          <a:xfrm>
            <a:off x="1905000" y="3124200"/>
            <a:ext cx="8610600" cy="386080"/>
          </a:xfrm>
          <a:prstGeom prst="rect">
            <a:avLst/>
          </a:prstGeom>
          <a:solidFill>
            <a:srgbClr val="99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String   whichCourse(){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return    course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;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/ / 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查询所授课程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5" name="Rectangle 6"/>
          <p:cNvSpPr/>
          <p:nvPr/>
        </p:nvSpPr>
        <p:spPr>
          <a:xfrm>
            <a:off x="1905000" y="3581400"/>
            <a:ext cx="8610600" cy="1345565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void  setValue(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String name,  int age,  char sex ,  boolean  isTeaching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){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setNameAgeSex(name, age, sex);</a:t>
            </a: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endParaRPr lang="en-US" altLang="zh-CN" sz="2400" b="1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  this.course=course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;   }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6" name="Rectangle 7"/>
          <p:cNvSpPr/>
          <p:nvPr/>
        </p:nvSpPr>
        <p:spPr>
          <a:xfrm>
            <a:off x="1905000" y="5029200"/>
            <a:ext cx="8763000" cy="865505"/>
          </a:xfrm>
          <a:prstGeom prst="rect">
            <a:avLst/>
          </a:prstGeom>
          <a:solidFill>
            <a:srgbClr val="99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void print(){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System.out.println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(“ ”+ name+ “  ”+sex+ “  ”+age+“  ”+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course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);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sp>
        <p:nvSpPr>
          <p:cNvPr id="40963" name="Text Box 4"/>
          <p:cNvSpPr/>
          <p:nvPr>
            <p:ph idx="1"/>
          </p:nvPr>
        </p:nvSpPr>
        <p:spPr>
          <a:xfrm>
            <a:off x="1676400" y="1371600"/>
            <a:ext cx="8610600" cy="4876800"/>
          </a:xfrm>
          <a:solidFill>
            <a:srgbClr val="FFFFFF">
              <a:alpha val="100000"/>
            </a:srgbClr>
          </a:solidFill>
          <a:ln w="31750">
            <a:solidFill>
              <a:schemeClr val="hlink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i="1" dirty="0">
                <a:solidFill>
                  <a:schemeClr val="folHlink"/>
                </a:solidFill>
                <a:ea typeface="黑体" panose="02010609060101010101" pitchFamily="2" charset="-122"/>
              </a:rPr>
              <a:t>有关继承必须说明的几点： </a:t>
            </a:r>
            <a:endParaRPr lang="zh-CN" altLang="en-US" sz="4400" b="1" i="1" dirty="0">
              <a:solidFill>
                <a:schemeClr val="folHlink"/>
              </a:solidFill>
              <a:ea typeface="黑体" panose="0201060906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/>
              <a:t>(1)子类能够继承父类中声明的所有成员变量,</a:t>
            </a:r>
            <a:r>
              <a:rPr lang="zh-CN" altLang="en-US" b="1" i="1" dirty="0">
                <a:solidFill>
                  <a:srgbClr val="FF0000"/>
                </a:solidFill>
                <a:highlight>
                  <a:srgbClr val="FFFF00"/>
                </a:highlight>
              </a:rPr>
              <a:t>不能直接使用</a:t>
            </a:r>
            <a:r>
              <a:rPr lang="en-US" altLang="zh-CN" b="1" i="1" dirty="0">
                <a:solidFill>
                  <a:srgbClr val="FF0000"/>
                </a:solidFill>
                <a:highlight>
                  <a:srgbClr val="FFFF00"/>
                </a:highlight>
              </a:rPr>
              <a:t>private</a:t>
            </a:r>
            <a:r>
              <a:rPr lang="zh-CN" altLang="en-US" b="1" i="1" dirty="0">
                <a:solidFill>
                  <a:srgbClr val="FF0000"/>
                </a:solidFill>
                <a:highlight>
                  <a:srgbClr val="FFFF00"/>
                </a:highlight>
              </a:rPr>
              <a:t>类型的成员变量.</a:t>
            </a:r>
            <a:endParaRPr lang="zh-CN" altLang="en-US" b="1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/>
              <a:t>(2) </a:t>
            </a:r>
            <a:r>
              <a:rPr lang="en-US" altLang="zh-CN" b="1" i="1" dirty="0">
                <a:solidFill>
                  <a:srgbClr val="FF0000"/>
                </a:solidFill>
                <a:highlight>
                  <a:srgbClr val="FFFF00"/>
                </a:highlight>
              </a:rPr>
              <a:t>子类的变量（方法）会覆盖超类的同名成员变量（方法），但子类方法不能缩小父类方法的权限。</a:t>
            </a:r>
            <a:endParaRPr lang="en-US" altLang="zh-CN" b="1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/>
              <a:t>(3)子类的构造函数与父类构造函数的关系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15770"/>
            <a:ext cx="5360035" cy="3427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35" y="1786890"/>
            <a:ext cx="5446395" cy="39960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2365" y="1242060"/>
            <a:ext cx="9294495" cy="3987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64795" y="919480"/>
            <a:ext cx="5016500" cy="5601335"/>
            <a:chOff x="512" y="1145"/>
            <a:chExt cx="7900" cy="88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2" y="1145"/>
              <a:ext cx="7440" cy="235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" y="3614"/>
              <a:ext cx="7900" cy="6352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64795" y="236220"/>
            <a:ext cx="393255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solidFill>
                  <a:schemeClr val="folHlink"/>
                </a:solidFill>
                <a:sym typeface="+mn-ea"/>
              </a:rPr>
              <a:t>成员覆盖习练习题1</a:t>
            </a:r>
            <a:endParaRPr lang="zh-CN" altLang="en-US" sz="3200" b="1" dirty="0">
              <a:solidFill>
                <a:schemeClr val="folHlink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95" y="919480"/>
            <a:ext cx="6743700" cy="3536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95" y="4676775"/>
            <a:ext cx="1584960" cy="1630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160" y="4767580"/>
            <a:ext cx="3362960" cy="1976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239395"/>
            <a:ext cx="4468495" cy="1893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2054225"/>
            <a:ext cx="6062345" cy="2459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" y="4580890"/>
            <a:ext cx="6235065" cy="1915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635" y="4580890"/>
            <a:ext cx="6708775" cy="1932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79251"/>
          <a:stretch>
            <a:fillRect/>
          </a:stretch>
        </p:blipFill>
        <p:spPr>
          <a:xfrm>
            <a:off x="88265" y="241935"/>
            <a:ext cx="7124700" cy="1019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690" y="5421630"/>
            <a:ext cx="5010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实例变量被局部变量屏蔽？</a:t>
            </a:r>
            <a:endParaRPr lang="en-US" altLang="zh-CN" sz="28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356995"/>
            <a:ext cx="4465320" cy="3886200"/>
          </a:xfrm>
          <a:prstGeom prst="rect">
            <a:avLst/>
          </a:prstGeom>
        </p:spPr>
      </p:pic>
      <p:sp>
        <p:nvSpPr>
          <p:cNvPr id="46085" name="Text Box 9"/>
          <p:cNvSpPr txBox="1"/>
          <p:nvPr/>
        </p:nvSpPr>
        <p:spPr>
          <a:xfrm>
            <a:off x="4794250" y="3772535"/>
            <a:ext cx="7067550" cy="138366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date1=new MyDate(2002,5,8)  </a:t>
            </a:r>
            <a:r>
              <a:rPr lang="zh-CN" altLang="en-US" sz="2800" b="1" dirty="0">
                <a:solidFill>
                  <a:schemeClr val="folHlink"/>
                </a:solidFill>
              </a:rPr>
              <a:t>构造函数中的  </a:t>
            </a:r>
            <a:r>
              <a:rPr lang="en-US" altLang="zh-CN" sz="2800" b="1" dirty="0">
                <a:solidFill>
                  <a:schemeClr val="folHlink"/>
                </a:solidFill>
              </a:rPr>
              <a:t>this.year </a:t>
            </a:r>
            <a:r>
              <a:rPr lang="zh-CN" altLang="en-US" sz="2800" b="1" dirty="0">
                <a:solidFill>
                  <a:schemeClr val="folHlink"/>
                </a:solidFill>
              </a:rPr>
              <a:t>就是指的是</a:t>
            </a:r>
            <a:r>
              <a:rPr lang="en-US" altLang="zh-CN" sz="2800" b="1" dirty="0">
                <a:solidFill>
                  <a:schemeClr val="folHlink"/>
                </a:solidFill>
              </a:rPr>
              <a:t>date1</a:t>
            </a:r>
            <a:r>
              <a:rPr lang="zh-CN" altLang="en-US" sz="2800" b="1" dirty="0">
                <a:solidFill>
                  <a:schemeClr val="folHlink"/>
                </a:solidFill>
              </a:rPr>
              <a:t>的实例变量</a:t>
            </a:r>
            <a:r>
              <a:rPr lang="en-US" altLang="zh-CN" sz="2800" b="1" dirty="0">
                <a:solidFill>
                  <a:schemeClr val="folHlink"/>
                </a:solidFill>
              </a:rPr>
              <a:t>year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5" y="1400810"/>
            <a:ext cx="6972300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945255" y="247015"/>
            <a:ext cx="50101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/>
            <a:r>
              <a:rPr lang="en-US" altLang="zh-CN" sz="2800" b="1" dirty="0">
                <a:solidFill>
                  <a:schemeClr val="tx2"/>
                </a:solidFill>
                <a:sym typeface="+mn-ea"/>
              </a:rPr>
              <a:t>this </a:t>
            </a:r>
            <a:r>
              <a:rPr lang="zh-CN" altLang="en-US" sz="2800" b="1" dirty="0">
                <a:solidFill>
                  <a:schemeClr val="tx2"/>
                </a:solidFill>
                <a:sym typeface="+mn-ea"/>
              </a:rPr>
              <a:t>指代构造函数:</a:t>
            </a:r>
            <a:endParaRPr lang="zh-CN" altLang="en-US" sz="2800" b="1" dirty="0">
              <a:solidFill>
                <a:schemeClr val="tx2"/>
              </a:solidFill>
              <a:sym typeface="+mn-ea"/>
            </a:endParaRPr>
          </a:p>
          <a:p>
            <a:pPr marL="342900" lvl="0" indent="-342900" eaLnBrk="1" hangingPunct="1"/>
            <a:r>
              <a:rPr lang="zh-CN" altLang="en-US" sz="2800" b="1" dirty="0">
                <a:solidFill>
                  <a:schemeClr val="tx2"/>
                </a:solidFill>
                <a:sym typeface="+mn-ea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构造器内部使用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this</a:t>
            </a:r>
            <a:r>
              <a:rPr lang="en-US" altLang="zh-CN" sz="2800" b="1" dirty="0">
                <a:solidFill>
                  <a:schemeClr val="tx2"/>
                </a:solidFill>
                <a:sym typeface="+mn-ea"/>
              </a:rPr>
              <a:t> ,</a:t>
            </a:r>
            <a:r>
              <a:rPr lang="zh-CN" altLang="en-US" sz="2800" b="1" dirty="0">
                <a:solidFill>
                  <a:schemeClr val="tx2"/>
                </a:solidFill>
                <a:sym typeface="+mn-ea"/>
              </a:rPr>
              <a:t>它用于指代另外一个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构造函数</a:t>
            </a:r>
            <a:r>
              <a:rPr lang="zh-CN" altLang="en-US" sz="2800" b="1" dirty="0">
                <a:solidFill>
                  <a:schemeClr val="tx2"/>
                </a:solidFill>
                <a:sym typeface="+mn-ea"/>
              </a:rPr>
              <a:t>。</a:t>
            </a:r>
            <a:endParaRPr lang="zh-CN" altLang="en-US" sz="2800" b="1" dirty="0">
              <a:solidFill>
                <a:schemeClr val="tx2"/>
              </a:solidFill>
              <a:sym typeface="+mn-ea"/>
            </a:endParaRPr>
          </a:p>
        </p:txBody>
      </p:sp>
      <p:sp>
        <p:nvSpPr>
          <p:cNvPr id="47109" name="Text Box 8"/>
          <p:cNvSpPr txBox="1"/>
          <p:nvPr/>
        </p:nvSpPr>
        <p:spPr>
          <a:xfrm>
            <a:off x="253365" y="247015"/>
            <a:ext cx="3536315" cy="239966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</a:pPr>
            <a:r>
              <a:rPr lang="en-US" altLang="zh-CN" sz="2000" b="1" dirty="0"/>
              <a:t>Class  point {</a:t>
            </a:r>
            <a:endParaRPr lang="en-US" altLang="zh-CN" sz="2000" b="1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zh-CN" sz="2000" b="1" dirty="0"/>
              <a:t>  int x,int y;</a:t>
            </a:r>
            <a:endParaRPr lang="en-US" altLang="zh-CN" sz="2000" b="1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chemeClr val="folHlink"/>
                </a:solidFill>
              </a:rPr>
              <a:t>Point(int a,int b){</a:t>
            </a:r>
            <a:endParaRPr lang="en-US" altLang="zh-CN" sz="2000" b="1" dirty="0">
              <a:solidFill>
                <a:schemeClr val="folHlink"/>
              </a:solidFill>
            </a:endParaRPr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chemeClr val="folHlink"/>
                </a:solidFill>
              </a:rPr>
              <a:t>     x=a;y=b; }</a:t>
            </a:r>
            <a:endParaRPr lang="en-US" altLang="zh-CN" sz="2000" b="1" dirty="0">
              <a:solidFill>
                <a:schemeClr val="folHlink"/>
              </a:solidFill>
            </a:endParaRPr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zh-CN" sz="2000" b="1" dirty="0"/>
              <a:t>  Point(){</a:t>
            </a:r>
            <a:endParaRPr lang="en-US" altLang="zh-CN" sz="2000" b="1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zh-CN" sz="2000" b="1" dirty="0"/>
              <a:t>     this</a:t>
            </a:r>
            <a:r>
              <a:rPr lang="en-US" altLang="zh-CN" sz="2000" b="1" dirty="0">
                <a:solidFill>
                  <a:schemeClr val="hlink"/>
                </a:solidFill>
              </a:rPr>
              <a:t>(-1,-1);</a:t>
            </a:r>
            <a:r>
              <a:rPr lang="en-US" altLang="zh-CN" sz="2000" b="1" dirty="0"/>
              <a:t> }</a:t>
            </a:r>
            <a:endParaRPr lang="en-US" altLang="zh-CN" sz="2000" b="1" dirty="0"/>
          </a:p>
          <a:p>
            <a:pPr marL="0" lvl="0" indent="0" eaLnBrk="1" hangingPunct="1">
              <a:lnSpc>
                <a:spcPct val="90000"/>
              </a:lnSpc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47110" name="Text Box 9"/>
          <p:cNvSpPr txBox="1"/>
          <p:nvPr/>
        </p:nvSpPr>
        <p:spPr>
          <a:xfrm>
            <a:off x="253365" y="2914650"/>
            <a:ext cx="6333490" cy="36925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public class UsePoint{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Public static void main() {</a:t>
            </a:r>
            <a:endParaRPr lang="en-US" altLang="zh-CN" sz="20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chemeClr val="hlink"/>
                </a:solidFill>
              </a:rPr>
              <a:t>point p1=new point();</a:t>
            </a:r>
            <a:endParaRPr lang="en-US" altLang="zh-CN" sz="2000" b="1" dirty="0">
              <a:solidFill>
                <a:schemeClr val="hlink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   System.out.println(“(”+p1. X + “,”+p1.y+ “)”);</a:t>
            </a:r>
            <a:endParaRPr lang="en-US" altLang="zh-CN" sz="20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point p2=new point(10,20);,</a:t>
            </a:r>
            <a:endParaRPr lang="en-US" altLang="zh-CN" sz="20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System.out.println(“(”+p2. X  + “,”+p2.y+ “)”);</a:t>
            </a:r>
            <a:endParaRPr lang="en-US" altLang="zh-CN" sz="20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}  </a:t>
            </a:r>
            <a:endParaRPr lang="en-US" altLang="zh-CN" sz="20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6095" y="2002155"/>
            <a:ext cx="4860925" cy="2853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5227320"/>
            <a:ext cx="1066800" cy="662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173355"/>
            <a:ext cx="5422900" cy="242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10" y="409575"/>
            <a:ext cx="6122670" cy="1949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10" y="2359025"/>
            <a:ext cx="5928360" cy="2275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10" y="4634230"/>
            <a:ext cx="5316220" cy="215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73680"/>
            <a:ext cx="5128260" cy="1310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" y="4711700"/>
            <a:ext cx="5149850" cy="1616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480" y="6096635"/>
            <a:ext cx="2301240" cy="601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540" y="4262120"/>
            <a:ext cx="2065020" cy="998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sp>
        <p:nvSpPr>
          <p:cNvPr id="20483" name="Text Box 2"/>
          <p:cNvSpPr/>
          <p:nvPr>
            <p:ph idx="1"/>
          </p:nvPr>
        </p:nvSpPr>
        <p:spPr>
          <a:xfrm>
            <a:off x="3200400" y="2362200"/>
            <a:ext cx="6019800" cy="3962400"/>
          </a:xfrm>
          <a:solidFill>
            <a:srgbClr val="FFFFFF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>
            <a:normAutofit lnSpcReduction="10000"/>
          </a:bodyPr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Public class  exp{</a:t>
            </a:r>
            <a:endParaRPr lang="en-US" altLang="zh-CN" sz="28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Public   void display()</a:t>
            </a:r>
            <a:r>
              <a:rPr lang="zh-CN" altLang="en-US" sz="2800" b="1" dirty="0"/>
              <a:t>{</a:t>
            </a:r>
            <a:endParaRPr lang="zh-CN" altLang="en-US" sz="28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	  </a:t>
            </a:r>
            <a:r>
              <a:rPr lang="en-US" altLang="zh-CN" sz="2800" b="1" dirty="0">
                <a:solidFill>
                  <a:schemeClr val="hlink"/>
                </a:solidFill>
              </a:rPr>
              <a:t>int  x=1;</a:t>
            </a:r>
            <a:endParaRPr lang="en-US" altLang="zh-CN" sz="2800" b="1" dirty="0">
              <a:solidFill>
                <a:schemeClr val="hlink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	  { </a:t>
            </a:r>
            <a:endParaRPr lang="en-US" altLang="zh-CN" sz="28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      </a:t>
            </a:r>
            <a:r>
              <a:rPr lang="en-US" altLang="zh-CN" sz="2800" b="1" dirty="0">
                <a:solidFill>
                  <a:schemeClr val="folHlink"/>
                </a:solidFill>
              </a:rPr>
              <a:t>int  x=0;  </a:t>
            </a:r>
            <a:r>
              <a:rPr lang="en-US" altLang="zh-CN" sz="2800" dirty="0"/>
              <a:t>    	</a:t>
            </a:r>
            <a:r>
              <a:rPr lang="en-US" altLang="zh-CN" sz="2800" b="1" dirty="0">
                <a:solidFill>
                  <a:schemeClr val="hlink"/>
                </a:solidFill>
              </a:rPr>
              <a:t>// </a:t>
            </a:r>
            <a:r>
              <a:rPr lang="zh-CN" altLang="en-US" sz="2800" b="1" dirty="0">
                <a:solidFill>
                  <a:schemeClr val="hlink"/>
                </a:solidFill>
              </a:rPr>
              <a:t>错误</a:t>
            </a:r>
            <a:endParaRPr lang="zh-CN" altLang="en-US" sz="2800" b="1" dirty="0">
              <a:solidFill>
                <a:schemeClr val="hlink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      }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  }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} </a:t>
            </a:r>
            <a:endParaRPr lang="zh-CN" altLang="en-US" sz="2800" dirty="0"/>
          </a:p>
        </p:txBody>
      </p:sp>
      <p:sp>
        <p:nvSpPr>
          <p:cNvPr id="20484" name="Rectangle 3"/>
          <p:cNvSpPr/>
          <p:nvPr/>
        </p:nvSpPr>
        <p:spPr>
          <a:xfrm>
            <a:off x="2133600" y="762000"/>
            <a:ext cx="8001000" cy="1076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</a:rPr>
              <a:t>注意：</a:t>
            </a:r>
            <a:r>
              <a:rPr lang="zh-CN" altLang="en-US" b="1" dirty="0"/>
              <a:t>在同一个作用域内，不允许定义两个同名的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0645" y="66040"/>
            <a:ext cx="3032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构造函数的案例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52228" name="Text Box 3"/>
          <p:cNvSpPr txBox="1"/>
          <p:nvPr/>
        </p:nvSpPr>
        <p:spPr>
          <a:xfrm>
            <a:off x="147320" y="745490"/>
            <a:ext cx="3896995" cy="1568450"/>
          </a:xfrm>
          <a:prstGeom prst="rect">
            <a:avLst/>
          </a:prstGeom>
          <a:solidFill>
            <a:schemeClr val="bg1"/>
          </a:solidFill>
          <a:ln w="412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父类：</a:t>
            </a:r>
            <a:r>
              <a:rPr lang="en-US" altLang="zh-CN" sz="2400" b="1" dirty="0">
                <a:solidFill>
                  <a:srgbClr val="800000"/>
                </a:solidFill>
              </a:rPr>
              <a:t>class point{ </a:t>
            </a:r>
            <a:r>
              <a:rPr lang="zh-CN" altLang="en-US" sz="2400" b="1" dirty="0">
                <a:solidFill>
                  <a:srgbClr val="800000"/>
                </a:solidFill>
              </a:rPr>
              <a:t>  </a:t>
            </a:r>
            <a:endParaRPr lang="zh-CN" altLang="en-US" sz="2400" b="1" dirty="0">
              <a:solidFill>
                <a:srgbClr val="8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                 int   x=1,  y=1;</a:t>
            </a:r>
            <a:endParaRPr lang="en-US" altLang="zh-CN" sz="2400" b="1" dirty="0">
              <a:solidFill>
                <a:srgbClr val="8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                  point(){       }</a:t>
            </a:r>
            <a:endParaRPr lang="en-US" altLang="zh-CN" sz="2400" b="1" dirty="0">
              <a:solidFill>
                <a:srgbClr val="8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        }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  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2486660"/>
            <a:ext cx="5326380" cy="3162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84800" y="344805"/>
            <a:ext cx="5111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调用子类的构造函数之前先调用父类的</a:t>
            </a:r>
            <a:r>
              <a:rPr lang="zh-CN" altLang="en-US" sz="3200" b="1">
                <a:solidFill>
                  <a:srgbClr val="FF0000"/>
                </a:solidFill>
              </a:rPr>
              <a:t>构造函数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1610995"/>
            <a:ext cx="6332220" cy="20726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18480" y="3761740"/>
            <a:ext cx="65735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just" eaLnBrk="1" hangingPunct="1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若父类中含参构造函数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zh-CN" altLang="en-US" sz="2400" b="1" dirty="0">
                <a:sym typeface="+mn-ea"/>
              </a:rPr>
              <a:t>子类可以在自己的构造函数中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super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调用。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lvl="0" indent="0" algn="just" eaLnBrk="1" hangingPunct="1"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15" y="4985385"/>
            <a:ext cx="6663690" cy="1588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173355"/>
            <a:ext cx="5798185" cy="407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113030"/>
            <a:ext cx="6070600" cy="413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4420870"/>
            <a:ext cx="6332220" cy="20726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74460" y="4521835"/>
            <a:ext cx="540702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just" eaLnBrk="1" hangingPunct="1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若父类中含参构造函数</a:t>
            </a:r>
            <a:endParaRPr lang="zh-CN" altLang="en-US" sz="3200" b="1">
              <a:solidFill>
                <a:srgbClr val="FF0000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zh-CN" altLang="en-US" sz="2400" b="1" dirty="0">
                <a:sym typeface="+mn-ea"/>
              </a:rPr>
              <a:t>子类可以在自己的构造函数中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super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调用。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lvl="0" indent="0" algn="just" eaLnBrk="1" hangingPunct="1"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842645"/>
            <a:ext cx="5798185" cy="40735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842645"/>
            <a:ext cx="5044440" cy="2011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2960370"/>
            <a:ext cx="5082540" cy="937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4003675"/>
            <a:ext cx="4747260" cy="746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213995"/>
            <a:ext cx="6070600" cy="413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467360"/>
            <a:ext cx="4251960" cy="3505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4533900"/>
            <a:ext cx="4053840" cy="1866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90" y="4701540"/>
            <a:ext cx="2282825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177800"/>
            <a:ext cx="6400800" cy="2849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" y="953770"/>
            <a:ext cx="6416040" cy="1992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" y="3027680"/>
            <a:ext cx="6179185" cy="1736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0" y="5578475"/>
            <a:ext cx="3726180" cy="6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70" y="481965"/>
            <a:ext cx="4351020" cy="2019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945" y="2893060"/>
            <a:ext cx="5547995" cy="18713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428625"/>
            <a:ext cx="7025640" cy="49453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450" y="208280"/>
            <a:ext cx="4277995" cy="539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845820"/>
            <a:ext cx="5562600" cy="1122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2066290"/>
            <a:ext cx="2070735" cy="1298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" y="3463290"/>
            <a:ext cx="5460365" cy="1240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560" y="4231005"/>
            <a:ext cx="3740150" cy="2091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560" y="189230"/>
            <a:ext cx="1973580" cy="3940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4005" y="191770"/>
            <a:ext cx="2984500" cy="39382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87655"/>
            <a:ext cx="4471035" cy="483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50595"/>
            <a:ext cx="5423535" cy="91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981200"/>
            <a:ext cx="5606415" cy="621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741930"/>
            <a:ext cx="2458720" cy="1388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4405630"/>
            <a:ext cx="3869055" cy="1659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555" y="4405630"/>
            <a:ext cx="6523990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123190"/>
            <a:ext cx="5445760" cy="485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878205"/>
            <a:ext cx="6199505" cy="1384935"/>
          </a:xfrm>
          <a:prstGeom prst="rect">
            <a:avLst/>
          </a:prstGeom>
        </p:spPr>
      </p:pic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42875" y="2352040"/>
            <a:ext cx="6199505" cy="1403350"/>
          </a:xfrm>
          <a:solidFill>
            <a:srgbClr val="FFCC99">
              <a:alpha val="100000"/>
            </a:srgbClr>
          </a:solidFill>
          <a:ln>
            <a:solidFill>
              <a:srgbClr val="99CC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>
            <a:normAutofit fontScale="80000"/>
          </a:bodyPr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说明1：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即使没有创建对象，该变量仍然存在。因此，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变量又称为</a:t>
            </a:r>
            <a:r>
              <a:rPr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类变量。</a:t>
            </a:r>
            <a:endParaRPr lang="zh-CN" altLang="en-US" sz="2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说明2：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静态变量可以通过类名调用。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55" y="234950"/>
            <a:ext cx="4408170" cy="4761230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675755" y="5233670"/>
            <a:ext cx="2016125" cy="6413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</p:spPr>
        <p:txBody>
          <a:bodyPr>
            <a:spAutoFit/>
          </a:bodyPr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a=4</a:t>
            </a:r>
            <a:endParaRPr kumimoji="1" lang="en-US" altLang="zh-CN" sz="36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3208338" y="76200"/>
            <a:ext cx="5783262" cy="5334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sz="3600" b="1" dirty="0"/>
              <a:t>实例变量和局部变量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933450"/>
            <a:ext cx="7898130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245745"/>
            <a:ext cx="6062345" cy="951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" y="1344930"/>
            <a:ext cx="7292340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2674938" y="617538"/>
            <a:ext cx="4945062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构造函数的特点：</a:t>
            </a:r>
            <a:endParaRPr lang="zh-CN" altLang="en-US" b="1" dirty="0"/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1752600" y="2209800"/>
            <a:ext cx="8610600" cy="2590800"/>
          </a:xfrm>
          <a:solidFill>
            <a:schemeClr val="bg1">
              <a:alpha val="100000"/>
            </a:schemeClr>
          </a:solidFill>
          <a:ln w="34925">
            <a:solidFill>
              <a:schemeClr val="hlink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1、</a:t>
            </a:r>
            <a:r>
              <a:rPr lang="zh-CN" altLang="en-US" b="1" dirty="0"/>
              <a:t>构造函数的</a:t>
            </a:r>
            <a:r>
              <a:rPr lang="zh-CN" altLang="en-US" b="1" dirty="0">
                <a:solidFill>
                  <a:srgbClr val="FF0000"/>
                </a:solidFill>
              </a:rPr>
              <a:t>函数名与类名相同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2、构造函数没有返回值(但是</a:t>
            </a:r>
            <a:r>
              <a:rPr lang="zh-CN" altLang="en-US" b="1" dirty="0">
                <a:solidFill>
                  <a:srgbClr val="FF0000"/>
                </a:solidFill>
              </a:rPr>
              <a:t>不加</a:t>
            </a:r>
            <a:r>
              <a:rPr lang="en-US" altLang="zh-CN" b="1" dirty="0">
                <a:solidFill>
                  <a:srgbClr val="FF0000"/>
                </a:solidFill>
              </a:rPr>
              <a:t>void</a:t>
            </a:r>
            <a:r>
              <a:rPr lang="zh-CN" altLang="en-US" b="1" dirty="0">
                <a:solidFill>
                  <a:srgbClr val="FF0000"/>
                </a:solidFill>
              </a:rPr>
              <a:t>修饰符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3、构造函数可以</a:t>
            </a:r>
            <a:r>
              <a:rPr lang="zh-CN" altLang="en-US" b="1" dirty="0">
                <a:solidFill>
                  <a:srgbClr val="FF0000"/>
                </a:solidFill>
              </a:rPr>
              <a:t>没有参数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</a:rPr>
              <a:t>默认</a:t>
            </a:r>
            <a:r>
              <a:rPr lang="zh-CN" altLang="en-US" b="1" dirty="0"/>
              <a:t>构造函数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4、构造函数可以</a:t>
            </a:r>
            <a:r>
              <a:rPr lang="zh-CN" altLang="en-US" b="1" dirty="0">
                <a:solidFill>
                  <a:srgbClr val="FF0000"/>
                </a:solidFill>
              </a:rPr>
              <a:t>有参数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</a:rPr>
              <a:t>自定义</a:t>
            </a:r>
            <a:r>
              <a:rPr lang="zh-CN" altLang="en-US" b="1" dirty="0"/>
              <a:t>构造函数</a:t>
            </a:r>
            <a:endParaRPr lang="zh-CN" altLang="en-US" b="1" dirty="0"/>
          </a:p>
        </p:txBody>
      </p:sp>
      <p:sp>
        <p:nvSpPr>
          <p:cNvPr id="28677" name="Text Box 4"/>
          <p:cNvSpPr txBox="1"/>
          <p:nvPr/>
        </p:nvSpPr>
        <p:spPr>
          <a:xfrm>
            <a:off x="1752600" y="5521325"/>
            <a:ext cx="8610600" cy="460375"/>
          </a:xfrm>
          <a:prstGeom prst="rect">
            <a:avLst/>
          </a:prstGeom>
          <a:solidFill>
            <a:schemeClr val="bg1"/>
          </a:solidFill>
          <a:ln w="412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Java</a:t>
            </a:r>
            <a:r>
              <a:rPr lang="zh-CN" altLang="en-US" sz="2400" b="1" dirty="0"/>
              <a:t>采用垃圾自动回收机制没有</a:t>
            </a:r>
            <a:r>
              <a:rPr lang="zh-CN" altLang="en-US" sz="2400" b="1" dirty="0">
                <a:solidFill>
                  <a:schemeClr val="hlink"/>
                </a:solidFill>
              </a:rPr>
              <a:t>析构函数（</a:t>
            </a:r>
            <a:r>
              <a:rPr lang="en-US" altLang="zh-CN" sz="2400" b="1" dirty="0">
                <a:solidFill>
                  <a:schemeClr val="hlink"/>
                </a:solidFill>
              </a:rPr>
              <a:t>C++）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2209800" y="228600"/>
            <a:ext cx="3733800" cy="762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3.2类的封装</a:t>
            </a:r>
            <a:endParaRPr lang="en-US" altLang="zh-CN" b="1" dirty="0"/>
          </a:p>
        </p:txBody>
      </p:sp>
      <p:grpSp>
        <p:nvGrpSpPr>
          <p:cNvPr id="2" name="Group 15"/>
          <p:cNvGrpSpPr/>
          <p:nvPr/>
        </p:nvGrpSpPr>
        <p:grpSpPr>
          <a:xfrm>
            <a:off x="2209800" y="609600"/>
            <a:ext cx="8001000" cy="1905000"/>
            <a:chOff x="864" y="2352"/>
            <a:chExt cx="3936" cy="1392"/>
          </a:xfrm>
        </p:grpSpPr>
        <p:sp>
          <p:nvSpPr>
            <p:cNvPr id="29711" name="AutoShape 16"/>
            <p:cNvSpPr/>
            <p:nvPr/>
          </p:nvSpPr>
          <p:spPr>
            <a:xfrm>
              <a:off x="2304" y="2352"/>
              <a:ext cx="2496" cy="1200"/>
            </a:xfrm>
            <a:prstGeom prst="cloudCallout">
              <a:avLst>
                <a:gd name="adj1" fmla="val -69273"/>
                <a:gd name="adj2" fmla="val 64500"/>
              </a:avLst>
            </a:prstGeom>
            <a:solidFill>
              <a:srgbClr val="99FF99"/>
            </a:solidFill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b="1" dirty="0">
                  <a:solidFill>
                    <a:schemeClr val="hlink"/>
                  </a:solidFill>
                </a:rPr>
                <a:t>什么是封装呢？</a:t>
              </a:r>
              <a:endParaRPr lang="zh-CN" altLang="en-US" b="1" dirty="0">
                <a:solidFill>
                  <a:schemeClr val="hlink"/>
                </a:solidFill>
              </a:endParaRPr>
            </a:p>
            <a:p>
              <a:pPr marL="0" lvl="0" indent="0" algn="ctr" eaLnBrk="1" hangingPunct="1">
                <a:buNone/>
              </a:pPr>
              <a:r>
                <a:rPr lang="zh-CN" altLang="en-US" b="1" dirty="0">
                  <a:solidFill>
                    <a:schemeClr val="hlink"/>
                  </a:solidFill>
                </a:rPr>
                <a:t>使用</a:t>
              </a:r>
              <a:r>
                <a:rPr lang="en-US" altLang="zh-CN" b="1" dirty="0">
                  <a:solidFill>
                    <a:schemeClr val="hlink"/>
                  </a:solidFill>
                </a:rPr>
                <a:t>private</a:t>
              </a:r>
              <a:r>
                <a:rPr lang="zh-CN" altLang="en-US" b="1" dirty="0">
                  <a:solidFill>
                    <a:schemeClr val="hlink"/>
                  </a:solidFill>
                </a:rPr>
                <a:t>隐藏属性，用</a:t>
              </a:r>
              <a:r>
                <a:rPr lang="en-US" altLang="zh-CN" b="1" dirty="0">
                  <a:solidFill>
                    <a:schemeClr val="hlink"/>
                  </a:solidFill>
                </a:rPr>
                <a:t>setter</a:t>
              </a:r>
              <a:r>
                <a:rPr lang="zh-CN" altLang="en-US" b="1" dirty="0">
                  <a:solidFill>
                    <a:schemeClr val="hlink"/>
                  </a:solidFill>
                </a:rPr>
                <a:t>和</a:t>
              </a:r>
              <a:r>
                <a:rPr lang="en-US" altLang="zh-CN" b="1" dirty="0">
                  <a:solidFill>
                    <a:schemeClr val="hlink"/>
                  </a:solidFill>
                </a:rPr>
                <a:t>getter</a:t>
              </a:r>
              <a:endParaRPr lang="en-US" altLang="zh-CN" b="1" dirty="0">
                <a:solidFill>
                  <a:schemeClr val="hlink"/>
                </a:solidFill>
              </a:endParaRPr>
            </a:p>
            <a:p>
              <a:pPr marL="0" lvl="0" indent="0" algn="ctr" eaLnBrk="1" hangingPunct="1">
                <a:buNone/>
              </a:pPr>
              <a:r>
                <a:rPr lang="zh-CN" altLang="en-US" b="1" dirty="0">
                  <a:solidFill>
                    <a:schemeClr val="hlink"/>
                  </a:solidFill>
                </a:rPr>
                <a:t>设定和</a:t>
              </a:r>
              <a:r>
                <a:rPr lang="zh-CN" altLang="en-US" b="1" dirty="0">
                  <a:solidFill>
                    <a:schemeClr val="hlink"/>
                  </a:solidFill>
                </a:rPr>
                <a:t>调用</a:t>
              </a:r>
              <a:endParaRPr lang="zh-CN" altLang="en-US" b="1" dirty="0">
                <a:solidFill>
                  <a:schemeClr val="hlink"/>
                </a:solidFill>
              </a:endParaRPr>
            </a:p>
          </p:txBody>
        </p:sp>
        <p:sp>
          <p:nvSpPr>
            <p:cNvPr id="29712" name="WordArt 17"/>
            <p:cNvSpPr/>
            <p:nvPr/>
          </p:nvSpPr>
          <p:spPr>
            <a:xfrm>
              <a:off x="864" y="3264"/>
              <a:ext cx="904" cy="4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  <a:normAutofit/>
            </a:bodyPr>
            <a:p>
              <a:pPr algn="ctr"/>
              <a:r>
                <a:rPr lang="zh-CN" altLang="en-US" sz="3600" b="1">
                  <a:ln w="12700" cap="flat" cmpd="sng">
                    <a:solidFill>
                      <a:srgbClr val="FFFF66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00FF00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  <a:endParaRPr lang="zh-CN" altLang="en-US" sz="3600" b="1">
                <a:ln w="12700" cap="flat" cmpd="sng">
                  <a:solidFill>
                    <a:srgbClr val="FFFF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FF00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8305800" y="3429000"/>
            <a:ext cx="2133600" cy="3279775"/>
            <a:chOff x="240" y="2256"/>
            <a:chExt cx="1344" cy="2066"/>
          </a:xfrm>
        </p:grpSpPr>
        <p:sp>
          <p:nvSpPr>
            <p:cNvPr id="29704" name="Text Box 19"/>
            <p:cNvSpPr txBox="1"/>
            <p:nvPr/>
          </p:nvSpPr>
          <p:spPr>
            <a:xfrm>
              <a:off x="624" y="4032"/>
              <a:ext cx="44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类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9705" name="Group 20"/>
            <p:cNvGrpSpPr/>
            <p:nvPr/>
          </p:nvGrpSpPr>
          <p:grpSpPr>
            <a:xfrm>
              <a:off x="240" y="2256"/>
              <a:ext cx="1344" cy="1728"/>
              <a:chOff x="240" y="2016"/>
              <a:chExt cx="1344" cy="1728"/>
            </a:xfrm>
          </p:grpSpPr>
          <p:sp>
            <p:nvSpPr>
              <p:cNvPr id="29706" name="Rectangle 21"/>
              <p:cNvSpPr/>
              <p:nvPr/>
            </p:nvSpPr>
            <p:spPr>
              <a:xfrm>
                <a:off x="240" y="2016"/>
                <a:ext cx="1344" cy="172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7" name="Text Box 22"/>
              <p:cNvSpPr txBox="1"/>
              <p:nvPr/>
            </p:nvSpPr>
            <p:spPr>
              <a:xfrm>
                <a:off x="480" y="2496"/>
                <a:ext cx="912" cy="29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构造函数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8" name="Text Box 23"/>
              <p:cNvSpPr txBox="1"/>
              <p:nvPr/>
            </p:nvSpPr>
            <p:spPr>
              <a:xfrm>
                <a:off x="480" y="2976"/>
                <a:ext cx="884" cy="755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   方法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9" name="Line 24"/>
              <p:cNvSpPr/>
              <p:nvPr/>
            </p:nvSpPr>
            <p:spPr>
              <a:xfrm flipV="1">
                <a:off x="864" y="278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0" name="Text Box 25"/>
              <p:cNvSpPr txBox="1"/>
              <p:nvPr/>
            </p:nvSpPr>
            <p:spPr>
              <a:xfrm>
                <a:off x="432" y="2125"/>
                <a:ext cx="931" cy="29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属         性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3514" name="Text Box 26"/>
          <p:cNvSpPr txBox="1"/>
          <p:nvPr/>
        </p:nvSpPr>
        <p:spPr>
          <a:xfrm>
            <a:off x="5638800" y="3429000"/>
            <a:ext cx="2438400" cy="2676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class </a:t>
            </a:r>
            <a:r>
              <a:rPr lang="en-US" altLang="zh-CN" sz="2400" b="1" dirty="0">
                <a:solidFill>
                  <a:schemeClr val="hlink"/>
                </a:solidFill>
              </a:rPr>
              <a:t>{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private 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属性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/>
              <a:t>    构造函数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/>
              <a:t>    方法</a:t>
            </a:r>
            <a:endParaRPr lang="zh-CN" altLang="en-US" sz="24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}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63515" name="Rectangle 27"/>
          <p:cNvSpPr>
            <a:spLocks noGrp="1"/>
          </p:cNvSpPr>
          <p:nvPr>
            <p:ph idx="1"/>
          </p:nvPr>
        </p:nvSpPr>
        <p:spPr>
          <a:xfrm>
            <a:off x="1676400" y="3352800"/>
            <a:ext cx="3276600" cy="2895600"/>
          </a:xfrm>
          <a:solidFill>
            <a:schemeClr val="bg1">
              <a:alpha val="100000"/>
            </a:schemeClr>
          </a:solidFill>
          <a:ln w="38100">
            <a:solidFill>
              <a:schemeClr val="hlink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封装的定义</a:t>
            </a:r>
            <a:r>
              <a:rPr lang="en-US" altLang="zh-CN" sz="2400" b="1" dirty="0">
                <a:solidFill>
                  <a:schemeClr val="hlink"/>
                </a:solidFill>
              </a:rPr>
              <a:t>:</a:t>
            </a:r>
            <a:r>
              <a:rPr lang="zh-CN" altLang="en-US" sz="2400" b="1" dirty="0"/>
              <a:t>类的设计者把类设计成一个</a:t>
            </a:r>
            <a:r>
              <a:rPr lang="zh-CN" altLang="en-US" sz="2400" b="1" dirty="0">
                <a:solidFill>
                  <a:schemeClr val="folHlink"/>
                </a:solidFill>
              </a:rPr>
              <a:t>黑匣子</a:t>
            </a:r>
            <a:r>
              <a:rPr lang="zh-CN" altLang="en-US" sz="2400" b="1" dirty="0"/>
              <a:t>，使用者只能看见类定义的公共方法而看</a:t>
            </a:r>
            <a:r>
              <a:rPr lang="zh-CN" altLang="en-US" sz="2400" b="1" dirty="0">
                <a:solidFill>
                  <a:schemeClr val="folHlink"/>
                </a:solidFill>
              </a:rPr>
              <a:t>不见方法实现的细节</a:t>
            </a:r>
            <a:r>
              <a:rPr lang="zh-CN" altLang="en-US" sz="2400" b="1" dirty="0"/>
              <a:t>；也不能对类的数据进行操作.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15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15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4" grpId="0" bldLvl="0" animBg="1"/>
      <p:bldP spid="635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811530"/>
            <a:ext cx="7353300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sp>
        <p:nvSpPr>
          <p:cNvPr id="33795" name="Rectangle 1026"/>
          <p:cNvSpPr>
            <a:spLocks noGrp="1"/>
          </p:cNvSpPr>
          <p:nvPr>
            <p:ph type="title"/>
          </p:nvPr>
        </p:nvSpPr>
        <p:spPr>
          <a:xfrm>
            <a:off x="1752600" y="617538"/>
            <a:ext cx="4267200" cy="1143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3.3</a:t>
            </a:r>
            <a:r>
              <a:rPr lang="zh-CN" altLang="en-US" b="1" dirty="0">
                <a:hlinkClick r:id="rId1" action="ppaction://hlinkfile"/>
              </a:rPr>
              <a:t>类的继承</a:t>
            </a:r>
            <a:endParaRPr lang="zh-CN" altLang="en-US" b="1" dirty="0"/>
          </a:p>
        </p:txBody>
      </p:sp>
      <p:sp>
        <p:nvSpPr>
          <p:cNvPr id="33796" name="Rectangle 1027"/>
          <p:cNvSpPr>
            <a:spLocks noGrp="1"/>
          </p:cNvSpPr>
          <p:nvPr>
            <p:ph idx="1"/>
          </p:nvPr>
        </p:nvSpPr>
        <p:spPr>
          <a:xfrm>
            <a:off x="1676400" y="2362200"/>
            <a:ext cx="4572000" cy="4038600"/>
          </a:xfrm>
          <a:ln w="44450">
            <a:solidFill>
              <a:schemeClr val="hlink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b="1" dirty="0">
                <a:solidFill>
                  <a:schemeClr val="hlink"/>
                </a:solidFill>
                <a:latin typeface="宋体" panose="02010600030101010101" pitchFamily="2" charset="-122"/>
              </a:rPr>
              <a:t>DEF:</a:t>
            </a:r>
            <a:r>
              <a:rPr lang="zh-CN" altLang="en-US" b="1" dirty="0">
                <a:latin typeface="宋体" panose="02010600030101010101" pitchFamily="2" charset="-122"/>
              </a:rPr>
              <a:t>子类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继承</a:t>
            </a:r>
            <a:r>
              <a:rPr lang="zh-CN" altLang="en-US" b="1" dirty="0">
                <a:latin typeface="宋体" panose="02010600030101010101" pitchFamily="2" charset="-122"/>
              </a:rPr>
              <a:t>父类的属性和方法,以及在父类的基础上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添加</a:t>
            </a:r>
            <a:r>
              <a:rPr lang="zh-CN" altLang="en-US" b="1" dirty="0">
                <a:latin typeface="宋体" panose="02010600030101010101" pitchFamily="2" charset="-122"/>
              </a:rPr>
              <a:t>新的属性和方法则就叫做继承。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33797" name="Group 1042"/>
          <p:cNvGrpSpPr/>
          <p:nvPr/>
        </p:nvGrpSpPr>
        <p:grpSpPr>
          <a:xfrm>
            <a:off x="6324600" y="3505200"/>
            <a:ext cx="4572000" cy="2895600"/>
            <a:chOff x="3024" y="1152"/>
            <a:chExt cx="2880" cy="1824"/>
          </a:xfrm>
        </p:grpSpPr>
        <p:grpSp>
          <p:nvGrpSpPr>
            <p:cNvPr id="33799" name="Group 1040"/>
            <p:cNvGrpSpPr/>
            <p:nvPr/>
          </p:nvGrpSpPr>
          <p:grpSpPr>
            <a:xfrm>
              <a:off x="3024" y="1152"/>
              <a:ext cx="2880" cy="1824"/>
              <a:chOff x="2880" y="1296"/>
              <a:chExt cx="2880" cy="1824"/>
            </a:xfrm>
          </p:grpSpPr>
          <p:sp>
            <p:nvSpPr>
              <p:cNvPr id="33802" name="Rectangle 1028"/>
              <p:cNvSpPr/>
              <p:nvPr/>
            </p:nvSpPr>
            <p:spPr>
              <a:xfrm>
                <a:off x="3792" y="1296"/>
                <a:ext cx="1440" cy="62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 dirty="0"/>
              </a:p>
            </p:txBody>
          </p:sp>
          <p:sp>
            <p:nvSpPr>
              <p:cNvPr id="33803" name="Line 1034"/>
              <p:cNvSpPr/>
              <p:nvPr/>
            </p:nvSpPr>
            <p:spPr>
              <a:xfrm flipH="1">
                <a:off x="3360" y="1920"/>
                <a:ext cx="912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33804" name="Line 1035"/>
              <p:cNvSpPr/>
              <p:nvPr/>
            </p:nvSpPr>
            <p:spPr>
              <a:xfrm>
                <a:off x="4656" y="1920"/>
                <a:ext cx="288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grpSp>
            <p:nvGrpSpPr>
              <p:cNvPr id="33805" name="Group 1037"/>
              <p:cNvGrpSpPr/>
              <p:nvPr/>
            </p:nvGrpSpPr>
            <p:grpSpPr>
              <a:xfrm>
                <a:off x="2880" y="1488"/>
                <a:ext cx="2880" cy="1632"/>
                <a:chOff x="2880" y="1488"/>
                <a:chExt cx="2880" cy="1632"/>
              </a:xfrm>
            </p:grpSpPr>
            <p:sp>
              <p:nvSpPr>
                <p:cNvPr id="33806" name="Rectangle 1029"/>
                <p:cNvSpPr/>
                <p:nvPr/>
              </p:nvSpPr>
              <p:spPr>
                <a:xfrm>
                  <a:off x="2880" y="2496"/>
                  <a:ext cx="1296" cy="62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 dirty="0"/>
                </a:p>
              </p:txBody>
            </p:sp>
            <p:sp>
              <p:nvSpPr>
                <p:cNvPr id="33807" name="Text Box 1031"/>
                <p:cNvSpPr txBox="1"/>
                <p:nvPr/>
              </p:nvSpPr>
              <p:spPr>
                <a:xfrm>
                  <a:off x="2880" y="2544"/>
                  <a:ext cx="1440" cy="5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 dirty="0"/>
                    <a:t>继承</a:t>
                  </a:r>
                  <a:r>
                    <a:rPr lang="en-US" altLang="zh-CN" sz="2000" b="1" dirty="0"/>
                    <a:t>super</a:t>
                  </a:r>
                  <a:r>
                    <a:rPr lang="zh-CN" altLang="en-US" sz="2000" b="1" dirty="0"/>
                    <a:t>部分</a:t>
                  </a:r>
                  <a:endParaRPr lang="zh-CN" altLang="en-US" sz="2000" b="1" dirty="0"/>
                </a:p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/>
                    <a:t>Sub2</a:t>
                  </a:r>
                  <a:r>
                    <a:rPr lang="zh-CN" altLang="en-US" sz="2000" b="1" dirty="0"/>
                    <a:t>增加的部分</a:t>
                  </a:r>
                  <a:endParaRPr lang="zh-CN" altLang="en-US" sz="2000" b="1" dirty="0"/>
                </a:p>
              </p:txBody>
            </p:sp>
            <p:sp>
              <p:nvSpPr>
                <p:cNvPr id="33808" name="Rectangle 1032"/>
                <p:cNvSpPr/>
                <p:nvPr/>
              </p:nvSpPr>
              <p:spPr>
                <a:xfrm>
                  <a:off x="4272" y="2496"/>
                  <a:ext cx="1296" cy="62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 dirty="0"/>
                </a:p>
              </p:txBody>
            </p:sp>
            <p:sp>
              <p:nvSpPr>
                <p:cNvPr id="33809" name="Text Box 1033"/>
                <p:cNvSpPr txBox="1"/>
                <p:nvPr/>
              </p:nvSpPr>
              <p:spPr>
                <a:xfrm>
                  <a:off x="4320" y="2573"/>
                  <a:ext cx="1440" cy="5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 dirty="0"/>
                    <a:t>继承</a:t>
                  </a:r>
                  <a:r>
                    <a:rPr lang="en-US" altLang="zh-CN" sz="2000" b="1" dirty="0"/>
                    <a:t>super</a:t>
                  </a:r>
                  <a:r>
                    <a:rPr lang="zh-CN" altLang="en-US" sz="2000" b="1" dirty="0"/>
                    <a:t>部分</a:t>
                  </a:r>
                  <a:endParaRPr lang="zh-CN" altLang="en-US" sz="2000" b="1" dirty="0"/>
                </a:p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/>
                    <a:t>Sub2</a:t>
                  </a:r>
                  <a:r>
                    <a:rPr lang="zh-CN" altLang="en-US" sz="2000" b="1" dirty="0"/>
                    <a:t>增加的部分</a:t>
                  </a:r>
                  <a:endParaRPr lang="en-US" altLang="zh-CN" sz="2400" dirty="0"/>
                </a:p>
              </p:txBody>
            </p:sp>
            <p:sp>
              <p:nvSpPr>
                <p:cNvPr id="33810" name="Text Box 1036"/>
                <p:cNvSpPr txBox="1"/>
                <p:nvPr/>
              </p:nvSpPr>
              <p:spPr>
                <a:xfrm>
                  <a:off x="3888" y="1488"/>
                  <a:ext cx="1152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/>
                    <a:t>Super</a:t>
                  </a:r>
                  <a:r>
                    <a:rPr lang="zh-CN" altLang="en-US" sz="2400" b="1" dirty="0"/>
                    <a:t>超类</a:t>
                  </a:r>
                  <a:endParaRPr lang="zh-CN" altLang="en-US" sz="2400" b="1" dirty="0"/>
                </a:p>
              </p:txBody>
            </p:sp>
          </p:grpSp>
        </p:grpSp>
        <p:sp>
          <p:nvSpPr>
            <p:cNvPr id="33800" name="Line 1038"/>
            <p:cNvSpPr/>
            <p:nvPr/>
          </p:nvSpPr>
          <p:spPr>
            <a:xfrm>
              <a:off x="3024" y="268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3801" name="Line 1039"/>
            <p:cNvSpPr/>
            <p:nvPr/>
          </p:nvSpPr>
          <p:spPr>
            <a:xfrm>
              <a:off x="4416" y="268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3798" name="Text Box 1041"/>
          <p:cNvSpPr txBox="1"/>
          <p:nvPr/>
        </p:nvSpPr>
        <p:spPr>
          <a:xfrm>
            <a:off x="6477000" y="990600"/>
            <a:ext cx="4191000" cy="1807210"/>
          </a:xfrm>
          <a:prstGeom prst="rect">
            <a:avLst/>
          </a:prstGeom>
          <a:solidFill>
            <a:schemeClr val="bg1"/>
          </a:solidFill>
          <a:ln w="317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在 </a:t>
            </a:r>
            <a:r>
              <a:rPr lang="en-US" altLang="zh-CN" sz="2800" b="1" dirty="0">
                <a:latin typeface="宋体" panose="02010600030101010101" pitchFamily="2" charset="-122"/>
              </a:rPr>
              <a:t>Java </a:t>
            </a:r>
            <a:r>
              <a:rPr lang="zh-CN" altLang="en-US" sz="2800" b="1" dirty="0">
                <a:latin typeface="宋体" panose="02010600030101010101" pitchFamily="2" charset="-122"/>
              </a:rPr>
              <a:t>中，有一个被称为</a:t>
            </a:r>
            <a:r>
              <a:rPr lang="en-US" altLang="zh-CN" sz="4000" b="1" i="1" dirty="0">
                <a:solidFill>
                  <a:schemeClr val="tx2"/>
                </a:solidFill>
                <a:latin typeface="宋体" panose="02010600030101010101" pitchFamily="2" charset="-122"/>
              </a:rPr>
              <a:t>Object</a:t>
            </a:r>
            <a:r>
              <a:rPr lang="zh-CN" altLang="en-US" sz="2800" b="1" dirty="0">
                <a:latin typeface="宋体" panose="02010600030101010101" pitchFamily="2" charset="-122"/>
              </a:rPr>
              <a:t>的特殊超类，所有的类都直接或间接地继承</a:t>
            </a:r>
            <a:r>
              <a:rPr lang="en-US" altLang="zh-CN" sz="2800" b="1" dirty="0">
                <a:latin typeface="宋体" panose="02010600030101010101" pitchFamily="2" charset="-122"/>
              </a:rPr>
              <a:t>Object</a:t>
            </a:r>
            <a:r>
              <a:rPr lang="zh-CN" altLang="en-US" sz="2800" b="1" dirty="0">
                <a:latin typeface="宋体" panose="02010600030101010101" pitchFamily="2" charset="-122"/>
              </a:rPr>
              <a:t>类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>
            <a:normAutofit lnSpcReduction="10000"/>
          </a:bodyPr>
          <a:p>
            <a:pPr mar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计算机专业三年级</a:t>
            </a:r>
            <a:endParaRPr lang="en-US" altLang="zh-CN" sz="1400" dirty="0"/>
          </a:p>
        </p:txBody>
      </p:sp>
      <p:sp>
        <p:nvSpPr>
          <p:cNvPr id="35843" name="Rectangle 4"/>
          <p:cNvSpPr/>
          <p:nvPr/>
        </p:nvSpPr>
        <p:spPr>
          <a:xfrm>
            <a:off x="484505" y="441325"/>
            <a:ext cx="7591425" cy="40309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继承语法：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class  className 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extends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superClassName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lvl="0" indent="0"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	  </a:t>
            </a:r>
            <a:r>
              <a:rPr lang="zh-CN" altLang="en-US" b="1" dirty="0">
                <a:latin typeface="Times New Roman" panose="02020603050405020304" pitchFamily="18" charset="0"/>
              </a:rPr>
              <a:t>各实例变量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方法的定义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}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844" name="Rectangle 5"/>
          <p:cNvSpPr/>
          <p:nvPr/>
        </p:nvSpPr>
        <p:spPr>
          <a:xfrm>
            <a:off x="4491355" y="3072765"/>
            <a:ext cx="7162800" cy="2891790"/>
          </a:xfrm>
          <a:prstGeom prst="rect">
            <a:avLst/>
          </a:prstGeom>
          <a:solidFill>
            <a:schemeClr val="bg1"/>
          </a:solidFill>
          <a:ln w="508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l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kern="0" dirty="0">
                <a:solidFill>
                  <a:srgbClr val="FF0000"/>
                </a:solidFill>
                <a:highlight>
                  <a:srgbClr val="FFFF00"/>
                </a:highlight>
              </a:rPr>
              <a:t>《注意》 没有extends，默认父类为Object</a:t>
            </a:r>
            <a:endParaRPr lang="en-US" altLang="zh-CN" sz="2800" b="1" kern="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1" indent="0" eaLnBrk="1" hangingPunct="1">
              <a:spcBef>
                <a:spcPct val="50000"/>
              </a:spcBef>
              <a:buClr>
                <a:srgbClr val="FF0000"/>
              </a:buClr>
              <a:buSzTx/>
              <a:buFont typeface="Monotype Sorts" pitchFamily="2" charset="2"/>
              <a:buChar char="ò"/>
            </a:pPr>
            <a:r>
              <a:rPr lang="en-US" altLang="zh-CN" b="1" kern="0" dirty="0">
                <a:solidFill>
                  <a:srgbClr val="FF0000"/>
                </a:solidFill>
                <a:highlight>
                  <a:srgbClr val="FFFF00"/>
                </a:highlight>
              </a:rPr>
              <a:t>只能有一个父类，即单继承</a:t>
            </a:r>
            <a:endParaRPr lang="en-US" altLang="zh-CN" kern="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1" indent="0" eaLnBrk="1" hangingPunct="1">
              <a:spcBef>
                <a:spcPct val="50000"/>
              </a:spcBef>
              <a:buClr>
                <a:srgbClr val="FF0000"/>
              </a:buClr>
              <a:buSzTx/>
              <a:buFont typeface="Monotype Sorts" pitchFamily="2" charset="2"/>
              <a:buChar char="ò"/>
            </a:pPr>
            <a:r>
              <a:rPr lang="zh-CN" altLang="en-US" b="1" dirty="0">
                <a:latin typeface="Times New Roman" panose="02020603050405020304" pitchFamily="18" charset="0"/>
              </a:rPr>
              <a:t>子类继承</a:t>
            </a:r>
            <a:r>
              <a:rPr lang="en-US" altLang="zh-CN" b="1" kern="0" dirty="0">
                <a:solidFill>
                  <a:srgbClr val="FF0000"/>
                </a:solidFill>
                <a:highlight>
                  <a:srgbClr val="FFFF00"/>
                </a:highlight>
              </a:rPr>
              <a:t>父类的全部成员</a:t>
            </a:r>
            <a:endParaRPr lang="en-US" altLang="zh-CN" b="1" kern="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1" indent="0" eaLnBrk="1" hangingPunct="1">
              <a:spcBef>
                <a:spcPct val="50000"/>
              </a:spcBef>
              <a:buClr>
                <a:srgbClr val="FF0000"/>
              </a:buClr>
              <a:buSzTx/>
              <a:buFont typeface="Monotype Sorts" pitchFamily="2" charset="2"/>
              <a:buChar char="ò"/>
            </a:pPr>
            <a:r>
              <a:rPr lang="zh-CN" altLang="en-US" b="1" dirty="0">
                <a:latin typeface="Times New Roman" panose="02020603050405020304" pitchFamily="18" charset="0"/>
              </a:rPr>
              <a:t>类继承具有</a:t>
            </a:r>
            <a:r>
              <a:rPr lang="en-US" altLang="zh-CN" b="1" kern="0" dirty="0">
                <a:solidFill>
                  <a:srgbClr val="FF0000"/>
                </a:solidFill>
                <a:highlight>
                  <a:srgbClr val="FFFF00"/>
                </a:highlight>
              </a:rPr>
              <a:t>传递性</a:t>
            </a:r>
            <a:endParaRPr lang="en-US" altLang="zh-CN" b="1" kern="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994,&quot;width&quot;:7887}"/>
</p:tagLst>
</file>

<file path=ppt/tags/tag64.xml><?xml version="1.0" encoding="utf-8"?>
<p:tagLst xmlns:p="http://schemas.openxmlformats.org/presentationml/2006/main">
  <p:tag name="COMMONDATA" val="eyJoZGlkIjoiZDA3YTExNmIwZWFkZDI3OGRmMjllM2ZiYjhlYWU0MG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WPS 演示</Application>
  <PresentationFormat>宽屏</PresentationFormat>
  <Paragraphs>200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Wingdings</vt:lpstr>
      <vt:lpstr>Times New Roman</vt:lpstr>
      <vt:lpstr>Monotype Sorts</vt:lpstr>
      <vt:lpstr>黑体</vt:lpstr>
      <vt:lpstr>微软雅黑</vt:lpstr>
      <vt:lpstr>Arial Unicode MS</vt:lpstr>
      <vt:lpstr>Calibri</vt:lpstr>
      <vt:lpstr>Comic Sans MS</vt:lpstr>
      <vt:lpstr>Tahoma</vt:lpstr>
      <vt:lpstr>等线</vt:lpstr>
      <vt:lpstr>华文新魏</vt:lpstr>
      <vt:lpstr>Office 主题​​</vt:lpstr>
      <vt:lpstr>Java复习提纲  面向对象部分</vt:lpstr>
      <vt:lpstr>PowerPoint 演示文稿</vt:lpstr>
      <vt:lpstr>实例变量和局部变量</vt:lpstr>
      <vt:lpstr>PowerPoint 演示文稿</vt:lpstr>
      <vt:lpstr>构造函数的特点：</vt:lpstr>
      <vt:lpstr>3.2类的封装</vt:lpstr>
      <vt:lpstr>PowerPoint 演示文稿</vt:lpstr>
      <vt:lpstr>3.3类的继承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夜雨声烦</cp:lastModifiedBy>
  <cp:revision>152</cp:revision>
  <dcterms:created xsi:type="dcterms:W3CDTF">2019-06-19T02:08:00Z</dcterms:created>
  <dcterms:modified xsi:type="dcterms:W3CDTF">2022-06-21T18:52:53Z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C2FA8BCE1B1A4C7489F468E9901E65FA</vt:lpwstr>
  </property>
</Properties>
</file>