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6" r:id="rId34"/>
    <p:sldId id="287" r:id="rId35"/>
    <p:sldId id="289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1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80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.xml"/><Relationship Id="rId1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2.png"/><Relationship Id="rId7" Type="http://schemas.openxmlformats.org/officeDocument/2006/relationships/image" Target="../media/image58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复习提纲（</a:t>
            </a:r>
            <a:r>
              <a:rPr lang="zh-CN" altLang="en-US"/>
              <a:t>二）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数组、对象</a:t>
            </a:r>
            <a:r>
              <a:rPr lang="zh-CN" altLang="en-US"/>
              <a:t>容器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4490" y="269240"/>
            <a:ext cx="256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字符串处理</a:t>
            </a:r>
            <a:endParaRPr lang="zh-CN" altLang="en-US" sz="3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1166495"/>
            <a:ext cx="4648200" cy="2842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40" y="269240"/>
            <a:ext cx="5425440" cy="1082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40" y="1489710"/>
            <a:ext cx="6423660" cy="3878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208280"/>
            <a:ext cx="5425440" cy="1082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1411605"/>
            <a:ext cx="6073140" cy="3681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85" y="1411605"/>
            <a:ext cx="6111875" cy="46234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208280"/>
            <a:ext cx="5425440" cy="10820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1402715"/>
            <a:ext cx="6728460" cy="2186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" y="3589655"/>
            <a:ext cx="6377940" cy="2164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290830"/>
            <a:ext cx="6042660" cy="678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1161415"/>
            <a:ext cx="6332220" cy="1920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192780"/>
            <a:ext cx="2758440" cy="472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" y="4198620"/>
            <a:ext cx="5875020" cy="1889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585" y="4159885"/>
            <a:ext cx="5611495" cy="19284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290830"/>
            <a:ext cx="6042660" cy="6781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" y="1175385"/>
            <a:ext cx="308610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" y="1847850"/>
            <a:ext cx="4201160" cy="1656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15" y="3773170"/>
            <a:ext cx="5394960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0" y="4895850"/>
            <a:ext cx="5395595" cy="10661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925" y="1175385"/>
            <a:ext cx="5589905" cy="21088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1600200" y="152400"/>
            <a:ext cx="8839200" cy="6553200"/>
          </a:xfrm>
          <a:solidFill>
            <a:srgbClr val="FFFFFF">
              <a:alpha val="100000"/>
            </a:srgbClr>
          </a:solidFill>
          <a:ln>
            <a:solidFill>
              <a:srgbClr val="FF0000">
                <a:alpha val="100000"/>
              </a:srgbClr>
            </a:solidFill>
            <a:miter/>
          </a:ln>
        </p:spPr>
        <p:txBody>
          <a:bodyPr vert="horz" wrap="square" lIns="91440" tIns="45720" rIns="91440" bIns="45720" anchor="t" anchorCtr="0">
            <a:normAutofit fontScale="60000"/>
          </a:bodyPr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C2BEF"/>
                </a:solidFill>
              </a:rPr>
              <a:t>String  str=</a:t>
            </a:r>
            <a:r>
              <a:rPr lang="en-US" altLang="zh-CN" sz="2400" b="1" dirty="0">
                <a:solidFill>
                  <a:srgbClr val="6C2BEF"/>
                </a:solidFill>
                <a:latin typeface="Arial" panose="020B0604020202020204" pitchFamily="34" charset="0"/>
              </a:rPr>
              <a:t>“”</a:t>
            </a:r>
            <a:r>
              <a:rPr lang="en-US" altLang="zh-CN" sz="2400" b="1" dirty="0">
                <a:solidFill>
                  <a:srgbClr val="6C2BEF"/>
                </a:solidFill>
              </a:rPr>
              <a:t>;</a:t>
            </a:r>
            <a:endParaRPr lang="en-US" altLang="zh-CN" sz="2400" b="1" dirty="0">
              <a:solidFill>
                <a:srgbClr val="6C2BE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C2BEF"/>
                </a:solidFill>
              </a:rPr>
              <a:t>String s[ ]={"Computer","CHINA","world","U.S.A"};</a:t>
            </a:r>
            <a:endParaRPr lang="zh-CN" altLang="en-US" sz="2400" b="1" dirty="0">
              <a:solidFill>
                <a:srgbClr val="6C2BE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int i,j,k;		</a:t>
            </a:r>
            <a:endParaRPr lang="en-US" altLang="zh-CN" sz="24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System.out.print("</a:t>
            </a:r>
            <a:r>
              <a:rPr lang="zh-CN" altLang="en-US" sz="2400" b="1" dirty="0"/>
              <a:t>排序之前：");</a:t>
            </a:r>
            <a:endParaRPr lang="zh-CN" altLang="en-US" sz="24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</a:t>
            </a: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</a:t>
            </a: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</a:t>
            </a:r>
            <a:endParaRPr lang="en-US" altLang="zh-CN" sz="24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System.out.print("\n</a:t>
            </a:r>
            <a:r>
              <a:rPr lang="zh-CN" altLang="en-US" sz="2400" b="1" dirty="0"/>
              <a:t>排序之后：");</a:t>
            </a:r>
            <a:endParaRPr lang="zh-CN" altLang="en-US" sz="24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for(i=0;i&lt;s.length;i++)  </a:t>
            </a:r>
            <a:endParaRPr lang="en-US" altLang="zh-CN" sz="24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System.out.print("\t"+s[i]);</a:t>
            </a:r>
            <a:endParaRPr lang="zh-CN" altLang="en-US" sz="2400" dirty="0"/>
          </a:p>
        </p:txBody>
      </p:sp>
      <p:sp>
        <p:nvSpPr>
          <p:cNvPr id="176131" name="Rectangle 3"/>
          <p:cNvSpPr/>
          <p:nvPr/>
        </p:nvSpPr>
        <p:spPr>
          <a:xfrm>
            <a:off x="1676400" y="1657350"/>
            <a:ext cx="7924800" cy="3784600"/>
          </a:xfrm>
          <a:prstGeom prst="rect">
            <a:avLst/>
          </a:prstGeom>
          <a:solidFill>
            <a:srgbClr val="FEE8E4"/>
          </a:solidFill>
          <a:ln w="9525" cap="flat" cmpd="sng">
            <a:solidFill>
              <a:srgbClr val="FEE8E4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6C2BEF"/>
                </a:solidFill>
                <a:latin typeface="Tahoma" panose="020B0604030504040204" pitchFamily="34" charset="0"/>
              </a:rPr>
              <a:t>for(i=0;   i&lt;s.length-1;   i++) {</a:t>
            </a:r>
            <a:endParaRPr lang="zh-CN" altLang="en-US" sz="2400" b="1" dirty="0">
              <a:solidFill>
                <a:srgbClr val="6C2BEF"/>
              </a:solidFill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latin typeface="Tahoma" panose="020B0604030504040204" pitchFamily="34" charset="0"/>
              </a:rPr>
              <a:t>    str=s[i];    s[i]=s[k];   s[k]=str;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6C2BEF"/>
                </a:solidFill>
                <a:latin typeface="Tahoma" panose="020B0604030504040204" pitchFamily="34" charset="0"/>
              </a:rPr>
              <a:t>}</a:t>
            </a:r>
            <a:endParaRPr lang="zh-CN" altLang="en-US" sz="2400" b="1" i="1" dirty="0">
              <a:solidFill>
                <a:srgbClr val="6C2BEF"/>
              </a:solidFill>
              <a:latin typeface="Tahoma" panose="020B0604030504040204" pitchFamily="34" charset="0"/>
            </a:endParaRPr>
          </a:p>
        </p:txBody>
      </p:sp>
      <p:sp>
        <p:nvSpPr>
          <p:cNvPr id="176132" name="Rectangle 4"/>
          <p:cNvSpPr/>
          <p:nvPr/>
        </p:nvSpPr>
        <p:spPr>
          <a:xfrm>
            <a:off x="2209800" y="2209800"/>
            <a:ext cx="7010400" cy="212280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for(</a:t>
            </a:r>
            <a:r>
              <a:rPr lang="en-US" altLang="zh-CN" sz="2400" b="1" dirty="0">
                <a:solidFill>
                  <a:srgbClr val="FF00FF"/>
                </a:solidFill>
                <a:latin typeface="Tahoma" panose="020B0604030504040204" pitchFamily="34" charset="0"/>
              </a:rPr>
              <a:t>k=i,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j=i+1;   j&lt;s.length;   j++) {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	          if(  </a:t>
            </a:r>
            <a:r>
              <a:rPr lang="en-US" altLang="zh-CN" sz="2400" b="1" dirty="0">
                <a:solidFill>
                  <a:srgbClr val="6C2BEF"/>
                </a:solidFill>
                <a:latin typeface="Tahoma" panose="020B0604030504040204" pitchFamily="34" charset="0"/>
              </a:rPr>
              <a:t>s[k].  </a:t>
            </a:r>
            <a:r>
              <a:rPr lang="en-US" altLang="zh-CN" sz="2400" b="1" i="1" dirty="0">
                <a:solidFill>
                  <a:srgbClr val="FF00FF"/>
                </a:solidFill>
                <a:latin typeface="Tahoma" panose="020B0604030504040204" pitchFamily="34" charset="0"/>
              </a:rPr>
              <a:t>compareTo</a:t>
            </a:r>
            <a:r>
              <a:rPr lang="en-US" altLang="zh-CN" sz="2400" b="1" dirty="0">
                <a:solidFill>
                  <a:srgbClr val="6C2BEF"/>
                </a:solidFill>
                <a:latin typeface="Tahoma" panose="020B0604030504040204" pitchFamily="34" charset="0"/>
              </a:rPr>
              <a:t>  (s[j])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&gt;0)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		         k=j;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fontAlgn="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}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ldLvl="0" animBg="1"/>
      <p:bldP spid="17613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350520"/>
            <a:ext cx="5814060" cy="2849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3200400"/>
            <a:ext cx="5437505" cy="1011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4493260"/>
            <a:ext cx="5694045" cy="2169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335" y="867410"/>
            <a:ext cx="5756910" cy="1815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0" y="2993390"/>
            <a:ext cx="5473065" cy="3669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154305"/>
            <a:ext cx="4610100" cy="2430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2881630"/>
            <a:ext cx="4838700" cy="3625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520" y="304165"/>
            <a:ext cx="6510655" cy="2425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0" y="3056890"/>
            <a:ext cx="6372225" cy="1813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1683385"/>
            <a:ext cx="6835140" cy="444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90830"/>
            <a:ext cx="6042660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325755"/>
            <a:ext cx="384810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1085215"/>
            <a:ext cx="6972300" cy="3733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0" y="4735195"/>
            <a:ext cx="6088380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64135"/>
            <a:ext cx="7101840" cy="489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4000500"/>
            <a:ext cx="7381875" cy="2703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325755"/>
            <a:ext cx="384810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1085215"/>
            <a:ext cx="6972300" cy="3733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0" y="4735195"/>
            <a:ext cx="6088380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325755"/>
            <a:ext cx="3848100" cy="64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973455"/>
            <a:ext cx="534162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" y="1678305"/>
            <a:ext cx="6309360" cy="1310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" y="3192780"/>
            <a:ext cx="6304915" cy="1669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0" y="4202430"/>
            <a:ext cx="5314315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325755"/>
            <a:ext cx="384810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149985"/>
            <a:ext cx="5539740" cy="601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2054860"/>
            <a:ext cx="6850380" cy="3741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85" y="5393055"/>
            <a:ext cx="5021580" cy="1264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075" y="3777615"/>
            <a:ext cx="5024120" cy="925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325755"/>
            <a:ext cx="384810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149985"/>
            <a:ext cx="5539740" cy="601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812925"/>
            <a:ext cx="5703570" cy="2513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1951355"/>
            <a:ext cx="54292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325755"/>
            <a:ext cx="384810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149985"/>
            <a:ext cx="5539740" cy="601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928495"/>
            <a:ext cx="5674360" cy="398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40" y="2035175"/>
            <a:ext cx="6014085" cy="37744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665"/>
            <a:ext cx="4836160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idx="1"/>
          </p:nvPr>
        </p:nvSpPr>
        <p:spPr>
          <a:xfrm>
            <a:off x="2362200" y="990600"/>
            <a:ext cx="8077200" cy="5410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zh-CN" b="1" dirty="0"/>
          </a:p>
          <a:p>
            <a:pPr eaLnBrk="1" hangingPunct="1">
              <a:buNone/>
            </a:pPr>
            <a:endParaRPr lang="en-US" altLang="zh-CN" b="1" dirty="0"/>
          </a:p>
          <a:p>
            <a:pPr eaLnBrk="1" hangingPunct="1"/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3251" name="Text Box 3"/>
          <p:cNvSpPr txBox="1"/>
          <p:nvPr/>
        </p:nvSpPr>
        <p:spPr>
          <a:xfrm>
            <a:off x="1992313" y="838200"/>
            <a:ext cx="8142287" cy="56311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 fontAlgn="t"/>
            <a:r>
              <a:rPr lang="en-US" altLang="zh-CN" sz="2800" b="1" dirty="0">
                <a:latin typeface="Times New Roman" panose="02020603050405020304" pitchFamily="18" charset="0"/>
              </a:rPr>
              <a:t>import java.io.*;  //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为进行输入和输出引入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类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fontAlgn="t"/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fontAlgn="t"/>
            <a:r>
              <a:rPr lang="en-US" altLang="zh-CN" sz="3200" b="1" dirty="0">
                <a:latin typeface="Tahoma" panose="020B0604030504040204" pitchFamily="34" charset="0"/>
              </a:rPr>
              <a:t>public class </a:t>
            </a:r>
            <a:r>
              <a:rPr lang="en-US" altLang="zh-CN" sz="3200" b="1" dirty="0">
                <a:solidFill>
                  <a:srgbClr val="990099"/>
                </a:solidFill>
                <a:latin typeface="Tahoma" panose="020B0604030504040204" pitchFamily="34" charset="0"/>
              </a:rPr>
              <a:t>encipher</a:t>
            </a:r>
            <a:r>
              <a:rPr lang="en-US" altLang="zh-CN" sz="3200" b="1" dirty="0">
                <a:latin typeface="Tahoma" panose="020B0604030504040204" pitchFamily="34" charset="0"/>
              </a:rPr>
              <a:t>{</a:t>
            </a:r>
            <a:endParaRPr lang="en-US" altLang="zh-CN" sz="3200" b="1" dirty="0">
              <a:latin typeface="Tahoma" panose="020B0604030504040204" pitchFamily="34" charset="0"/>
            </a:endParaRPr>
          </a:p>
          <a:p>
            <a:pPr algn="just" fontAlgn="t"/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fontAlgn="t"/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ahoma" panose="020B0604030504040204" pitchFamily="34" charset="0"/>
              </a:rPr>
              <a:t>static </a:t>
            </a:r>
            <a:r>
              <a:rPr lang="en-US" altLang="zh-CN" sz="2800" b="1" dirty="0">
                <a:solidFill>
                  <a:srgbClr val="6C2BEF"/>
                </a:solidFill>
                <a:latin typeface="Tahoma" panose="020B0604030504040204" pitchFamily="34" charset="0"/>
              </a:rPr>
              <a:t> char</a:t>
            </a:r>
            <a:r>
              <a:rPr lang="en-US" altLang="zh-CN" sz="3600" b="1" dirty="0">
                <a:solidFill>
                  <a:srgbClr val="6C2BE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3600" b="1" dirty="0">
                <a:solidFill>
                  <a:srgbClr val="FF00FF"/>
                </a:solidFill>
                <a:latin typeface="Tahoma" panose="020B0604030504040204" pitchFamily="34" charset="0"/>
              </a:rPr>
              <a:t> cipher </a:t>
            </a:r>
            <a:r>
              <a:rPr lang="en-US" altLang="zh-CN" sz="2800" b="1" dirty="0">
                <a:latin typeface="Tahoma" panose="020B0604030504040204" pitchFamily="34" charset="0"/>
              </a:rPr>
              <a:t>  (   </a:t>
            </a:r>
            <a:r>
              <a:rPr lang="en-US" altLang="zh-CN" sz="2800" b="1" i="1" dirty="0">
                <a:latin typeface="Tahoma" panose="020B0604030504040204" pitchFamily="34" charset="0"/>
              </a:rPr>
              <a:t>int   c</a:t>
            </a:r>
            <a:r>
              <a:rPr lang="en-US" altLang="zh-CN" sz="2800" b="1" dirty="0">
                <a:latin typeface="Tahoma" panose="020B0604030504040204" pitchFamily="34" charset="0"/>
              </a:rPr>
              <a:t>  ){</a:t>
            </a:r>
            <a:endParaRPr lang="en-US" altLang="zh-CN" sz="2800" b="1" dirty="0">
              <a:latin typeface="Tahoma" panose="020B0604030504040204" pitchFamily="34" charset="0"/>
            </a:endParaRPr>
          </a:p>
          <a:p>
            <a:pPr algn="just" fontAlgn="t"/>
            <a:r>
              <a:rPr lang="en-US" altLang="zh-CN" sz="2800" b="1" dirty="0">
                <a:latin typeface="Times New Roman" panose="02020603050405020304" pitchFamily="18" charset="0"/>
              </a:rPr>
              <a:t>  	</a:t>
            </a:r>
            <a:r>
              <a:rPr lang="en-US" altLang="zh-CN" sz="2800" b="1" dirty="0">
                <a:solidFill>
                  <a:srgbClr val="6C2BEF"/>
                </a:solidFill>
                <a:latin typeface="Times New Roman" panose="02020603050405020304" pitchFamily="18" charset="0"/>
              </a:rPr>
              <a:t>if(Character.isLetter((char)c)){</a:t>
            </a:r>
            <a:r>
              <a:rPr lang="en-US" altLang="zh-CN" sz="2800" b="1" dirty="0">
                <a:latin typeface="Times New Roman" panose="02020603050405020304" pitchFamily="18" charset="0"/>
              </a:rPr>
              <a:t>//</a:t>
            </a:r>
            <a:r>
              <a:rPr lang="zh-CN" altLang="en-US" sz="2800" b="1" dirty="0">
                <a:latin typeface="Times New Roman" panose="02020603050405020304" pitchFamily="18" charset="0"/>
              </a:rPr>
              <a:t>处理字母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fontAlgn="t"/>
            <a:r>
              <a:rPr lang="zh-CN" altLang="en-US" sz="2800" b="1" dirty="0">
                <a:latin typeface="Times New Roman" panose="02020603050405020304" pitchFamily="18" charset="0"/>
              </a:rPr>
              <a:t>		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c=c+2;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fontAlgn="t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if(</a:t>
            </a:r>
            <a:r>
              <a:rPr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c&gt;'Z'  ||  c&gt;'z'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fontAlgn="t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c=c-26;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fontAlgn="t"/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6C2BEF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6C2BEF"/>
              </a:solidFill>
              <a:latin typeface="Times New Roman" panose="02020603050405020304" pitchFamily="18" charset="0"/>
            </a:endParaRPr>
          </a:p>
          <a:p>
            <a:pPr algn="just" fontAlgn="t"/>
            <a:r>
              <a:rPr lang="en-US" altLang="zh-CN" sz="2800" b="1" dirty="0">
                <a:latin typeface="Times New Roman" panose="02020603050405020304" pitchFamily="18" charset="0"/>
              </a:rPr>
              <a:t>	return (char)c;	 //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</a:rPr>
              <a:t>int</a:t>
            </a:r>
            <a:r>
              <a:rPr lang="zh-CN" altLang="en-US" sz="2800" b="1" dirty="0">
                <a:latin typeface="Times New Roman" panose="02020603050405020304" pitchFamily="18" charset="0"/>
              </a:rPr>
              <a:t>转换为</a:t>
            </a:r>
            <a:r>
              <a:rPr lang="en-US" altLang="zh-CN" sz="2800" b="1" dirty="0">
                <a:latin typeface="Times New Roman" panose="02020603050405020304" pitchFamily="18" charset="0"/>
              </a:rPr>
              <a:t>char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fontAlgn="t"/>
            <a:r>
              <a:rPr lang="en-US" altLang="zh-CN" sz="2800" b="1" dirty="0">
                <a:latin typeface="Times New Roman" panose="02020603050405020304" pitchFamily="18" charset="0"/>
              </a:rPr>
              <a:t>     }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3252" name="Text Box 4"/>
          <p:cNvSpPr txBox="1"/>
          <p:nvPr/>
        </p:nvSpPr>
        <p:spPr>
          <a:xfrm>
            <a:off x="4038600" y="457200"/>
            <a:ext cx="495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idx="1"/>
          </p:nvPr>
        </p:nvSpPr>
        <p:spPr>
          <a:xfrm>
            <a:off x="1524000" y="26988"/>
            <a:ext cx="9144000" cy="6858000"/>
          </a:xfrm>
          <a:solidFill>
            <a:srgbClr val="FFFFFF">
              <a:alpha val="100000"/>
            </a:srgbClr>
          </a:solidFill>
          <a:ln>
            <a:solidFill>
              <a:srgbClr val="FF0000">
                <a:alpha val="100000"/>
              </a:srgbClr>
            </a:solidFill>
            <a:miter/>
          </a:ln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public static void main(String args[])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                                            throws IOException</a:t>
            </a:r>
            <a:r>
              <a:rPr lang="en-US" altLang="zh-CN" sz="2800" b="1" dirty="0">
                <a:solidFill>
                  <a:srgbClr val="0000FF"/>
                </a:solidFill>
              </a:rPr>
              <a:t>   {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        BufferedReader in=new BufferedReader(</a:t>
            </a: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			new InputStreamReader(System.in));</a:t>
            </a: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	       String    line;   </a:t>
            </a: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        </a:t>
            </a:r>
            <a:r>
              <a:rPr lang="en-US" altLang="zh-CN" sz="2800" b="1" dirty="0">
                <a:solidFill>
                  <a:srgbClr val="FF0000"/>
                </a:solidFill>
              </a:rPr>
              <a:t>StringBuffer     buf;	</a:t>
            </a:r>
            <a:r>
              <a:rPr lang="en-US" altLang="zh-CN" sz="2800" b="1" dirty="0"/>
              <a:t>	</a:t>
            </a: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       </a:t>
            </a:r>
            <a:r>
              <a:rPr lang="en-US" altLang="zh-CN" sz="2800" b="1" i="1" dirty="0">
                <a:solidFill>
                  <a:srgbClr val="6C2BEF"/>
                </a:solidFill>
              </a:rPr>
              <a:t>for( ; ; ) {</a:t>
            </a:r>
            <a:endParaRPr lang="en-US" altLang="zh-CN" sz="2800" b="1" i="1" dirty="0">
              <a:solidFill>
                <a:srgbClr val="6C2BE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	         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chemeClr val="folHlink"/>
                </a:solidFill>
              </a:rPr>
              <a:t>line=in.readLine( );  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		    </a:t>
            </a:r>
            <a:r>
              <a:rPr lang="en-US" altLang="zh-CN" sz="2800" b="1" dirty="0">
                <a:solidFill>
                  <a:schemeClr val="hlink"/>
                </a:solidFill>
              </a:rPr>
              <a:t>if( </a:t>
            </a:r>
            <a:r>
              <a:rPr lang="en-US" altLang="zh-CN" sz="2800" b="1" dirty="0"/>
              <a:t>(line==null)||line.equals("quit")</a:t>
            </a:r>
            <a:r>
              <a:rPr lang="en-US" altLang="zh-CN" sz="2800" b="1" dirty="0">
                <a:solidFill>
                  <a:schemeClr val="hlink"/>
                </a:solidFill>
              </a:rPr>
              <a:t> )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			</a:t>
            </a:r>
            <a:r>
              <a:rPr lang="en-US" altLang="zh-CN" sz="2800" b="1" dirty="0">
                <a:solidFill>
                  <a:schemeClr val="hlink"/>
                </a:solidFill>
              </a:rPr>
              <a:t>break;</a:t>
            </a:r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</a:rPr>
              <a:t> 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		    </a:t>
            </a:r>
            <a:r>
              <a:rPr lang="en-US" altLang="zh-CN" sz="2800" b="1" dirty="0">
                <a:solidFill>
                  <a:srgbClr val="6C2BEF"/>
                </a:solidFill>
              </a:rPr>
              <a:t>buf=new StringBuffer(  line);</a:t>
            </a:r>
            <a:endParaRPr lang="en-US" altLang="zh-CN" sz="2800" b="1" dirty="0">
              <a:solidFill>
                <a:srgbClr val="6C2BE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		    </a:t>
            </a:r>
            <a:r>
              <a:rPr lang="en-US" altLang="zh-CN" sz="2800" b="1" i="1" dirty="0">
                <a:solidFill>
                  <a:srgbClr val="FF00FF"/>
                </a:solidFill>
              </a:rPr>
              <a:t>for( </a:t>
            </a:r>
            <a:r>
              <a:rPr lang="en-US" altLang="zh-CN" sz="2800" b="1" i="1" dirty="0"/>
              <a:t>int i=0;i&lt;buf.length( );i++</a:t>
            </a:r>
            <a:r>
              <a:rPr lang="en-US" altLang="zh-CN" sz="2800" b="1" i="1" dirty="0">
                <a:solidFill>
                  <a:srgbClr val="FF00FF"/>
                </a:solidFill>
              </a:rPr>
              <a:t> ) </a:t>
            </a:r>
            <a:endParaRPr lang="zh-CN" altLang="en-US" sz="2800" b="1" i="1" dirty="0">
              <a:solidFill>
                <a:srgbClr val="FF00F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	       	</a:t>
            </a:r>
            <a:r>
              <a:rPr lang="en-US" altLang="zh-CN" sz="2800" b="1" dirty="0"/>
              <a:t>buf</a:t>
            </a:r>
            <a:r>
              <a:rPr lang="en-US" altLang="zh-CN" sz="2800" b="1" dirty="0">
                <a:solidFill>
                  <a:srgbClr val="FF0000"/>
                </a:solidFill>
              </a:rPr>
              <a:t>.setCharAt(i,</a:t>
            </a:r>
            <a:r>
              <a:rPr lang="en-US" altLang="zh-CN" sz="2800" b="1" dirty="0">
                <a:solidFill>
                  <a:srgbClr val="990099"/>
                </a:solidFill>
              </a:rPr>
              <a:t>cipher</a:t>
            </a:r>
            <a:r>
              <a:rPr lang="en-US" altLang="zh-CN" sz="2800" b="1" dirty="0">
                <a:solidFill>
                  <a:srgbClr val="FF0000"/>
                </a:solidFill>
              </a:rPr>
              <a:t> (buf.charAt(i)));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		    System.out.println(buf);</a:t>
            </a:r>
            <a:endParaRPr lang="en-US" altLang="zh-CN" sz="2800" b="1" dirty="0"/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	      </a:t>
            </a:r>
            <a:r>
              <a:rPr lang="en-US" altLang="zh-CN" sz="2800" b="1" i="1" dirty="0">
                <a:solidFill>
                  <a:srgbClr val="6C2BEF"/>
                </a:solidFill>
              </a:rPr>
              <a:t>}</a:t>
            </a:r>
            <a:endParaRPr lang="en-US" altLang="zh-CN" sz="2800" b="1" i="1" dirty="0">
              <a:solidFill>
                <a:srgbClr val="6C2BEF"/>
              </a:solidFill>
            </a:endParaRPr>
          </a:p>
          <a:p>
            <a:pPr algn="just" eaLnBrk="1" fontAlgn="t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  }}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262255"/>
            <a:ext cx="230124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1079500"/>
            <a:ext cx="4841240" cy="2317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3455035"/>
            <a:ext cx="3339465" cy="455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0" y="4176395"/>
            <a:ext cx="5338445" cy="242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625" y="3335020"/>
            <a:ext cx="1835150" cy="695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215" y="458470"/>
            <a:ext cx="6065520" cy="23698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215" y="2839085"/>
            <a:ext cx="4311015" cy="495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7215" y="3345815"/>
            <a:ext cx="4545330" cy="475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975" y="4030980"/>
            <a:ext cx="5232400" cy="24555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779780"/>
            <a:ext cx="5106670" cy="3077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" y="151130"/>
            <a:ext cx="4311015" cy="4959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" y="5746115"/>
            <a:ext cx="10152380" cy="9417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15" y="229235"/>
            <a:ext cx="5006340" cy="25266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215" y="2827020"/>
            <a:ext cx="4556760" cy="2795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0263"/>
          <a:stretch>
            <a:fillRect/>
          </a:stretch>
        </p:blipFill>
        <p:spPr>
          <a:xfrm>
            <a:off x="351155" y="80645"/>
            <a:ext cx="6762750" cy="4236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8860" y="2696210"/>
            <a:ext cx="5240020" cy="3951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264160"/>
            <a:ext cx="5212080" cy="426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" y="862330"/>
            <a:ext cx="4512945" cy="1706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2668905"/>
            <a:ext cx="5193665" cy="1100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" y="3950970"/>
            <a:ext cx="5160645" cy="499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" y="4450080"/>
            <a:ext cx="2948940" cy="38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65" y="4937125"/>
            <a:ext cx="5446395" cy="11537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760" y="185420"/>
            <a:ext cx="4871085" cy="6769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760" y="954405"/>
            <a:ext cx="5029835" cy="19640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6260" y="2943225"/>
            <a:ext cx="5946140" cy="712470"/>
          </a:xfrm>
          <a:prstGeom prst="rect">
            <a:avLst/>
          </a:prstGeom>
        </p:spPr>
      </p:pic>
      <p:graphicFrame>
        <p:nvGraphicFramePr>
          <p:cNvPr id="56344" name="内容占位符 56343"/>
          <p:cNvGraphicFramePr/>
          <p:nvPr>
            <p:ph sz="half" idx="2"/>
            <p:custDataLst>
              <p:tags r:id="rId10"/>
            </p:custDataLst>
          </p:nvPr>
        </p:nvGraphicFramePr>
        <p:xfrm>
          <a:off x="5765800" y="3769360"/>
          <a:ext cx="4556125" cy="2856230"/>
        </p:xfrm>
        <a:graphic>
          <a:graphicData uri="http://schemas.openxmlformats.org/drawingml/2006/table">
            <a:tbl>
              <a:tblPr/>
              <a:tblGrid>
                <a:gridCol w="1383665"/>
                <a:gridCol w="1383665"/>
                <a:gridCol w="1788795"/>
              </a:tblGrid>
              <a:tr h="11918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200" b="1" dirty="0">
                          <a:solidFill>
                            <a:srgbClr val="FFFFFF"/>
                          </a:solidFill>
                        </a:rPr>
                        <a:t>功能</a:t>
                      </a:r>
                      <a:endParaRPr lang="zh-CN" altLang="en-US" sz="2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</a:rPr>
                        <a:t>Vector</a:t>
                      </a:r>
                      <a:endParaRPr lang="zh-CN" altLang="en-US" sz="2200" b="1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</a:rPr>
                        <a:t>Stack</a:t>
                      </a:r>
                      <a:endParaRPr lang="zh-CN" altLang="en-US" sz="2200" b="1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D0D9"/>
                    </a:solidFill>
                  </a:tcPr>
                </a:tc>
              </a:tr>
              <a:tr h="8324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</a:rPr>
                        <a:t>添加元素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F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add()</a:t>
                      </a:r>
                      <a:endParaRPr lang="zh-CN" altLang="en-US" sz="2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F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push()</a:t>
                      </a:r>
                      <a:endParaRPr lang="zh-CN" altLang="en-US" sz="2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F1"/>
                    </a:solidFill>
                  </a:tcPr>
                </a:tc>
              </a:tr>
              <a:tr h="831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</a:rPr>
                        <a:t>移除元素</a:t>
                      </a:r>
                      <a:endParaRPr lang="zh-CN" alt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remove()</a:t>
                      </a:r>
                      <a:endParaRPr lang="zh-CN" altLang="en-US" sz="2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F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</a:rPr>
                        <a:t>pop()</a:t>
                      </a:r>
                      <a:endParaRPr lang="zh-CN" altLang="en-US" sz="2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928370"/>
            <a:ext cx="5189220" cy="2689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" y="151765"/>
            <a:ext cx="288798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281940"/>
            <a:ext cx="4243705" cy="562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1026160"/>
            <a:ext cx="5379720" cy="525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770" y="1662430"/>
            <a:ext cx="5218430" cy="1642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列表类的特点：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不同类型的对象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按照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一定的顺序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组织，且同一对象可以多次插入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List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效率高，多用于查询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" y="3415030"/>
            <a:ext cx="5297170" cy="1173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5" y="4699000"/>
            <a:ext cx="4276090" cy="633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65" y="184150"/>
            <a:ext cx="5745480" cy="220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165" y="2511425"/>
            <a:ext cx="4542790" cy="501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295" y="3130550"/>
            <a:ext cx="6079490" cy="35153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84785"/>
            <a:ext cx="6219190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236220"/>
            <a:ext cx="2065020" cy="502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851535"/>
            <a:ext cx="375666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535430"/>
            <a:ext cx="5785485" cy="1296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3048000"/>
            <a:ext cx="5178425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585" y="851535"/>
            <a:ext cx="4922520" cy="853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585" y="186690"/>
            <a:ext cx="5946775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7585" y="1704975"/>
            <a:ext cx="1835150" cy="6959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7585" y="2600325"/>
            <a:ext cx="5775960" cy="2139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3855"/>
            <a:ext cx="7162800" cy="5257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807085"/>
            <a:ext cx="9065895" cy="543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732790"/>
            <a:ext cx="8130540" cy="5250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791210"/>
            <a:ext cx="7353300" cy="4930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842010"/>
            <a:ext cx="7368540" cy="5173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7930" y="914400"/>
            <a:ext cx="7216140" cy="5029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TABLE_BEAUTIFY" val="smartTable{ccd42810-f374-4f8c-ba5f-76dca60d6090}"/>
  <p:tag name="TABLE_ENDDRAG_ORIGIN_RECT" val="358*224"/>
  <p:tag name="TABLE_ENDDRAG_RECT" val="90*290*358*22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ZDA3YTExNmIwZWFkZDI3OGRmMjllM2ZiYjhlYWU0MG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宽屏</PresentationFormat>
  <Paragraphs>92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Tahoma</vt:lpstr>
      <vt:lpstr>Times New Roman</vt:lpstr>
      <vt:lpstr>华文琥珀</vt:lpstr>
      <vt:lpstr>华光隶书_CNKI</vt:lpstr>
      <vt:lpstr>华光黑体_CNKI</vt:lpstr>
      <vt:lpstr>Office 主题​​</vt:lpstr>
      <vt:lpstr>Java复习提纲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夜雨声烦</cp:lastModifiedBy>
  <cp:revision>151</cp:revision>
  <dcterms:created xsi:type="dcterms:W3CDTF">2019-06-19T02:08:00Z</dcterms:created>
  <dcterms:modified xsi:type="dcterms:W3CDTF">2022-06-20T01:00:03Z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E97F0F81BBFE441DB7EE66CA5ACE5EBC</vt:lpwstr>
  </property>
</Properties>
</file>