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1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7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8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8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tags" Target="../tags/tag79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68.xml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复习提纲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异常抛出，输入输出，</a:t>
            </a:r>
            <a:r>
              <a:rPr lang="en-US" altLang="zh-CN"/>
              <a:t>GUI     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7490" y="340360"/>
            <a:ext cx="574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b="1" dirty="0">
                <a:solidFill>
                  <a:schemeClr val="hlink"/>
                </a:solidFill>
                <a:sym typeface="+mn-ea"/>
              </a:rPr>
              <a:t>throws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语句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指明方法中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可能要产生的异常类型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但本方法不想处理，交给调用该方法的上级方法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进行异常处理。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490" y="1052195"/>
            <a:ext cx="6008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class ThrowException_1 {</a:t>
            </a:r>
            <a:endParaRPr lang="zh-CN" altLang="en-US" b="1"/>
          </a:p>
          <a:p>
            <a:r>
              <a:rPr lang="zh-CN" altLang="en-US" b="1"/>
              <a:t>    public static void Test( )</a:t>
            </a:r>
            <a:endParaRPr lang="zh-CN" altLang="en-US" b="1"/>
          </a:p>
          <a:p>
            <a:r>
              <a:rPr lang="zh-CN" altLang="en-US" b="1"/>
              <a:t>            </a:t>
            </a:r>
            <a:r>
              <a:rPr lang="zh-CN" altLang="en-US" b="1">
                <a:solidFill>
                  <a:srgbClr val="FF0000"/>
                </a:solidFill>
              </a:rPr>
              <a:t>throws      IndexOutOfBoundsException</a:t>
            </a:r>
            <a:r>
              <a:rPr lang="zh-CN" altLang="en-US" b="1"/>
              <a:t>{</a:t>
            </a:r>
            <a:endParaRPr lang="zh-CN" altLang="en-US" b="1"/>
          </a:p>
          <a:p>
            <a:r>
              <a:rPr lang="zh-CN" altLang="en-US" b="1"/>
              <a:t>        int  c[ ]=new int[10];</a:t>
            </a:r>
            <a:endParaRPr lang="zh-CN" altLang="en-US" b="1"/>
          </a:p>
          <a:p>
            <a:r>
              <a:rPr lang="zh-CN" altLang="en-US" b="1"/>
              <a:t>        c[10]=0;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    public static void main(String args[ ]) {</a:t>
            </a:r>
            <a:endParaRPr lang="zh-CN" altLang="en-US" b="1"/>
          </a:p>
          <a:p>
            <a:r>
              <a:rPr lang="zh-CN" altLang="en-US" b="1"/>
              <a:t>        try{</a:t>
            </a:r>
            <a:endParaRPr lang="zh-CN" altLang="en-US" b="1"/>
          </a:p>
          <a:p>
            <a:r>
              <a:rPr lang="zh-CN" altLang="en-US" b="1"/>
              <a:t>            Test( );</a:t>
            </a:r>
            <a:endParaRPr lang="zh-CN" altLang="en-US" b="1"/>
          </a:p>
          <a:p>
            <a:r>
              <a:rPr lang="zh-CN" altLang="en-US" b="1"/>
              <a:t>        }catch(  IndexOutOfBoundsException   e  ) {</a:t>
            </a:r>
            <a:endParaRPr lang="zh-CN" altLang="en-US" b="1"/>
          </a:p>
          <a:p>
            <a:r>
              <a:rPr lang="zh-CN" altLang="en-US" b="1"/>
              <a:t>            System.out.println("\t 下标越界！");</a:t>
            </a:r>
            <a:endParaRPr lang="zh-CN" altLang="en-US" b="1"/>
          </a:p>
          <a:p>
            <a:r>
              <a:rPr lang="zh-CN" altLang="en-US" b="1"/>
              <a:t>        }finally{</a:t>
            </a:r>
            <a:endParaRPr lang="zh-CN" altLang="en-US" b="1"/>
          </a:p>
          <a:p>
            <a:r>
              <a:rPr lang="zh-CN" altLang="en-US" b="1"/>
              <a:t>            System.out.println("\t 在finally块中！");}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6040755" y="340360"/>
            <a:ext cx="605980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class  ThrowException {</a:t>
            </a:r>
            <a:endParaRPr lang="zh-CN" altLang="en-US" b="1"/>
          </a:p>
          <a:p>
            <a:r>
              <a:rPr lang="zh-CN" altLang="en-US" b="1"/>
              <a:t>    public static void Test() {</a:t>
            </a:r>
            <a:endParaRPr lang="zh-CN" altLang="en-US" b="1"/>
          </a:p>
          <a:p>
            <a:r>
              <a:rPr lang="zh-CN" altLang="en-US" b="1"/>
              <a:t>        try {</a:t>
            </a:r>
            <a:endParaRPr lang="zh-CN" altLang="en-US" b="1"/>
          </a:p>
          <a:p>
            <a:r>
              <a:rPr lang="zh-CN" altLang="en-US" b="1"/>
              <a:t>            int c[] = new int[10];</a:t>
            </a:r>
            <a:endParaRPr lang="zh-CN" altLang="en-US" b="1"/>
          </a:p>
          <a:p>
            <a:r>
              <a:rPr lang="zh-CN" altLang="en-US" b="1"/>
              <a:t>            c[10] = 0;</a:t>
            </a:r>
            <a:endParaRPr lang="zh-CN" altLang="en-US" b="1"/>
          </a:p>
          <a:p>
            <a:r>
              <a:rPr lang="zh-CN" altLang="en-US" b="1"/>
              <a:t>        } catch </a:t>
            </a:r>
            <a:r>
              <a:rPr lang="zh-CN" altLang="en-US" b="1">
                <a:solidFill>
                  <a:srgbClr val="FF0000"/>
                </a:solidFill>
              </a:rPr>
              <a:t>(ArrayIndexOutOfBoundsException e)</a:t>
            </a:r>
            <a:r>
              <a:rPr lang="zh-CN" altLang="en-US" b="1"/>
              <a:t> {</a:t>
            </a:r>
            <a:endParaRPr lang="zh-CN" altLang="en-US" b="1"/>
          </a:p>
          <a:p>
            <a:r>
              <a:rPr lang="zh-CN" altLang="en-US" b="1"/>
              <a:t>            throw e;      // 抛出点—抛出异常</a:t>
            </a:r>
            <a:endParaRPr lang="zh-CN" altLang="en-US" b="1"/>
          </a:p>
          <a:p>
            <a:r>
              <a:rPr lang="zh-CN" altLang="en-US" b="1"/>
              <a:t>        }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   public static void main(String[] args) {</a:t>
            </a:r>
            <a:endParaRPr lang="zh-CN" altLang="en-US" b="1"/>
          </a:p>
          <a:p>
            <a:r>
              <a:rPr lang="zh-CN" altLang="en-US" b="1"/>
              <a:t>        try{</a:t>
            </a:r>
            <a:endParaRPr lang="zh-CN" altLang="en-US" b="1"/>
          </a:p>
          <a:p>
            <a:r>
              <a:rPr lang="zh-CN" altLang="en-US" b="1"/>
              <a:t>            Test( );</a:t>
            </a:r>
            <a:endParaRPr lang="zh-CN" altLang="en-US" b="1"/>
          </a:p>
          <a:p>
            <a:r>
              <a:rPr lang="zh-CN" altLang="en-US" b="1"/>
              <a:t>        }</a:t>
            </a:r>
            <a:r>
              <a:rPr lang="zh-CN" altLang="en-US" b="1">
                <a:solidFill>
                  <a:srgbClr val="FF0000"/>
                </a:solidFill>
              </a:rPr>
              <a:t>catch(  IndexOutOfBoundsException   e  )</a:t>
            </a:r>
            <a:r>
              <a:rPr lang="zh-CN" altLang="en-US" b="1"/>
              <a:t> {</a:t>
            </a:r>
            <a:endParaRPr lang="zh-CN" altLang="en-US" b="1"/>
          </a:p>
          <a:p>
            <a:r>
              <a:rPr lang="zh-CN" altLang="en-US" b="1"/>
              <a:t>        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System.out.println("\t 下标越界！");</a:t>
            </a:r>
            <a:endParaRPr kumimoji="1" lang="zh-CN" altLang="en-US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r>
              <a:rPr lang="en-US" altLang="zh-CN" b="1"/>
              <a:t>            </a:t>
            </a:r>
            <a:r>
              <a:rPr lang="zh-CN" altLang="en-US" b="1"/>
              <a:t>throw  e;</a:t>
            </a:r>
            <a:endParaRPr lang="zh-CN" altLang="en-US" b="1"/>
          </a:p>
          <a:p>
            <a:r>
              <a:rPr lang="zh-CN" altLang="en-US" b="1"/>
              <a:t>        }finally{</a:t>
            </a:r>
            <a:endParaRPr lang="zh-CN" altLang="en-US" b="1"/>
          </a:p>
          <a:p>
            <a:r>
              <a:rPr lang="zh-CN" altLang="en-US" b="1"/>
              <a:t>            System.out.println("\t 在finally块中！");}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5628005"/>
            <a:ext cx="2599055" cy="908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7490" y="340360"/>
            <a:ext cx="574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b="1" dirty="0">
                <a:solidFill>
                  <a:schemeClr val="hlink"/>
                </a:solidFill>
                <a:sym typeface="+mn-ea"/>
              </a:rPr>
              <a:t>throws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语句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指明方法中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可能要产生的异常类型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但本方法不想处理，交给调用该方法的上级方法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进行异常处理。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490" y="1052195"/>
            <a:ext cx="6008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class ThrowException_1 {</a:t>
            </a:r>
            <a:endParaRPr lang="zh-CN" altLang="en-US" b="1"/>
          </a:p>
          <a:p>
            <a:r>
              <a:rPr lang="zh-CN" altLang="en-US" b="1"/>
              <a:t>    public static void Test( )</a:t>
            </a:r>
            <a:endParaRPr lang="zh-CN" altLang="en-US" b="1"/>
          </a:p>
          <a:p>
            <a:r>
              <a:rPr lang="zh-CN" altLang="en-US" b="1"/>
              <a:t>            </a:t>
            </a:r>
            <a:r>
              <a:rPr lang="zh-CN" altLang="en-US" b="1">
                <a:solidFill>
                  <a:srgbClr val="FF0000"/>
                </a:solidFill>
              </a:rPr>
              <a:t>throws      IndexOutOfBoundsException</a:t>
            </a:r>
            <a:r>
              <a:rPr lang="zh-CN" altLang="en-US" b="1"/>
              <a:t>{</a:t>
            </a:r>
            <a:endParaRPr lang="zh-CN" altLang="en-US" b="1"/>
          </a:p>
          <a:p>
            <a:r>
              <a:rPr lang="zh-CN" altLang="en-US" b="1"/>
              <a:t>        int  c[ ]=new int[10];</a:t>
            </a:r>
            <a:endParaRPr lang="zh-CN" altLang="en-US" b="1"/>
          </a:p>
          <a:p>
            <a:r>
              <a:rPr lang="zh-CN" altLang="en-US" b="1"/>
              <a:t>        c[10]=0;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    public static void main(String args[ ]) {</a:t>
            </a:r>
            <a:endParaRPr lang="zh-CN" altLang="en-US" b="1"/>
          </a:p>
          <a:p>
            <a:r>
              <a:rPr lang="zh-CN" altLang="en-US" b="1"/>
              <a:t>        try{</a:t>
            </a:r>
            <a:endParaRPr lang="zh-CN" altLang="en-US" b="1"/>
          </a:p>
          <a:p>
            <a:r>
              <a:rPr lang="zh-CN" altLang="en-US" b="1"/>
              <a:t>            Test( );</a:t>
            </a:r>
            <a:endParaRPr lang="zh-CN" altLang="en-US" b="1"/>
          </a:p>
          <a:p>
            <a:r>
              <a:rPr lang="zh-CN" altLang="en-US" b="1"/>
              <a:t>        }catch(  IndexOutOfBoundsException   e  ) {</a:t>
            </a:r>
            <a:endParaRPr lang="zh-CN" altLang="en-US" b="1"/>
          </a:p>
          <a:p>
            <a:r>
              <a:rPr lang="zh-CN" altLang="en-US" b="1"/>
              <a:t>            System.out.println("\t 下标越界！");</a:t>
            </a:r>
            <a:endParaRPr lang="zh-CN" altLang="en-US" b="1"/>
          </a:p>
          <a:p>
            <a:r>
              <a:rPr lang="zh-CN" altLang="en-US" b="1"/>
              <a:t>        }finally{</a:t>
            </a:r>
            <a:endParaRPr lang="zh-CN" altLang="en-US" b="1"/>
          </a:p>
          <a:p>
            <a:r>
              <a:rPr lang="zh-CN" altLang="en-US" b="1"/>
              <a:t>            System.out.println("\t 在finally块中！");}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5628005"/>
            <a:ext cx="2599055" cy="908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090" y="985520"/>
            <a:ext cx="4716780" cy="1615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090" y="2912745"/>
            <a:ext cx="2103120" cy="5257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393700"/>
            <a:ext cx="7322820" cy="4549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200015"/>
            <a:ext cx="5600700" cy="373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692775"/>
            <a:ext cx="6438900" cy="9296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0" y="4450080"/>
            <a:ext cx="5367020" cy="828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900" y="5506085"/>
            <a:ext cx="5387340" cy="8763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139065"/>
            <a:ext cx="5600700" cy="373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631190"/>
            <a:ext cx="5880100" cy="848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1598930"/>
            <a:ext cx="5367020" cy="828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" y="2546350"/>
            <a:ext cx="5387340" cy="876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760" y="3422650"/>
            <a:ext cx="55016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class MyException  </a:t>
            </a:r>
            <a:r>
              <a:rPr lang="zh-CN" altLang="en-US" b="1">
                <a:solidFill>
                  <a:srgbClr val="FF0000"/>
                </a:solidFill>
              </a:rPr>
              <a:t>extends Exception</a:t>
            </a:r>
            <a:r>
              <a:rPr lang="zh-CN" altLang="en-US" b="1"/>
              <a:t> {</a:t>
            </a:r>
            <a:endParaRPr lang="zh-CN" altLang="en-US" b="1"/>
          </a:p>
          <a:p>
            <a:r>
              <a:rPr lang="zh-CN" altLang="en-US" b="1"/>
              <a:t>    public String toString() {return "自定义异常";}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  <a:p>
            <a:r>
              <a:rPr lang="zh-CN" altLang="en-US" b="1"/>
              <a:t>class Quiz1 {</a:t>
            </a:r>
            <a:endParaRPr lang="zh-CN" altLang="en-US" b="1"/>
          </a:p>
          <a:p>
            <a:r>
              <a:rPr lang="zh-CN" altLang="en-US" b="1"/>
              <a:t>    public static void main(String args[]) {</a:t>
            </a:r>
            <a:endParaRPr lang="zh-CN" altLang="en-US" b="1"/>
          </a:p>
          <a:p>
            <a:r>
              <a:rPr lang="zh-CN" altLang="en-US" b="1"/>
              <a:t>        try {</a:t>
            </a:r>
            <a:r>
              <a:rPr lang="zh-CN" altLang="en-US" b="1">
                <a:solidFill>
                  <a:srgbClr val="FF0000"/>
                </a:solidFill>
              </a:rPr>
              <a:t>myMethod()</a:t>
            </a:r>
            <a:r>
              <a:rPr lang="zh-CN" altLang="en-US" b="1"/>
              <a:t>; }</a:t>
            </a:r>
            <a:endParaRPr lang="zh-CN" altLang="en-US" b="1"/>
          </a:p>
          <a:p>
            <a:r>
              <a:rPr lang="zh-CN" altLang="en-US" b="1"/>
              <a:t>        catch (MyException e){</a:t>
            </a:r>
            <a:endParaRPr lang="zh-CN" altLang="en-US" b="1"/>
          </a:p>
          <a:p>
            <a:r>
              <a:rPr lang="zh-CN" altLang="en-US" b="1"/>
              <a:t>            </a:t>
            </a:r>
            <a:r>
              <a:rPr lang="zh-CN" altLang="en-US" b="1">
                <a:solidFill>
                  <a:srgbClr val="FF0000"/>
                </a:solidFill>
              </a:rPr>
              <a:t>System.out.println(e.toString());</a:t>
            </a:r>
            <a:r>
              <a:rPr lang="zh-CN" altLang="en-US" b="1"/>
              <a:t>}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    static void </a:t>
            </a:r>
            <a:r>
              <a:rPr lang="zh-CN" altLang="en-US" b="1">
                <a:solidFill>
                  <a:srgbClr val="FF0000"/>
                </a:solidFill>
              </a:rPr>
              <a:t>myMethod() throws MyException</a:t>
            </a:r>
            <a:r>
              <a:rPr lang="zh-CN" altLang="en-US" b="1"/>
              <a:t>  {</a:t>
            </a:r>
            <a:endParaRPr lang="zh-CN" altLang="en-US" b="1"/>
          </a:p>
          <a:p>
            <a:r>
              <a:rPr lang="zh-CN" altLang="en-US" b="1"/>
              <a:t>       </a:t>
            </a:r>
            <a:r>
              <a:rPr lang="zh-CN" altLang="en-US" b="1">
                <a:solidFill>
                  <a:srgbClr val="FF0000"/>
                </a:solidFill>
              </a:rPr>
              <a:t> throw new MyException();</a:t>
            </a:r>
            <a:r>
              <a:rPr lang="zh-CN" altLang="en-US" b="1"/>
              <a:t> }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50" y="5649595"/>
            <a:ext cx="2025650" cy="558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/>
          <p:nvPr/>
        </p:nvSpPr>
        <p:spPr>
          <a:xfrm>
            <a:off x="167005" y="173990"/>
            <a:ext cx="4435475" cy="641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rPr>
              <a:t>Java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rPr>
              <a:t>的标准的数据流</a:t>
            </a:r>
            <a:endParaRPr lang="zh-CN" altLang="en-US" sz="3600" b="1" dirty="0">
              <a:solidFill>
                <a:schemeClr val="folHlink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815340"/>
            <a:ext cx="4642485" cy="144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2959100"/>
            <a:ext cx="5034915" cy="1985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65" y="1120775"/>
            <a:ext cx="3413125" cy="2390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/>
          <p:nvPr/>
        </p:nvSpPr>
        <p:spPr>
          <a:xfrm>
            <a:off x="167005" y="173990"/>
            <a:ext cx="293433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rPr>
              <a:t>Java</a:t>
            </a: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rPr>
              <a:t>的标准的数据流</a:t>
            </a:r>
            <a:endParaRPr lang="zh-CN" altLang="en-US" sz="2000" b="1" dirty="0">
              <a:solidFill>
                <a:schemeClr val="folHlink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22581"/>
          <a:stretch>
            <a:fillRect/>
          </a:stretch>
        </p:blipFill>
        <p:spPr>
          <a:xfrm>
            <a:off x="258445" y="588010"/>
            <a:ext cx="4725035" cy="4559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1143000"/>
            <a:ext cx="4503420" cy="673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8445" y="1816100"/>
            <a:ext cx="5234940" cy="561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85" y="2378075"/>
            <a:ext cx="5227320" cy="493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235" y="588010"/>
            <a:ext cx="7078345" cy="53530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00965" y="111125"/>
            <a:ext cx="8534400" cy="1066800"/>
          </a:xfrm>
          <a:solidFill>
            <a:srgbClr val="FFFF99">
              <a:alpha val="100000"/>
            </a:srgbClr>
          </a:solidFill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编译语法错误</a:t>
            </a:r>
            <a:r>
              <a:rPr lang="en-US" altLang="zh-CN" sz="2800" b="1" dirty="0">
                <a:solidFill>
                  <a:schemeClr val="hlink"/>
                </a:solidFill>
              </a:rPr>
              <a:t>——</a:t>
            </a:r>
            <a:r>
              <a:rPr lang="zh-CN" altLang="en-US" sz="2800" b="1" dirty="0"/>
              <a:t>程序存在语法问题，未能通过由源代码到目标代码的编译过程而产生的错误。</a:t>
            </a:r>
            <a:endParaRPr lang="zh-CN" altLang="en-US" sz="2800" b="1" dirty="0"/>
          </a:p>
        </p:txBody>
      </p:sp>
      <p:sp>
        <p:nvSpPr>
          <p:cNvPr id="9220" name="Rectangle 4"/>
          <p:cNvSpPr/>
          <p:nvPr/>
        </p:nvSpPr>
        <p:spPr>
          <a:xfrm>
            <a:off x="233045" y="1238250"/>
            <a:ext cx="8269605" cy="68199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3200" b="1" dirty="0">
                <a:solidFill>
                  <a:schemeClr val="hlink"/>
                </a:solidFill>
                <a:latin typeface="Tahoma" panose="020B0604030504040204" pitchFamily="34" charset="0"/>
              </a:rPr>
              <a:t>运行错误</a:t>
            </a:r>
            <a:r>
              <a:rPr lang="en-US" altLang="zh-CN" sz="3200" b="1" dirty="0">
                <a:solidFill>
                  <a:schemeClr val="hlink"/>
                </a:solidFill>
                <a:latin typeface="Tahoma" panose="020B0604030504040204" pitchFamily="34" charset="0"/>
              </a:rPr>
              <a:t>——</a:t>
            </a:r>
            <a:r>
              <a:rPr lang="zh-CN" altLang="en-US" sz="2800" b="1" spc="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在程序的运行过程中产生的错误</a:t>
            </a:r>
            <a:r>
              <a:rPr lang="zh-CN" altLang="en-US" sz="3200" b="1" dirty="0">
                <a:latin typeface="Tahoma" panose="020B0604030504040204" pitchFamily="34" charset="0"/>
              </a:rPr>
              <a:t>。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2073275"/>
            <a:ext cx="2087880" cy="1546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5" y="2073275"/>
            <a:ext cx="2628900" cy="1600200"/>
          </a:xfrm>
          <a:prstGeom prst="rect">
            <a:avLst/>
          </a:prstGeom>
        </p:spPr>
      </p:pic>
      <p:sp>
        <p:nvSpPr>
          <p:cNvPr id="11267" name="Text Box 18"/>
          <p:cNvSpPr txBox="1"/>
          <p:nvPr/>
        </p:nvSpPr>
        <p:spPr>
          <a:xfrm>
            <a:off x="331470" y="3826510"/>
            <a:ext cx="8686800" cy="222726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folHlink"/>
                </a:solidFill>
                <a:latin typeface="Tahoma" panose="020B0604030504040204" pitchFamily="34" charset="0"/>
              </a:rPr>
              <a:t>Java</a:t>
            </a:r>
            <a:r>
              <a:rPr lang="zh-CN" altLang="en-US" sz="3600" b="1" dirty="0">
                <a:solidFill>
                  <a:schemeClr val="folHlink"/>
                </a:solidFill>
                <a:latin typeface="Tahoma" panose="020B0604030504040204" pitchFamily="34" charset="0"/>
              </a:rPr>
              <a:t>的异常处理机制</a:t>
            </a:r>
            <a:endParaRPr lang="zh-CN" altLang="en-US" sz="3600" b="1" dirty="0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  <a:ea typeface="华文新魏" panose="02010800040101010101" pitchFamily="2" charset="-122"/>
              </a:rPr>
              <a:t>将</a:t>
            </a:r>
            <a:r>
              <a:rPr lang="zh-CN" altLang="en-US" sz="2800" b="1" dirty="0">
                <a:solidFill>
                  <a:schemeClr val="hlink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可能出现的异常分类后</a:t>
            </a:r>
            <a:r>
              <a:rPr lang="zh-CN" altLang="en-US" sz="2800" b="1" dirty="0">
                <a:latin typeface="Tahoma" panose="020B0604030504040204" pitchFamily="34" charset="0"/>
                <a:ea typeface="华文新魏" panose="02010800040101010101" pitchFamily="2" charset="-122"/>
              </a:rPr>
              <a:t>编写成一个个</a:t>
            </a:r>
            <a:r>
              <a:rPr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异常类</a:t>
            </a:r>
            <a:r>
              <a:rPr lang="zh-CN" altLang="en-US" sz="2800" b="1" dirty="0">
                <a:latin typeface="Tahoma" panose="020B0604030504040204" pitchFamily="34" charset="0"/>
                <a:ea typeface="华文新魏" panose="02010800040101010101" pitchFamily="2" charset="-122"/>
              </a:rPr>
              <a:t>，当程序发生异常时，则产生一个个相应的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异常对象</a:t>
            </a:r>
            <a:r>
              <a:rPr lang="zh-CN" altLang="en-US" sz="2800" b="1" dirty="0">
                <a:latin typeface="Tahoma" panose="020B0604030504040204" pitchFamily="34" charset="0"/>
                <a:ea typeface="华文新魏" panose="02010800040101010101" pitchFamily="2" charset="-122"/>
              </a:rPr>
              <a:t>，并把它交给运行系统，由运行系统寻找相应的代码来处理。</a:t>
            </a:r>
            <a:endParaRPr lang="zh-CN" altLang="en-US" sz="2800" b="1" dirty="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10490"/>
            <a:ext cx="6896100" cy="331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596640"/>
            <a:ext cx="4848225" cy="312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3736975"/>
            <a:ext cx="6487160" cy="1015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278130"/>
            <a:ext cx="3429000" cy="541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819150"/>
            <a:ext cx="4945380" cy="403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1421765"/>
            <a:ext cx="4824095" cy="10528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" y="2673350"/>
            <a:ext cx="5842635" cy="365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45" y="3237230"/>
            <a:ext cx="6049010" cy="673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45" y="4013835"/>
            <a:ext cx="5321935" cy="4972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745" y="4613910"/>
            <a:ext cx="5104130" cy="4044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745" y="5202555"/>
            <a:ext cx="5104130" cy="13785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6745" y="278130"/>
            <a:ext cx="4693920" cy="4114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6745" y="873760"/>
            <a:ext cx="4951730" cy="10718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8380" y="2084705"/>
            <a:ext cx="6019800" cy="4495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6525" y="2693670"/>
            <a:ext cx="5061585" cy="13303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85420" y="245110"/>
            <a:ext cx="5793740" cy="2514600"/>
            <a:chOff x="9412" y="6504"/>
            <a:chExt cx="9124" cy="396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88" y="6504"/>
              <a:ext cx="8148" cy="6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2" y="7360"/>
              <a:ext cx="9125" cy="310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63855" y="2759710"/>
            <a:ext cx="3742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im[0]</a:t>
            </a:r>
            <a:r>
              <a:rPr lang="zh-CN" altLang="en-US" sz="2000" b="1">
                <a:solidFill>
                  <a:srgbClr val="FF0000"/>
                </a:solidFill>
              </a:rPr>
              <a:t>尚未实例化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" y="3346450"/>
            <a:ext cx="4907280" cy="5105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" y="3919855"/>
            <a:ext cx="4752340" cy="293814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390" y="218440"/>
            <a:ext cx="3223260" cy="5181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795" y="788670"/>
            <a:ext cx="5883275" cy="8051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190" y="4763770"/>
            <a:ext cx="5838825" cy="125031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795" y="1762760"/>
            <a:ext cx="5913120" cy="29063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42240"/>
            <a:ext cx="6160770" cy="454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775" y="824230"/>
            <a:ext cx="6607175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30000"/>
              </a:lnSpc>
              <a:spcBef>
                <a:spcPct val="100000"/>
              </a:spcBef>
            </a:pPr>
            <a:r>
              <a:rPr lang="zh-CN" altLang="en-US" b="1" dirty="0">
                <a:sym typeface="+mn-ea"/>
              </a:rPr>
              <a:t>对所发生的异常进行的处理就是</a:t>
            </a: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异常处理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 dirty="0">
              <a:sym typeface="+mn-ea"/>
            </a:endParaRPr>
          </a:p>
          <a:p>
            <a:pPr eaLnBrk="1" hangingPunct="1">
              <a:lnSpc>
                <a:spcPct val="30000"/>
              </a:lnSpc>
              <a:spcBef>
                <a:spcPct val="100000"/>
              </a:spcBef>
            </a:pP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异常处理的重要性“</a:t>
            </a:r>
            <a:r>
              <a:rPr lang="zh-CN" altLang="en-US" b="1" dirty="0">
                <a:sym typeface="+mn-ea"/>
              </a:rPr>
              <a:t>程序不但能发现异常，还要捕获异常。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469390"/>
            <a:ext cx="5661025" cy="3086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4667250"/>
            <a:ext cx="6153150" cy="677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45" y="1103630"/>
            <a:ext cx="5547995" cy="3357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600" y="4667250"/>
            <a:ext cx="2797175" cy="1582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274320"/>
            <a:ext cx="4470400" cy="2727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3279140"/>
            <a:ext cx="4381500" cy="4527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4325" y="274320"/>
            <a:ext cx="535940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class FinalTest_1{</a:t>
            </a:r>
            <a:endParaRPr lang="zh-CN" altLang="en-US" b="1"/>
          </a:p>
          <a:p>
            <a:r>
              <a:rPr lang="zh-CN" altLang="en-US" b="1"/>
              <a:t>    public static void main(String[] args) {</a:t>
            </a:r>
            <a:endParaRPr lang="zh-CN" altLang="en-US" b="1"/>
          </a:p>
          <a:p>
            <a:r>
              <a:rPr lang="zh-CN" altLang="en-US" b="1"/>
              <a:t>        String greetings [ ] = {"Hello world!", "No, I mena it!","Thanks God! "};</a:t>
            </a:r>
            <a:endParaRPr lang="zh-CN" altLang="en-US" b="1"/>
          </a:p>
          <a:p>
            <a:r>
              <a:rPr lang="zh-CN" altLang="en-US" b="1"/>
              <a:t>        for(int i =0;i&lt;4;i++){</a:t>
            </a:r>
            <a:endParaRPr lang="zh-CN" altLang="en-US" b="1"/>
          </a:p>
          <a:p>
            <a:r>
              <a:rPr lang="zh-CN" altLang="en-US" b="1"/>
              <a:t>            try {</a:t>
            </a:r>
            <a:endParaRPr lang="zh-CN" altLang="en-US" b="1"/>
          </a:p>
          <a:p>
            <a:r>
              <a:rPr lang="zh-CN" altLang="en-US" b="1"/>
              <a:t>                System.out.println(greetings[i]);</a:t>
            </a:r>
            <a:endParaRPr lang="zh-CN" altLang="en-US" b="1"/>
          </a:p>
          <a:p>
            <a:r>
              <a:rPr lang="zh-CN" altLang="en-US" b="1"/>
              <a:t>            }catch (ArrayIndexOutOfBoundsException e) {</a:t>
            </a:r>
            <a:endParaRPr lang="zh-CN" altLang="en-US" b="1"/>
          </a:p>
          <a:p>
            <a:r>
              <a:rPr lang="zh-CN" altLang="en-US" b="1"/>
              <a:t>                System.out.println("resetting index value");</a:t>
            </a:r>
            <a:endParaRPr lang="zh-CN" altLang="en-US" b="1"/>
          </a:p>
          <a:p>
            <a:r>
              <a:rPr lang="zh-CN" altLang="en-US" b="1"/>
              <a:t>            }catch (Exception e) {</a:t>
            </a:r>
            <a:endParaRPr lang="zh-CN" altLang="en-US" b="1"/>
          </a:p>
          <a:p>
            <a:r>
              <a:rPr lang="zh-CN" altLang="en-US" b="1"/>
              <a:t>                System.out.println(e.toString());</a:t>
            </a:r>
            <a:endParaRPr lang="zh-CN" altLang="en-US" b="1"/>
          </a:p>
          <a:p>
            <a:r>
              <a:rPr lang="zh-CN" altLang="en-US" b="1"/>
              <a:t>            }finally {</a:t>
            </a:r>
            <a:endParaRPr lang="zh-CN" altLang="en-US" b="1"/>
          </a:p>
          <a:p>
            <a:r>
              <a:rPr lang="zh-CN" altLang="en-US" b="1"/>
              <a:t>                </a:t>
            </a:r>
            <a:r>
              <a:rPr lang="zh-CN" altLang="en-US" b="1">
                <a:solidFill>
                  <a:srgbClr val="FF0000"/>
                </a:solidFill>
              </a:rPr>
              <a:t>System.out.println("This is always printed");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              if ( i==3 )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                  break;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/>
              <a:t>            }</a:t>
            </a:r>
            <a:endParaRPr lang="zh-CN" altLang="en-US" b="1"/>
          </a:p>
          <a:p>
            <a:r>
              <a:rPr lang="zh-CN" altLang="en-US" b="1"/>
              <a:t>            System.out.println("out");</a:t>
            </a:r>
            <a:endParaRPr lang="zh-CN" altLang="en-US" b="1"/>
          </a:p>
          <a:p>
            <a:r>
              <a:rPr lang="zh-CN" altLang="en-US" b="1"/>
              <a:t>        }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45" y="3860800"/>
            <a:ext cx="1622425" cy="2771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220" y="59055"/>
            <a:ext cx="506476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b="1"/>
              <a:t>class testFinally_2{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public static void main(String args[]){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int  a=1,b=0;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for(int i=0;i&lt;4;i++){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System.out.println("Test No:"+(i+1));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try{ switch(i){   case  0:  a=3/b;  break;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    case  1:  int c[]=new int[10];  c[10]=0; break;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    case  2:  char ch="ABC".charAt(99); break;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    case  3:   break;  }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} catch( ArithmeticException e ){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    System.out.println("divided by 0"); }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catch(ArrayIndexOutOfBoundsException e){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    System.out.println("Index out Array  Bound"); }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catch(IndexOutOfBoundsException e){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        System.out.println("index out of bound"); }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</a:t>
            </a:r>
            <a:r>
              <a:rPr lang="zh-CN" altLang="en-US" b="1">
                <a:solidFill>
                  <a:srgbClr val="FF0000"/>
                </a:solidFill>
              </a:rPr>
              <a:t>    finally{System.out.println("exicute finally block!");}</a:t>
            </a:r>
            <a:endParaRPr lang="zh-CN" altLang="en-US" b="1"/>
          </a:p>
          <a:p>
            <a:pPr algn="l">
              <a:buClrTx/>
              <a:buSzTx/>
              <a:buNone/>
            </a:pPr>
            <a:r>
              <a:rPr lang="zh-CN" altLang="en-US" b="1"/>
              <a:t>        }  }  }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3690" y="2800985"/>
            <a:ext cx="2278380" cy="3589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0" y="213360"/>
            <a:ext cx="3832860" cy="3611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3933825"/>
            <a:ext cx="906780" cy="411480"/>
          </a:xfrm>
          <a:prstGeom prst="rect">
            <a:avLst/>
          </a:prstGeom>
        </p:spPr>
      </p:pic>
      <p:sp>
        <p:nvSpPr>
          <p:cNvPr id="98308" name="Text Box 4"/>
          <p:cNvSpPr txBox="1"/>
          <p:nvPr/>
        </p:nvSpPr>
        <p:spPr>
          <a:xfrm>
            <a:off x="8006715" y="4608195"/>
            <a:ext cx="3839845" cy="11988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finally </a:t>
            </a:r>
            <a:r>
              <a:rPr lang="zh-CN" altLang="en-US" sz="2400" dirty="0">
                <a:latin typeface="Tahoma" panose="020B0604030504040204" pitchFamily="34" charset="0"/>
              </a:rPr>
              <a:t>语句不被执行的唯一情况是：先执行了用于终止程序的</a:t>
            </a:r>
            <a:r>
              <a:rPr lang="en-US" altLang="zh-CN" sz="2400" dirty="0">
                <a:latin typeface="Tahoma" panose="020B0604030504040204" pitchFamily="34" charset="0"/>
              </a:rPr>
              <a:t>System.exit()</a:t>
            </a:r>
            <a:r>
              <a:rPr lang="zh-CN" altLang="en-US" sz="2400" dirty="0">
                <a:latin typeface="Tahoma" panose="020B0604030504040204" pitchFamily="34" charset="0"/>
              </a:rPr>
              <a:t>方法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216535"/>
            <a:ext cx="5278755" cy="755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90805" y="1123315"/>
            <a:ext cx="6340475" cy="1225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 "/>
              <a:defRPr/>
            </a:pPr>
            <a:r>
              <a:rPr kumimoji="1" lang="zh-CN" altLang="en-US" b="1" kern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sym typeface="+mn-ea"/>
              </a:rPr>
              <a:t>不想马上处理它所生成的异常</a:t>
            </a:r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，而是向上传递（抛出），</a:t>
            </a:r>
            <a:endParaRPr kumimoji="1" lang="zh-CN" altLang="en-US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 "/>
              <a:defRPr/>
            </a:pPr>
            <a:r>
              <a:rPr kumimoji="1" lang="zh-CN" altLang="en-US" b="1" kern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sym typeface="+mn-ea"/>
              </a:rPr>
              <a:t>抛出的异常</a:t>
            </a:r>
            <a:r>
              <a:rPr kumimoji="1" lang="zh-CN" altLang="en-US" b="1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交由调用该方法的上一级的方法来处理</a:t>
            </a:r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，这时就要用到</a:t>
            </a:r>
            <a:r>
              <a:rPr lang="en-US" altLang="zh-CN" b="1" dirty="0">
                <a:solidFill>
                  <a:schemeClr val="hlink"/>
                </a:solidFill>
                <a:sym typeface="+mn-ea"/>
              </a:rPr>
              <a:t>throw子句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0915" y="135890"/>
            <a:ext cx="605980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class  ThrowException {</a:t>
            </a:r>
            <a:endParaRPr lang="zh-CN" altLang="en-US" b="1"/>
          </a:p>
          <a:p>
            <a:r>
              <a:rPr lang="zh-CN" altLang="en-US" b="1"/>
              <a:t>    public static void Test() {</a:t>
            </a:r>
            <a:endParaRPr lang="zh-CN" altLang="en-US" b="1"/>
          </a:p>
          <a:p>
            <a:r>
              <a:rPr lang="zh-CN" altLang="en-US" b="1"/>
              <a:t>        try {</a:t>
            </a:r>
            <a:endParaRPr lang="zh-CN" altLang="en-US" b="1"/>
          </a:p>
          <a:p>
            <a:r>
              <a:rPr lang="zh-CN" altLang="en-US" b="1"/>
              <a:t>            int c[] = new int[10];</a:t>
            </a:r>
            <a:endParaRPr lang="zh-CN" altLang="en-US" b="1"/>
          </a:p>
          <a:p>
            <a:r>
              <a:rPr lang="zh-CN" altLang="en-US" b="1"/>
              <a:t>            c[10] = 0;</a:t>
            </a:r>
            <a:endParaRPr lang="zh-CN" altLang="en-US" b="1"/>
          </a:p>
          <a:p>
            <a:r>
              <a:rPr lang="zh-CN" altLang="en-US" b="1"/>
              <a:t>        } catch </a:t>
            </a:r>
            <a:r>
              <a:rPr lang="zh-CN" altLang="en-US" b="1">
                <a:solidFill>
                  <a:srgbClr val="FF0000"/>
                </a:solidFill>
              </a:rPr>
              <a:t>(ArrayIndexOutOfBoundsException e)</a:t>
            </a:r>
            <a:r>
              <a:rPr lang="zh-CN" altLang="en-US" b="1"/>
              <a:t> {</a:t>
            </a:r>
            <a:endParaRPr lang="zh-CN" altLang="en-US" b="1"/>
          </a:p>
          <a:p>
            <a:r>
              <a:rPr lang="zh-CN" altLang="en-US" b="1"/>
              <a:t>            throw e;      // 抛出点—抛出异常</a:t>
            </a:r>
            <a:endParaRPr lang="zh-CN" altLang="en-US" b="1"/>
          </a:p>
          <a:p>
            <a:r>
              <a:rPr lang="zh-CN" altLang="en-US" b="1"/>
              <a:t>        }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   public static void main(String[] args) {</a:t>
            </a:r>
            <a:endParaRPr lang="zh-CN" altLang="en-US" b="1"/>
          </a:p>
          <a:p>
            <a:r>
              <a:rPr lang="zh-CN" altLang="en-US" b="1"/>
              <a:t>        try{</a:t>
            </a:r>
            <a:endParaRPr lang="zh-CN" altLang="en-US" b="1"/>
          </a:p>
          <a:p>
            <a:r>
              <a:rPr lang="zh-CN" altLang="en-US" b="1"/>
              <a:t>            Test( );</a:t>
            </a:r>
            <a:endParaRPr lang="zh-CN" altLang="en-US" b="1"/>
          </a:p>
          <a:p>
            <a:r>
              <a:rPr lang="zh-CN" altLang="en-US" b="1"/>
              <a:t>        }</a:t>
            </a:r>
            <a:r>
              <a:rPr lang="zh-CN" altLang="en-US" b="1">
                <a:solidFill>
                  <a:srgbClr val="FF0000"/>
                </a:solidFill>
              </a:rPr>
              <a:t>catch(  IndexOutOfBoundsException   e  )</a:t>
            </a:r>
            <a:r>
              <a:rPr lang="zh-CN" altLang="en-US" b="1"/>
              <a:t> {</a:t>
            </a:r>
            <a:endParaRPr lang="zh-CN" altLang="en-US" b="1"/>
          </a:p>
          <a:p>
            <a:r>
              <a:rPr lang="zh-CN" altLang="en-US" b="1"/>
              <a:t>        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System.out.println("\t 下标越界！");</a:t>
            </a:r>
            <a:endParaRPr kumimoji="1" lang="zh-CN" altLang="en-US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r>
              <a:rPr lang="en-US" altLang="zh-CN" b="1"/>
              <a:t>            </a:t>
            </a:r>
            <a:r>
              <a:rPr lang="zh-CN" altLang="en-US" b="1"/>
              <a:t>throw  e;</a:t>
            </a:r>
            <a:endParaRPr lang="zh-CN" altLang="en-US" b="1"/>
          </a:p>
          <a:p>
            <a:r>
              <a:rPr lang="zh-CN" altLang="en-US" b="1"/>
              <a:t>        }finally{</a:t>
            </a:r>
            <a:endParaRPr lang="zh-CN" altLang="en-US" b="1"/>
          </a:p>
          <a:p>
            <a:r>
              <a:rPr lang="zh-CN" altLang="en-US" b="1"/>
              <a:t>            System.out.println("\t 在finally块中！");}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308610" y="2348865"/>
            <a:ext cx="574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b="1" dirty="0">
                <a:solidFill>
                  <a:schemeClr val="hlink"/>
                </a:solidFill>
                <a:sym typeface="+mn-ea"/>
              </a:rPr>
              <a:t>throws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语句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指明方法中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sym typeface="+mn-ea"/>
              </a:rPr>
              <a:t>可能要产生的异常类型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但本方法不想处理，交给调用该方法的上级方法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进行异常处理。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5490210"/>
            <a:ext cx="8352155" cy="1147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PLACING_PICTURE_USER_VIEWPORT" val="{&quot;height&quot;:1080,&quot;width&quot;:10056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COMMONDATA" val="eyJoZGlkIjoiZDA3YTExNmIwZWFkZDI3OGRmMjllM2ZiYjhlYWU0MG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4035</Words>
  <Application>WPS 演示</Application>
  <PresentationFormat>宽屏</PresentationFormat>
  <Paragraphs>156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Tahoma</vt:lpstr>
      <vt:lpstr>华文新魏</vt:lpstr>
      <vt:lpstr>Times New Roman</vt:lpstr>
      <vt:lpstr>微软雅黑</vt:lpstr>
      <vt:lpstr>Arial Unicode MS</vt:lpstr>
      <vt:lpstr>Calibri</vt:lpstr>
      <vt:lpstr>Office 主题​​</vt:lpstr>
      <vt:lpstr>Java复习提纲3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夜雨声烦</cp:lastModifiedBy>
  <cp:revision>153</cp:revision>
  <dcterms:created xsi:type="dcterms:W3CDTF">2019-06-19T02:08:00Z</dcterms:created>
  <dcterms:modified xsi:type="dcterms:W3CDTF">2022-06-22T04:17:29Z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B29DE8B286554DB29CA97647156634F9</vt:lpwstr>
  </property>
</Properties>
</file>