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7" r:id="rId5"/>
    <p:sldId id="275" r:id="rId6"/>
    <p:sldId id="259" r:id="rId7"/>
    <p:sldId id="271" r:id="rId8"/>
    <p:sldId id="262" r:id="rId9"/>
    <p:sldId id="272" r:id="rId10"/>
    <p:sldId id="273" r:id="rId11"/>
    <p:sldId id="267" r:id="rId12"/>
    <p:sldId id="266" r:id="rId13"/>
    <p:sldId id="281" r:id="rId14"/>
    <p:sldId id="278" r:id="rId15"/>
    <p:sldId id="269" r:id="rId16"/>
    <p:sldId id="279" r:id="rId17"/>
    <p:sldId id="274" r:id="rId18"/>
    <p:sldId id="265" r:id="rId19"/>
    <p:sldId id="28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7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5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8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9516-D067-4C59-85EF-0C204FE9C2D2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A293-72B3-4A92-9484-84C9DB66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5290"/>
            <a:ext cx="9144000" cy="2639736"/>
          </a:xfrm>
        </p:spPr>
        <p:txBody>
          <a:bodyPr>
            <a:normAutofit/>
          </a:bodyPr>
          <a:lstStyle/>
          <a:p>
            <a:r>
              <a:rPr lang="pt-BR" dirty="0" smtClean="0"/>
              <a:t>The 5 </a:t>
            </a:r>
            <a:r>
              <a:rPr lang="pt-BR" dirty="0" err="1" smtClean="0"/>
              <a:t>important</a:t>
            </a:r>
            <a:r>
              <a:rPr lang="pt-BR" dirty="0" smtClean="0"/>
              <a:t> </a:t>
            </a:r>
            <a:r>
              <a:rPr lang="pt-BR" dirty="0" err="1" smtClean="0"/>
              <a:t>ones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Plus some “</a:t>
            </a:r>
            <a:r>
              <a:rPr lang="pt-BR" dirty="0" err="1" smtClean="0"/>
              <a:t>free</a:t>
            </a:r>
            <a:r>
              <a:rPr lang="pt-BR" dirty="0" smtClean="0"/>
              <a:t>”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comes </a:t>
            </a:r>
            <a:r>
              <a:rPr lang="pt-BR" dirty="0" err="1" smtClean="0"/>
              <a:t>with</a:t>
            </a:r>
            <a:r>
              <a:rPr lang="pt-BR" dirty="0" smtClean="0"/>
              <a:t> C#</a:t>
            </a:r>
          </a:p>
          <a:p>
            <a:r>
              <a:rPr lang="pt-BR" dirty="0" smtClean="0"/>
              <a:t>And </a:t>
            </a:r>
            <a:r>
              <a:rPr lang="pt-BR" dirty="0" err="1" smtClean="0"/>
              <a:t>interesting</a:t>
            </a:r>
            <a:r>
              <a:rPr lang="pt-BR" dirty="0" smtClean="0"/>
              <a:t> </a:t>
            </a:r>
            <a:r>
              <a:rPr lang="pt-BR" dirty="0" err="1" smtClean="0"/>
              <a:t>patterns</a:t>
            </a:r>
            <a:r>
              <a:rPr lang="pt-BR" dirty="0" smtClean="0"/>
              <a:t> for </a:t>
            </a:r>
            <a:r>
              <a:rPr lang="pt-BR" dirty="0" err="1" smtClean="0"/>
              <a:t>continuing</a:t>
            </a:r>
            <a:r>
              <a:rPr lang="pt-BR" dirty="0" smtClean="0"/>
              <a:t> </a:t>
            </a:r>
            <a:r>
              <a:rPr lang="pt-BR" dirty="0" err="1" smtClean="0"/>
              <a:t>studies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LucidioK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5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Behavioral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Chain of </a:t>
            </a:r>
            <a:r>
              <a:rPr lang="pt-BR" dirty="0" err="1" smtClean="0"/>
              <a:t>Responsibility</a:t>
            </a:r>
            <a:r>
              <a:rPr lang="pt-BR" dirty="0" smtClean="0"/>
              <a:t>;</a:t>
            </a:r>
          </a:p>
          <a:p>
            <a:r>
              <a:rPr lang="pt-BR" dirty="0" err="1"/>
              <a:t>Strategy</a:t>
            </a:r>
            <a:r>
              <a:rPr lang="pt-BR" dirty="0" smtClean="0"/>
              <a:t>;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5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Chain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12695" cy="4351338"/>
          </a:xfrm>
        </p:spPr>
        <p:txBody>
          <a:bodyPr/>
          <a:lstStyle/>
          <a:p>
            <a:r>
              <a:rPr lang="pt-BR" dirty="0" smtClean="0"/>
              <a:t>Executes a list of commands or Strategies.</a:t>
            </a:r>
          </a:p>
          <a:p>
            <a:r>
              <a:rPr lang="pt-BR" dirty="0" smtClean="0"/>
              <a:t>New items can be added to the list as needed.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1368" y="1395663"/>
            <a:ext cx="745957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IVerifStrategy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Verify();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VerifCOR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List&lt;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IVerifStrategy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Strategies = new List&lt;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IVerifStrategy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PopulateList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Strategies.Add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BasicVerifications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Strategies.Add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DSMVerifications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Strategies.Add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SomeOtherVerification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Execute()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succeeded = true;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IVerifStrategy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Strategies)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if (!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strat.Execute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succeeded = false;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succeeded;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69" y="224328"/>
            <a:ext cx="3040131" cy="18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4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 algorithm that can be selected at run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35" y="365125"/>
            <a:ext cx="3810000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514600"/>
            <a:ext cx="380668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IHasher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byte[] Hash(byte[] input);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MD5Hasher 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IHasher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byte[] Hash(byte[] input)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MD5 hasher = MD5.Create();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hasher.ComputeHash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9504" y="2514599"/>
            <a:ext cx="6599583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StoopeedHasher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IHasher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byte[] Hash(byte[] input)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byte[] output = new byte[1];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(byte b in input) output[0] ^= b;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output;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TestHash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byte[] Hash(string input,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IHasher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hasher)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hasher.Hash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Encoding.Default.GetBytes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(input));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Test()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byte[] hmd5 = Hash("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new MD5Hasher());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byte[]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hstp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Hash("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new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StoopeedHasher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52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have time: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 that come “for free” with C#</a:t>
            </a:r>
          </a:p>
          <a:p>
            <a:pPr lvl="1"/>
            <a:r>
              <a:rPr lang="en-US" dirty="0" smtClean="0"/>
              <a:t>Iterator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Interesting patterns for future learning</a:t>
            </a:r>
          </a:p>
          <a:p>
            <a:pPr lvl="1"/>
            <a:r>
              <a:rPr lang="en-US" dirty="0" smtClean="0"/>
              <a:t>Observer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235364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that come “for free” with C#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313" y="1690688"/>
            <a:ext cx="1802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Template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804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 is used to traverse a container and access the container's </a:t>
            </a:r>
            <a:r>
              <a:rPr lang="en-US" dirty="0" smtClean="0"/>
              <a:t>elements</a:t>
            </a:r>
          </a:p>
          <a:p>
            <a:r>
              <a:rPr lang="pt-BR" dirty="0" smtClean="0"/>
              <a:t>In C#: implement IEnumerable interface. List&lt;T&gt; implements it. </a:t>
            </a:r>
          </a:p>
          <a:p>
            <a:r>
              <a:rPr lang="pt-BR" dirty="0" smtClean="0"/>
              <a:t>The foreach statement requires Ienumerable.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9713" y="3784915"/>
            <a:ext cx="9892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GetFileEntries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IDSMFileEntryData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fileEntries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IDSMFileEntryData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fileEntries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Dsm.GetFileEntries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fileEntries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IDSMFileEntryData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fileEntries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28" y="82240"/>
            <a:ext cx="2347101" cy="17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2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Pattern for Future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</a:p>
          <a:p>
            <a:r>
              <a:rPr lang="en-US" dirty="0" smtClean="0"/>
              <a:t>Visitor</a:t>
            </a:r>
          </a:p>
          <a:p>
            <a:r>
              <a:rPr lang="en-US" dirty="0" smtClean="0"/>
              <a:t>Composite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7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Observer (or Publish/Subscribe)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72341"/>
          </a:xfrm>
        </p:spPr>
        <p:txBody>
          <a:bodyPr>
            <a:normAutofit/>
          </a:bodyPr>
          <a:lstStyle/>
          <a:p>
            <a:r>
              <a:rPr lang="pt-BR" dirty="0" smtClean="0"/>
              <a:t>An Observer subscribes to and then is notified of events that happen in another object.</a:t>
            </a:r>
          </a:p>
          <a:p>
            <a:r>
              <a:rPr lang="pt-BR" dirty="0" smtClean="0"/>
              <a:t>It is a way to inject code that inspect data as an algorithm is being executed.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86" y="365125"/>
            <a:ext cx="3428171" cy="14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3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95252" cy="4351338"/>
          </a:xfrm>
        </p:spPr>
        <p:txBody>
          <a:bodyPr/>
          <a:lstStyle/>
          <a:p>
            <a:r>
              <a:rPr lang="en-US" dirty="0" smtClean="0"/>
              <a:t>Separating </a:t>
            </a:r>
            <a:r>
              <a:rPr lang="en-US" dirty="0"/>
              <a:t>an algorithm from an object structure on which it operates</a:t>
            </a:r>
            <a:r>
              <a:rPr lang="en-US" dirty="0" smtClean="0"/>
              <a:t>.</a:t>
            </a:r>
          </a:p>
          <a:p>
            <a:r>
              <a:rPr lang="pt-BR" dirty="0" smtClean="0"/>
              <a:t>Example: MSCRM Resource Scheduling.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64" y="284507"/>
            <a:ext cx="2674455" cy="24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8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Compose objects into tree structures.</a:t>
            </a:r>
          </a:p>
          <a:p>
            <a:r>
              <a:rPr lang="pt-BR" dirty="0" smtClean="0"/>
              <a:t>Typical example: XmlNode.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15" y="365125"/>
            <a:ext cx="3625287" cy="23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6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This is a QUICK introduction to Design Patterns.</a:t>
            </a:r>
          </a:p>
          <a:p>
            <a:r>
              <a:rPr lang="pt-BR" dirty="0" smtClean="0"/>
              <a:t>Therefore it is in no way comprehensive nor “by the book”</a:t>
            </a:r>
          </a:p>
          <a:p>
            <a:r>
              <a:rPr lang="pt-BR" dirty="0" smtClean="0"/>
              <a:t>First we’ll What and Why.</a:t>
            </a:r>
          </a:p>
          <a:p>
            <a:r>
              <a:rPr lang="pt-BR" dirty="0" smtClean="0"/>
              <a:t>Basic Tenets.</a:t>
            </a:r>
          </a:p>
          <a:p>
            <a:r>
              <a:rPr lang="pt-BR" dirty="0" smtClean="0"/>
              <a:t>Creational Patterns.</a:t>
            </a:r>
          </a:p>
          <a:p>
            <a:r>
              <a:rPr lang="pt-BR" dirty="0" smtClean="0"/>
              <a:t>Structural Patterns.</a:t>
            </a:r>
          </a:p>
          <a:p>
            <a:r>
              <a:rPr lang="pt-BR" dirty="0" smtClean="0"/>
              <a:t>Behavioral Patterns.</a:t>
            </a:r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4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What are design factors?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8" y="1825624"/>
            <a:ext cx="11110732" cy="48529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Recurring </a:t>
            </a:r>
            <a:r>
              <a:rPr lang="en-US" dirty="0"/>
              <a:t>solutions to common problems in software </a:t>
            </a:r>
            <a:r>
              <a:rPr lang="en-US" dirty="0" smtClean="0"/>
              <a:t>design: many are so obvious that you have already seen them all over!</a:t>
            </a:r>
          </a:p>
          <a:p>
            <a:r>
              <a:rPr lang="pt-BR" dirty="0" smtClean="0"/>
              <a:t>Gang of Four (GoF): </a:t>
            </a:r>
            <a:r>
              <a:rPr lang="en-US" dirty="0"/>
              <a:t>Erich Gamma, Richard Helm, Ralph Johnson and John </a:t>
            </a:r>
            <a:r>
              <a:rPr lang="en-US" dirty="0" err="1" smtClean="0"/>
              <a:t>Vlissides</a:t>
            </a:r>
            <a:r>
              <a:rPr lang="en-US" dirty="0" smtClean="0"/>
              <a:t>.</a:t>
            </a:r>
          </a:p>
          <a:p>
            <a:r>
              <a:rPr lang="pt-BR" dirty="0" smtClean="0"/>
              <a:t>Best book: </a:t>
            </a:r>
            <a:r>
              <a:rPr lang="en-US" dirty="0"/>
              <a:t>Design Patterns Explained: A New Perspective on Object-Oriented Design </a:t>
            </a:r>
            <a:r>
              <a:rPr lang="en-US" dirty="0" smtClean="0"/>
              <a:t>by Allan </a:t>
            </a:r>
            <a:r>
              <a:rPr lang="en-US" dirty="0" err="1" smtClean="0"/>
              <a:t>Shalloway</a:t>
            </a:r>
            <a:r>
              <a:rPr lang="en-US" dirty="0" smtClean="0"/>
              <a:t>.</a:t>
            </a:r>
          </a:p>
          <a:p>
            <a:r>
              <a:rPr lang="en-US" dirty="0"/>
              <a:t>23 classic software design </a:t>
            </a:r>
            <a:r>
              <a:rPr lang="en-US" dirty="0" smtClean="0"/>
              <a:t>patterns.</a:t>
            </a:r>
          </a:p>
          <a:p>
            <a:r>
              <a:rPr lang="pt-BR" dirty="0" smtClean="0"/>
              <a:t>Many other defined later, such as Distributed Design Patterns, Interaction Design Patterns, Enterprise DP...</a:t>
            </a:r>
          </a:p>
          <a:p>
            <a:r>
              <a:rPr lang="pt-BR" dirty="0" smtClean="0"/>
              <a:t>There are also Anti-Patterns: typical patterns to avoid such as “Big Ball of Mud”, “Not Invented Here” and others.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67" y="365125"/>
            <a:ext cx="1233994" cy="15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Why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57213" cy="4351338"/>
          </a:xfrm>
        </p:spPr>
        <p:txBody>
          <a:bodyPr/>
          <a:lstStyle/>
          <a:p>
            <a:r>
              <a:rPr lang="pt-BR" dirty="0" smtClean="0"/>
              <a:t>Common vocabulary;</a:t>
            </a:r>
          </a:p>
          <a:p>
            <a:r>
              <a:rPr lang="pt-BR" dirty="0" smtClean="0"/>
              <a:t>Higher level of abstraction;</a:t>
            </a:r>
          </a:p>
          <a:p>
            <a:r>
              <a:rPr lang="pt-BR" dirty="0" smtClean="0"/>
              <a:t>Language independent;</a:t>
            </a:r>
          </a:p>
          <a:p>
            <a:r>
              <a:rPr lang="pt-BR" dirty="0" smtClean="0"/>
              <a:t>Best practices, just get the code!</a:t>
            </a:r>
          </a:p>
          <a:p>
            <a:r>
              <a:rPr lang="pt-BR" dirty="0" smtClean="0"/>
              <a:t>Goes hand in hand with Commonality Variability Analysis;</a:t>
            </a:r>
          </a:p>
          <a:p>
            <a:r>
              <a:rPr lang="pt-BR" dirty="0" smtClean="0"/>
              <a:t>Easy to refactor and maintain;</a:t>
            </a:r>
          </a:p>
          <a:p>
            <a:r>
              <a:rPr lang="pt-BR" dirty="0" smtClean="0"/>
              <a:t>Skeleton == Design Pattern, Meat == Business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6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Basic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 to an interface, not an implementation.</a:t>
            </a:r>
          </a:p>
          <a:p>
            <a:r>
              <a:rPr lang="pt-BR" dirty="0" smtClean="0"/>
              <a:t>Favor class composition over class inheritance.</a:t>
            </a:r>
          </a:p>
          <a:p>
            <a:r>
              <a:rPr lang="pt-BR" dirty="0" smtClean="0"/>
              <a:t>Design for change.</a:t>
            </a:r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938130" y="4323522"/>
            <a:ext cx="1729409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Composition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19427678">
            <a:off x="7141202" y="3786329"/>
            <a:ext cx="2574235" cy="626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Use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67" y="3896441"/>
            <a:ext cx="4825101" cy="2280522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19427678">
            <a:off x="5603698" y="3178391"/>
            <a:ext cx="2574235" cy="626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Loose 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1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89" y="5239806"/>
            <a:ext cx="2598320" cy="1548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 Factory / Create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96070" cy="4351338"/>
          </a:xfrm>
        </p:spPr>
        <p:txBody>
          <a:bodyPr/>
          <a:lstStyle/>
          <a:p>
            <a:r>
              <a:rPr lang="pt-BR" dirty="0" smtClean="0"/>
              <a:t>Use them to create objects that implement same interface or derive from same class.</a:t>
            </a:r>
          </a:p>
          <a:p>
            <a:r>
              <a:rPr lang="pt-BR" dirty="0" smtClean="0"/>
              <a:t>Create Method: typical for when one class implements one interface: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Class Factory: whenever there are decisions to create the proper object: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9704" y="3997444"/>
            <a:ext cx="538849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RegistryGetterFactory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RegistryGetterFactory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SingleRegistryGetter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Create(String partition, String key)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SingleRegistryGetter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item = null;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(partition ==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MainOS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&amp;&amp; key == "HKLM")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SingleRegistryGetter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)new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OnlineGetter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regObject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(partition ==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MainOS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&amp;&amp; key == "HKCU")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item =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SingleRegistryGetter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)new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HKCUGetter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regObject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if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Common.CurrentPartition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UpdateOS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item =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SingleRegistryGetter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)new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UpdateOSGetter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regObject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item;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2305" y="885091"/>
            <a:ext cx="396588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WIMExtractor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IWIMExtractor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static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IWIMExtractor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Create()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WIMExtractor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extractor = null;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extractor = 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WIMExtractor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extractor.WimInit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catch (Exception e)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Utils.AddFailure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extractor = null;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extractor;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41232" y="2177716"/>
            <a:ext cx="2961073" cy="12272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7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Structural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Adapter</a:t>
            </a:r>
          </a:p>
          <a:p>
            <a:r>
              <a:rPr lang="pt-BR" dirty="0" smtClean="0"/>
              <a:t>Proxy</a:t>
            </a: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6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01453" cy="4351338"/>
          </a:xfrm>
        </p:spPr>
        <p:txBody>
          <a:bodyPr/>
          <a:lstStyle/>
          <a:p>
            <a:r>
              <a:rPr lang="pt-BR" dirty="0" smtClean="0"/>
              <a:t>A.k.a. Wrapper: translate one interface into another.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6042" y="365125"/>
            <a:ext cx="8365958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  public </a:t>
            </a:r>
            <a:r>
              <a:rPr lang="en-US" dirty="0"/>
              <a:t>interface </a:t>
            </a:r>
            <a:r>
              <a:rPr lang="en-US" dirty="0" err="1"/>
              <a:t>IOfflineRegistry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UInt32 </a:t>
            </a:r>
            <a:r>
              <a:rPr lang="en-US" dirty="0" err="1"/>
              <a:t>OpenHive</a:t>
            </a:r>
            <a:r>
              <a:rPr lang="en-US" dirty="0"/>
              <a:t>(String </a:t>
            </a:r>
            <a:r>
              <a:rPr lang="en-US" dirty="0" err="1"/>
              <a:t>hivePath</a:t>
            </a:r>
            <a:r>
              <a:rPr lang="en-US" dirty="0"/>
              <a:t>, out </a:t>
            </a:r>
            <a:r>
              <a:rPr lang="en-US" dirty="0" err="1"/>
              <a:t>IntPtr</a:t>
            </a:r>
            <a:r>
              <a:rPr lang="en-US" dirty="0"/>
              <a:t> </a:t>
            </a:r>
            <a:r>
              <a:rPr lang="en-US" dirty="0" err="1"/>
              <a:t>hiveHandle</a:t>
            </a:r>
            <a:r>
              <a:rPr lang="en-US" dirty="0"/>
              <a:t>);</a:t>
            </a:r>
          </a:p>
          <a:p>
            <a:r>
              <a:rPr lang="en-US" dirty="0"/>
              <a:t>        UInt32 </a:t>
            </a:r>
            <a:r>
              <a:rPr lang="en-US" dirty="0" err="1"/>
              <a:t>OpenKey</a:t>
            </a:r>
            <a:r>
              <a:rPr lang="en-US" dirty="0"/>
              <a:t>(String </a:t>
            </a:r>
            <a:r>
              <a:rPr lang="en-US" dirty="0" err="1"/>
              <a:t>subKeyName</a:t>
            </a:r>
            <a:r>
              <a:rPr lang="en-US" dirty="0"/>
              <a:t>, out </a:t>
            </a:r>
            <a:r>
              <a:rPr lang="en-US" dirty="0" err="1"/>
              <a:t>IntPtr</a:t>
            </a:r>
            <a:r>
              <a:rPr lang="en-US" dirty="0"/>
              <a:t> </a:t>
            </a:r>
            <a:r>
              <a:rPr lang="en-US" dirty="0" err="1"/>
              <a:t>keyHandle</a:t>
            </a:r>
            <a:r>
              <a:rPr lang="en-US" dirty="0"/>
              <a:t>);</a:t>
            </a:r>
          </a:p>
          <a:p>
            <a:r>
              <a:rPr lang="en-US" dirty="0"/>
              <a:t>        UInt32 </a:t>
            </a:r>
            <a:r>
              <a:rPr lang="en-US" dirty="0" err="1"/>
              <a:t>GetValue</a:t>
            </a:r>
            <a:r>
              <a:rPr lang="en-US" dirty="0"/>
              <a:t>(String </a:t>
            </a:r>
            <a:r>
              <a:rPr lang="en-US" dirty="0" err="1"/>
              <a:t>valueName</a:t>
            </a:r>
            <a:r>
              <a:rPr lang="en-US" dirty="0"/>
              <a:t>, string </a:t>
            </a:r>
            <a:r>
              <a:rPr lang="en-US" dirty="0" err="1"/>
              <a:t>subKey</a:t>
            </a:r>
            <a:r>
              <a:rPr lang="en-US" dirty="0"/>
              <a:t>, out Object value, out String type);</a:t>
            </a:r>
          </a:p>
          <a:p>
            <a:r>
              <a:rPr lang="en-US" dirty="0"/>
              <a:t>		. . 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</a:t>
            </a:r>
            <a:r>
              <a:rPr lang="en-US" dirty="0" smtClean="0"/>
              <a:t> internal </a:t>
            </a:r>
            <a:r>
              <a:rPr lang="en-US" dirty="0"/>
              <a:t>static class </a:t>
            </a:r>
            <a:r>
              <a:rPr lang="en-US" dirty="0" err="1"/>
              <a:t>OfflineRegNativeMethods</a:t>
            </a:r>
            <a:endParaRPr lang="en-US" dirty="0"/>
          </a:p>
          <a:p>
            <a:r>
              <a:rPr lang="en-US" dirty="0"/>
              <a:t>    {</a:t>
            </a:r>
          </a:p>
          <a:p>
            <a:endParaRPr lang="en-US" dirty="0"/>
          </a:p>
          <a:p>
            <a:r>
              <a:rPr lang="en-US" dirty="0"/>
              <a:t>        [</a:t>
            </a:r>
            <a:r>
              <a:rPr lang="en-US" dirty="0" err="1"/>
              <a:t>DllImport</a:t>
            </a:r>
            <a:r>
              <a:rPr lang="en-US" dirty="0"/>
              <a:t>("Offreg.dll", </a:t>
            </a:r>
            <a:r>
              <a:rPr lang="en-US" dirty="0" err="1"/>
              <a:t>SetLastError</a:t>
            </a:r>
            <a:r>
              <a:rPr lang="en-US" dirty="0"/>
              <a:t> = true, </a:t>
            </a:r>
            <a:r>
              <a:rPr lang="en-US" dirty="0" smtClean="0"/>
              <a:t>. . .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CharSet</a:t>
            </a:r>
            <a:r>
              <a:rPr lang="en-US" dirty="0"/>
              <a:t> = </a:t>
            </a:r>
            <a:r>
              <a:rPr lang="en-US" dirty="0" err="1"/>
              <a:t>CharSet.Unicode</a:t>
            </a:r>
            <a:r>
              <a:rPr lang="en-US" dirty="0"/>
              <a:t>)]</a:t>
            </a:r>
          </a:p>
          <a:p>
            <a:r>
              <a:rPr lang="en-US" dirty="0"/>
              <a:t>        public static extern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OROpenHive</a:t>
            </a:r>
            <a:r>
              <a:rPr lang="en-US" dirty="0"/>
              <a:t>(</a:t>
            </a:r>
          </a:p>
          <a:p>
            <a:r>
              <a:rPr lang="en-US" dirty="0"/>
              <a:t>		. . 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 public class </a:t>
            </a:r>
            <a:r>
              <a:rPr lang="en-US" dirty="0" err="1" smtClean="0"/>
              <a:t>OfflineRegistryAdapter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IDisposable</a:t>
            </a:r>
            <a:r>
              <a:rPr lang="en-US" dirty="0"/>
              <a:t>, </a:t>
            </a:r>
            <a:r>
              <a:rPr lang="en-US" dirty="0" err="1"/>
              <a:t>IOfflineRegistry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/>
              <a:t>public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GetValue</a:t>
            </a:r>
            <a:r>
              <a:rPr lang="en-US" dirty="0"/>
              <a:t>(string </a:t>
            </a:r>
            <a:r>
              <a:rPr lang="en-US" dirty="0" err="1"/>
              <a:t>valueName</a:t>
            </a:r>
            <a:r>
              <a:rPr lang="en-US" dirty="0"/>
              <a:t>, string </a:t>
            </a:r>
            <a:r>
              <a:rPr lang="en-US" dirty="0" err="1"/>
              <a:t>subKey</a:t>
            </a:r>
            <a:r>
              <a:rPr lang="en-US" dirty="0"/>
              <a:t>, out object value, out string type)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 = </a:t>
            </a:r>
            <a:r>
              <a:rPr lang="en-US" dirty="0" err="1"/>
              <a:t>Common.S_OK</a:t>
            </a:r>
            <a:r>
              <a:rPr lang="en-US" dirty="0"/>
              <a:t>;</a:t>
            </a:r>
          </a:p>
          <a:p>
            <a:r>
              <a:rPr lang="en-US" dirty="0" smtClean="0"/>
              <a:t>	 try</a:t>
            </a:r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if (!</a:t>
            </a:r>
            <a:r>
              <a:rPr lang="en-US" dirty="0" err="1"/>
              <a:t>OffRegGetValue</a:t>
            </a:r>
            <a:r>
              <a:rPr lang="en-US" dirty="0"/>
              <a:t>(</a:t>
            </a:r>
            <a:r>
              <a:rPr lang="en-US" dirty="0" err="1"/>
              <a:t>valueName</a:t>
            </a:r>
            <a:r>
              <a:rPr lang="en-US" dirty="0"/>
              <a:t>, </a:t>
            </a:r>
            <a:r>
              <a:rPr lang="en-US" dirty="0" err="1"/>
              <a:t>subKey</a:t>
            </a:r>
            <a:r>
              <a:rPr lang="en-US" dirty="0"/>
              <a:t>, out value, out type))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hr</a:t>
            </a:r>
            <a:r>
              <a:rPr lang="en-US" dirty="0"/>
              <a:t> = </a:t>
            </a:r>
            <a:r>
              <a:rPr lang="en-US" dirty="0" err="1"/>
              <a:t>Common.E_UNEXPECTED</a:t>
            </a:r>
            <a:r>
              <a:rPr lang="en-US" dirty="0"/>
              <a:t>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catch (Exception ex</a:t>
            </a:r>
            <a:r>
              <a:rPr lang="en-US" dirty="0" smtClean="0"/>
              <a:t>){ . . . }</a:t>
            </a:r>
            <a:endParaRPr lang="en-US" dirty="0"/>
          </a:p>
          <a:p>
            <a:r>
              <a:rPr lang="en-US" dirty="0"/>
              <a:t>            return </a:t>
            </a:r>
            <a:r>
              <a:rPr lang="en-US" dirty="0" err="1"/>
              <a:t>hr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public </a:t>
            </a:r>
            <a:r>
              <a:rPr lang="en-US" dirty="0" err="1"/>
              <a:t>IntPtr</a:t>
            </a:r>
            <a:r>
              <a:rPr lang="en-US" dirty="0"/>
              <a:t> </a:t>
            </a:r>
            <a:r>
              <a:rPr lang="en-US" dirty="0" err="1" smtClean="0"/>
              <a:t>OpenKey</a:t>
            </a:r>
            <a:r>
              <a:rPr lang="en-US" dirty="0" smtClean="0"/>
              <a:t>(string </a:t>
            </a:r>
            <a:r>
              <a:rPr lang="en-US" dirty="0" err="1"/>
              <a:t>subKeyName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			. . .</a:t>
            </a:r>
          </a:p>
          <a:p>
            <a:r>
              <a:rPr lang="en-US" dirty="0"/>
              <a:t>       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85" y="4001294"/>
            <a:ext cx="2857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0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79" y="1560929"/>
            <a:ext cx="7386169" cy="49061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class functioning as an interface to something else</a:t>
            </a:r>
            <a:r>
              <a:rPr lang="en-US" dirty="0" smtClean="0"/>
              <a:t>.</a:t>
            </a:r>
          </a:p>
          <a:p>
            <a:r>
              <a:rPr lang="pt-BR" dirty="0" smtClean="0"/>
              <a:t>Also used for delayed </a:t>
            </a:r>
            <a:r>
              <a:rPr lang="pt-BR" dirty="0" err="1" smtClean="0"/>
              <a:t>loading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Interesting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mock-ups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Suppose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a </a:t>
            </a:r>
            <a:r>
              <a:rPr lang="pt-BR" dirty="0" err="1" smtClean="0"/>
              <a:t>component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receives</a:t>
            </a:r>
            <a:r>
              <a:rPr lang="pt-BR" dirty="0" smtClean="0"/>
              <a:t> </a:t>
            </a:r>
            <a:r>
              <a:rPr lang="pt-BR" dirty="0" err="1" smtClean="0"/>
              <a:t>requests</a:t>
            </a:r>
            <a:r>
              <a:rPr lang="pt-BR" dirty="0" smtClean="0"/>
              <a:t> and </a:t>
            </a:r>
            <a:r>
              <a:rPr lang="pt-BR" dirty="0" err="1" smtClean="0"/>
              <a:t>send</a:t>
            </a:r>
            <a:r>
              <a:rPr lang="pt-BR" dirty="0" smtClean="0"/>
              <a:t> responses, </a:t>
            </a:r>
            <a:r>
              <a:rPr lang="pt-BR" dirty="0" err="1" smtClean="0"/>
              <a:t>but</a:t>
            </a:r>
            <a:r>
              <a:rPr lang="pt-BR" dirty="0" smtClean="0"/>
              <a:t> it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ready</a:t>
            </a:r>
            <a:r>
              <a:rPr lang="pt-BR" dirty="0" smtClean="0"/>
              <a:t> </a:t>
            </a:r>
            <a:r>
              <a:rPr lang="pt-BR" dirty="0" err="1" smtClean="0"/>
              <a:t>yet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Create</a:t>
            </a:r>
            <a:r>
              <a:rPr lang="pt-BR" dirty="0" smtClean="0"/>
              <a:t> a </a:t>
            </a:r>
            <a:r>
              <a:rPr lang="pt-BR" dirty="0" err="1" smtClean="0"/>
              <a:t>mock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r>
              <a:rPr lang="pt-BR" dirty="0" smtClean="0"/>
              <a:t>,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same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interface and start </a:t>
            </a:r>
            <a:r>
              <a:rPr lang="pt-BR" dirty="0" err="1" smtClean="0"/>
              <a:t>developing</a:t>
            </a:r>
            <a:r>
              <a:rPr lang="pt-BR" dirty="0" smtClean="0"/>
              <a:t> </a:t>
            </a:r>
            <a:r>
              <a:rPr lang="pt-BR" dirty="0" err="1" smtClean="0"/>
              <a:t>immediately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ready</a:t>
            </a:r>
            <a:r>
              <a:rPr lang="pt-BR" dirty="0" smtClean="0"/>
              <a:t> for </a:t>
            </a:r>
            <a:r>
              <a:rPr lang="pt-BR" dirty="0" err="1" smtClean="0"/>
              <a:t>testing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proxy </a:t>
            </a:r>
            <a:r>
              <a:rPr lang="pt-BR" dirty="0" err="1" smtClean="0"/>
              <a:t>should</a:t>
            </a:r>
            <a:r>
              <a:rPr lang="pt-BR" dirty="0" smtClean="0"/>
              <a:t> </a:t>
            </a:r>
            <a:r>
              <a:rPr lang="pt-BR" dirty="0" err="1" smtClean="0"/>
              <a:t>target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real </a:t>
            </a:r>
            <a:r>
              <a:rPr lang="pt-BR" dirty="0" err="1" smtClean="0"/>
              <a:t>component</a:t>
            </a:r>
            <a:r>
              <a:rPr lang="pt-BR" dirty="0" smtClean="0"/>
              <a:t>. </a:t>
            </a:r>
          </a:p>
          <a:p>
            <a:pPr lvl="1"/>
            <a:r>
              <a:rPr lang="pt-BR" dirty="0" err="1" smtClean="0"/>
              <a:t>Keep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mock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r>
              <a:rPr lang="pt-BR" dirty="0" smtClean="0"/>
              <a:t>!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switch </a:t>
            </a:r>
            <a:r>
              <a:rPr lang="pt-BR" dirty="0" err="1" smtClean="0"/>
              <a:t>between</a:t>
            </a:r>
            <a:r>
              <a:rPr lang="pt-BR" dirty="0" smtClean="0"/>
              <a:t> “real” and “</a:t>
            </a:r>
            <a:r>
              <a:rPr lang="pt-BR" dirty="0" err="1" smtClean="0"/>
              <a:t>mock</a:t>
            </a:r>
            <a:r>
              <a:rPr lang="pt-BR" dirty="0" smtClean="0"/>
              <a:t>”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time and </a:t>
            </a:r>
            <a:r>
              <a:rPr lang="pt-BR" dirty="0" err="1" smtClean="0"/>
              <a:t>see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r>
              <a:rPr lang="pt-BR" dirty="0"/>
              <a:t>.</a:t>
            </a:r>
            <a:endParaRPr lang="pt-B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24" y="558007"/>
            <a:ext cx="38576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7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831</Words>
  <Application>Microsoft Office PowerPoint</Application>
  <PresentationFormat>Widescreen</PresentationFormat>
  <Paragraphs>233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Design Patterns</vt:lpstr>
      <vt:lpstr>Agenda</vt:lpstr>
      <vt:lpstr>What are design factors?</vt:lpstr>
      <vt:lpstr>Why Design Patterns?</vt:lpstr>
      <vt:lpstr>Basic Tenets</vt:lpstr>
      <vt:lpstr>Class Factory / Create Method</vt:lpstr>
      <vt:lpstr>Structural Patterns</vt:lpstr>
      <vt:lpstr>Adapter</vt:lpstr>
      <vt:lpstr>Proxy</vt:lpstr>
      <vt:lpstr>Behavioral Patterns</vt:lpstr>
      <vt:lpstr>Chain of Responsibility</vt:lpstr>
      <vt:lpstr>Strategy</vt:lpstr>
      <vt:lpstr>If we have time:</vt:lpstr>
      <vt:lpstr>Design patterns that come “for free” with C#</vt:lpstr>
      <vt:lpstr>Iterator</vt:lpstr>
      <vt:lpstr>Interesting Pattern for Future Learning</vt:lpstr>
      <vt:lpstr>Observer (or Publish/Subscribe)</vt:lpstr>
      <vt:lpstr>Visitor</vt:lpstr>
      <vt:lpstr>Composite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Lucidio Mayer Kuhn Filho</dc:creator>
  <cp:lastModifiedBy>Lucidio Mayer Kuhn Filho</cp:lastModifiedBy>
  <cp:revision>26</cp:revision>
  <dcterms:created xsi:type="dcterms:W3CDTF">2012-10-29T15:58:28Z</dcterms:created>
  <dcterms:modified xsi:type="dcterms:W3CDTF">2013-09-03T23:22:04Z</dcterms:modified>
</cp:coreProperties>
</file>