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89" r:id="rId2"/>
  </p:sldMasterIdLst>
  <p:notesMasterIdLst>
    <p:notesMasterId r:id="rId59"/>
  </p:notesMasterIdLst>
  <p:sldIdLst>
    <p:sldId id="319" r:id="rId3"/>
    <p:sldId id="320" r:id="rId4"/>
    <p:sldId id="321" r:id="rId5"/>
    <p:sldId id="322" r:id="rId6"/>
    <p:sldId id="357" r:id="rId7"/>
    <p:sldId id="358" r:id="rId8"/>
    <p:sldId id="323" r:id="rId9"/>
    <p:sldId id="384" r:id="rId10"/>
    <p:sldId id="385" r:id="rId11"/>
    <p:sldId id="324" r:id="rId12"/>
    <p:sldId id="361" r:id="rId13"/>
    <p:sldId id="326" r:id="rId14"/>
    <p:sldId id="362" r:id="rId15"/>
    <p:sldId id="363" r:id="rId16"/>
    <p:sldId id="339" r:id="rId17"/>
    <p:sldId id="386" r:id="rId18"/>
    <p:sldId id="330" r:id="rId19"/>
    <p:sldId id="387" r:id="rId20"/>
    <p:sldId id="331" r:id="rId21"/>
    <p:sldId id="340" r:id="rId22"/>
    <p:sldId id="332" r:id="rId23"/>
    <p:sldId id="364" r:id="rId24"/>
    <p:sldId id="333" r:id="rId25"/>
    <p:sldId id="341" r:id="rId26"/>
    <p:sldId id="388" r:id="rId27"/>
    <p:sldId id="335" r:id="rId28"/>
    <p:sldId id="372" r:id="rId29"/>
    <p:sldId id="343" r:id="rId30"/>
    <p:sldId id="344" r:id="rId31"/>
    <p:sldId id="345" r:id="rId32"/>
    <p:sldId id="346" r:id="rId33"/>
    <p:sldId id="347" r:id="rId34"/>
    <p:sldId id="348" r:id="rId35"/>
    <p:sldId id="392" r:id="rId36"/>
    <p:sldId id="403" r:id="rId37"/>
    <p:sldId id="402" r:id="rId38"/>
    <p:sldId id="397" r:id="rId39"/>
    <p:sldId id="399" r:id="rId40"/>
    <p:sldId id="400" r:id="rId41"/>
    <p:sldId id="404" r:id="rId42"/>
    <p:sldId id="405" r:id="rId43"/>
    <p:sldId id="355" r:id="rId44"/>
    <p:sldId id="406" r:id="rId45"/>
    <p:sldId id="407" r:id="rId46"/>
    <p:sldId id="393" r:id="rId47"/>
    <p:sldId id="408" r:id="rId48"/>
    <p:sldId id="394" r:id="rId49"/>
    <p:sldId id="401" r:id="rId50"/>
    <p:sldId id="349" r:id="rId51"/>
    <p:sldId id="389" r:id="rId52"/>
    <p:sldId id="409" r:id="rId53"/>
    <p:sldId id="356" r:id="rId54"/>
    <p:sldId id="380" r:id="rId55"/>
    <p:sldId id="381" r:id="rId56"/>
    <p:sldId id="382" r:id="rId57"/>
    <p:sldId id="383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12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12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12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12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122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122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122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122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12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137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E777F3-3627-4204-8D07-83364EF9BB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14B0E34-B346-405A-9FFE-465AA6F395CA}">
      <dgm:prSet/>
      <dgm:spPr/>
      <dgm:t>
        <a:bodyPr/>
        <a:lstStyle/>
        <a:p>
          <a:r>
            <a:rPr lang="en-US"/>
            <a:t>When you complete this chapter, you will be able to:</a:t>
          </a:r>
        </a:p>
      </dgm:t>
    </dgm:pt>
    <dgm:pt modelId="{4E38C4A3-54EC-47DB-9053-CF253AC0F020}" type="parTrans" cxnId="{9012D4C0-8DD7-4715-8109-0685287F707F}">
      <dgm:prSet/>
      <dgm:spPr/>
      <dgm:t>
        <a:bodyPr/>
        <a:lstStyle/>
        <a:p>
          <a:endParaRPr lang="en-US"/>
        </a:p>
      </dgm:t>
    </dgm:pt>
    <dgm:pt modelId="{D558DF5F-4B24-4FAE-876B-A1143347D5C2}" type="sibTrans" cxnId="{9012D4C0-8DD7-4715-8109-0685287F707F}">
      <dgm:prSet/>
      <dgm:spPr/>
      <dgm:t>
        <a:bodyPr/>
        <a:lstStyle/>
        <a:p>
          <a:endParaRPr lang="en-US"/>
        </a:p>
      </dgm:t>
    </dgm:pt>
    <dgm:pt modelId="{43B14E96-A71B-46A4-BF35-00D1FB694A0B}">
      <dgm:prSet/>
      <dgm:spPr/>
      <dgm:t>
        <a:bodyPr/>
        <a:lstStyle/>
        <a:p>
          <a:r>
            <a:rPr lang="en-US"/>
            <a:t>Explain basic concepts related to object-oriented programming</a:t>
          </a:r>
        </a:p>
      </dgm:t>
    </dgm:pt>
    <dgm:pt modelId="{4625764E-BCA8-4207-BD71-3ACD4BAE2B87}" type="parTrans" cxnId="{4EDA716E-A650-4976-BE99-D98E632F428D}">
      <dgm:prSet/>
      <dgm:spPr/>
      <dgm:t>
        <a:bodyPr/>
        <a:lstStyle/>
        <a:p>
          <a:endParaRPr lang="en-US"/>
        </a:p>
      </dgm:t>
    </dgm:pt>
    <dgm:pt modelId="{C64C165E-FE31-4300-88A4-3CC4538CD79A}" type="sibTrans" cxnId="{4EDA716E-A650-4976-BE99-D98E632F428D}">
      <dgm:prSet/>
      <dgm:spPr/>
      <dgm:t>
        <a:bodyPr/>
        <a:lstStyle/>
        <a:p>
          <a:endParaRPr lang="en-US"/>
        </a:p>
      </dgm:t>
    </dgm:pt>
    <dgm:pt modelId="{71E4C027-4AFD-4981-A71E-555ED4ED4DFF}">
      <dgm:prSet/>
      <dgm:spPr/>
      <dgm:t>
        <a:bodyPr/>
        <a:lstStyle/>
        <a:p>
          <a:r>
            <a:rPr lang="en-US"/>
            <a:t>Use the Date, Number, and Math objects</a:t>
          </a:r>
        </a:p>
      </dgm:t>
    </dgm:pt>
    <dgm:pt modelId="{7C0CF1B7-E86C-4AB1-AF7E-4F9E9336298D}" type="parTrans" cxnId="{45D7BCA4-7B01-42C5-B286-8F3A53248BFA}">
      <dgm:prSet/>
      <dgm:spPr/>
      <dgm:t>
        <a:bodyPr/>
        <a:lstStyle/>
        <a:p>
          <a:endParaRPr lang="en-US"/>
        </a:p>
      </dgm:t>
    </dgm:pt>
    <dgm:pt modelId="{3AD0006F-DEF7-4795-A229-4AE2CC52AA37}" type="sibTrans" cxnId="{45D7BCA4-7B01-42C5-B286-8F3A53248BFA}">
      <dgm:prSet/>
      <dgm:spPr/>
      <dgm:t>
        <a:bodyPr/>
        <a:lstStyle/>
        <a:p>
          <a:endParaRPr lang="en-US"/>
        </a:p>
      </dgm:t>
    </dgm:pt>
    <dgm:pt modelId="{7E2C2C5B-DC52-47F0-9767-0CC2FE9B9E05}">
      <dgm:prSet/>
      <dgm:spPr/>
      <dgm:t>
        <a:bodyPr/>
        <a:lstStyle/>
        <a:p>
          <a:r>
            <a:rPr lang="en-US"/>
            <a:t>Define your own custom JavaScript objects</a:t>
          </a:r>
        </a:p>
      </dgm:t>
    </dgm:pt>
    <dgm:pt modelId="{779BEA36-BE8E-499A-8A26-823D65B4C1EE}" type="parTrans" cxnId="{C6DA9DFE-3FF2-420C-ABE5-2A21C0AE144D}">
      <dgm:prSet/>
      <dgm:spPr/>
      <dgm:t>
        <a:bodyPr/>
        <a:lstStyle/>
        <a:p>
          <a:endParaRPr lang="en-US"/>
        </a:p>
      </dgm:t>
    </dgm:pt>
    <dgm:pt modelId="{07AE8793-E5E7-43E4-A9AE-913B5C3CD8A8}" type="sibTrans" cxnId="{C6DA9DFE-3FF2-420C-ABE5-2A21C0AE144D}">
      <dgm:prSet/>
      <dgm:spPr/>
      <dgm:t>
        <a:bodyPr/>
        <a:lstStyle/>
        <a:p>
          <a:endParaRPr lang="en-US"/>
        </a:p>
      </dgm:t>
    </dgm:pt>
    <dgm:pt modelId="{CD3E95B9-E00D-43FF-8C1B-982B82B6FEAD}" type="pres">
      <dgm:prSet presAssocID="{17E777F3-3627-4204-8D07-83364EF9BB03}" presName="root" presStyleCnt="0">
        <dgm:presLayoutVars>
          <dgm:dir/>
          <dgm:resizeHandles val="exact"/>
        </dgm:presLayoutVars>
      </dgm:prSet>
      <dgm:spPr/>
    </dgm:pt>
    <dgm:pt modelId="{F290F9CE-7C32-4A0E-8FAC-1F4D1F00DED7}" type="pres">
      <dgm:prSet presAssocID="{A14B0E34-B346-405A-9FFE-465AA6F395CA}" presName="compNode" presStyleCnt="0"/>
      <dgm:spPr/>
    </dgm:pt>
    <dgm:pt modelId="{49D51207-72DD-4F79-A577-17BC7D0EDBA0}" type="pres">
      <dgm:prSet presAssocID="{A14B0E34-B346-405A-9FFE-465AA6F395CA}" presName="bgRect" presStyleLbl="bgShp" presStyleIdx="0" presStyleCnt="4"/>
      <dgm:spPr/>
    </dgm:pt>
    <dgm:pt modelId="{EC2A3198-AD87-428E-BFA9-10254F2C28EF}" type="pres">
      <dgm:prSet presAssocID="{A14B0E34-B346-405A-9FFE-465AA6F395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0FD47225-A7F3-4B98-BE65-A8805C294AD0}" type="pres">
      <dgm:prSet presAssocID="{A14B0E34-B346-405A-9FFE-465AA6F395CA}" presName="spaceRect" presStyleCnt="0"/>
      <dgm:spPr/>
    </dgm:pt>
    <dgm:pt modelId="{300B94D6-7F49-4FB5-8C56-F9C3EA886E71}" type="pres">
      <dgm:prSet presAssocID="{A14B0E34-B346-405A-9FFE-465AA6F395CA}" presName="parTx" presStyleLbl="revTx" presStyleIdx="0" presStyleCnt="4">
        <dgm:presLayoutVars>
          <dgm:chMax val="0"/>
          <dgm:chPref val="0"/>
        </dgm:presLayoutVars>
      </dgm:prSet>
      <dgm:spPr/>
    </dgm:pt>
    <dgm:pt modelId="{F96E4A78-F666-49EA-9212-431979B8C4CA}" type="pres">
      <dgm:prSet presAssocID="{D558DF5F-4B24-4FAE-876B-A1143347D5C2}" presName="sibTrans" presStyleCnt="0"/>
      <dgm:spPr/>
    </dgm:pt>
    <dgm:pt modelId="{99F88436-7CF0-4390-B442-69F20447C6B1}" type="pres">
      <dgm:prSet presAssocID="{43B14E96-A71B-46A4-BF35-00D1FB694A0B}" presName="compNode" presStyleCnt="0"/>
      <dgm:spPr/>
    </dgm:pt>
    <dgm:pt modelId="{42C792DD-CEB7-4DE2-9441-8F0932878553}" type="pres">
      <dgm:prSet presAssocID="{43B14E96-A71B-46A4-BF35-00D1FB694A0B}" presName="bgRect" presStyleLbl="bgShp" presStyleIdx="1" presStyleCnt="4"/>
      <dgm:spPr/>
    </dgm:pt>
    <dgm:pt modelId="{3DEB082D-4452-45F1-B4E6-FB6B4263EAC6}" type="pres">
      <dgm:prSet presAssocID="{43B14E96-A71B-46A4-BF35-00D1FB694A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F92E234-D4E5-4A6C-A79B-657749B3BB81}" type="pres">
      <dgm:prSet presAssocID="{43B14E96-A71B-46A4-BF35-00D1FB694A0B}" presName="spaceRect" presStyleCnt="0"/>
      <dgm:spPr/>
    </dgm:pt>
    <dgm:pt modelId="{48261DCA-3745-4ADC-80A5-1B72C1CBE60D}" type="pres">
      <dgm:prSet presAssocID="{43B14E96-A71B-46A4-BF35-00D1FB694A0B}" presName="parTx" presStyleLbl="revTx" presStyleIdx="1" presStyleCnt="4">
        <dgm:presLayoutVars>
          <dgm:chMax val="0"/>
          <dgm:chPref val="0"/>
        </dgm:presLayoutVars>
      </dgm:prSet>
      <dgm:spPr/>
    </dgm:pt>
    <dgm:pt modelId="{216B8CEB-A0C5-4F4C-8AE1-DF59741D1108}" type="pres">
      <dgm:prSet presAssocID="{C64C165E-FE31-4300-88A4-3CC4538CD79A}" presName="sibTrans" presStyleCnt="0"/>
      <dgm:spPr/>
    </dgm:pt>
    <dgm:pt modelId="{000BBE73-A1F8-4246-9DD0-0B3393836A73}" type="pres">
      <dgm:prSet presAssocID="{71E4C027-4AFD-4981-A71E-555ED4ED4DFF}" presName="compNode" presStyleCnt="0"/>
      <dgm:spPr/>
    </dgm:pt>
    <dgm:pt modelId="{5AE99A69-4DF2-4063-9763-FDECCABF359A}" type="pres">
      <dgm:prSet presAssocID="{71E4C027-4AFD-4981-A71E-555ED4ED4DFF}" presName="bgRect" presStyleLbl="bgShp" presStyleIdx="2" presStyleCnt="4"/>
      <dgm:spPr/>
    </dgm:pt>
    <dgm:pt modelId="{6903DD12-9D4F-4A8F-8657-DE24AA13F6E0}" type="pres">
      <dgm:prSet presAssocID="{71E4C027-4AFD-4981-A71E-555ED4ED4D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35506E3-0FC3-40B9-8E78-8CE232517E64}" type="pres">
      <dgm:prSet presAssocID="{71E4C027-4AFD-4981-A71E-555ED4ED4DFF}" presName="spaceRect" presStyleCnt="0"/>
      <dgm:spPr/>
    </dgm:pt>
    <dgm:pt modelId="{483AF277-C7CA-4274-A0AA-31B084E3A121}" type="pres">
      <dgm:prSet presAssocID="{71E4C027-4AFD-4981-A71E-555ED4ED4DFF}" presName="parTx" presStyleLbl="revTx" presStyleIdx="2" presStyleCnt="4">
        <dgm:presLayoutVars>
          <dgm:chMax val="0"/>
          <dgm:chPref val="0"/>
        </dgm:presLayoutVars>
      </dgm:prSet>
      <dgm:spPr/>
    </dgm:pt>
    <dgm:pt modelId="{4514E4A1-CF8A-4C45-808F-E62EBB18819E}" type="pres">
      <dgm:prSet presAssocID="{3AD0006F-DEF7-4795-A229-4AE2CC52AA37}" presName="sibTrans" presStyleCnt="0"/>
      <dgm:spPr/>
    </dgm:pt>
    <dgm:pt modelId="{C82FDC0B-E2A2-4693-99E8-D71BF53E181B}" type="pres">
      <dgm:prSet presAssocID="{7E2C2C5B-DC52-47F0-9767-0CC2FE9B9E05}" presName="compNode" presStyleCnt="0"/>
      <dgm:spPr/>
    </dgm:pt>
    <dgm:pt modelId="{3C8DCFC8-5431-4B67-B546-4490B2EA3DAC}" type="pres">
      <dgm:prSet presAssocID="{7E2C2C5B-DC52-47F0-9767-0CC2FE9B9E05}" presName="bgRect" presStyleLbl="bgShp" presStyleIdx="3" presStyleCnt="4"/>
      <dgm:spPr/>
    </dgm:pt>
    <dgm:pt modelId="{CC038090-6C46-45A8-93C3-1937E5CD88F3}" type="pres">
      <dgm:prSet presAssocID="{7E2C2C5B-DC52-47F0-9767-0CC2FE9B9E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9822084-628E-491C-82CA-01FDB7A503E2}" type="pres">
      <dgm:prSet presAssocID="{7E2C2C5B-DC52-47F0-9767-0CC2FE9B9E05}" presName="spaceRect" presStyleCnt="0"/>
      <dgm:spPr/>
    </dgm:pt>
    <dgm:pt modelId="{61CC4DAA-4BEE-48D6-9AD7-C3FBE18F60BE}" type="pres">
      <dgm:prSet presAssocID="{7E2C2C5B-DC52-47F0-9767-0CC2FE9B9E0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9F5C2F-B87E-44E4-A43A-CA0EF0530E74}" type="presOf" srcId="{17E777F3-3627-4204-8D07-83364EF9BB03}" destId="{CD3E95B9-E00D-43FF-8C1B-982B82B6FEAD}" srcOrd="0" destOrd="0" presId="urn:microsoft.com/office/officeart/2018/2/layout/IconVerticalSolidList"/>
    <dgm:cxn modelId="{BD1FA76D-47C5-4639-804B-F289999CF3E0}" type="presOf" srcId="{7E2C2C5B-DC52-47F0-9767-0CC2FE9B9E05}" destId="{61CC4DAA-4BEE-48D6-9AD7-C3FBE18F60BE}" srcOrd="0" destOrd="0" presId="urn:microsoft.com/office/officeart/2018/2/layout/IconVerticalSolidList"/>
    <dgm:cxn modelId="{4EDA716E-A650-4976-BE99-D98E632F428D}" srcId="{17E777F3-3627-4204-8D07-83364EF9BB03}" destId="{43B14E96-A71B-46A4-BF35-00D1FB694A0B}" srcOrd="1" destOrd="0" parTransId="{4625764E-BCA8-4207-BD71-3ACD4BAE2B87}" sibTransId="{C64C165E-FE31-4300-88A4-3CC4538CD79A}"/>
    <dgm:cxn modelId="{45D7BCA4-7B01-42C5-B286-8F3A53248BFA}" srcId="{17E777F3-3627-4204-8D07-83364EF9BB03}" destId="{71E4C027-4AFD-4981-A71E-555ED4ED4DFF}" srcOrd="2" destOrd="0" parTransId="{7C0CF1B7-E86C-4AB1-AF7E-4F9E9336298D}" sibTransId="{3AD0006F-DEF7-4795-A229-4AE2CC52AA37}"/>
    <dgm:cxn modelId="{894B4EA7-DCD3-4783-B145-B5814E0D269A}" type="presOf" srcId="{A14B0E34-B346-405A-9FFE-465AA6F395CA}" destId="{300B94D6-7F49-4FB5-8C56-F9C3EA886E71}" srcOrd="0" destOrd="0" presId="urn:microsoft.com/office/officeart/2018/2/layout/IconVerticalSolidList"/>
    <dgm:cxn modelId="{9012D4C0-8DD7-4715-8109-0685287F707F}" srcId="{17E777F3-3627-4204-8D07-83364EF9BB03}" destId="{A14B0E34-B346-405A-9FFE-465AA6F395CA}" srcOrd="0" destOrd="0" parTransId="{4E38C4A3-54EC-47DB-9053-CF253AC0F020}" sibTransId="{D558DF5F-4B24-4FAE-876B-A1143347D5C2}"/>
    <dgm:cxn modelId="{2C07BBC3-72E1-4090-A828-EB5B2C0AC871}" type="presOf" srcId="{71E4C027-4AFD-4981-A71E-555ED4ED4DFF}" destId="{483AF277-C7CA-4274-A0AA-31B084E3A121}" srcOrd="0" destOrd="0" presId="urn:microsoft.com/office/officeart/2018/2/layout/IconVerticalSolidList"/>
    <dgm:cxn modelId="{58642EED-3E98-4DBD-8C05-8BC752FE3064}" type="presOf" srcId="{43B14E96-A71B-46A4-BF35-00D1FB694A0B}" destId="{48261DCA-3745-4ADC-80A5-1B72C1CBE60D}" srcOrd="0" destOrd="0" presId="urn:microsoft.com/office/officeart/2018/2/layout/IconVerticalSolidList"/>
    <dgm:cxn modelId="{C6DA9DFE-3FF2-420C-ABE5-2A21C0AE144D}" srcId="{17E777F3-3627-4204-8D07-83364EF9BB03}" destId="{7E2C2C5B-DC52-47F0-9767-0CC2FE9B9E05}" srcOrd="3" destOrd="0" parTransId="{779BEA36-BE8E-499A-8A26-823D65B4C1EE}" sibTransId="{07AE8793-E5E7-43E4-A9AE-913B5C3CD8A8}"/>
    <dgm:cxn modelId="{8E4CDAD5-496B-4528-8065-5896FC4CF2EE}" type="presParOf" srcId="{CD3E95B9-E00D-43FF-8C1B-982B82B6FEAD}" destId="{F290F9CE-7C32-4A0E-8FAC-1F4D1F00DED7}" srcOrd="0" destOrd="0" presId="urn:microsoft.com/office/officeart/2018/2/layout/IconVerticalSolidList"/>
    <dgm:cxn modelId="{65F0BF31-49DF-4D15-BCD8-EDCCE14C8886}" type="presParOf" srcId="{F290F9CE-7C32-4A0E-8FAC-1F4D1F00DED7}" destId="{49D51207-72DD-4F79-A577-17BC7D0EDBA0}" srcOrd="0" destOrd="0" presId="urn:microsoft.com/office/officeart/2018/2/layout/IconVerticalSolidList"/>
    <dgm:cxn modelId="{ADAC61E7-1D0D-4550-8DE1-BBBADFF5ABB2}" type="presParOf" srcId="{F290F9CE-7C32-4A0E-8FAC-1F4D1F00DED7}" destId="{EC2A3198-AD87-428E-BFA9-10254F2C28EF}" srcOrd="1" destOrd="0" presId="urn:microsoft.com/office/officeart/2018/2/layout/IconVerticalSolidList"/>
    <dgm:cxn modelId="{D2D542E9-CB61-414C-A664-C2A61B39223E}" type="presParOf" srcId="{F290F9CE-7C32-4A0E-8FAC-1F4D1F00DED7}" destId="{0FD47225-A7F3-4B98-BE65-A8805C294AD0}" srcOrd="2" destOrd="0" presId="urn:microsoft.com/office/officeart/2018/2/layout/IconVerticalSolidList"/>
    <dgm:cxn modelId="{FA9227AB-580D-4364-A69F-75C47640C829}" type="presParOf" srcId="{F290F9CE-7C32-4A0E-8FAC-1F4D1F00DED7}" destId="{300B94D6-7F49-4FB5-8C56-F9C3EA886E71}" srcOrd="3" destOrd="0" presId="urn:microsoft.com/office/officeart/2018/2/layout/IconVerticalSolidList"/>
    <dgm:cxn modelId="{81172637-2F7D-4BEF-8776-6F3E1EB55B94}" type="presParOf" srcId="{CD3E95B9-E00D-43FF-8C1B-982B82B6FEAD}" destId="{F96E4A78-F666-49EA-9212-431979B8C4CA}" srcOrd="1" destOrd="0" presId="urn:microsoft.com/office/officeart/2018/2/layout/IconVerticalSolidList"/>
    <dgm:cxn modelId="{C744B901-F3E8-4B73-8F64-818B1E6E3EA6}" type="presParOf" srcId="{CD3E95B9-E00D-43FF-8C1B-982B82B6FEAD}" destId="{99F88436-7CF0-4390-B442-69F20447C6B1}" srcOrd="2" destOrd="0" presId="urn:microsoft.com/office/officeart/2018/2/layout/IconVerticalSolidList"/>
    <dgm:cxn modelId="{629F858D-745F-48CA-9C00-8F5BF193B5E7}" type="presParOf" srcId="{99F88436-7CF0-4390-B442-69F20447C6B1}" destId="{42C792DD-CEB7-4DE2-9441-8F0932878553}" srcOrd="0" destOrd="0" presId="urn:microsoft.com/office/officeart/2018/2/layout/IconVerticalSolidList"/>
    <dgm:cxn modelId="{B70ECBEC-E051-41E5-A2A1-A11CD9C1CD85}" type="presParOf" srcId="{99F88436-7CF0-4390-B442-69F20447C6B1}" destId="{3DEB082D-4452-45F1-B4E6-FB6B4263EAC6}" srcOrd="1" destOrd="0" presId="urn:microsoft.com/office/officeart/2018/2/layout/IconVerticalSolidList"/>
    <dgm:cxn modelId="{E306EE8E-100F-43FF-AF3D-4AFD2C9834C2}" type="presParOf" srcId="{99F88436-7CF0-4390-B442-69F20447C6B1}" destId="{DF92E234-D4E5-4A6C-A79B-657749B3BB81}" srcOrd="2" destOrd="0" presId="urn:microsoft.com/office/officeart/2018/2/layout/IconVerticalSolidList"/>
    <dgm:cxn modelId="{E7DBD488-4981-41B8-842B-1DFBD4A08653}" type="presParOf" srcId="{99F88436-7CF0-4390-B442-69F20447C6B1}" destId="{48261DCA-3745-4ADC-80A5-1B72C1CBE60D}" srcOrd="3" destOrd="0" presId="urn:microsoft.com/office/officeart/2018/2/layout/IconVerticalSolidList"/>
    <dgm:cxn modelId="{094EAEA7-50FC-4657-B4F4-646C1CB486D8}" type="presParOf" srcId="{CD3E95B9-E00D-43FF-8C1B-982B82B6FEAD}" destId="{216B8CEB-A0C5-4F4C-8AE1-DF59741D1108}" srcOrd="3" destOrd="0" presId="urn:microsoft.com/office/officeart/2018/2/layout/IconVerticalSolidList"/>
    <dgm:cxn modelId="{68BADBE7-F18E-4240-B505-BCCAE4973624}" type="presParOf" srcId="{CD3E95B9-E00D-43FF-8C1B-982B82B6FEAD}" destId="{000BBE73-A1F8-4246-9DD0-0B3393836A73}" srcOrd="4" destOrd="0" presId="urn:microsoft.com/office/officeart/2018/2/layout/IconVerticalSolidList"/>
    <dgm:cxn modelId="{74AF092C-21C2-415B-BE0B-8534AC2E4950}" type="presParOf" srcId="{000BBE73-A1F8-4246-9DD0-0B3393836A73}" destId="{5AE99A69-4DF2-4063-9763-FDECCABF359A}" srcOrd="0" destOrd="0" presId="urn:microsoft.com/office/officeart/2018/2/layout/IconVerticalSolidList"/>
    <dgm:cxn modelId="{B5A23EB1-DD17-49D4-86AB-621E852C5310}" type="presParOf" srcId="{000BBE73-A1F8-4246-9DD0-0B3393836A73}" destId="{6903DD12-9D4F-4A8F-8657-DE24AA13F6E0}" srcOrd="1" destOrd="0" presId="urn:microsoft.com/office/officeart/2018/2/layout/IconVerticalSolidList"/>
    <dgm:cxn modelId="{E64C7C34-5D17-437A-8F5C-B26A709DABD2}" type="presParOf" srcId="{000BBE73-A1F8-4246-9DD0-0B3393836A73}" destId="{E35506E3-0FC3-40B9-8E78-8CE232517E64}" srcOrd="2" destOrd="0" presId="urn:microsoft.com/office/officeart/2018/2/layout/IconVerticalSolidList"/>
    <dgm:cxn modelId="{F21271C8-D1E9-43B0-821B-DB5CA9D2F4B3}" type="presParOf" srcId="{000BBE73-A1F8-4246-9DD0-0B3393836A73}" destId="{483AF277-C7CA-4274-A0AA-31B084E3A121}" srcOrd="3" destOrd="0" presId="urn:microsoft.com/office/officeart/2018/2/layout/IconVerticalSolidList"/>
    <dgm:cxn modelId="{C26DE8F6-384D-49FB-BB91-21F1CFFAED11}" type="presParOf" srcId="{CD3E95B9-E00D-43FF-8C1B-982B82B6FEAD}" destId="{4514E4A1-CF8A-4C45-808F-E62EBB18819E}" srcOrd="5" destOrd="0" presId="urn:microsoft.com/office/officeart/2018/2/layout/IconVerticalSolidList"/>
    <dgm:cxn modelId="{57AC80A0-C2BA-465D-9C38-122FD856668A}" type="presParOf" srcId="{CD3E95B9-E00D-43FF-8C1B-982B82B6FEAD}" destId="{C82FDC0B-E2A2-4693-99E8-D71BF53E181B}" srcOrd="6" destOrd="0" presId="urn:microsoft.com/office/officeart/2018/2/layout/IconVerticalSolidList"/>
    <dgm:cxn modelId="{B6429AC3-112B-4DD5-BFDE-B1D50A826B23}" type="presParOf" srcId="{C82FDC0B-E2A2-4693-99E8-D71BF53E181B}" destId="{3C8DCFC8-5431-4B67-B546-4490B2EA3DAC}" srcOrd="0" destOrd="0" presId="urn:microsoft.com/office/officeart/2018/2/layout/IconVerticalSolidList"/>
    <dgm:cxn modelId="{32D083F9-5D07-4473-AB88-A1E2AF806B84}" type="presParOf" srcId="{C82FDC0B-E2A2-4693-99E8-D71BF53E181B}" destId="{CC038090-6C46-45A8-93C3-1937E5CD88F3}" srcOrd="1" destOrd="0" presId="urn:microsoft.com/office/officeart/2018/2/layout/IconVerticalSolidList"/>
    <dgm:cxn modelId="{1A0F8456-0077-4AE0-A40B-F7EC31F35DA6}" type="presParOf" srcId="{C82FDC0B-E2A2-4693-99E8-D71BF53E181B}" destId="{49822084-628E-491C-82CA-01FDB7A503E2}" srcOrd="2" destOrd="0" presId="urn:microsoft.com/office/officeart/2018/2/layout/IconVerticalSolidList"/>
    <dgm:cxn modelId="{F1B02480-D9B8-4AA7-955B-F05659151290}" type="presParOf" srcId="{C82FDC0B-E2A2-4693-99E8-D71BF53E181B}" destId="{61CC4DAA-4BEE-48D6-9AD7-C3FBE18F60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509E73-6136-4267-B74D-BB45B808EAE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2EDC07C-5031-48F6-8EFD-0EF5FD64DC45}">
      <dgm:prSet/>
      <dgm:spPr/>
      <dgm:t>
        <a:bodyPr/>
        <a:lstStyle/>
        <a:p>
          <a:pPr>
            <a:defRPr b="1"/>
          </a:pPr>
          <a:r>
            <a:rPr lang="en-US"/>
            <a:t>After creating a new Date object</a:t>
          </a:r>
        </a:p>
      </dgm:t>
    </dgm:pt>
    <dgm:pt modelId="{DF87845D-8772-4AAA-AFB6-48D6FDB08BFD}" type="parTrans" cxnId="{C397858C-74A8-4E80-B542-80CF392DDE52}">
      <dgm:prSet/>
      <dgm:spPr/>
      <dgm:t>
        <a:bodyPr/>
        <a:lstStyle/>
        <a:p>
          <a:endParaRPr lang="en-US"/>
        </a:p>
      </dgm:t>
    </dgm:pt>
    <dgm:pt modelId="{F23E7489-CFD7-446F-AD7E-3DD15943863B}" type="sibTrans" cxnId="{C397858C-74A8-4E80-B542-80CF392DDE52}">
      <dgm:prSet/>
      <dgm:spPr/>
      <dgm:t>
        <a:bodyPr/>
        <a:lstStyle/>
        <a:p>
          <a:endParaRPr lang="en-US"/>
        </a:p>
      </dgm:t>
    </dgm:pt>
    <dgm:pt modelId="{5F2923A9-A205-4BDC-AAE7-F9CC262F629B}">
      <dgm:prSet/>
      <dgm:spPr/>
      <dgm:t>
        <a:bodyPr/>
        <a:lstStyle/>
        <a:p>
          <a:r>
            <a:rPr lang="en-US"/>
            <a:t>Manipulate date and time in the variable using the Date class methods</a:t>
          </a:r>
        </a:p>
      </dgm:t>
    </dgm:pt>
    <dgm:pt modelId="{693CFDE2-802C-468D-BF0B-E37F503F5FDE}" type="parTrans" cxnId="{E48ED9B8-BAB7-4596-915A-CA50EB237413}">
      <dgm:prSet/>
      <dgm:spPr/>
      <dgm:t>
        <a:bodyPr/>
        <a:lstStyle/>
        <a:p>
          <a:endParaRPr lang="en-US"/>
        </a:p>
      </dgm:t>
    </dgm:pt>
    <dgm:pt modelId="{B4FB30D4-74F8-4E64-8E02-3D1A36CDEA00}" type="sibTrans" cxnId="{E48ED9B8-BAB7-4596-915A-CA50EB237413}">
      <dgm:prSet/>
      <dgm:spPr/>
      <dgm:t>
        <a:bodyPr/>
        <a:lstStyle/>
        <a:p>
          <a:endParaRPr lang="en-US"/>
        </a:p>
      </dgm:t>
    </dgm:pt>
    <dgm:pt modelId="{58BD990B-1A91-4A55-8A2C-BB37619293EA}">
      <dgm:prSet/>
      <dgm:spPr/>
      <dgm:t>
        <a:bodyPr/>
        <a:lstStyle/>
        <a:p>
          <a:pPr>
            <a:defRPr b="1"/>
          </a:pPr>
          <a:r>
            <a:rPr lang="en-US"/>
            <a:t>Date and time in a Date object </a:t>
          </a:r>
        </a:p>
      </dgm:t>
    </dgm:pt>
    <dgm:pt modelId="{CE037E99-0F06-496E-94BC-25CF64726B4C}" type="parTrans" cxnId="{78669FDF-59F2-451C-8699-5BC595A9E08B}">
      <dgm:prSet/>
      <dgm:spPr/>
      <dgm:t>
        <a:bodyPr/>
        <a:lstStyle/>
        <a:p>
          <a:endParaRPr lang="en-US"/>
        </a:p>
      </dgm:t>
    </dgm:pt>
    <dgm:pt modelId="{6B7727E5-FF75-4F59-A9EF-A409C9F799FE}" type="sibTrans" cxnId="{78669FDF-59F2-451C-8699-5BC595A9E08B}">
      <dgm:prSet/>
      <dgm:spPr/>
      <dgm:t>
        <a:bodyPr/>
        <a:lstStyle/>
        <a:p>
          <a:endParaRPr lang="en-US"/>
        </a:p>
      </dgm:t>
    </dgm:pt>
    <dgm:pt modelId="{E779BE3A-B373-44C6-889C-47FF17281F79}">
      <dgm:prSet/>
      <dgm:spPr/>
      <dgm:t>
        <a:bodyPr/>
        <a:lstStyle/>
        <a:p>
          <a:r>
            <a:rPr lang="en-US"/>
            <a:t>Not updated over time like a clock</a:t>
          </a:r>
        </a:p>
      </dgm:t>
    </dgm:pt>
    <dgm:pt modelId="{8DC7F879-7FF8-4B20-A86D-EF57CD8E4B40}" type="parTrans" cxnId="{FF553EE7-8EA2-45F2-A0A1-E847E6C8FA9C}">
      <dgm:prSet/>
      <dgm:spPr/>
      <dgm:t>
        <a:bodyPr/>
        <a:lstStyle/>
        <a:p>
          <a:endParaRPr lang="en-US"/>
        </a:p>
      </dgm:t>
    </dgm:pt>
    <dgm:pt modelId="{6E71CE46-8C41-4257-9D32-F77DDE7D4396}" type="sibTrans" cxnId="{FF553EE7-8EA2-45F2-A0A1-E847E6C8FA9C}">
      <dgm:prSet/>
      <dgm:spPr/>
      <dgm:t>
        <a:bodyPr/>
        <a:lstStyle/>
        <a:p>
          <a:endParaRPr lang="en-US"/>
        </a:p>
      </dgm:t>
    </dgm:pt>
    <dgm:pt modelId="{590BEEB5-F8E7-4E3D-9C19-2A9F735C7620}">
      <dgm:prSet/>
      <dgm:spPr/>
      <dgm:t>
        <a:bodyPr/>
        <a:lstStyle/>
        <a:p>
          <a:r>
            <a:rPr lang="en-US"/>
            <a:t>Date object contains the static (unchanging) date and time</a:t>
          </a:r>
        </a:p>
      </dgm:t>
    </dgm:pt>
    <dgm:pt modelId="{222A33E2-E6DE-4A92-B010-C5FE6B43ED0F}" type="parTrans" cxnId="{FD82A301-6442-4064-A643-344BA014053F}">
      <dgm:prSet/>
      <dgm:spPr/>
      <dgm:t>
        <a:bodyPr/>
        <a:lstStyle/>
        <a:p>
          <a:endParaRPr lang="en-US"/>
        </a:p>
      </dgm:t>
    </dgm:pt>
    <dgm:pt modelId="{7DD3A19A-AAD0-437A-9D12-38E335C4AB17}" type="sibTrans" cxnId="{FD82A301-6442-4064-A643-344BA014053F}">
      <dgm:prSet/>
      <dgm:spPr/>
      <dgm:t>
        <a:bodyPr/>
        <a:lstStyle/>
        <a:p>
          <a:endParaRPr lang="en-US"/>
        </a:p>
      </dgm:t>
    </dgm:pt>
    <dgm:pt modelId="{434C7259-C653-416C-B916-9FADB90D994E}">
      <dgm:prSet/>
      <dgm:spPr/>
      <dgm:t>
        <a:bodyPr/>
        <a:lstStyle/>
        <a:p>
          <a:r>
            <a:rPr lang="en-US"/>
            <a:t>Set at the moment the JavaScript code instantiates the object</a:t>
          </a:r>
        </a:p>
      </dgm:t>
    </dgm:pt>
    <dgm:pt modelId="{D2A37579-7DD2-4CBB-8637-986A7E2BF4F8}" type="parTrans" cxnId="{F5AECAD3-6971-471D-BA50-859FB08FF115}">
      <dgm:prSet/>
      <dgm:spPr/>
      <dgm:t>
        <a:bodyPr/>
        <a:lstStyle/>
        <a:p>
          <a:endParaRPr lang="en-US"/>
        </a:p>
      </dgm:t>
    </dgm:pt>
    <dgm:pt modelId="{150BC40B-32BF-426F-95B8-55BE368F6691}" type="sibTrans" cxnId="{F5AECAD3-6971-471D-BA50-859FB08FF115}">
      <dgm:prSet/>
      <dgm:spPr/>
      <dgm:t>
        <a:bodyPr/>
        <a:lstStyle/>
        <a:p>
          <a:endParaRPr lang="en-US"/>
        </a:p>
      </dgm:t>
    </dgm:pt>
    <dgm:pt modelId="{4CB608AD-6E53-40F1-8516-7BBE9B6C02C6}" type="pres">
      <dgm:prSet presAssocID="{F6509E73-6136-4267-B74D-BB45B808EAEF}" presName="root" presStyleCnt="0">
        <dgm:presLayoutVars>
          <dgm:dir/>
          <dgm:resizeHandles val="exact"/>
        </dgm:presLayoutVars>
      </dgm:prSet>
      <dgm:spPr/>
    </dgm:pt>
    <dgm:pt modelId="{ACB8B824-678A-46DE-986E-B0ECFE3BD1F9}" type="pres">
      <dgm:prSet presAssocID="{B2EDC07C-5031-48F6-8EFD-0EF5FD64DC45}" presName="compNode" presStyleCnt="0"/>
      <dgm:spPr/>
    </dgm:pt>
    <dgm:pt modelId="{FF7B5AEA-AD99-415E-8537-DAA7830A0431}" type="pres">
      <dgm:prSet presAssocID="{B2EDC07C-5031-48F6-8EFD-0EF5FD64DC4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2F25502-BA82-45E1-AE8A-CC03B972DA31}" type="pres">
      <dgm:prSet presAssocID="{B2EDC07C-5031-48F6-8EFD-0EF5FD64DC45}" presName="iconSpace" presStyleCnt="0"/>
      <dgm:spPr/>
    </dgm:pt>
    <dgm:pt modelId="{650A0A02-308E-42E9-AC53-04F5A65E8186}" type="pres">
      <dgm:prSet presAssocID="{B2EDC07C-5031-48F6-8EFD-0EF5FD64DC45}" presName="parTx" presStyleLbl="revTx" presStyleIdx="0" presStyleCnt="4">
        <dgm:presLayoutVars>
          <dgm:chMax val="0"/>
          <dgm:chPref val="0"/>
        </dgm:presLayoutVars>
      </dgm:prSet>
      <dgm:spPr/>
    </dgm:pt>
    <dgm:pt modelId="{3007F828-FAD9-4599-878D-4A55ED0BCFCF}" type="pres">
      <dgm:prSet presAssocID="{B2EDC07C-5031-48F6-8EFD-0EF5FD64DC45}" presName="txSpace" presStyleCnt="0"/>
      <dgm:spPr/>
    </dgm:pt>
    <dgm:pt modelId="{D2951F32-A53E-4561-A462-F748127686B0}" type="pres">
      <dgm:prSet presAssocID="{B2EDC07C-5031-48F6-8EFD-0EF5FD64DC45}" presName="desTx" presStyleLbl="revTx" presStyleIdx="1" presStyleCnt="4">
        <dgm:presLayoutVars/>
      </dgm:prSet>
      <dgm:spPr/>
    </dgm:pt>
    <dgm:pt modelId="{B30D81F6-3474-403B-A4AB-7E9E8BA63726}" type="pres">
      <dgm:prSet presAssocID="{F23E7489-CFD7-446F-AD7E-3DD15943863B}" presName="sibTrans" presStyleCnt="0"/>
      <dgm:spPr/>
    </dgm:pt>
    <dgm:pt modelId="{947666ED-3ACD-4803-80CD-AA86147413DF}" type="pres">
      <dgm:prSet presAssocID="{58BD990B-1A91-4A55-8A2C-BB37619293EA}" presName="compNode" presStyleCnt="0"/>
      <dgm:spPr/>
    </dgm:pt>
    <dgm:pt modelId="{BFE8A7E3-3D29-4368-9514-41263BD147E6}" type="pres">
      <dgm:prSet presAssocID="{58BD990B-1A91-4A55-8A2C-BB37619293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A130D1C-88B0-4294-87EE-A5ECA0BF6828}" type="pres">
      <dgm:prSet presAssocID="{58BD990B-1A91-4A55-8A2C-BB37619293EA}" presName="iconSpace" presStyleCnt="0"/>
      <dgm:spPr/>
    </dgm:pt>
    <dgm:pt modelId="{B676A01D-8A6A-4A0B-BD96-307571856145}" type="pres">
      <dgm:prSet presAssocID="{58BD990B-1A91-4A55-8A2C-BB37619293EA}" presName="parTx" presStyleLbl="revTx" presStyleIdx="2" presStyleCnt="4">
        <dgm:presLayoutVars>
          <dgm:chMax val="0"/>
          <dgm:chPref val="0"/>
        </dgm:presLayoutVars>
      </dgm:prSet>
      <dgm:spPr/>
    </dgm:pt>
    <dgm:pt modelId="{1C34CDC2-1F82-4DFF-8289-7FC236637A13}" type="pres">
      <dgm:prSet presAssocID="{58BD990B-1A91-4A55-8A2C-BB37619293EA}" presName="txSpace" presStyleCnt="0"/>
      <dgm:spPr/>
    </dgm:pt>
    <dgm:pt modelId="{8FCEC30D-B2BC-417B-A7F7-348273E6EABB}" type="pres">
      <dgm:prSet presAssocID="{58BD990B-1A91-4A55-8A2C-BB37619293EA}" presName="desTx" presStyleLbl="revTx" presStyleIdx="3" presStyleCnt="4">
        <dgm:presLayoutVars/>
      </dgm:prSet>
      <dgm:spPr/>
    </dgm:pt>
  </dgm:ptLst>
  <dgm:cxnLst>
    <dgm:cxn modelId="{FD82A301-6442-4064-A643-344BA014053F}" srcId="{58BD990B-1A91-4A55-8A2C-BB37619293EA}" destId="{590BEEB5-F8E7-4E3D-9C19-2A9F735C7620}" srcOrd="1" destOrd="0" parTransId="{222A33E2-E6DE-4A92-B010-C5FE6B43ED0F}" sibTransId="{7DD3A19A-AAD0-437A-9D12-38E335C4AB17}"/>
    <dgm:cxn modelId="{4CDC3421-0A58-49EC-8452-9C2055D8D1DA}" type="presOf" srcId="{590BEEB5-F8E7-4E3D-9C19-2A9F735C7620}" destId="{8FCEC30D-B2BC-417B-A7F7-348273E6EABB}" srcOrd="0" destOrd="1" presId="urn:microsoft.com/office/officeart/2018/2/layout/IconLabelDescriptionList"/>
    <dgm:cxn modelId="{BF6D7626-8289-4D71-BABF-EBB1F726FE33}" type="presOf" srcId="{E779BE3A-B373-44C6-889C-47FF17281F79}" destId="{8FCEC30D-B2BC-417B-A7F7-348273E6EABB}" srcOrd="0" destOrd="0" presId="urn:microsoft.com/office/officeart/2018/2/layout/IconLabelDescriptionList"/>
    <dgm:cxn modelId="{84EFE55D-C2B5-422A-9661-5B7D3EF11388}" type="presOf" srcId="{B2EDC07C-5031-48F6-8EFD-0EF5FD64DC45}" destId="{650A0A02-308E-42E9-AC53-04F5A65E8186}" srcOrd="0" destOrd="0" presId="urn:microsoft.com/office/officeart/2018/2/layout/IconLabelDescriptionList"/>
    <dgm:cxn modelId="{DFE71154-883D-4F77-8784-338E51FB974A}" type="presOf" srcId="{58BD990B-1A91-4A55-8A2C-BB37619293EA}" destId="{B676A01D-8A6A-4A0B-BD96-307571856145}" srcOrd="0" destOrd="0" presId="urn:microsoft.com/office/officeart/2018/2/layout/IconLabelDescriptionList"/>
    <dgm:cxn modelId="{C397858C-74A8-4E80-B542-80CF392DDE52}" srcId="{F6509E73-6136-4267-B74D-BB45B808EAEF}" destId="{B2EDC07C-5031-48F6-8EFD-0EF5FD64DC45}" srcOrd="0" destOrd="0" parTransId="{DF87845D-8772-4AAA-AFB6-48D6FDB08BFD}" sibTransId="{F23E7489-CFD7-446F-AD7E-3DD15943863B}"/>
    <dgm:cxn modelId="{E48ED9B8-BAB7-4596-915A-CA50EB237413}" srcId="{B2EDC07C-5031-48F6-8EFD-0EF5FD64DC45}" destId="{5F2923A9-A205-4BDC-AAE7-F9CC262F629B}" srcOrd="0" destOrd="0" parTransId="{693CFDE2-802C-468D-BF0B-E37F503F5FDE}" sibTransId="{B4FB30D4-74F8-4E64-8E02-3D1A36CDEA00}"/>
    <dgm:cxn modelId="{F5AECAD3-6971-471D-BA50-859FB08FF115}" srcId="{590BEEB5-F8E7-4E3D-9C19-2A9F735C7620}" destId="{434C7259-C653-416C-B916-9FADB90D994E}" srcOrd="0" destOrd="0" parTransId="{D2A37579-7DD2-4CBB-8637-986A7E2BF4F8}" sibTransId="{150BC40B-32BF-426F-95B8-55BE368F6691}"/>
    <dgm:cxn modelId="{78669FDF-59F2-451C-8699-5BC595A9E08B}" srcId="{F6509E73-6136-4267-B74D-BB45B808EAEF}" destId="{58BD990B-1A91-4A55-8A2C-BB37619293EA}" srcOrd="1" destOrd="0" parTransId="{CE037E99-0F06-496E-94BC-25CF64726B4C}" sibTransId="{6B7727E5-FF75-4F59-A9EF-A409C9F799FE}"/>
    <dgm:cxn modelId="{50DF70E4-3D5F-4E39-8B68-8BBF22A99EC1}" type="presOf" srcId="{5F2923A9-A205-4BDC-AAE7-F9CC262F629B}" destId="{D2951F32-A53E-4561-A462-F748127686B0}" srcOrd="0" destOrd="0" presId="urn:microsoft.com/office/officeart/2018/2/layout/IconLabelDescriptionList"/>
    <dgm:cxn modelId="{FF553EE7-8EA2-45F2-A0A1-E847E6C8FA9C}" srcId="{58BD990B-1A91-4A55-8A2C-BB37619293EA}" destId="{E779BE3A-B373-44C6-889C-47FF17281F79}" srcOrd="0" destOrd="0" parTransId="{8DC7F879-7FF8-4B20-A86D-EF57CD8E4B40}" sibTransId="{6E71CE46-8C41-4257-9D32-F77DDE7D4396}"/>
    <dgm:cxn modelId="{830CF7F0-C39D-465B-B954-A6E10EEAE358}" type="presOf" srcId="{F6509E73-6136-4267-B74D-BB45B808EAEF}" destId="{4CB608AD-6E53-40F1-8516-7BBE9B6C02C6}" srcOrd="0" destOrd="0" presId="urn:microsoft.com/office/officeart/2018/2/layout/IconLabelDescriptionList"/>
    <dgm:cxn modelId="{5BDE27F7-EC30-4D66-913B-0F878EC1CFC5}" type="presOf" srcId="{434C7259-C653-416C-B916-9FADB90D994E}" destId="{8FCEC30D-B2BC-417B-A7F7-348273E6EABB}" srcOrd="0" destOrd="2" presId="urn:microsoft.com/office/officeart/2018/2/layout/IconLabelDescriptionList"/>
    <dgm:cxn modelId="{C430C261-8955-43F7-BA86-863BAAA7F0F2}" type="presParOf" srcId="{4CB608AD-6E53-40F1-8516-7BBE9B6C02C6}" destId="{ACB8B824-678A-46DE-986E-B0ECFE3BD1F9}" srcOrd="0" destOrd="0" presId="urn:microsoft.com/office/officeart/2018/2/layout/IconLabelDescriptionList"/>
    <dgm:cxn modelId="{F988E06C-CA02-4F8F-A7E5-B55249F5ADE5}" type="presParOf" srcId="{ACB8B824-678A-46DE-986E-B0ECFE3BD1F9}" destId="{FF7B5AEA-AD99-415E-8537-DAA7830A0431}" srcOrd="0" destOrd="0" presId="urn:microsoft.com/office/officeart/2018/2/layout/IconLabelDescriptionList"/>
    <dgm:cxn modelId="{CB186D40-D56C-404E-A461-FEEC4678B648}" type="presParOf" srcId="{ACB8B824-678A-46DE-986E-B0ECFE3BD1F9}" destId="{92F25502-BA82-45E1-AE8A-CC03B972DA31}" srcOrd="1" destOrd="0" presId="urn:microsoft.com/office/officeart/2018/2/layout/IconLabelDescriptionList"/>
    <dgm:cxn modelId="{9324DF9B-C552-4461-AA3E-49EF7EE81ACE}" type="presParOf" srcId="{ACB8B824-678A-46DE-986E-B0ECFE3BD1F9}" destId="{650A0A02-308E-42E9-AC53-04F5A65E8186}" srcOrd="2" destOrd="0" presId="urn:microsoft.com/office/officeart/2018/2/layout/IconLabelDescriptionList"/>
    <dgm:cxn modelId="{39FDAB8F-41BF-4B01-B8C7-4ED8C493AC26}" type="presParOf" srcId="{ACB8B824-678A-46DE-986E-B0ECFE3BD1F9}" destId="{3007F828-FAD9-4599-878D-4A55ED0BCFCF}" srcOrd="3" destOrd="0" presId="urn:microsoft.com/office/officeart/2018/2/layout/IconLabelDescriptionList"/>
    <dgm:cxn modelId="{01BC271D-083C-4B8F-BEB3-2CDB5C4896D0}" type="presParOf" srcId="{ACB8B824-678A-46DE-986E-B0ECFE3BD1F9}" destId="{D2951F32-A53E-4561-A462-F748127686B0}" srcOrd="4" destOrd="0" presId="urn:microsoft.com/office/officeart/2018/2/layout/IconLabelDescriptionList"/>
    <dgm:cxn modelId="{68482BC4-DEC6-486B-918A-5B7FA2EB0389}" type="presParOf" srcId="{4CB608AD-6E53-40F1-8516-7BBE9B6C02C6}" destId="{B30D81F6-3474-403B-A4AB-7E9E8BA63726}" srcOrd="1" destOrd="0" presId="urn:microsoft.com/office/officeart/2018/2/layout/IconLabelDescriptionList"/>
    <dgm:cxn modelId="{976D6677-C88E-43C3-A631-92A19896B788}" type="presParOf" srcId="{4CB608AD-6E53-40F1-8516-7BBE9B6C02C6}" destId="{947666ED-3ACD-4803-80CD-AA86147413DF}" srcOrd="2" destOrd="0" presId="urn:microsoft.com/office/officeart/2018/2/layout/IconLabelDescriptionList"/>
    <dgm:cxn modelId="{A6A07945-9486-452D-BA38-1C4D8732CD1B}" type="presParOf" srcId="{947666ED-3ACD-4803-80CD-AA86147413DF}" destId="{BFE8A7E3-3D29-4368-9514-41263BD147E6}" srcOrd="0" destOrd="0" presId="urn:microsoft.com/office/officeart/2018/2/layout/IconLabelDescriptionList"/>
    <dgm:cxn modelId="{52098D93-A74E-4672-85DC-8D2D4C220620}" type="presParOf" srcId="{947666ED-3ACD-4803-80CD-AA86147413DF}" destId="{CA130D1C-88B0-4294-87EE-A5ECA0BF6828}" srcOrd="1" destOrd="0" presId="urn:microsoft.com/office/officeart/2018/2/layout/IconLabelDescriptionList"/>
    <dgm:cxn modelId="{A8425D35-CC9D-4200-A411-5B204F142B33}" type="presParOf" srcId="{947666ED-3ACD-4803-80CD-AA86147413DF}" destId="{B676A01D-8A6A-4A0B-BD96-307571856145}" srcOrd="2" destOrd="0" presId="urn:microsoft.com/office/officeart/2018/2/layout/IconLabelDescriptionList"/>
    <dgm:cxn modelId="{7E0605E5-5BB9-4444-A3D3-CE0F1546471D}" type="presParOf" srcId="{947666ED-3ACD-4803-80CD-AA86147413DF}" destId="{1C34CDC2-1F82-4DFF-8289-7FC236637A13}" srcOrd="3" destOrd="0" presId="urn:microsoft.com/office/officeart/2018/2/layout/IconLabelDescriptionList"/>
    <dgm:cxn modelId="{F6A29E61-ADF5-4F55-8059-9AC398878E50}" type="presParOf" srcId="{947666ED-3ACD-4803-80CD-AA86147413DF}" destId="{8FCEC30D-B2BC-417B-A7F7-348273E6EAB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51207-72DD-4F79-A577-17BC7D0EDBA0}">
      <dsp:nvSpPr>
        <dsp:cNvPr id="0" name=""/>
        <dsp:cNvSpPr/>
      </dsp:nvSpPr>
      <dsp:spPr>
        <a:xfrm>
          <a:off x="0" y="2447"/>
          <a:ext cx="4941519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A3198-AD87-428E-BFA9-10254F2C28EF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94D6-7F49-4FB5-8C56-F9C3EA886E71}">
      <dsp:nvSpPr>
        <dsp:cNvPr id="0" name=""/>
        <dsp:cNvSpPr/>
      </dsp:nvSpPr>
      <dsp:spPr>
        <a:xfrm>
          <a:off x="1432649" y="2447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When you complete this chapter, you will be able to:</a:t>
          </a:r>
        </a:p>
      </dsp:txBody>
      <dsp:txXfrm>
        <a:off x="1432649" y="2447"/>
        <a:ext cx="3508869" cy="1240389"/>
      </dsp:txXfrm>
    </dsp:sp>
    <dsp:sp modelId="{42C792DD-CEB7-4DE2-9441-8F0932878553}">
      <dsp:nvSpPr>
        <dsp:cNvPr id="0" name=""/>
        <dsp:cNvSpPr/>
      </dsp:nvSpPr>
      <dsp:spPr>
        <a:xfrm>
          <a:off x="0" y="1552933"/>
          <a:ext cx="4941519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B082D-4452-45F1-B4E6-FB6B4263EAC6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61DCA-3745-4ADC-80A5-1B72C1CBE60D}">
      <dsp:nvSpPr>
        <dsp:cNvPr id="0" name=""/>
        <dsp:cNvSpPr/>
      </dsp:nvSpPr>
      <dsp:spPr>
        <a:xfrm>
          <a:off x="1432649" y="1552933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Explain basic concepts related to object-oriented programming</a:t>
          </a:r>
        </a:p>
      </dsp:txBody>
      <dsp:txXfrm>
        <a:off x="1432649" y="1552933"/>
        <a:ext cx="3508869" cy="1240389"/>
      </dsp:txXfrm>
    </dsp:sp>
    <dsp:sp modelId="{5AE99A69-4DF2-4063-9763-FDECCABF359A}">
      <dsp:nvSpPr>
        <dsp:cNvPr id="0" name=""/>
        <dsp:cNvSpPr/>
      </dsp:nvSpPr>
      <dsp:spPr>
        <a:xfrm>
          <a:off x="0" y="3103420"/>
          <a:ext cx="4941519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3DD12-9D4F-4A8F-8657-DE24AA13F6E0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AF277-C7CA-4274-A0AA-31B084E3A121}">
      <dsp:nvSpPr>
        <dsp:cNvPr id="0" name=""/>
        <dsp:cNvSpPr/>
      </dsp:nvSpPr>
      <dsp:spPr>
        <a:xfrm>
          <a:off x="1432649" y="3103420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the Date, Number, and Math objects</a:t>
          </a:r>
        </a:p>
      </dsp:txBody>
      <dsp:txXfrm>
        <a:off x="1432649" y="3103420"/>
        <a:ext cx="3508869" cy="1240389"/>
      </dsp:txXfrm>
    </dsp:sp>
    <dsp:sp modelId="{3C8DCFC8-5431-4B67-B546-4490B2EA3DAC}">
      <dsp:nvSpPr>
        <dsp:cNvPr id="0" name=""/>
        <dsp:cNvSpPr/>
      </dsp:nvSpPr>
      <dsp:spPr>
        <a:xfrm>
          <a:off x="0" y="4653906"/>
          <a:ext cx="4941519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38090-6C46-45A8-93C3-1937E5CD88F3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C4DAA-4BEE-48D6-9AD7-C3FBE18F60BE}">
      <dsp:nvSpPr>
        <dsp:cNvPr id="0" name=""/>
        <dsp:cNvSpPr/>
      </dsp:nvSpPr>
      <dsp:spPr>
        <a:xfrm>
          <a:off x="1432649" y="4653906"/>
          <a:ext cx="3508869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Define your own custom JavaScript objects</a:t>
          </a:r>
        </a:p>
      </dsp:txBody>
      <dsp:txXfrm>
        <a:off x="1432649" y="4653906"/>
        <a:ext cx="3508869" cy="1240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B5AEA-AD99-415E-8537-DAA7830A0431}">
      <dsp:nvSpPr>
        <dsp:cNvPr id="0" name=""/>
        <dsp:cNvSpPr/>
      </dsp:nvSpPr>
      <dsp:spPr>
        <a:xfrm>
          <a:off x="949" y="439205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A0A02-308E-42E9-AC53-04F5A65E8186}">
      <dsp:nvSpPr>
        <dsp:cNvPr id="0" name=""/>
        <dsp:cNvSpPr/>
      </dsp:nvSpPr>
      <dsp:spPr>
        <a:xfrm>
          <a:off x="949" y="1900294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After creating a new Date object</a:t>
          </a:r>
        </a:p>
      </dsp:txBody>
      <dsp:txXfrm>
        <a:off x="949" y="1900294"/>
        <a:ext cx="3767343" cy="565101"/>
      </dsp:txXfrm>
    </dsp:sp>
    <dsp:sp modelId="{D2951F32-A53E-4561-A462-F748127686B0}">
      <dsp:nvSpPr>
        <dsp:cNvPr id="0" name=""/>
        <dsp:cNvSpPr/>
      </dsp:nvSpPr>
      <dsp:spPr>
        <a:xfrm>
          <a:off x="949" y="2531684"/>
          <a:ext cx="3767343" cy="1221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Manipulate date and time in the variable using the Date class methods</a:t>
          </a:r>
        </a:p>
      </dsp:txBody>
      <dsp:txXfrm>
        <a:off x="949" y="2531684"/>
        <a:ext cx="3767343" cy="1221915"/>
      </dsp:txXfrm>
    </dsp:sp>
    <dsp:sp modelId="{BFE8A7E3-3D29-4368-9514-41263BD147E6}">
      <dsp:nvSpPr>
        <dsp:cNvPr id="0" name=""/>
        <dsp:cNvSpPr/>
      </dsp:nvSpPr>
      <dsp:spPr>
        <a:xfrm>
          <a:off x="4427578" y="439205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6A01D-8A6A-4A0B-BD96-307571856145}">
      <dsp:nvSpPr>
        <dsp:cNvPr id="0" name=""/>
        <dsp:cNvSpPr/>
      </dsp:nvSpPr>
      <dsp:spPr>
        <a:xfrm>
          <a:off x="4427578" y="1900294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Date and time in a Date object </a:t>
          </a:r>
        </a:p>
      </dsp:txBody>
      <dsp:txXfrm>
        <a:off x="4427578" y="1900294"/>
        <a:ext cx="3767343" cy="565101"/>
      </dsp:txXfrm>
    </dsp:sp>
    <dsp:sp modelId="{8FCEC30D-B2BC-417B-A7F7-348273E6EABB}">
      <dsp:nvSpPr>
        <dsp:cNvPr id="0" name=""/>
        <dsp:cNvSpPr/>
      </dsp:nvSpPr>
      <dsp:spPr>
        <a:xfrm>
          <a:off x="4427578" y="2531684"/>
          <a:ext cx="3767343" cy="1221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Not updated over time like a clock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Date object contains the static (unchanging) date and time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Set at the moment the JavaScript code instantiates the object</a:t>
          </a:r>
        </a:p>
      </dsp:txBody>
      <dsp:txXfrm>
        <a:off x="4427578" y="2531684"/>
        <a:ext cx="3767343" cy="1221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8EBE81A-2672-4CF0-B3C8-43350C41A1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DFCC9B9-955C-4FF4-AF00-3DDC358CF59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801105B-0B13-4C70-A24C-39597B623EE5}" type="datetimeFigureOut">
              <a:rPr lang="en-US"/>
              <a:pPr>
                <a:defRPr/>
              </a:pPr>
              <a:t>8/2/2022</a:t>
            </a:fld>
            <a:endParaRPr 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0E596957-E262-4470-BF25-90999147A63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F877A534-990A-4591-BD51-63B726C478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397D354F-7F7F-4703-8286-34282033DD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>
            <a:extLst>
              <a:ext uri="{FF2B5EF4-FFF2-40B4-BE49-F238E27FC236}">
                <a16:creationId xmlns:a16="http://schemas.microsoft.com/office/drawing/2014/main" id="{00A94DA5-95BF-4797-8806-99D15395AC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24C43A5-2257-4DAC-9FBE-54EC88EC73D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8B271130-EF28-40CC-B639-BDCDC95B0A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fld id="{0C414F78-7359-4307-942F-C95C7D08D9E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E570671-60B5-48B3-A103-055B55659A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6D2A8601-1B6B-4FE4-B59D-E1E6F66C5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>
              <a:ea typeface="ヒラギノ角ゴ Pro W3" pitchFamily="12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FDE0F6A-BB35-4020-8B8F-B87100F6DE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325FDAB-C286-461C-B8C5-DF84701D8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ヒラギノ角ゴ Pro W3" pitchFamily="12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CB29BFE-2EBD-4D00-ABDD-D8C3D2C1F4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 Development with JavaScript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C7EEB7-3C15-4C89-A537-3AEC5A0D60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02382-5D85-4488-934C-2C38FBAFD5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68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F3B750-E72A-434E-93A4-19AAF84798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Web Development with JavaScript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DB72DF-6078-4824-9F46-0A72DC52FD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DA4A2-C98F-4AE1-9720-01BABF751D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80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69302C1-5A49-48EE-A63D-C07A306382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Web Development with JavaScript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6A30C5-778B-4BCF-BFC4-A057A65038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BC84E-F30C-45DC-92EA-8F0C4371C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099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39A5C26-A313-4DF1-9204-E2B8724CB2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Web Development with JavaScript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E12232-40A9-4E86-808C-CC9C7F7613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E7933F-8113-4546-9B26-11EEA17713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915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C12B1-398C-405D-AA6F-D37D6048306B}" type="datetime2">
              <a:rPr lang="en-US" smtClean="0"/>
              <a:t>Tuesday, August 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Development with 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98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481B-B772-487F-9BF5-3D8D969B892E}" type="datetime2">
              <a:rPr lang="en-US" smtClean="0"/>
              <a:t>Tuesday, August 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Development with 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75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D306-CAE3-490D-B335-1361B8A95380}" type="datetime2">
              <a:rPr lang="en-US" smtClean="0"/>
              <a:t>Tuesday, August 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Development with 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075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36-6264-4D0F-8EFA-A64AC444642B}" type="datetime2">
              <a:rPr lang="en-US" smtClean="0"/>
              <a:t>Tuesday, August 2,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Development with JavaScript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86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543-B5FB-4703-B9C6-B065475FDE4A}" type="datetime2">
              <a:rPr lang="en-US" smtClean="0"/>
              <a:t>Tuesday, August 2,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Development with JavaScript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5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F3F-E221-4838-BB10-8BA8AE550337}" type="datetime2">
              <a:rPr lang="en-US" smtClean="0"/>
              <a:t>Tuesday, August 2,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Development with JavaScript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3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4A31-5ADD-4D80-B295-AB6BBAB41213}" type="datetime2">
              <a:rPr lang="en-US" smtClean="0"/>
              <a:t>Tuesday, August 2,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Web Development with JavaScript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918795B-C0EF-4767-A79A-E476EAF386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Web Development with JavaScript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E9BE7E-677A-459B-9ACE-32C0A02EF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CC9A8-1B29-477F-8B14-74CF93716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4329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8DCDE84-C744-43A7-A4A8-14D1452389F5}" type="datetime2">
              <a:rPr lang="en-US" smtClean="0"/>
              <a:t>Tuesday, August 2,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Web Development with JavaScript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5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ECCD-C517-4567-AEE6-88A15B1DDEB3}" type="datetime2">
              <a:rPr lang="en-US" smtClean="0"/>
              <a:t>Tuesday, August 2,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Development with JavaScript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75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A71E-4EE5-48F4-855F-51EBB39A4E90}" type="datetime2">
              <a:rPr lang="en-US" smtClean="0"/>
              <a:t>Tuesday, August 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Development with 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36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377-D4FA-421F-8DBD-BC7017D6BD1F}" type="datetime2">
              <a:rPr lang="en-US" smtClean="0"/>
              <a:t>Tuesday, August 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Development with 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2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8D5E0AB-56A7-4711-8396-6D1A580DA6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Web Development with JavaScript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F4D3DEF-FE23-4300-AB6E-A9DEDC3777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2F9EA8-74BE-4A33-94D5-4BB1F113A6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89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BE334D-4043-4873-A34C-6740294F7F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Web Development with JavaScript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A5D710-7691-45DA-99BF-971678C9C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8BCD66-A748-4BBD-BF6F-339FF16201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27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7FD016-7C57-4F41-999E-FD433DC4CF0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Web Development with JavaScript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6B27D3C-57E1-454E-A6C3-03B7009854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06A03B-CB3B-4811-8F54-E0DCF343F9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07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F2FC230-1C89-45C5-9A05-5837CD73E7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Web Development with JavaScript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3A30A67-2A8E-4B4B-A624-CC6897C2F0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0E0845-D5B5-4E8D-9EB0-1A0C91E840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83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F8100D5-F748-46BD-9945-01F2F5C36F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Web Development with JavaScript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1A92A04-9A3E-4026-9BD6-C665E0805A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95AB72-6C35-47EB-A5DD-6678DD8965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01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11246B-31B2-4A31-9D75-3FA082D5437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Web Development with JavaScript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46DC7-D1A7-412B-BAE9-1F82B72AC0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5A8F61-E58A-4D03-BEC7-AD7D27FACB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31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60DD50-19FC-4C40-88EA-19628469F2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Web Development with JavaScript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22E59E-5330-49A5-9C08-32459C90A3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E6E1F-FD46-4DA6-91C8-7BD9236ACE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29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DD99255-99B1-4FCB-8DE5-9E3255C0C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0C637E-D62B-4A03-87C5-9B5EDE585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7A7F3671-1814-4293-96FB-EF8BFAB2DBE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Web Development with JavaScript</a:t>
            </a:r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EF4B02B0-6966-479B-BAA8-A76652629A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F9B2774-7497-49C7-8AA8-88123532ED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E5CD44-69E0-4F09-9348-7BDAD8949FA7}" type="datetime2">
              <a:rPr lang="en-US" smtClean="0"/>
              <a:t>Tuesday, August 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Web Development with JavaScript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9B2774-7497-49C7-8AA8-88123532EDB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09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Rectangle 1026">
            <a:extLst>
              <a:ext uri="{FF2B5EF4-FFF2-40B4-BE49-F238E27FC236}">
                <a16:creationId xmlns:a16="http://schemas.microsoft.com/office/drawing/2014/main" id="{EAC91C2F-3863-473B-9B21-3CCC44B21CB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967315" y="639097"/>
            <a:ext cx="4689988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/>
            <a:r>
              <a:rPr lang="en-US" altLang="en-US" sz="6800" i="1">
                <a:solidFill>
                  <a:schemeClr val="tx1">
                    <a:lumMod val="85000"/>
                    <a:lumOff val="15000"/>
                  </a:schemeClr>
                </a:solidFill>
              </a:rPr>
              <a:t>Using Object-Oriented JavaScript</a:t>
            </a:r>
          </a:p>
        </p:txBody>
      </p:sp>
      <p:sp>
        <p:nvSpPr>
          <p:cNvPr id="3075" name="Rectangle 1027">
            <a:extLst>
              <a:ext uri="{FF2B5EF4-FFF2-40B4-BE49-F238E27FC236}">
                <a16:creationId xmlns:a16="http://schemas.microsoft.com/office/drawing/2014/main" id="{33A555A2-F834-4123-BE86-A1375A96102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3967314" y="4455621"/>
            <a:ext cx="470201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en-US" sz="2400" i="1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Web Development with JavaScript</a:t>
            </a:r>
          </a:p>
        </p:txBody>
      </p:sp>
      <p:pic>
        <p:nvPicPr>
          <p:cNvPr id="3077" name="Picture 3076" descr="Person writing on a notepad">
            <a:extLst>
              <a:ext uri="{FF2B5EF4-FFF2-40B4-BE49-F238E27FC236}">
                <a16:creationId xmlns:a16="http://schemas.microsoft.com/office/drawing/2014/main" id="{7F79A3DA-8CA6-929A-BCCA-B8445EDBC0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06" r="26221"/>
          <a:stretch/>
        </p:blipFill>
        <p:spPr>
          <a:xfrm>
            <a:off x="20" y="10"/>
            <a:ext cx="3476465" cy="6857989"/>
          </a:xfrm>
          <a:prstGeom prst="rect">
            <a:avLst/>
          </a:prstGeom>
        </p:spPr>
      </p:pic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303" y="4343400"/>
            <a:ext cx="422708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EE525-CE5E-F3E0-E0D7-27FEC9D7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562B-F325-42AD-A8DD-58BD615BA0FA}" type="datetime2">
              <a:rPr lang="en-US" smtClean="0"/>
              <a:t>Tuesday, August 2,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BCCB6-A54F-59EB-8BA7-5738092A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Development with JavaScript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004D8-C92C-A6BD-6EC7-04DA2170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FCBF6607-06A1-4C70-904A-6053E0070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Understanding Classes</a:t>
            </a: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0D9208AC-D335-4D06-A42F-DA1139611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Classes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Grouping of code, methods, attributes, etc., making up an object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Instance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Object created from an existing class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Instantiate: create an object from an existing class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Instance of an object inherits its methods and properties from a class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Objects in the browser object model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Part of the web browser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No need to instantiate them to use them</a:t>
            </a:r>
          </a:p>
        </p:txBody>
      </p:sp>
      <p:sp>
        <p:nvSpPr>
          <p:cNvPr id="12292" name="Footer Placeholder 3">
            <a:extLst>
              <a:ext uri="{FF2B5EF4-FFF2-40B4-BE49-F238E27FC236}">
                <a16:creationId xmlns:a16="http://schemas.microsoft.com/office/drawing/2014/main" id="{01923295-8E53-45A8-B9E5-F9D6C3089E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BFB907D4-FC2D-4C01-A25C-E519C0326C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3C229096-9E52-4F36-B865-2970ADC9FF4E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66B43082-29EF-461F-B61C-3AAAD4A463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D7EBE6E3-14CE-4A1C-AD0F-49D559ED0D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9AC5B1FB-4F06-4405-A491-7BB4D78A0761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7FC0821-C6CC-451D-A781-DE16D721F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Using Built-In JavaScript Classes</a:t>
            </a:r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6E848BC0-D6A8-4F8A-A878-CE61EB091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562600"/>
            <a:ext cx="389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 b="1"/>
              <a:t>Table 7-1 </a:t>
            </a:r>
            <a:r>
              <a:rPr lang="en-US" altLang="en-US"/>
              <a:t>Built-in JavaScript classes</a:t>
            </a:r>
          </a:p>
        </p:txBody>
      </p:sp>
      <p:pic>
        <p:nvPicPr>
          <p:cNvPr id="13318" name="Picture 2" descr="Screen Shot 2014-10-14 at 14 Oct   3.08.03 PM.png">
            <a:extLst>
              <a:ext uri="{FF2B5EF4-FFF2-40B4-BE49-F238E27FC236}">
                <a16:creationId xmlns:a16="http://schemas.microsoft.com/office/drawing/2014/main" id="{909DB82E-52C8-47C4-8775-CBD90FCFD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339850"/>
            <a:ext cx="6105525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3" descr="Screen Shot 2014-10-14 at 14 Oct   3.08.19 PM.png">
            <a:extLst>
              <a:ext uri="{FF2B5EF4-FFF2-40B4-BE49-F238E27FC236}">
                <a16:creationId xmlns:a16="http://schemas.microsoft.com/office/drawing/2014/main" id="{207E32BF-DA5B-44D3-9441-EB1B77FD8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3225800"/>
            <a:ext cx="611505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90719A3A-5B04-4822-A588-F6BB1EC845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2838FBD4-0975-4428-896B-3BB8DFE390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17855F37-463C-49E3-AB48-E653ADCA5077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04E6C48-EE45-46D1-8D09-0A89538F3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Using Built-In JavaScript Classes (cont</a:t>
            </a:r>
            <a:r>
              <a:rPr lang="ja-JP" altLang="en-US">
                <a:ea typeface="ヒラギノ角ゴ Pro W3" pitchFamily="122" charset="-128"/>
              </a:rPr>
              <a:t>’</a:t>
            </a:r>
            <a:r>
              <a:rPr lang="en-US" altLang="ja-JP">
                <a:ea typeface="ヒラギノ角ゴ Pro W3" pitchFamily="122" charset="-128"/>
              </a:rPr>
              <a:t>d.)</a:t>
            </a:r>
            <a:endParaRPr lang="en-US" altLang="en-US">
              <a:ea typeface="ヒラギノ角ゴ Pro W3" pitchFamily="122" charset="-128"/>
            </a:endParaRP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B7A4464A-5C88-4D6E-A493-8EFC44610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Instantiating an object</a:t>
            </a:r>
          </a:p>
          <a:p>
            <a:pPr lvl="1" eaLnBrk="1" hangingPunct="1"/>
            <a:r>
              <a:rPr lang="en-US" altLang="en-US" sz="2600">
                <a:ea typeface="ヒラギノ角ゴ Pro W3" pitchFamily="122" charset="-128"/>
              </a:rPr>
              <a:t>Some of the built-in JavaScript objects used directly in code</a:t>
            </a:r>
          </a:p>
          <a:p>
            <a:pPr lvl="1" eaLnBrk="1" hangingPunct="1"/>
            <a:r>
              <a:rPr lang="en-US" altLang="en-US" sz="2600">
                <a:ea typeface="ヒラギノ角ゴ Pro W3" pitchFamily="122" charset="-128"/>
              </a:rPr>
              <a:t>Some objects require programmer to instantiate a new object</a:t>
            </a:r>
          </a:p>
          <a:p>
            <a:pPr lvl="1" eaLnBrk="1" hangingPunct="1"/>
            <a:r>
              <a:rPr lang="en-US" altLang="en-US" sz="2600">
                <a:ea typeface="ヒラギノ角ゴ Pro W3" pitchFamily="122" charset="-128"/>
              </a:rPr>
              <a:t>Example: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Math</a:t>
            </a:r>
            <a:r>
              <a:rPr lang="en-US" altLang="en-US">
                <a:ea typeface="ヒラギノ角ゴ Pro W3" pitchFamily="122" charset="-128"/>
              </a:rPr>
              <a:t> object</a:t>
            </a:r>
            <a:r>
              <a:rPr lang="ja-JP" altLang="en-US">
                <a:ea typeface="ヒラギノ角ゴ Pro W3" pitchFamily="122" charset="-128"/>
              </a:rPr>
              <a:t>’</a:t>
            </a:r>
            <a:r>
              <a:rPr lang="en-US" altLang="ja-JP">
                <a:ea typeface="ヒラギノ角ゴ Pro W3" pitchFamily="122" charset="-128"/>
              </a:rPr>
              <a:t>s </a:t>
            </a:r>
            <a:r>
              <a:rPr lang="en-US" altLang="ja-JP">
                <a:latin typeface="Courier New" panose="02070309020205020404" pitchFamily="49" charset="0"/>
                <a:ea typeface="ヒラギノ角ゴ Pro W3" pitchFamily="122" charset="-128"/>
              </a:rPr>
              <a:t>PI(π)</a:t>
            </a:r>
            <a:r>
              <a:rPr lang="en-US" altLang="ja-JP">
                <a:ea typeface="ヒラギノ角ゴ Pro W3" pitchFamily="122" charset="-128"/>
              </a:rPr>
              <a:t> property in a script</a:t>
            </a:r>
            <a:endParaRPr lang="en-US" altLang="en-US">
              <a:ea typeface="ヒラギノ角ゴ Pro W3" pitchFamily="122" charset="-128"/>
            </a:endParaRP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814E1397-9706-4C79-AB71-FDE9A481E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356100"/>
            <a:ext cx="7924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 sz="2400" b="1" baseline="30000" dirty="0">
                <a:solidFill>
                  <a:srgbClr val="00B050"/>
                </a:solidFill>
                <a:latin typeface="CourierNewPSMT" charset="0"/>
              </a:rPr>
              <a:t>// calculate the area of a circle based on its radius</a:t>
            </a:r>
          </a:p>
          <a:p>
            <a:pPr eaLnBrk="1" hangingPunct="1"/>
            <a:r>
              <a:rPr lang="en-US" altLang="en-US" sz="2400" b="1" baseline="30000" dirty="0">
                <a:solidFill>
                  <a:srgbClr val="D67134"/>
                </a:solidFill>
                <a:latin typeface="CourierNewPSMT" charset="0"/>
              </a:rPr>
              <a:t>function </a:t>
            </a:r>
            <a:r>
              <a:rPr lang="en-US" altLang="en-US" sz="2400" b="1" baseline="30000" dirty="0" err="1">
                <a:solidFill>
                  <a:srgbClr val="00477B"/>
                </a:solidFill>
                <a:latin typeface="CourierNewPSMT" charset="0"/>
              </a:rPr>
              <a:t>calcCircleArea</a:t>
            </a:r>
            <a:r>
              <a:rPr lang="en-US" altLang="en-US" sz="2400" b="1" baseline="30000" dirty="0">
                <a:solidFill>
                  <a:srgbClr val="141413"/>
                </a:solidFill>
                <a:latin typeface="CourierNewPSMT" charset="0"/>
              </a:rPr>
              <a:t>() {</a:t>
            </a:r>
          </a:p>
          <a:p>
            <a:pPr eaLnBrk="1" hangingPunct="1"/>
            <a:r>
              <a:rPr lang="en-US" altLang="en-US" sz="2400" b="1" baseline="30000" dirty="0">
                <a:solidFill>
                  <a:srgbClr val="D67134"/>
                </a:solidFill>
                <a:latin typeface="CourierNewPSMT" charset="0"/>
              </a:rPr>
              <a:t>   var </a:t>
            </a:r>
            <a:r>
              <a:rPr lang="en-US" altLang="en-US" sz="2400" b="1" baseline="30000" dirty="0">
                <a:solidFill>
                  <a:srgbClr val="141413"/>
                </a:solidFill>
                <a:latin typeface="CourierNewPSMT" charset="0"/>
              </a:rPr>
              <a:t>r </a:t>
            </a:r>
            <a:r>
              <a:rPr lang="en-US" altLang="en-US" sz="2400" b="1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="1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400" b="1" baseline="30000" dirty="0" err="1">
                <a:solidFill>
                  <a:srgbClr val="141413"/>
                </a:solidFill>
                <a:latin typeface="CourierNewPSMT" charset="0"/>
              </a:rPr>
              <a:t>.getElementById</a:t>
            </a:r>
            <a:r>
              <a:rPr lang="en-US" altLang="en-US" sz="2400" b="1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="1" baseline="30000" dirty="0">
                <a:solidFill>
                  <a:srgbClr val="007833"/>
                </a:solidFill>
                <a:latin typeface="CourierNewPSMT" charset="0"/>
              </a:rPr>
              <a:t>"radius"</a:t>
            </a:r>
            <a:r>
              <a:rPr lang="en-US" altLang="en-US" sz="2400" b="1" baseline="30000" dirty="0">
                <a:solidFill>
                  <a:srgbClr val="141413"/>
                </a:solidFill>
                <a:latin typeface="CourierNewPSMT" charset="0"/>
              </a:rPr>
              <a:t>).value;</a:t>
            </a:r>
          </a:p>
          <a:p>
            <a:pPr eaLnBrk="1" hangingPunct="1"/>
            <a:r>
              <a:rPr lang="en-US" altLang="en-US" sz="2400" b="1" baseline="30000" dirty="0">
                <a:solidFill>
                  <a:srgbClr val="D67134"/>
                </a:solidFill>
                <a:latin typeface="CourierNewPSMT" charset="0"/>
              </a:rPr>
              <a:t>   var </a:t>
            </a:r>
            <a:r>
              <a:rPr lang="en-US" altLang="en-US" sz="2400" b="1" baseline="30000" dirty="0">
                <a:solidFill>
                  <a:srgbClr val="141413"/>
                </a:solidFill>
                <a:latin typeface="CourierNewPSMT" charset="0"/>
              </a:rPr>
              <a:t>area </a:t>
            </a:r>
            <a:r>
              <a:rPr lang="en-US" altLang="en-US" sz="2400" b="1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="1" baseline="30000" dirty="0" err="1">
                <a:solidFill>
                  <a:srgbClr val="00477B"/>
                </a:solidFill>
                <a:latin typeface="CourierNewPSMT" charset="0"/>
              </a:rPr>
              <a:t>Math</a:t>
            </a:r>
            <a:r>
              <a:rPr lang="en-US" altLang="en-US" sz="2400" b="1" baseline="30000" dirty="0" err="1">
                <a:solidFill>
                  <a:srgbClr val="141413"/>
                </a:solidFill>
                <a:latin typeface="CourierNewPSMT" charset="0"/>
              </a:rPr>
              <a:t>.PI</a:t>
            </a:r>
            <a:r>
              <a:rPr lang="en-US" altLang="en-US" sz="2400" b="1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="1" baseline="30000" dirty="0">
                <a:solidFill>
                  <a:srgbClr val="D67134"/>
                </a:solidFill>
                <a:latin typeface="CourierNewPSMT" charset="0"/>
              </a:rPr>
              <a:t>* </a:t>
            </a:r>
            <a:r>
              <a:rPr lang="en-US" altLang="en-US" sz="2400" b="1" baseline="30000" dirty="0" err="1">
                <a:solidFill>
                  <a:srgbClr val="00477B"/>
                </a:solidFill>
                <a:latin typeface="CourierNewPSMT" charset="0"/>
              </a:rPr>
              <a:t>Math</a:t>
            </a:r>
            <a:r>
              <a:rPr lang="en-US" altLang="en-US" sz="2400" b="1" baseline="30000" dirty="0" err="1">
                <a:solidFill>
                  <a:srgbClr val="141413"/>
                </a:solidFill>
                <a:latin typeface="CourierNewPSMT" charset="0"/>
              </a:rPr>
              <a:t>.pow</a:t>
            </a:r>
            <a:r>
              <a:rPr lang="en-US" altLang="en-US" sz="2400" b="1" baseline="30000" dirty="0">
                <a:solidFill>
                  <a:srgbClr val="141413"/>
                </a:solidFill>
                <a:latin typeface="CourierNewPSMT" charset="0"/>
              </a:rPr>
              <a:t>(r, </a:t>
            </a:r>
            <a:r>
              <a:rPr lang="en-US" altLang="en-US" sz="2400" b="1" baseline="30000" dirty="0">
                <a:solidFill>
                  <a:srgbClr val="00477B"/>
                </a:solidFill>
                <a:latin typeface="CourierNewPSMT" charset="0"/>
              </a:rPr>
              <a:t>2</a:t>
            </a:r>
            <a:r>
              <a:rPr lang="en-US" altLang="en-US" sz="2400" b="1" baseline="30000" dirty="0">
                <a:solidFill>
                  <a:srgbClr val="141413"/>
                </a:solidFill>
                <a:latin typeface="CourierNewPSMT" charset="0"/>
              </a:rPr>
              <a:t>); </a:t>
            </a:r>
            <a:r>
              <a:rPr lang="en-US" altLang="en-US" sz="2400" b="1" baseline="30000" dirty="0">
                <a:solidFill>
                  <a:srgbClr val="00B050"/>
                </a:solidFill>
                <a:latin typeface="CourierNewPSMT" charset="0"/>
              </a:rPr>
              <a:t>// area is pi times ↵</a:t>
            </a:r>
          </a:p>
          <a:p>
            <a:pPr eaLnBrk="1" hangingPunct="1"/>
            <a:r>
              <a:rPr lang="en-US" altLang="en-US" sz="2400" b="1" baseline="30000" dirty="0">
                <a:solidFill>
                  <a:srgbClr val="00B050"/>
                </a:solidFill>
                <a:latin typeface="CourierNewPSMT" charset="0"/>
              </a:rPr>
              <a:t>   radius squared</a:t>
            </a:r>
          </a:p>
          <a:p>
            <a:pPr eaLnBrk="1" hangingPunct="1"/>
            <a:r>
              <a:rPr lang="en-US" altLang="en-US" sz="2400" b="1" baseline="30000" dirty="0">
                <a:solidFill>
                  <a:srgbClr val="D67134"/>
                </a:solidFill>
                <a:latin typeface="CourierNewPSMT" charset="0"/>
              </a:rPr>
              <a:t>   return </a:t>
            </a:r>
            <a:r>
              <a:rPr lang="en-US" altLang="en-US" sz="2400" b="1" baseline="30000" dirty="0">
                <a:solidFill>
                  <a:srgbClr val="141413"/>
                </a:solidFill>
                <a:latin typeface="CourierNewPSMT" charset="0"/>
              </a:rPr>
              <a:t>area;</a:t>
            </a:r>
          </a:p>
          <a:p>
            <a:pPr eaLnBrk="1" hangingPunct="1"/>
            <a:r>
              <a:rPr lang="en-US" altLang="en-US" sz="2400" b="1" baseline="30000" dirty="0">
                <a:solidFill>
                  <a:srgbClr val="141413"/>
                </a:solidFill>
                <a:latin typeface="CourierNewPSMT" charset="0"/>
              </a:rPr>
              <a:t>}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4FF57483-6147-44A8-B65F-86E4DF1BD0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6A8AF0BE-CBD8-4A63-A344-1E3C14B4AB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54254FD2-E040-40A0-B521-69BA73601088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C8CC1C9A-B4FD-4EC2-A215-EA8481F5C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Using Built-In JavaScript Classes (cont</a:t>
            </a:r>
            <a:r>
              <a:rPr lang="ja-JP" altLang="en-US">
                <a:ea typeface="ヒラギノ角ゴ Pro W3" pitchFamily="122" charset="-128"/>
              </a:rPr>
              <a:t>’</a:t>
            </a:r>
            <a:r>
              <a:rPr lang="en-US" altLang="ja-JP">
                <a:ea typeface="ヒラギノ角ゴ Pro W3" pitchFamily="122" charset="-128"/>
              </a:rPr>
              <a:t>d.)</a:t>
            </a:r>
            <a:endParaRPr lang="en-US" altLang="en-US">
              <a:ea typeface="ヒラギノ角ゴ Pro W3" pitchFamily="122" charset="-128"/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229D79DC-05C9-4084-9E25-110A92ECE0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Instantiating an object (cont</a:t>
            </a:r>
            <a:r>
              <a:rPr lang="ja-JP" altLang="en-US">
                <a:ea typeface="ヒラギノ角ゴ Pro W3" pitchFamily="122" charset="-128"/>
              </a:rPr>
              <a:t>’</a:t>
            </a:r>
            <a:r>
              <a:rPr lang="en-US" altLang="ja-JP">
                <a:ea typeface="ヒラギノ角ゴ Pro W3" pitchFamily="122" charset="-128"/>
              </a:rPr>
              <a:t>d.)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Can instantiate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Array</a:t>
            </a:r>
            <a:r>
              <a:rPr lang="en-US" altLang="en-US">
                <a:ea typeface="ヒラギノ角ゴ Pro W3" pitchFamily="122" charset="-128"/>
              </a:rPr>
              <a:t> object using array literal</a:t>
            </a:r>
          </a:p>
          <a:p>
            <a:pPr lvl="2" eaLnBrk="1" hangingPunct="1"/>
            <a:r>
              <a:rPr lang="en-US" altLang="en-US">
                <a:ea typeface="ヒラギノ角ゴ Pro W3" pitchFamily="122" charset="-128"/>
              </a:rPr>
              <a:t>Example: </a:t>
            </a:r>
            <a:r>
              <a:rPr lang="en-US" altLang="en-US" sz="26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var </a:t>
            </a:r>
            <a:r>
              <a:rPr lang="en-US" altLang="en-US" sz="26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deptHeads </a:t>
            </a:r>
            <a:r>
              <a:rPr lang="en-US" altLang="en-US" sz="26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 </a:t>
            </a:r>
            <a:r>
              <a:rPr lang="en-US" altLang="en-US" sz="26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[];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Can instantiate empty generic object using object literal</a:t>
            </a:r>
          </a:p>
          <a:p>
            <a:pPr lvl="2" eaLnBrk="1" hangingPunct="1"/>
            <a:r>
              <a:rPr lang="en-US" altLang="en-US">
                <a:ea typeface="ヒラギノ角ゴ Pro W3" pitchFamily="122" charset="-128"/>
              </a:rPr>
              <a:t>Example: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accountsPayable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{};</a:t>
            </a:r>
            <a:endParaRPr lang="en-US" altLang="en-US" sz="2800">
              <a:ea typeface="ヒラギノ角ゴ Pro W3" pitchFamily="122" charset="-128"/>
            </a:endParaRPr>
          </a:p>
          <a:p>
            <a:pPr lvl="2" eaLnBrk="1" hangingPunct="1"/>
            <a:r>
              <a:rPr lang="en-US" altLang="en-US">
                <a:ea typeface="ヒラギノ角ゴ Pro W3" pitchFamily="122" charset="-128"/>
              </a:rPr>
              <a:t>Generic object literal uses curly braces around value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Can't use object literal for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  <a:cs typeface="Courier New" panose="02070309020205020404" pitchFamily="49" charset="0"/>
              </a:rPr>
              <a:t>Date</a:t>
            </a:r>
            <a:r>
              <a:rPr lang="en-US" altLang="en-US">
                <a:ea typeface="ヒラギノ角ゴ Pro W3" pitchFamily="122" charset="-128"/>
              </a:rPr>
              <a:t> object</a:t>
            </a:r>
          </a:p>
          <a:p>
            <a:pPr lvl="2" eaLnBrk="1" hangingPunct="1"/>
            <a:r>
              <a:rPr lang="en-US" altLang="en-US">
                <a:ea typeface="ヒラギノ角ゴ Pro W3" pitchFamily="122" charset="-128"/>
              </a:rPr>
              <a:t>Must use constructor</a:t>
            </a:r>
          </a:p>
          <a:p>
            <a:pPr lvl="2" eaLnBrk="1" hangingPunct="1"/>
            <a:r>
              <a:rPr lang="en-US" altLang="en-US">
                <a:ea typeface="ヒラギノ角ゴ Pro W3" pitchFamily="122" charset="-128"/>
              </a:rPr>
              <a:t>Example: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today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 new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Date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();</a:t>
            </a:r>
            <a:endParaRPr lang="en-US" altLang="en-US" sz="2800">
              <a:ea typeface="ヒラギノ角ゴ Pro W3" pitchFamily="122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32065218-FAED-4AD8-A96D-AD07C246ED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ADABCA80-1492-4052-8B90-A5C1573162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661CF36D-8F37-49E7-9DA8-C65A6B0EADE6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13F6AB3A-8D96-49BE-89DD-C3887DEB2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Using Built-In JavaScript Classes (cont</a:t>
            </a:r>
            <a:r>
              <a:rPr lang="ja-JP" altLang="en-US">
                <a:ea typeface="ヒラギノ角ゴ Pro W3" pitchFamily="122" charset="-128"/>
              </a:rPr>
              <a:t>’</a:t>
            </a:r>
            <a:r>
              <a:rPr lang="en-US" altLang="ja-JP">
                <a:ea typeface="ヒラギノ角ゴ Pro W3" pitchFamily="122" charset="-128"/>
              </a:rPr>
              <a:t>d.)</a:t>
            </a:r>
            <a:endParaRPr lang="en-US" altLang="en-US">
              <a:ea typeface="ヒラギノ角ゴ Pro W3" pitchFamily="122" charset="-128"/>
            </a:endParaRP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159FE31E-98ED-4C00-AF7E-1B2FC4810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Performing garbage collection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Garbage collection</a:t>
            </a:r>
          </a:p>
          <a:p>
            <a:pPr lvl="2" eaLnBrk="1" hangingPunct="1"/>
            <a:r>
              <a:rPr lang="en-US" altLang="en-US">
                <a:ea typeface="ヒラギノ角ゴ Pro W3" pitchFamily="122" charset="-128"/>
              </a:rPr>
              <a:t>Cleaning up, or reclaiming, memory reserved by a program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Declaring a variable or instantiating a new object</a:t>
            </a:r>
          </a:p>
          <a:p>
            <a:pPr lvl="2" eaLnBrk="1" hangingPunct="1"/>
            <a:r>
              <a:rPr lang="en-US" altLang="en-US">
                <a:ea typeface="ヒラギノ角ゴ Pro W3" pitchFamily="122" charset="-128"/>
              </a:rPr>
              <a:t>Reserves memory for the variable or object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JavaScript knows when a program no longer needs a variable or object</a:t>
            </a:r>
          </a:p>
          <a:p>
            <a:pPr lvl="2" eaLnBrk="1" hangingPunct="1"/>
            <a:r>
              <a:rPr lang="en-US" altLang="en-US">
                <a:ea typeface="ヒラギノ角ゴ Pro W3" pitchFamily="122" charset="-128"/>
              </a:rPr>
              <a:t>Automatically cleans up the memory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20B71703-525B-45F1-ACDF-81E4670DE9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0974CEF4-9794-477F-8EDD-91B413D7A5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C63FF0F5-0198-428D-830B-314C98D45ED6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78693628-E0D9-4663-908D-1043DA6BA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Using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Date</a:t>
            </a:r>
            <a:r>
              <a:rPr lang="en-US" altLang="en-US">
                <a:ea typeface="ヒラギノ角ゴ Pro W3" pitchFamily="122" charset="-128"/>
              </a:rPr>
              <a:t>,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Number</a:t>
            </a:r>
            <a:r>
              <a:rPr lang="en-US" altLang="en-US">
                <a:ea typeface="ヒラギノ角ゴ Pro W3" pitchFamily="122" charset="-128"/>
              </a:rPr>
              <a:t>, and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Math</a:t>
            </a:r>
            <a:r>
              <a:rPr lang="en-US" altLang="en-US">
                <a:ea typeface="ヒラギノ角ゴ Pro W3" pitchFamily="122" charset="-128"/>
              </a:rPr>
              <a:t> Classes</a:t>
            </a:r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64D7CA70-F680-499A-B4EE-A2BB1EB0E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Three of most commonly used JavaScript classes: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Date</a:t>
            </a:r>
            <a:r>
              <a:rPr lang="en-US" altLang="en-US">
                <a:ea typeface="ヒラギノ角ゴ Pro W3" pitchFamily="122" charset="-128"/>
              </a:rPr>
              <a:t>,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Number</a:t>
            </a:r>
            <a:r>
              <a:rPr lang="en-US" altLang="en-US">
                <a:ea typeface="ヒラギノ角ゴ Pro W3" pitchFamily="122" charset="-128"/>
              </a:rPr>
              <a:t>, and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Math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2575CC15-ABCC-49FE-8B51-7CC01FD3C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E3C4B104-7A17-4D8E-B50D-067F9C5C7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EDF4BEF3-D879-4318-97F2-3CC59B6CCEF7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046A26DC-3883-4C84-8611-0BA217E6A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Manipulating the Date and Time with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Date</a:t>
            </a:r>
            <a:r>
              <a:rPr lang="en-US" altLang="en-US">
                <a:ea typeface="ヒラギノ角ゴ Pro W3" pitchFamily="122" charset="-128"/>
              </a:rPr>
              <a:t> Class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0A54BB49-F4CA-43A2-90C6-B2C518277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Date</a:t>
            </a:r>
            <a:r>
              <a:rPr lang="en-US" altLang="en-US">
                <a:ea typeface="ヒラギノ角ゴ Pro W3" pitchFamily="122" charset="-128"/>
              </a:rPr>
              <a:t> class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Methods and properties for manipulating the date and time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Allows use of a specific date or time element in JavaScript programs</a:t>
            </a:r>
            <a:endParaRPr lang="en-US" altLang="en-US">
              <a:latin typeface="Courier New" panose="02070309020205020404" pitchFamily="49" charset="0"/>
              <a:ea typeface="ヒラギノ角ゴ Pro W3" pitchFamily="122" charset="-128"/>
            </a:endParaRPr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2381A657-5316-4098-86EA-6E86C0CA5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807075"/>
            <a:ext cx="3676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 b="1"/>
              <a:t>Table 7-2 </a:t>
            </a:r>
            <a:r>
              <a:rPr lang="en-US" altLang="en-US">
                <a:latin typeface="Courier New" panose="02070309020205020404" pitchFamily="49" charset="0"/>
              </a:rPr>
              <a:t>Date</a:t>
            </a:r>
            <a:r>
              <a:rPr lang="en-US" altLang="en-US"/>
              <a:t> class constructors</a:t>
            </a:r>
          </a:p>
        </p:txBody>
      </p:sp>
      <p:pic>
        <p:nvPicPr>
          <p:cNvPr id="18439" name="Picture 1" descr="Screen Shot 2014-10-14 at 14 Oct   3.19.18 PM.png">
            <a:extLst>
              <a:ext uri="{FF2B5EF4-FFF2-40B4-BE49-F238E27FC236}">
                <a16:creationId xmlns:a16="http://schemas.microsoft.com/office/drawing/2014/main" id="{38A6C8B4-6E0C-4880-B2CC-2916DE859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02050"/>
            <a:ext cx="622300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3C747D45-0A7B-4A56-BD3E-7C0527E3AD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8FB0AA64-8AF1-4FB7-9E26-678588F6DE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6FA0E236-ABAB-4E84-94BF-74370C2612F5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FBE795BB-7B28-42CB-AB9E-81E92486B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ea typeface="ヒラギノ角ゴ Pro W3" pitchFamily="122" charset="-128"/>
              </a:rPr>
              <a:t>Manipulating the Date and Time with the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  <a:ea typeface="ヒラギノ角ゴ Pro W3" pitchFamily="122" charset="-128"/>
              </a:rPr>
              <a:t>Date</a:t>
            </a:r>
            <a:r>
              <a:rPr lang="en-US" altLang="en-US">
                <a:solidFill>
                  <a:schemeClr val="tx1"/>
                </a:solidFill>
                <a:ea typeface="ヒラギノ角ゴ Pro W3" pitchFamily="122" charset="-128"/>
              </a:rPr>
              <a:t> Class (cont</a:t>
            </a:r>
            <a:r>
              <a:rPr lang="ja-JP" altLang="en-US">
                <a:solidFill>
                  <a:schemeClr val="tx1"/>
                </a:solidFill>
                <a:ea typeface="ヒラギノ角ゴ Pro W3" pitchFamily="122" charset="-128"/>
              </a:rPr>
              <a:t>’</a:t>
            </a:r>
            <a:r>
              <a:rPr lang="en-US" altLang="ja-JP">
                <a:solidFill>
                  <a:schemeClr val="tx1"/>
                </a:solidFill>
                <a:ea typeface="ヒラギノ角ゴ Pro W3" pitchFamily="122" charset="-128"/>
              </a:rPr>
              <a:t>d.)</a:t>
            </a:r>
            <a:endParaRPr lang="en-US" altLang="en-US">
              <a:solidFill>
                <a:schemeClr val="tx1"/>
              </a:solidFill>
              <a:ea typeface="ヒラギノ角ゴ Pro W3" pitchFamily="122" charset="-128"/>
            </a:endParaRP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94D6F6A2-57A1-4586-A2E8-7D18E5D83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Example: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today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 new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Date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();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>
                <a:ea typeface="ヒラギノ角ゴ Pro W3" pitchFamily="122" charset="-128"/>
              </a:rPr>
              <a:t>Month and year date representation in a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Date</a:t>
            </a:r>
            <a:r>
              <a:rPr lang="en-US" altLang="en-US">
                <a:ea typeface="ヒラギノ角ゴ Pro W3" pitchFamily="122" charset="-128"/>
              </a:rPr>
              <a:t> object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Stored using numbers matching actual date and year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Days of the week and months of the year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Stored using numeric representations</a:t>
            </a:r>
          </a:p>
          <a:p>
            <a:pPr lvl="2" eaLnBrk="1" hangingPunct="1"/>
            <a:r>
              <a:rPr lang="en-US" altLang="en-US">
                <a:ea typeface="ヒラギノ角ゴ Pro W3" pitchFamily="122" charset="-128"/>
              </a:rPr>
              <a:t>Starting with zero: similar to an array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Example: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independenceDay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 new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Date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(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1776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,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6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,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4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);</a:t>
            </a:r>
            <a:endParaRPr lang="en-US" altLang="en-US" sz="2800">
              <a:latin typeface="Courier New" panose="02070309020205020404" pitchFamily="49" charset="0"/>
              <a:ea typeface="ヒラギノ角ゴ Pro W3" pitchFamily="122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91" name="Rectangle 2049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3" name="Rectangle 2049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5" name="Rectangle 2049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7" name="Rectangle 2049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565F6218-1263-4F96-BCE2-864F5EBD2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700">
                <a:solidFill>
                  <a:srgbClr val="FFFFFF"/>
                </a:solidFill>
                <a:ea typeface="ヒラギノ角ゴ Pro W3" pitchFamily="122" charset="-128"/>
              </a:rPr>
              <a:t>Manipulating the Date and Time with the </a:t>
            </a:r>
            <a:r>
              <a:rPr lang="en-US" altLang="en-US" sz="2700">
                <a:solidFill>
                  <a:srgbClr val="FFFFFF"/>
                </a:solidFill>
                <a:latin typeface="Courier New" panose="02070309020205020404" pitchFamily="49" charset="0"/>
                <a:ea typeface="ヒラギノ角ゴ Pro W3" pitchFamily="122" charset="-128"/>
              </a:rPr>
              <a:t>Date</a:t>
            </a:r>
            <a:r>
              <a:rPr lang="en-US" altLang="en-US" sz="2700">
                <a:solidFill>
                  <a:srgbClr val="FFFFFF"/>
                </a:solidFill>
                <a:ea typeface="ヒラギノ角ゴ Pro W3" pitchFamily="122" charset="-128"/>
              </a:rPr>
              <a:t> Class (cont</a:t>
            </a:r>
            <a:r>
              <a:rPr lang="ja-JP" altLang="en-US" sz="2700">
                <a:solidFill>
                  <a:srgbClr val="FFFFFF"/>
                </a:solidFill>
                <a:ea typeface="ヒラギノ角ゴ Pro W3" pitchFamily="122" charset="-128"/>
              </a:rPr>
              <a:t>’</a:t>
            </a:r>
            <a:r>
              <a:rPr lang="en-US" altLang="ja-JP" sz="2700">
                <a:solidFill>
                  <a:srgbClr val="FFFFFF"/>
                </a:solidFill>
                <a:ea typeface="ヒラギノ角ゴ Pro W3" pitchFamily="122" charset="-128"/>
              </a:rPr>
              <a:t>d.)</a:t>
            </a:r>
            <a:endParaRPr lang="en-US" altLang="en-US" sz="2700">
              <a:solidFill>
                <a:srgbClr val="FFFFFF"/>
              </a:solidFill>
              <a:ea typeface="ヒラギノ角ゴ Pro W3" pitchFamily="122" charset="-128"/>
            </a:endParaRPr>
          </a:p>
        </p:txBody>
      </p:sp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B39C4771-5B64-47EA-9ED1-21A44CEFFA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5400000">
            <a:off x="-1371600" y="1984248"/>
            <a:ext cx="30861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en-US" sz="1000">
                <a:solidFill>
                  <a:srgbClr val="FFFFFF"/>
                </a:solidFill>
              </a:rPr>
              <a:t>Web Development with JavaScript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C3CB46B6-5E1B-46C2-BA1C-67CDC9245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CDB2D373-E788-489E-AE14-5A778881263A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eaLnBrk="1" hangingPunct="1">
                <a:spcAft>
                  <a:spcPts val="600"/>
                </a:spcAft>
              </a:pPr>
              <a:t>18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487" name="Rectangle 3">
            <a:extLst>
              <a:ext uri="{FF2B5EF4-FFF2-40B4-BE49-F238E27FC236}">
                <a16:creationId xmlns:a16="http://schemas.microsoft.com/office/drawing/2014/main" id="{0B45DE3D-9306-5B0F-2548-255A04CAA5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80678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>
            <a:extLst>
              <a:ext uri="{FF2B5EF4-FFF2-40B4-BE49-F238E27FC236}">
                <a16:creationId xmlns:a16="http://schemas.microsoft.com/office/drawing/2014/main" id="{F3335ED1-51A1-4E12-AF41-5065E28729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1E9F6D1E-DC13-49DD-B126-4EAF297D0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B4203564-FE64-4637-A86D-E5303863DCDD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21508" name="Rectangle 7">
            <a:extLst>
              <a:ext uri="{FF2B5EF4-FFF2-40B4-BE49-F238E27FC236}">
                <a16:creationId xmlns:a16="http://schemas.microsoft.com/office/drawing/2014/main" id="{8FA5FD6B-E43C-4931-B16B-6124F9E2B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334000"/>
            <a:ext cx="708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 b="1"/>
              <a:t>Table 7-3 </a:t>
            </a:r>
            <a:r>
              <a:rPr lang="en-US" altLang="en-US"/>
              <a:t>Commonly used methods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en-US"/>
              <a:t> class (</a:t>
            </a:r>
            <a:r>
              <a:rPr lang="en-US" altLang="en-US" i="1"/>
              <a:t>continues)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FD787632-576E-4A03-9537-0A1E20792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algn="ctr" eaLnBrk="1" hangingPunct="1"/>
            <a:r>
              <a:rPr lang="en-US" altLang="en-US" sz="3600">
                <a:solidFill>
                  <a:schemeClr val="tx2"/>
                </a:solidFill>
              </a:rPr>
              <a:t>Manipulating the Date and Time with the </a:t>
            </a:r>
            <a:r>
              <a:rPr lang="en-US" altLang="en-US" sz="36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en-US" sz="3600">
                <a:solidFill>
                  <a:schemeClr val="tx2"/>
                </a:solidFill>
              </a:rPr>
              <a:t> Class (cont</a:t>
            </a:r>
            <a:r>
              <a:rPr lang="ja-JP" altLang="en-US" sz="3600">
                <a:solidFill>
                  <a:schemeClr val="tx2"/>
                </a:solidFill>
              </a:rPr>
              <a:t>’</a:t>
            </a:r>
            <a:r>
              <a:rPr lang="en-US" altLang="ja-JP" sz="3600">
                <a:solidFill>
                  <a:schemeClr val="tx2"/>
                </a:solidFill>
              </a:rPr>
              <a:t>d.)</a:t>
            </a:r>
            <a:endParaRPr lang="en-US" altLang="en-US" sz="3600">
              <a:solidFill>
                <a:schemeClr val="tx2"/>
              </a:solidFill>
            </a:endParaRPr>
          </a:p>
        </p:txBody>
      </p:sp>
      <p:pic>
        <p:nvPicPr>
          <p:cNvPr id="21510" name="Picture 2" descr="Screen Shot 2014-10-14 at 14 Oct   3.22.11 PM.png">
            <a:extLst>
              <a:ext uri="{FF2B5EF4-FFF2-40B4-BE49-F238E27FC236}">
                <a16:creationId xmlns:a16="http://schemas.microsoft.com/office/drawing/2014/main" id="{C6C1DFED-F51F-4FFD-9E6E-65416DE80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2043"/>
            <a:ext cx="6756400" cy="366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4106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3746" y="303591"/>
            <a:ext cx="3251495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668E763-CD07-42C8-A0C8-583FC77D4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5770" y="637125"/>
            <a:ext cx="2851707" cy="52563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200">
                <a:solidFill>
                  <a:schemeClr val="bg1"/>
                </a:solidFill>
                <a:ea typeface="ヒラギノ角ゴ Pro W3" pitchFamily="122" charset="-128"/>
              </a:rPr>
              <a:t>Objectives</a:t>
            </a:r>
          </a:p>
        </p:txBody>
      </p:sp>
      <p:sp>
        <p:nvSpPr>
          <p:cNvPr id="4098" name="Footer Placeholder 3">
            <a:extLst>
              <a:ext uri="{FF2B5EF4-FFF2-40B4-BE49-F238E27FC236}">
                <a16:creationId xmlns:a16="http://schemas.microsoft.com/office/drawing/2014/main" id="{2C41099E-DF75-4150-A4AA-56B107F09A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altLang="en-US" sz="1000">
                <a:solidFill>
                  <a:srgbClr val="898989"/>
                </a:solidFill>
              </a:rPr>
              <a:t>Web Development with JavaScript</a:t>
            </a:r>
          </a:p>
        </p:txBody>
      </p:sp>
      <p:sp>
        <p:nvSpPr>
          <p:cNvPr id="4099" name="Slide Number Placeholder 4">
            <a:extLst>
              <a:ext uri="{FF2B5EF4-FFF2-40B4-BE49-F238E27FC236}">
                <a16:creationId xmlns:a16="http://schemas.microsoft.com/office/drawing/2014/main" id="{60B2A196-71FD-4135-94D4-260FBE4B7D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374C5371-AE48-4EAE-BA9E-4425FD8BDECB}" type="slidenum">
              <a:rPr lang="en-US" altLang="en-US" sz="1000">
                <a:solidFill>
                  <a:srgbClr val="898989"/>
                </a:solidFill>
              </a:rPr>
              <a:pPr eaLnBrk="1" hangingPunct="1">
                <a:spcAft>
                  <a:spcPts val="600"/>
                </a:spcAft>
              </a:pPr>
              <a:t>2</a:t>
            </a:fld>
            <a:endParaRPr lang="en-US" altLang="en-US" sz="1000">
              <a:solidFill>
                <a:srgbClr val="898989"/>
              </a:solidFill>
            </a:endParaRPr>
          </a:p>
        </p:txBody>
      </p:sp>
      <p:graphicFrame>
        <p:nvGraphicFramePr>
          <p:cNvPr id="4103" name="Rectangle 5">
            <a:extLst>
              <a:ext uri="{FF2B5EF4-FFF2-40B4-BE49-F238E27FC236}">
                <a16:creationId xmlns:a16="http://schemas.microsoft.com/office/drawing/2014/main" id="{7FA39E3C-32FE-D4D6-BD2A-9AAC91032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347009"/>
              </p:ext>
            </p:extLst>
          </p:nvPr>
        </p:nvGraphicFramePr>
        <p:xfrm>
          <a:off x="3875238" y="303591"/>
          <a:ext cx="4941519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>
            <a:extLst>
              <a:ext uri="{FF2B5EF4-FFF2-40B4-BE49-F238E27FC236}">
                <a16:creationId xmlns:a16="http://schemas.microsoft.com/office/drawing/2014/main" id="{3B5B60E0-8C03-4698-85AB-2B0E03808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924A667C-A9F7-4894-B3A5-F03FB3A70D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040CF3E6-5133-4EEC-BC6A-0B52F5CE0245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DCF8A8D3-1AC3-460F-B142-4F17DA1B6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5802313"/>
            <a:ext cx="6210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 b="1"/>
              <a:t>Table 7-3 </a:t>
            </a:r>
            <a:r>
              <a:rPr lang="en-US" altLang="en-US"/>
              <a:t>Commonly used methods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en-US"/>
              <a:t> class</a:t>
            </a: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2B0E4263-EC54-4E2E-BF07-22459571A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algn="ctr" eaLnBrk="1" hangingPunct="1"/>
            <a:r>
              <a:rPr lang="en-US" altLang="en-US" sz="3600">
                <a:solidFill>
                  <a:schemeClr val="tx2"/>
                </a:solidFill>
              </a:rPr>
              <a:t>Manipulating the Date and Time with the </a:t>
            </a:r>
            <a:r>
              <a:rPr lang="en-US" altLang="en-US" sz="36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en-US" sz="3600">
                <a:solidFill>
                  <a:schemeClr val="tx2"/>
                </a:solidFill>
              </a:rPr>
              <a:t> Class (cont</a:t>
            </a:r>
            <a:r>
              <a:rPr lang="ja-JP" altLang="en-US" sz="3600">
                <a:solidFill>
                  <a:schemeClr val="tx2"/>
                </a:solidFill>
              </a:rPr>
              <a:t>’</a:t>
            </a:r>
            <a:r>
              <a:rPr lang="en-US" altLang="ja-JP" sz="3600">
                <a:solidFill>
                  <a:schemeClr val="tx2"/>
                </a:solidFill>
              </a:rPr>
              <a:t>d.)</a:t>
            </a:r>
            <a:endParaRPr lang="en-US" altLang="en-US" sz="3600">
              <a:solidFill>
                <a:schemeClr val="tx2"/>
              </a:solidFill>
            </a:endParaRPr>
          </a:p>
        </p:txBody>
      </p:sp>
      <p:pic>
        <p:nvPicPr>
          <p:cNvPr id="22534" name="Picture 2" descr="Screen Shot 2014-10-14 at 14 Oct   3.22.32 PM.png">
            <a:extLst>
              <a:ext uri="{FF2B5EF4-FFF2-40B4-BE49-F238E27FC236}">
                <a16:creationId xmlns:a16="http://schemas.microsoft.com/office/drawing/2014/main" id="{14908E67-3FDC-46F2-99A6-32DB44235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1752600"/>
            <a:ext cx="5113337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3" descr="Screen Shot 2014-10-14 at 14 Oct   3.22.45 PM.png">
            <a:extLst>
              <a:ext uri="{FF2B5EF4-FFF2-40B4-BE49-F238E27FC236}">
                <a16:creationId xmlns:a16="http://schemas.microsoft.com/office/drawing/2014/main" id="{F533895E-DB42-43D8-8742-AA9BC84A0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52550"/>
            <a:ext cx="5859463" cy="435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4C92094E-D81F-4D70-BBC8-E7FB6B1866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807060DD-972B-4244-A4A9-63266E8E5F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60FA12BA-DA97-4907-A871-F731FCD405DB}" type="slidenum">
              <a:rPr lang="en-US" altLang="en-US" smtClean="0"/>
              <a:pPr eaLnBrk="1" hangingPunct="1"/>
              <a:t>21</a:t>
            </a:fld>
            <a:endParaRPr lang="en-US" alt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EFE6787B-D020-4973-9027-03C5F789B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Manipulating the Date and Time with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Date</a:t>
            </a:r>
            <a:r>
              <a:rPr lang="en-US" altLang="en-US">
                <a:ea typeface="ヒラギノ角ゴ Pro W3" pitchFamily="122" charset="-128"/>
              </a:rPr>
              <a:t> Class (cont</a:t>
            </a:r>
            <a:r>
              <a:rPr lang="ja-JP" altLang="en-US">
                <a:ea typeface="ヒラギノ角ゴ Pro W3" pitchFamily="122" charset="-128"/>
              </a:rPr>
              <a:t>’</a:t>
            </a:r>
            <a:r>
              <a:rPr lang="en-US" altLang="ja-JP">
                <a:ea typeface="ヒラギノ角ゴ Pro W3" pitchFamily="122" charset="-128"/>
              </a:rPr>
              <a:t>d.)</a:t>
            </a:r>
            <a:endParaRPr lang="en-US" altLang="en-US">
              <a:ea typeface="ヒラギノ角ゴ Pro W3" pitchFamily="122" charset="-128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FEB101F9-F9B8-4F28-9AED-422058986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Each portion of a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Date</a:t>
            </a:r>
            <a:r>
              <a:rPr lang="en-US" altLang="en-US">
                <a:ea typeface="ヒラギノ角ゴ Pro W3" pitchFamily="122" charset="-128"/>
              </a:rPr>
              <a:t> object can be retrieved and modified using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Date</a:t>
            </a:r>
            <a:r>
              <a:rPr lang="en-US" altLang="en-US">
                <a:ea typeface="ヒラギノ角ゴ Pro W3" pitchFamily="122" charset="-128"/>
              </a:rPr>
              <a:t> object methods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Examples: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var curDate = new Date();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curDate.getDate();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Displaying the full text for days and months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Use a conditional statement to check the value returned by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getDay()</a:t>
            </a:r>
            <a:r>
              <a:rPr lang="en-US" altLang="en-US">
                <a:ea typeface="ヒラギノ角ゴ Pro W3" pitchFamily="122" charset="-128"/>
              </a:rPr>
              <a:t> or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getMonth()</a:t>
            </a:r>
            <a:r>
              <a:rPr lang="en-US" altLang="en-US">
                <a:ea typeface="ヒラギノ角ゴ Pro W3" pitchFamily="122" charset="-128"/>
              </a:rPr>
              <a:t> method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Example: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if/else</a:t>
            </a:r>
            <a:r>
              <a:rPr lang="en-US" altLang="en-US">
                <a:ea typeface="ヒラギノ角ゴ Pro W3" pitchFamily="122" charset="-128"/>
              </a:rPr>
              <a:t> construct to print the full text for the day of the week returned by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getDay()</a:t>
            </a:r>
            <a:r>
              <a:rPr lang="en-US" altLang="en-US">
                <a:ea typeface="ヒラギノ角ゴ Pro W3" pitchFamily="122" charset="-128"/>
              </a:rPr>
              <a:t> method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1">
            <a:extLst>
              <a:ext uri="{FF2B5EF4-FFF2-40B4-BE49-F238E27FC236}">
                <a16:creationId xmlns:a16="http://schemas.microsoft.com/office/drawing/2014/main" id="{458CC14F-6CED-4586-B83B-E6B9F7E1C8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24579" name="Slide Number Placeholder 2">
            <a:extLst>
              <a:ext uri="{FF2B5EF4-FFF2-40B4-BE49-F238E27FC236}">
                <a16:creationId xmlns:a16="http://schemas.microsoft.com/office/drawing/2014/main" id="{0B44D6F8-5360-49AF-9B40-27D464BD5D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50A9B149-6EE9-483C-8688-08BD561F3017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EAD310DC-4C10-437B-9C6C-19F46EB4A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076742"/>
            <a:ext cx="6705600" cy="540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today </a:t>
            </a:r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= new </a:t>
            </a:r>
            <a:r>
              <a:rPr lang="en-US" altLang="en-US" sz="2800" b="1" baseline="30000">
                <a:solidFill>
                  <a:srgbClr val="00477B"/>
                </a:solidFill>
                <a:latin typeface="CourierNewPSMT" charset="0"/>
              </a:rPr>
              <a:t>Date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();</a:t>
            </a:r>
          </a:p>
          <a:p>
            <a:pPr eaLnBrk="1" hangingPunct="1"/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curDay </a:t>
            </a:r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today.getDay();</a:t>
            </a:r>
          </a:p>
          <a:p>
            <a:pPr eaLnBrk="1" hangingPunct="1"/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weekday;</a:t>
            </a:r>
          </a:p>
          <a:p>
            <a:pPr eaLnBrk="1" hangingPunct="1"/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if 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(curDay </a:t>
            </a:r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=== </a:t>
            </a:r>
            <a:r>
              <a:rPr lang="en-US" altLang="en-US" sz="2800" b="1" baseline="3000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   weekday </a:t>
            </a:r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="1" baseline="30000">
                <a:solidFill>
                  <a:srgbClr val="007833"/>
                </a:solidFill>
                <a:latin typeface="CourierNewPSMT" charset="0"/>
              </a:rPr>
              <a:t>"Sunday"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}</a:t>
            </a:r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 else if 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(curDay </a:t>
            </a:r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=== </a:t>
            </a:r>
            <a:r>
              <a:rPr lang="en-US" altLang="en-US" sz="2800" b="1" baseline="30000">
                <a:solidFill>
                  <a:srgbClr val="00477B"/>
                </a:solidFill>
                <a:latin typeface="CourierNewPSMT" charset="0"/>
              </a:rPr>
              <a:t>1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   weekday </a:t>
            </a:r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="1" baseline="30000">
                <a:solidFill>
                  <a:srgbClr val="007833"/>
                </a:solidFill>
                <a:latin typeface="CourierNewPSMT" charset="0"/>
              </a:rPr>
              <a:t>"Monday"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}</a:t>
            </a:r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 else if 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(curDay </a:t>
            </a:r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=== </a:t>
            </a:r>
            <a:r>
              <a:rPr lang="en-US" altLang="en-US" sz="2800" b="1" baseline="30000">
                <a:solidFill>
                  <a:srgbClr val="00477B"/>
                </a:solidFill>
                <a:latin typeface="CourierNewPSMT" charset="0"/>
              </a:rPr>
              <a:t>2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   weekday </a:t>
            </a:r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="1" baseline="30000">
                <a:solidFill>
                  <a:srgbClr val="007833"/>
                </a:solidFill>
                <a:latin typeface="CourierNewPSMT" charset="0"/>
              </a:rPr>
              <a:t>"Tuesday"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}</a:t>
            </a:r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 else if 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(curDay </a:t>
            </a:r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=== </a:t>
            </a:r>
            <a:r>
              <a:rPr lang="en-US" altLang="en-US" sz="2800" b="1" baseline="30000">
                <a:solidFill>
                  <a:srgbClr val="00477B"/>
                </a:solidFill>
                <a:latin typeface="CourierNewPSMT" charset="0"/>
              </a:rPr>
              <a:t>3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   weekday </a:t>
            </a:r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="1" baseline="30000">
                <a:solidFill>
                  <a:srgbClr val="007833"/>
                </a:solidFill>
                <a:latin typeface="CourierNewPSMT" charset="0"/>
              </a:rPr>
              <a:t>"Wednesday"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}</a:t>
            </a:r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 else if 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(curDay </a:t>
            </a:r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=== </a:t>
            </a:r>
            <a:r>
              <a:rPr lang="en-US" altLang="en-US" sz="2800" b="1" baseline="30000">
                <a:solidFill>
                  <a:srgbClr val="00477B"/>
                </a:solidFill>
                <a:latin typeface="CourierNewPSMT" charset="0"/>
              </a:rPr>
              <a:t>4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   weekday </a:t>
            </a:r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="1" baseline="30000">
                <a:solidFill>
                  <a:srgbClr val="007833"/>
                </a:solidFill>
                <a:latin typeface="CourierNewPSMT" charset="0"/>
              </a:rPr>
              <a:t>"Thursday"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; </a:t>
            </a:r>
          </a:p>
          <a:p>
            <a:pPr eaLnBrk="1" hangingPunct="1"/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}</a:t>
            </a:r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 else if 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(curDay </a:t>
            </a:r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=== </a:t>
            </a:r>
            <a:r>
              <a:rPr lang="en-US" altLang="en-US" sz="2800" b="1" baseline="30000">
                <a:solidFill>
                  <a:srgbClr val="00477B"/>
                </a:solidFill>
                <a:latin typeface="CourierNewPSMT" charset="0"/>
              </a:rPr>
              <a:t>5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   weekday </a:t>
            </a:r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="1" baseline="30000">
                <a:solidFill>
                  <a:srgbClr val="007833"/>
                </a:solidFill>
                <a:latin typeface="CourierNewPSMT" charset="0"/>
              </a:rPr>
              <a:t>"Friday"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}</a:t>
            </a:r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 else if 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(curDay </a:t>
            </a:r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=== </a:t>
            </a:r>
            <a:r>
              <a:rPr lang="en-US" altLang="en-US" sz="2800" b="1" baseline="30000">
                <a:solidFill>
                  <a:srgbClr val="00477B"/>
                </a:solidFill>
                <a:latin typeface="CourierNewPSMT" charset="0"/>
              </a:rPr>
              <a:t>6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   weekday </a:t>
            </a:r>
            <a:r>
              <a:rPr lang="en-US" altLang="en-US" sz="2800" b="1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="1" baseline="30000">
                <a:solidFill>
                  <a:srgbClr val="007833"/>
                </a:solidFill>
                <a:latin typeface="CourierNewPSMT" charset="0"/>
              </a:rPr>
              <a:t>"Saturday"</a:t>
            </a:r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800" b="1" baseline="30000">
                <a:solidFill>
                  <a:srgbClr val="141413"/>
                </a:solidFill>
                <a:latin typeface="CourierNewPSMT" charset="0"/>
              </a:rPr>
              <a:t>}</a:t>
            </a:r>
            <a:endParaRPr lang="en-US" altLang="en-US" sz="2800" b="1">
              <a:latin typeface="Courier New" panose="02070309020205020404" pitchFamily="49" charset="0"/>
            </a:endParaRP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5CA2399F-C474-4EEE-8342-970FA6E16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algn="ctr" eaLnBrk="1" hangingPunct="1"/>
            <a:r>
              <a:rPr lang="en-US" altLang="en-US" sz="3600">
                <a:solidFill>
                  <a:schemeClr val="tx2"/>
                </a:solidFill>
              </a:rPr>
              <a:t>Manipulating the Date and Time with the </a:t>
            </a:r>
            <a:r>
              <a:rPr lang="en-US" altLang="en-US" sz="36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en-US" sz="3600">
                <a:solidFill>
                  <a:schemeClr val="tx2"/>
                </a:solidFill>
              </a:rPr>
              <a:t> Class (cont</a:t>
            </a:r>
            <a:r>
              <a:rPr lang="ja-JP" altLang="en-US" sz="3600">
                <a:solidFill>
                  <a:schemeClr val="tx2"/>
                </a:solidFill>
              </a:rPr>
              <a:t>’</a:t>
            </a:r>
            <a:r>
              <a:rPr lang="en-US" altLang="ja-JP" sz="3600">
                <a:solidFill>
                  <a:schemeClr val="tx2"/>
                </a:solidFill>
              </a:rPr>
              <a:t>d.)</a:t>
            </a:r>
            <a:endParaRPr lang="en-US" altLang="en-US" sz="3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222A0B05-6502-4F60-B974-B926D9C8D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100C32C6-945F-4CE0-85A3-A3552B7F76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CBC45C7D-AED7-4944-9C59-4609C012213E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F6953EC5-7BC8-4DDB-844C-9B1A6E4C4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590800"/>
            <a:ext cx="7391400" cy="19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 sz="2800" b="1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="1" baseline="30000" dirty="0">
                <a:solidFill>
                  <a:srgbClr val="141413"/>
                </a:solidFill>
                <a:latin typeface="CourierNewPSMT" charset="0"/>
              </a:rPr>
              <a:t>today </a:t>
            </a:r>
            <a:r>
              <a:rPr lang="en-US" altLang="en-US" sz="2800" b="1" baseline="30000" dirty="0">
                <a:solidFill>
                  <a:srgbClr val="D67134"/>
                </a:solidFill>
                <a:latin typeface="CourierNewPSMT" charset="0"/>
              </a:rPr>
              <a:t>= new </a:t>
            </a:r>
            <a:r>
              <a:rPr lang="en-US" altLang="en-US" sz="2800" b="1" baseline="30000" dirty="0">
                <a:solidFill>
                  <a:srgbClr val="00477B"/>
                </a:solidFill>
                <a:latin typeface="CourierNewPSMT" charset="0"/>
              </a:rPr>
              <a:t>Date</a:t>
            </a:r>
            <a:r>
              <a:rPr lang="en-US" altLang="en-US" sz="2800" b="1" baseline="30000" dirty="0">
                <a:solidFill>
                  <a:srgbClr val="141413"/>
                </a:solidFill>
                <a:latin typeface="CourierNewPSMT" charset="0"/>
              </a:rPr>
              <a:t>();</a:t>
            </a:r>
          </a:p>
          <a:p>
            <a:pPr eaLnBrk="1" hangingPunct="1"/>
            <a:r>
              <a:rPr lang="en-US" altLang="en-US" sz="2800" b="1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="1" baseline="30000" dirty="0">
                <a:solidFill>
                  <a:srgbClr val="141413"/>
                </a:solidFill>
                <a:latin typeface="CourierNewPSMT" charset="0"/>
              </a:rPr>
              <a:t>months </a:t>
            </a:r>
            <a:r>
              <a:rPr lang="en-US" altLang="en-US" sz="2800" b="1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="1" baseline="30000" dirty="0">
                <a:solidFill>
                  <a:srgbClr val="00B050"/>
                </a:solidFill>
                <a:latin typeface="CourierNewPSMT" charset="0"/>
              </a:rPr>
              <a:t>["</a:t>
            </a:r>
            <a:r>
              <a:rPr lang="en-US" altLang="en-US" sz="2800" b="1" baseline="30000" dirty="0" err="1">
                <a:solidFill>
                  <a:srgbClr val="00B050"/>
                </a:solidFill>
                <a:latin typeface="CourierNewPSMT" charset="0"/>
              </a:rPr>
              <a:t>January","February","March</a:t>
            </a:r>
            <a:r>
              <a:rPr lang="en-US" altLang="en-US" sz="2800" b="1" baseline="30000" dirty="0">
                <a:solidFill>
                  <a:srgbClr val="00B050"/>
                </a:solidFill>
                <a:latin typeface="CourierNewPSMT" charset="0"/>
              </a:rPr>
              <a:t>",</a:t>
            </a:r>
            <a:r>
              <a:rPr lang="en-US" altLang="en-US" sz="2800" b="1" baseline="30000" dirty="0">
                <a:solidFill>
                  <a:srgbClr val="00B050"/>
                </a:solidFill>
                <a:latin typeface="LucidaGrande" charset="0"/>
              </a:rPr>
              <a:t>↵</a:t>
            </a:r>
          </a:p>
          <a:p>
            <a:pPr eaLnBrk="1" hangingPunct="1"/>
            <a:r>
              <a:rPr lang="en-US" altLang="en-US" sz="2800" b="1" baseline="30000" dirty="0">
                <a:solidFill>
                  <a:srgbClr val="00B050"/>
                </a:solidFill>
                <a:latin typeface="CourierNewPSMT" charset="0"/>
              </a:rPr>
              <a:t>               "</a:t>
            </a:r>
            <a:r>
              <a:rPr lang="en-US" altLang="en-US" sz="2800" b="1" baseline="30000" dirty="0" err="1">
                <a:solidFill>
                  <a:srgbClr val="00B050"/>
                </a:solidFill>
                <a:latin typeface="CourierNewPSMT" charset="0"/>
              </a:rPr>
              <a:t>April","May","June</a:t>
            </a:r>
            <a:r>
              <a:rPr lang="en-US" altLang="en-US" sz="2800" b="1" baseline="30000" dirty="0">
                <a:solidFill>
                  <a:srgbClr val="00B050"/>
                </a:solidFill>
                <a:latin typeface="CourierNewPSMT" charset="0"/>
              </a:rPr>
              <a:t>",</a:t>
            </a:r>
            <a:r>
              <a:rPr lang="en-US" altLang="en-US" sz="2800" b="1" baseline="30000" dirty="0">
                <a:solidFill>
                  <a:srgbClr val="00B050"/>
                </a:solidFill>
                <a:latin typeface="LucidaGrande" charset="0"/>
              </a:rPr>
              <a:t>↵</a:t>
            </a:r>
          </a:p>
          <a:p>
            <a:pPr eaLnBrk="1" hangingPunct="1"/>
            <a:r>
              <a:rPr lang="en-US" altLang="en-US" sz="2800" b="1" baseline="30000" dirty="0">
                <a:solidFill>
                  <a:srgbClr val="00B050"/>
                </a:solidFill>
                <a:latin typeface="CourierNewPSMT" charset="0"/>
              </a:rPr>
              <a:t>               "</a:t>
            </a:r>
            <a:r>
              <a:rPr lang="en-US" altLang="en-US" sz="2800" b="1" baseline="30000" dirty="0" err="1">
                <a:solidFill>
                  <a:srgbClr val="00B050"/>
                </a:solidFill>
                <a:latin typeface="CourierNewPSMT" charset="0"/>
              </a:rPr>
              <a:t>July","August","September</a:t>
            </a:r>
            <a:r>
              <a:rPr lang="en-US" altLang="en-US" sz="2800" b="1" baseline="30000" dirty="0">
                <a:solidFill>
                  <a:srgbClr val="00B050"/>
                </a:solidFill>
                <a:latin typeface="CourierNewPSMT" charset="0"/>
              </a:rPr>
              <a:t>",</a:t>
            </a:r>
            <a:r>
              <a:rPr lang="en-US" altLang="en-US" sz="2800" b="1" baseline="30000" dirty="0">
                <a:solidFill>
                  <a:srgbClr val="00B050"/>
                </a:solidFill>
                <a:latin typeface="LucidaGrande" charset="0"/>
              </a:rPr>
              <a:t>↵ </a:t>
            </a:r>
          </a:p>
          <a:p>
            <a:pPr eaLnBrk="1" hangingPunct="1"/>
            <a:r>
              <a:rPr lang="en-US" altLang="en-US" sz="2800" b="1" baseline="30000" dirty="0">
                <a:solidFill>
                  <a:srgbClr val="00B050"/>
                </a:solidFill>
                <a:latin typeface="CourierNewPSMT" charset="0"/>
              </a:rPr>
              <a:t>               "</a:t>
            </a:r>
            <a:r>
              <a:rPr lang="en-US" altLang="en-US" sz="2800" b="1" baseline="30000" dirty="0" err="1">
                <a:solidFill>
                  <a:srgbClr val="00B050"/>
                </a:solidFill>
                <a:latin typeface="CourierNewPSMT" charset="0"/>
              </a:rPr>
              <a:t>October","November","December</a:t>
            </a:r>
            <a:r>
              <a:rPr lang="en-US" altLang="en-US" sz="2800" b="1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800" b="1" baseline="30000" dirty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/>
            <a:r>
              <a:rPr lang="en-US" altLang="en-US" sz="2800" b="1" baseline="30000" dirty="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="1" baseline="30000" dirty="0" err="1">
                <a:solidFill>
                  <a:srgbClr val="141413"/>
                </a:solidFill>
                <a:latin typeface="CourierNewPSMT" charset="0"/>
              </a:rPr>
              <a:t>curMonth</a:t>
            </a:r>
            <a:r>
              <a:rPr lang="en-US" altLang="en-US" sz="2800" b="1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="1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="1" baseline="30000" dirty="0">
                <a:solidFill>
                  <a:srgbClr val="141413"/>
                </a:solidFill>
                <a:latin typeface="CourierNewPSMT" charset="0"/>
              </a:rPr>
              <a:t>months[</a:t>
            </a:r>
            <a:r>
              <a:rPr lang="en-US" altLang="en-US" sz="2800" b="1" baseline="30000" dirty="0" err="1">
                <a:solidFill>
                  <a:srgbClr val="141413"/>
                </a:solidFill>
                <a:latin typeface="CourierNewPSMT" charset="0"/>
              </a:rPr>
              <a:t>today.getMonth</a:t>
            </a:r>
            <a:r>
              <a:rPr lang="en-US" altLang="en-US" sz="2800" b="1" baseline="30000" dirty="0">
                <a:solidFill>
                  <a:srgbClr val="141413"/>
                </a:solidFill>
                <a:latin typeface="CourierNewPSMT" charset="0"/>
              </a:rPr>
              <a:t>()];</a:t>
            </a:r>
            <a:endParaRPr lang="en-US" altLang="en-US" sz="2800" b="1" dirty="0">
              <a:latin typeface="Courier New" panose="02070309020205020404" pitchFamily="49" charset="0"/>
            </a:endParaRP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B821AE1E-CB19-4716-BCFD-3298623C3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Manipulating the Date and Time with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Date</a:t>
            </a:r>
            <a:r>
              <a:rPr lang="en-US" altLang="en-US">
                <a:ea typeface="ヒラギノ角ゴ Pro W3" pitchFamily="122" charset="-128"/>
              </a:rPr>
              <a:t> Class (cont</a:t>
            </a:r>
            <a:r>
              <a:rPr lang="ja-JP" altLang="en-US">
                <a:ea typeface="ヒラギノ角ゴ Pro W3" pitchFamily="122" charset="-128"/>
              </a:rPr>
              <a:t>’</a:t>
            </a:r>
            <a:r>
              <a:rPr lang="en-US" altLang="ja-JP">
                <a:ea typeface="ヒラギノ角ゴ Pro W3" pitchFamily="122" charset="-128"/>
              </a:rPr>
              <a:t>d.)</a:t>
            </a:r>
            <a:endParaRPr lang="en-US" altLang="en-US">
              <a:ea typeface="ヒラギノ角ゴ Pro W3" pitchFamily="122" charset="-128"/>
            </a:endParaRP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2E562930-8E9D-4766-9ADA-FF80DF57B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Example: include an array named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months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12 elements assigned full text names of the months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50092F7E-AFCD-40DE-91AC-0439B2604D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B6A78FDD-2A93-4045-B341-4AC5CD9DD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BC5CE93E-1F8E-4F87-AD14-DBE16561B06B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38988FD4-6D87-45D2-B3FC-AF7B713A3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Manipulating Numbers with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Number</a:t>
            </a:r>
            <a:r>
              <a:rPr lang="en-US" altLang="en-US">
                <a:ea typeface="ヒラギノ角ゴ Pro W3" pitchFamily="122" charset="-128"/>
              </a:rPr>
              <a:t> Class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E3461E73-83EF-4987-A04B-BEC87503F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Number</a:t>
            </a:r>
            <a:r>
              <a:rPr lang="en-US" altLang="en-US">
                <a:ea typeface="ヒラギノ角ゴ Pro W3" pitchFamily="122" charset="-128"/>
              </a:rPr>
              <a:t> class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Methods for manipulating numbers and properties containing static values</a:t>
            </a:r>
          </a:p>
          <a:p>
            <a:pPr lvl="2" eaLnBrk="1" hangingPunct="1"/>
            <a:r>
              <a:rPr lang="en-US" altLang="en-US">
                <a:ea typeface="ヒラギノ角ゴ Pro W3" pitchFamily="122" charset="-128"/>
              </a:rPr>
              <a:t>Representing some numeric limitations in the JavaScript language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Can append the name of any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Number</a:t>
            </a:r>
            <a:r>
              <a:rPr lang="en-US" altLang="en-US">
                <a:ea typeface="ヒラギノ角ゴ Pro W3" pitchFamily="122" charset="-128"/>
              </a:rPr>
              <a:t> class method or property</a:t>
            </a:r>
          </a:p>
          <a:p>
            <a:pPr lvl="2" eaLnBrk="1" hangingPunct="1"/>
            <a:r>
              <a:rPr lang="en-US" altLang="en-US">
                <a:ea typeface="ヒラギノ角ゴ Pro W3" pitchFamily="122" charset="-128"/>
              </a:rPr>
              <a:t>To the name of an existing variable containing a numeric value</a:t>
            </a:r>
          </a:p>
          <a:p>
            <a:pPr eaLnBrk="1" hangingPunct="1"/>
            <a:endParaRPr lang="en-US" altLang="en-US">
              <a:ea typeface="ヒラギノ角ゴ Pro W3" pitchFamily="122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45812F8F-BF25-493C-AAB5-5BB4403517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3B5691F7-F870-428B-AEB8-8EA2EF1ED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1BA0CF89-62C4-4BC8-8797-44B9344D451B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F047B5FA-704A-4696-AD03-0A22241CD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Manipulating Numbers with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Number</a:t>
            </a:r>
            <a:r>
              <a:rPr lang="en-US" altLang="en-US">
                <a:ea typeface="ヒラギノ角ゴ Pro W3" pitchFamily="122" charset="-128"/>
              </a:rPr>
              <a:t> Class (cont</a:t>
            </a:r>
            <a:r>
              <a:rPr lang="ja-JP" altLang="en-US">
                <a:ea typeface="ヒラギノ角ゴ Pro W3" pitchFamily="122" charset="-128"/>
              </a:rPr>
              <a:t>’</a:t>
            </a:r>
            <a:r>
              <a:rPr lang="en-US" altLang="ja-JP">
                <a:ea typeface="ヒラギノ角ゴ Pro W3" pitchFamily="122" charset="-128"/>
              </a:rPr>
              <a:t>d.)</a:t>
            </a:r>
            <a:endParaRPr lang="en-US" altLang="en-US">
              <a:ea typeface="ヒラギノ角ゴ Pro W3" pitchFamily="122" charset="-128"/>
            </a:endParaRP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C72101B3-C424-4F22-A0F7-135C9A189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Using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Number</a:t>
            </a:r>
            <a:r>
              <a:rPr lang="en-US" altLang="en-US">
                <a:ea typeface="ヒラギノ角ゴ Pro W3" pitchFamily="122" charset="-128"/>
              </a:rPr>
              <a:t> class methods</a:t>
            </a:r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id="{91111C66-D4C2-45C1-BC8B-1D3220F66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562600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 b="1"/>
              <a:t>Table 7-4 </a:t>
            </a:r>
            <a:r>
              <a:rPr lang="en-US" altLang="en-US">
                <a:latin typeface="Courier New" panose="02070309020205020404" pitchFamily="49" charset="0"/>
              </a:rPr>
              <a:t>Number</a:t>
            </a:r>
            <a:r>
              <a:rPr lang="en-US" altLang="en-US"/>
              <a:t> class methods</a:t>
            </a:r>
          </a:p>
        </p:txBody>
      </p:sp>
      <p:pic>
        <p:nvPicPr>
          <p:cNvPr id="27655" name="Picture 1" descr="Screen Shot 2014-10-14 at 14 Oct   3.58.10 PM.png">
            <a:extLst>
              <a:ext uri="{FF2B5EF4-FFF2-40B4-BE49-F238E27FC236}">
                <a16:creationId xmlns:a16="http://schemas.microsoft.com/office/drawing/2014/main" id="{0A065E2A-45E6-4133-A563-1533C2B43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97088"/>
            <a:ext cx="7185025" cy="346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27CEB77F-8ABD-4AFE-B9BD-382628E3D7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FDDF3D06-9459-4477-8F8A-CE2B3E05CC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ECC70A4C-9B0B-4544-9729-0772D64CC51B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B4901B5A-F3F8-4F77-9F4B-B687AEE76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Manipulating Numbers with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Number</a:t>
            </a:r>
            <a:r>
              <a:rPr lang="en-US" altLang="en-US">
                <a:ea typeface="ヒラギノ角ゴ Pro W3" pitchFamily="122" charset="-128"/>
              </a:rPr>
              <a:t> Class (cont</a:t>
            </a:r>
            <a:r>
              <a:rPr lang="ja-JP" altLang="en-US">
                <a:ea typeface="ヒラギノ角ゴ Pro W3" pitchFamily="122" charset="-128"/>
              </a:rPr>
              <a:t>’</a:t>
            </a:r>
            <a:r>
              <a:rPr lang="en-US" altLang="ja-JP">
                <a:ea typeface="ヒラギノ角ゴ Pro W3" pitchFamily="122" charset="-128"/>
              </a:rPr>
              <a:t>d.)</a:t>
            </a:r>
            <a:endParaRPr lang="en-US" altLang="en-US">
              <a:ea typeface="ヒラギノ角ゴ Pro W3" pitchFamily="122" charset="-128"/>
            </a:endParaRP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0D7DC7A6-A43E-453A-B979-984DFC161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Using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Number</a:t>
            </a:r>
            <a:r>
              <a:rPr lang="en-US" altLang="en-US">
                <a:ea typeface="ヒラギノ角ゴ Pro W3" pitchFamily="122" charset="-128"/>
              </a:rPr>
              <a:t> class methods (cont</a:t>
            </a:r>
            <a:r>
              <a:rPr lang="ja-JP" altLang="en-US">
                <a:ea typeface="ヒラギノ角ゴ Pro W3" pitchFamily="122" charset="-128"/>
              </a:rPr>
              <a:t>’</a:t>
            </a:r>
            <a:r>
              <a:rPr lang="en-US" altLang="ja-JP">
                <a:ea typeface="ヒラギノ角ゴ Pro W3" pitchFamily="122" charset="-128"/>
              </a:rPr>
              <a:t>d.)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Primary reason for using any of the </a:t>
            </a:r>
            <a:r>
              <a:rPr lang="ja-JP" altLang="en-US">
                <a:ea typeface="ヒラギノ角ゴ Pro W3" pitchFamily="122" charset="-128"/>
              </a:rPr>
              <a:t>“</a:t>
            </a:r>
            <a:r>
              <a:rPr lang="en-US" altLang="ja-JP">
                <a:ea typeface="ヒラギノ角ゴ Pro W3" pitchFamily="122" charset="-128"/>
              </a:rPr>
              <a:t>to</a:t>
            </a:r>
            <a:r>
              <a:rPr lang="ja-JP" altLang="en-US">
                <a:ea typeface="ヒラギノ角ゴ Pro W3" pitchFamily="122" charset="-128"/>
              </a:rPr>
              <a:t>”</a:t>
            </a:r>
            <a:r>
              <a:rPr lang="en-US" altLang="ja-JP">
                <a:ea typeface="ヒラギノ角ゴ Pro W3" pitchFamily="122" charset="-128"/>
              </a:rPr>
              <a:t> methods</a:t>
            </a:r>
          </a:p>
          <a:p>
            <a:pPr lvl="2" eaLnBrk="1" hangingPunct="1"/>
            <a:r>
              <a:rPr lang="en-US" altLang="en-US">
                <a:ea typeface="ヒラギノ角ゴ Pro W3" pitchFamily="122" charset="-128"/>
              </a:rPr>
              <a:t>To convert a number to a string value with a specific number of decimal places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toFixed()</a:t>
            </a:r>
            <a:r>
              <a:rPr lang="en-US" altLang="en-US">
                <a:ea typeface="ヒラギノ角ゴ Pro W3" pitchFamily="122" charset="-128"/>
              </a:rPr>
              <a:t> method</a:t>
            </a:r>
          </a:p>
          <a:p>
            <a:pPr lvl="2" eaLnBrk="1" hangingPunct="1"/>
            <a:r>
              <a:rPr lang="en-US" altLang="en-US">
                <a:ea typeface="ヒラギノ角ゴ Pro W3" pitchFamily="122" charset="-128"/>
              </a:rPr>
              <a:t>Most useful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Number</a:t>
            </a:r>
            <a:r>
              <a:rPr lang="en-US" altLang="en-US">
                <a:ea typeface="ヒラギノ角ゴ Pro W3" pitchFamily="122" charset="-128"/>
              </a:rPr>
              <a:t> class method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toLocaleString()</a:t>
            </a:r>
            <a:r>
              <a:rPr lang="en-US" altLang="en-US">
                <a:ea typeface="ヒラギノ角ゴ Pro W3" pitchFamily="122" charset="-128"/>
              </a:rPr>
              <a:t> method</a:t>
            </a:r>
          </a:p>
          <a:p>
            <a:pPr lvl="2" eaLnBrk="1" hangingPunct="1"/>
            <a:r>
              <a:rPr lang="en-US" altLang="en-US">
                <a:ea typeface="ヒラギノ角ゴ Pro W3" pitchFamily="122" charset="-128"/>
              </a:rPr>
              <a:t>Converts a number to a string formatted with local numeric formatting conventions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EFE4FB29-BBBF-4CDB-B893-57706A42B4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89AA1D1C-BF9D-47BA-9342-C287780676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CB554CE3-38BA-4FA8-AF70-E665C044EDDF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076DACBD-DEC8-4BBA-A327-6FD3232D5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Manipulating Numbers with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Number</a:t>
            </a:r>
            <a:r>
              <a:rPr lang="en-US" altLang="en-US">
                <a:ea typeface="ヒラギノ角ゴ Pro W3" pitchFamily="122" charset="-128"/>
              </a:rPr>
              <a:t> Class (cont</a:t>
            </a:r>
            <a:r>
              <a:rPr lang="ja-JP" altLang="en-US">
                <a:ea typeface="ヒラギノ角ゴ Pro W3" pitchFamily="122" charset="-128"/>
              </a:rPr>
              <a:t>’</a:t>
            </a:r>
            <a:r>
              <a:rPr lang="en-US" altLang="ja-JP">
                <a:ea typeface="ヒラギノ角ゴ Pro W3" pitchFamily="122" charset="-128"/>
              </a:rPr>
              <a:t>d.)</a:t>
            </a:r>
            <a:endParaRPr lang="en-US" altLang="en-US">
              <a:ea typeface="ヒラギノ角ゴ Pro W3" pitchFamily="122" charset="-128"/>
            </a:endParaRP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F28C6D03-DFD6-4031-8DD5-CC4BBE6A1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Accessing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Number</a:t>
            </a:r>
            <a:r>
              <a:rPr lang="en-US" altLang="en-US">
                <a:ea typeface="ヒラギノ角ゴ Pro W3" pitchFamily="122" charset="-128"/>
              </a:rPr>
              <a:t> class properties</a:t>
            </a:r>
          </a:p>
        </p:txBody>
      </p:sp>
      <p:sp>
        <p:nvSpPr>
          <p:cNvPr id="29702" name="Rectangle 7">
            <a:extLst>
              <a:ext uri="{FF2B5EF4-FFF2-40B4-BE49-F238E27FC236}">
                <a16:creationId xmlns:a16="http://schemas.microsoft.com/office/drawing/2014/main" id="{C29D189D-A6D0-4D90-9218-B63A689DC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4800600"/>
            <a:ext cx="3721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 b="1"/>
              <a:t>Table 7-5 </a:t>
            </a:r>
            <a:r>
              <a:rPr lang="en-US" altLang="en-US">
                <a:latin typeface="Courier New" panose="02070309020205020404" pitchFamily="49" charset="0"/>
              </a:rPr>
              <a:t>Number</a:t>
            </a:r>
            <a:r>
              <a:rPr lang="en-US" altLang="en-US"/>
              <a:t> class properties</a:t>
            </a:r>
          </a:p>
        </p:txBody>
      </p:sp>
      <p:pic>
        <p:nvPicPr>
          <p:cNvPr id="29703" name="Picture 1" descr="Screen Shot 2014-10-14 at 14 Oct   4.00.02 PM.png">
            <a:extLst>
              <a:ext uri="{FF2B5EF4-FFF2-40B4-BE49-F238E27FC236}">
                <a16:creationId xmlns:a16="http://schemas.microsoft.com/office/drawing/2014/main" id="{BD594496-E67B-4437-B9D8-575EDF914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1153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50D34665-4965-4446-8781-825093EECC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D0444F64-1057-4E3B-8027-A007F5F63B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7D34993C-27E8-4A03-A35B-D33E1B0FDC17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0F45B475-3657-43FA-A89C-998984311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Performing Math Functions with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Math</a:t>
            </a:r>
            <a:r>
              <a:rPr lang="en-US" altLang="en-US">
                <a:ea typeface="ヒラギノ角ゴ Pro W3" pitchFamily="122" charset="-128"/>
              </a:rPr>
              <a:t> Class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DE20CDCE-3EB2-4283-A6BB-E931E7BAB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Math</a:t>
            </a:r>
            <a:r>
              <a:rPr lang="en-US" altLang="en-US">
                <a:ea typeface="ヒラギノ角ゴ Pro W3" pitchFamily="122" charset="-128"/>
              </a:rPr>
              <a:t> class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Methods and properties for mathematical calculations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Cannot instantiate a Math object using a statement such as: </a:t>
            </a:r>
            <a:r>
              <a:rPr lang="en-US" altLang="en-US" sz="2400">
                <a:latin typeface="Courier New" panose="02070309020205020404" pitchFamily="49" charset="0"/>
                <a:ea typeface="ヒラギノ角ゴ Pro W3" pitchFamily="122" charset="-128"/>
              </a:rPr>
              <a:t>var mathCalc = new Math();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Use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Math</a:t>
            </a:r>
            <a:r>
              <a:rPr lang="en-US" altLang="en-US">
                <a:ea typeface="ヒラギノ角ゴ Pro W3" pitchFamily="122" charset="-128"/>
              </a:rPr>
              <a:t> object and one of its methods or properties directly in the code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Example:</a:t>
            </a:r>
          </a:p>
          <a:p>
            <a:pPr lvl="1" eaLnBrk="1" hangingPunct="1"/>
            <a:endParaRPr lang="en-US" altLang="en-US">
              <a:ea typeface="ヒラギノ角ゴ Pro W3" pitchFamily="122" charset="-128"/>
            </a:endParaRPr>
          </a:p>
          <a:p>
            <a:pPr eaLnBrk="1" hangingPunct="1"/>
            <a:endParaRPr lang="en-US" altLang="en-US">
              <a:ea typeface="ヒラギノ角ゴ Pro W3" pitchFamily="122" charset="-128"/>
            </a:endParaRP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7D681FF4-13D5-4E8B-BED6-4609B8507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67250"/>
            <a:ext cx="762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curNumber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144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squareRoot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Math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.sqrt(curNumber); </a:t>
            </a:r>
            <a:r>
              <a:rPr lang="en-US" altLang="en-US" sz="2800" baseline="30000">
                <a:solidFill>
                  <a:srgbClr val="777877"/>
                </a:solidFill>
                <a:latin typeface="CourierNewPSMT" charset="0"/>
              </a:rPr>
              <a:t>// returns 12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>
            <a:extLst>
              <a:ext uri="{FF2B5EF4-FFF2-40B4-BE49-F238E27FC236}">
                <a16:creationId xmlns:a16="http://schemas.microsoft.com/office/drawing/2014/main" id="{45B4EAAA-200E-46B2-BE94-5D7DA4C327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74F4F98E-B9B9-4A4F-915C-2760340C93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729CA39C-329C-4B1B-8815-781651943878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8713F2DB-36F9-4FA5-9BFC-5AFD8B693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940425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 b="1"/>
              <a:t>Table 7-6 </a:t>
            </a:r>
            <a:r>
              <a:rPr lang="en-US" altLang="en-US"/>
              <a:t>Math class methods</a:t>
            </a: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3EE37B2F-0805-4C60-B8D2-C73963241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algn="ctr" eaLnBrk="1" hangingPunct="1"/>
            <a:r>
              <a:rPr lang="en-US" altLang="en-US" sz="3600">
                <a:solidFill>
                  <a:schemeClr val="tx2"/>
                </a:solidFill>
              </a:rPr>
              <a:t>Performing Math Functions with the </a:t>
            </a:r>
            <a:r>
              <a:rPr lang="en-US" altLang="en-US" sz="36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 sz="3600">
                <a:solidFill>
                  <a:schemeClr val="tx2"/>
                </a:solidFill>
              </a:rPr>
              <a:t> Class (cont</a:t>
            </a:r>
            <a:r>
              <a:rPr lang="ja-JP" altLang="en-US" sz="3600">
                <a:solidFill>
                  <a:schemeClr val="tx2"/>
                </a:solidFill>
              </a:rPr>
              <a:t>’</a:t>
            </a:r>
            <a:r>
              <a:rPr lang="en-US" altLang="ja-JP" sz="3600">
                <a:solidFill>
                  <a:schemeClr val="tx2"/>
                </a:solidFill>
              </a:rPr>
              <a:t>d.)</a:t>
            </a:r>
            <a:endParaRPr lang="en-US" altLang="en-US" sz="3600">
              <a:solidFill>
                <a:schemeClr val="tx2"/>
              </a:solidFill>
            </a:endParaRPr>
          </a:p>
        </p:txBody>
      </p:sp>
      <p:pic>
        <p:nvPicPr>
          <p:cNvPr id="31750" name="Picture 2" descr="Screen Shot 2014-10-14 at 14 Oct   4.02.13 PM.png">
            <a:extLst>
              <a:ext uri="{FF2B5EF4-FFF2-40B4-BE49-F238E27FC236}">
                <a16:creationId xmlns:a16="http://schemas.microsoft.com/office/drawing/2014/main" id="{3689A6C7-3DC4-42B3-ABC2-AEAE823EE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1335088"/>
            <a:ext cx="52736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3" descr="Screen Shot 2014-10-14 at 14 Oct   4.02.31 PM.png">
            <a:extLst>
              <a:ext uri="{FF2B5EF4-FFF2-40B4-BE49-F238E27FC236}">
                <a16:creationId xmlns:a16="http://schemas.microsoft.com/office/drawing/2014/main" id="{E800E9D1-7EA5-4B53-8A0B-E40D248A8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2716213"/>
            <a:ext cx="5257800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01642D9D-E4FA-4084-B771-1450D29D5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000">
                <a:ea typeface="ヒラギノ角ゴ Pro W3" pitchFamily="122" charset="-128"/>
              </a:rPr>
              <a:t>Introduction to Object-Oriented Programming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FFCB3D1-FD9A-47B0-B291-2402B8949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100">
                <a:ea typeface="ヒラギノ角ゴ Pro W3" pitchFamily="122" charset="-128"/>
              </a:rPr>
              <a:t>Object-oriented programming</a:t>
            </a:r>
          </a:p>
          <a:p>
            <a:pPr lvl="1" eaLnBrk="1" hangingPunct="1"/>
            <a:r>
              <a:rPr lang="en-US" altLang="en-US" sz="2100">
                <a:ea typeface="ヒラギノ角ゴ Pro W3" pitchFamily="122" charset="-128"/>
              </a:rPr>
              <a:t>Allows reuse of code without having to copy or recreate it</a:t>
            </a:r>
          </a:p>
          <a:p>
            <a:pPr eaLnBrk="1" hangingPunct="1"/>
            <a:endParaRPr lang="en-US" altLang="en-US" sz="2100">
              <a:ea typeface="ヒラギノ角ゴ Pro W3" pitchFamily="122" charset="-128"/>
            </a:endParaRPr>
          </a:p>
        </p:txBody>
      </p:sp>
      <p:sp>
        <p:nvSpPr>
          <p:cNvPr id="5122" name="Footer Placeholder 3">
            <a:extLst>
              <a:ext uri="{FF2B5EF4-FFF2-40B4-BE49-F238E27FC236}">
                <a16:creationId xmlns:a16="http://schemas.microsoft.com/office/drawing/2014/main" id="{725CE95D-F2AF-4FE9-AC10-51345CA8D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7916" y="6423463"/>
            <a:ext cx="3670627" cy="27384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en-US" sz="920">
                <a:solidFill>
                  <a:schemeClr val="tx1">
                    <a:lumMod val="75000"/>
                    <a:lumOff val="25000"/>
                  </a:schemeClr>
                </a:solidFill>
              </a:rPr>
              <a:t>Web Development with JavaScript</a:t>
            </a:r>
          </a:p>
        </p:txBody>
      </p:sp>
      <p:sp>
        <p:nvSpPr>
          <p:cNvPr id="5132" name="Rectangle 513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34" name="Oval 513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129" name="Graphic 5128" descr="Web Design">
            <a:extLst>
              <a:ext uri="{FF2B5EF4-FFF2-40B4-BE49-F238E27FC236}">
                <a16:creationId xmlns:a16="http://schemas.microsoft.com/office/drawing/2014/main" id="{7F1104F0-10C8-90C8-D6B5-AF11D4A81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5123" name="Slide Number Placeholder 4">
            <a:extLst>
              <a:ext uri="{FF2B5EF4-FFF2-40B4-BE49-F238E27FC236}">
                <a16:creationId xmlns:a16="http://schemas.microsoft.com/office/drawing/2014/main" id="{C6798452-FDD7-4031-A5BC-75D17DDDDE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76075" y="6415760"/>
            <a:ext cx="759278" cy="27384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4598CC26-1B0F-4864-8A84-5A268F5E2199}" type="slidenum">
              <a:rPr lang="en-US" altLang="en-US" sz="920">
                <a:solidFill>
                  <a:srgbClr val="FFFFFF"/>
                </a:solidFill>
              </a:rPr>
              <a:pPr eaLnBrk="1" hangingPunct="1">
                <a:spcAft>
                  <a:spcPts val="600"/>
                </a:spcAft>
              </a:pPr>
              <a:t>3</a:t>
            </a:fld>
            <a:endParaRPr lang="en-US" altLang="en-US" sz="92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>
            <a:extLst>
              <a:ext uri="{FF2B5EF4-FFF2-40B4-BE49-F238E27FC236}">
                <a16:creationId xmlns:a16="http://schemas.microsoft.com/office/drawing/2014/main" id="{A290EDA1-A315-4906-9F09-70B24108C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82998563-1230-40AB-9B9A-FF7DC6CAF3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6E93D43A-618B-46B6-8036-2BF48A9141FF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51387C69-D619-4E9B-A653-5D8CAEEA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576888"/>
            <a:ext cx="340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 b="1"/>
              <a:t>Table 7-7 </a:t>
            </a:r>
            <a:r>
              <a:rPr lang="en-US" altLang="en-US"/>
              <a:t>Math class properties</a:t>
            </a: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EAC684EF-4C1F-4845-9E12-A03C812C7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algn="ctr" eaLnBrk="1" hangingPunct="1"/>
            <a:r>
              <a:rPr lang="en-US" altLang="en-US" sz="3600">
                <a:solidFill>
                  <a:schemeClr val="tx2"/>
                </a:solidFill>
              </a:rPr>
              <a:t>Performing Math Functions with the </a:t>
            </a:r>
            <a:r>
              <a:rPr lang="en-US" altLang="en-US" sz="36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 sz="3600">
                <a:solidFill>
                  <a:schemeClr val="tx2"/>
                </a:solidFill>
              </a:rPr>
              <a:t> Class (cont</a:t>
            </a:r>
            <a:r>
              <a:rPr lang="ja-JP" altLang="en-US" sz="3600">
                <a:solidFill>
                  <a:schemeClr val="tx2"/>
                </a:solidFill>
              </a:rPr>
              <a:t>’</a:t>
            </a:r>
            <a:r>
              <a:rPr lang="en-US" altLang="ja-JP" sz="3600">
                <a:solidFill>
                  <a:schemeClr val="tx2"/>
                </a:solidFill>
              </a:rPr>
              <a:t>d.)</a:t>
            </a:r>
            <a:endParaRPr lang="en-US" altLang="en-US" sz="3600">
              <a:solidFill>
                <a:schemeClr val="tx2"/>
              </a:solidFill>
            </a:endParaRPr>
          </a:p>
        </p:txBody>
      </p:sp>
      <p:pic>
        <p:nvPicPr>
          <p:cNvPr id="32774" name="Picture 2" descr="Screen Shot 2014-10-14 at 14 Oct   4.03.30 PM.png">
            <a:extLst>
              <a:ext uri="{FF2B5EF4-FFF2-40B4-BE49-F238E27FC236}">
                <a16:creationId xmlns:a16="http://schemas.microsoft.com/office/drawing/2014/main" id="{24716183-24F7-4A95-9577-1BCD93168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652588"/>
            <a:ext cx="7424737" cy="383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>
            <a:extLst>
              <a:ext uri="{FF2B5EF4-FFF2-40B4-BE49-F238E27FC236}">
                <a16:creationId xmlns:a16="http://schemas.microsoft.com/office/drawing/2014/main" id="{BBE472FC-930B-4DA6-998F-4A8D99C905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B11B45D9-1F32-4CBF-B07A-997685AD93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4D1CD7B1-08AE-4A64-9576-1C8C0C6D529E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0DFF01A5-8184-4EA7-92FF-1096573CC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Performing Math Functions with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Math</a:t>
            </a:r>
            <a:r>
              <a:rPr lang="en-US" altLang="en-US">
                <a:ea typeface="ヒラギノ角ゴ Pro W3" pitchFamily="122" charset="-128"/>
              </a:rPr>
              <a:t> Class (cont</a:t>
            </a:r>
            <a:r>
              <a:rPr lang="ja-JP" altLang="en-US">
                <a:ea typeface="ヒラギノ角ゴ Pro W3" pitchFamily="122" charset="-128"/>
              </a:rPr>
              <a:t>’</a:t>
            </a:r>
            <a:r>
              <a:rPr lang="en-US" altLang="ja-JP">
                <a:ea typeface="ヒラギノ角ゴ Pro W3" pitchFamily="122" charset="-128"/>
              </a:rPr>
              <a:t>d.)</a:t>
            </a:r>
            <a:endParaRPr lang="en-US" altLang="en-US">
              <a:ea typeface="ヒラギノ角ゴ Pro W3" pitchFamily="122" charset="-128"/>
            </a:endParaRP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5FA83D6B-2789-42A6-80B6-62E05D437B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Example: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Use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PI</a:t>
            </a:r>
            <a:r>
              <a:rPr lang="en-US" altLang="en-US">
                <a:ea typeface="ヒラギノ角ゴ Pro W3" pitchFamily="122" charset="-128"/>
              </a:rPr>
              <a:t> property to calculate the area of a circle based on its radius</a:t>
            </a:r>
          </a:p>
          <a:p>
            <a:pPr lvl="2" eaLnBrk="1" hangingPunct="1"/>
            <a:r>
              <a:rPr lang="en-US" altLang="en-US">
                <a:ea typeface="ヒラギノ角ゴ Pro W3" pitchFamily="122" charset="-128"/>
              </a:rPr>
              <a:t>Code uses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pow()</a:t>
            </a:r>
            <a:r>
              <a:rPr lang="en-US" altLang="en-US">
                <a:ea typeface="ヒラギノ角ゴ Pro W3" pitchFamily="122" charset="-128"/>
              </a:rPr>
              <a:t> method to raise the radius value to second power, and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round()</a:t>
            </a:r>
            <a:r>
              <a:rPr lang="en-US" altLang="en-US">
                <a:ea typeface="ヒラギノ角ゴ Pro W3" pitchFamily="122" charset="-128"/>
              </a:rPr>
              <a:t> method to round the value returned to the nearest whole number</a:t>
            </a:r>
          </a:p>
        </p:txBody>
      </p:sp>
      <p:sp>
        <p:nvSpPr>
          <p:cNvPr id="33798" name="Rectangle 4">
            <a:extLst>
              <a:ext uri="{FF2B5EF4-FFF2-40B4-BE49-F238E27FC236}">
                <a16:creationId xmlns:a16="http://schemas.microsoft.com/office/drawing/2014/main" id="{75F3043A-0E82-4F06-9129-86BCEC0A2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303713"/>
            <a:ext cx="75438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radius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25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area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Math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.PI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*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Math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.pow(radius,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2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roundedArea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Math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.round(area); </a:t>
            </a:r>
            <a:r>
              <a:rPr lang="en-US" altLang="en-US" sz="2800" baseline="30000">
                <a:solidFill>
                  <a:srgbClr val="777877"/>
                </a:solidFill>
                <a:latin typeface="CourierNewPSMT" charset="0"/>
              </a:rPr>
              <a:t>// returns 1963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57A34A97-48E3-4C21-972F-253CDC1396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A5926CD1-CD00-461F-9495-AC636CCCFE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17425D84-555C-4919-B3FE-C8CA8D81D0AF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CE4C7201-F507-4CD5-89E7-23D6DABF2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Defining Custom JavaScript Objects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18D68E21-38DC-4323-B6EE-271E04617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JavaScript: not a true object-oriented programming language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Cannot create classes in JavaScript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Instead, called an object-based language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Can define custom objects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Not encapsulated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Useful to replicate the same functionality an unknown number of times in a script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BAE609AF-903E-4C0A-8959-13B978594E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77D20201-A07B-4C81-99B9-64CE0B0D6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E3E5B25C-852B-405D-B094-2EAD9514A834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E334677C-3E91-4BA3-B285-10D40B35E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Declaring Basic Custom Objects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49A8691E-4886-470F-A8AA-76B4FB042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Use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Object</a:t>
            </a:r>
            <a:r>
              <a:rPr lang="en-US" altLang="en-US">
                <a:ea typeface="ヒラギノ角ゴ Pro W3" pitchFamily="122" charset="-128"/>
              </a:rPr>
              <a:t> object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var </a:t>
            </a:r>
            <a:r>
              <a:rPr lang="en-US" altLang="en-US" sz="2800" i="1" baseline="30000">
                <a:solidFill>
                  <a:srgbClr val="141413"/>
                </a:solidFill>
                <a:latin typeface="CourierNewPS-ItalicMT" charset="0"/>
                <a:ea typeface="ヒラギノ角ゴ Pro W3" pitchFamily="122" charset="-128"/>
              </a:rPr>
              <a:t>objectName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 new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Object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();</a:t>
            </a:r>
            <a:endParaRPr lang="en-US" altLang="en-US" sz="2800">
              <a:latin typeface="Courier New" panose="02070309020205020404" pitchFamily="49" charset="0"/>
              <a:ea typeface="ヒラギノ角ゴ Pro W3" pitchFamily="122" charset="-128"/>
            </a:endParaRPr>
          </a:p>
          <a:p>
            <a:pPr lvl="1" eaLnBrk="1" hangingPunct="1">
              <a:buClr>
                <a:schemeClr val="tx1"/>
              </a:buClr>
            </a:pP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var </a:t>
            </a:r>
            <a:r>
              <a:rPr lang="en-US" altLang="en-US" sz="2800" i="1" baseline="30000">
                <a:solidFill>
                  <a:srgbClr val="141413"/>
                </a:solidFill>
                <a:latin typeface="CourierNewPS-ItalicMT" charset="0"/>
                <a:ea typeface="ヒラギノ角ゴ Pro W3" pitchFamily="122" charset="-128"/>
              </a:rPr>
              <a:t>objectName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{};</a:t>
            </a:r>
            <a:endParaRPr lang="en-US" altLang="en-US" sz="2800">
              <a:latin typeface="Courier New" panose="02070309020205020404" pitchFamily="49" charset="0"/>
              <a:ea typeface="ヒラギノ角ゴ Pro W3" pitchFamily="122" charset="-128"/>
            </a:endParaRP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Can assign properties to the object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Append property name to the object name with a period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>
            <a:extLst>
              <a:ext uri="{FF2B5EF4-FFF2-40B4-BE49-F238E27FC236}">
                <a16:creationId xmlns:a16="http://schemas.microsoft.com/office/drawing/2014/main" id="{6F9B7FF9-5ABD-4702-836B-C7630FA85B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F32ED3D6-3ACF-42FB-8E2C-084C17C03A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7CD42B67-F768-402F-9C15-5E788B85D7A8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36868" name="Rectangle 5">
            <a:extLst>
              <a:ext uri="{FF2B5EF4-FFF2-40B4-BE49-F238E27FC236}">
                <a16:creationId xmlns:a16="http://schemas.microsoft.com/office/drawing/2014/main" id="{CC28FCBD-3D74-4F64-8A65-67465B69F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Declaring Basic Custom Objects (cont'd.)</a:t>
            </a:r>
          </a:p>
        </p:txBody>
      </p:sp>
      <p:sp>
        <p:nvSpPr>
          <p:cNvPr id="36869" name="Rectangle 6">
            <a:extLst>
              <a:ext uri="{FF2B5EF4-FFF2-40B4-BE49-F238E27FC236}">
                <a16:creationId xmlns:a16="http://schemas.microsoft.com/office/drawing/2014/main" id="{4359D867-16E5-49F9-9AA6-AD6B2A771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Add properties using dot syntax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Object name followed by dot followed by property name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Example:</a:t>
            </a:r>
          </a:p>
        </p:txBody>
      </p:sp>
      <p:sp>
        <p:nvSpPr>
          <p:cNvPr id="36870" name="Rectangle 7">
            <a:extLst>
              <a:ext uri="{FF2B5EF4-FFF2-40B4-BE49-F238E27FC236}">
                <a16:creationId xmlns:a16="http://schemas.microsoft.com/office/drawing/2014/main" id="{944C7E1E-2CDF-49D5-96B2-08743416C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29000"/>
            <a:ext cx="77724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InventoryList.inventoryDate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= new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Date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2017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11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31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);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93114382-3A12-4267-868C-53B45DC62B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0FBBB89B-4CDF-4A37-9A07-6EF9429A0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1ACDCCC9-D482-4EA2-A846-7F89962628C0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id="{AFD8DB57-7263-44A2-B1C2-6BC1A910A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Declaring Basic Custom Objects (cont'd.)</a:t>
            </a:r>
          </a:p>
        </p:txBody>
      </p:sp>
      <p:sp>
        <p:nvSpPr>
          <p:cNvPr id="37893" name="Rectangle 6">
            <a:extLst>
              <a:ext uri="{FF2B5EF4-FFF2-40B4-BE49-F238E27FC236}">
                <a16:creationId xmlns:a16="http://schemas.microsoft.com/office/drawing/2014/main" id="{B632201E-E68E-4B5D-9C51-AF6F6D7E7B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Can assign values to the properties of an object when object first instantiated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Example:</a:t>
            </a:r>
          </a:p>
        </p:txBody>
      </p:sp>
      <p:sp>
        <p:nvSpPr>
          <p:cNvPr id="37894" name="Rectangle 7">
            <a:extLst>
              <a:ext uri="{FF2B5EF4-FFF2-40B4-BE49-F238E27FC236}">
                <a16:creationId xmlns:a16="http://schemas.microsoft.com/office/drawing/2014/main" id="{C51610EB-6EBE-45EA-87C7-C565FECBD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52800"/>
            <a:ext cx="8458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PerformanceTickets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{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   customerName: 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</a:rPr>
              <a:t>"Claudia Salomon"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,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   performanceName: 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</a:rPr>
              <a:t>"Swan Lake"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,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   ticketQuantity: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2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,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   performanceDate: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new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Date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2017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6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18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20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)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};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>
            <a:extLst>
              <a:ext uri="{FF2B5EF4-FFF2-40B4-BE49-F238E27FC236}">
                <a16:creationId xmlns:a16="http://schemas.microsoft.com/office/drawing/2014/main" id="{7B243EF0-C30F-4DA2-9DEA-8FDC26E0C6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30052AE6-BCC1-419A-8E2A-10CCDFE3E9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7F37BC9C-BB17-47AD-A2DB-A5F7D42389D3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C8C94995-8C25-4D8C-AB93-E4C6437C6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Declaring Sub-Objects</a:t>
            </a:r>
          </a:p>
        </p:txBody>
      </p:sp>
      <p:sp>
        <p:nvSpPr>
          <p:cNvPr id="38917" name="Rectangle 7">
            <a:extLst>
              <a:ext uri="{FF2B5EF4-FFF2-40B4-BE49-F238E27FC236}">
                <a16:creationId xmlns:a16="http://schemas.microsoft.com/office/drawing/2014/main" id="{FB4D3BC2-4895-4B14-A3CC-023C18C47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Value of a property can be another object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called a sub-object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Example–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  <a:cs typeface="Courier New" panose="02070309020205020404" pitchFamily="49" charset="0"/>
              </a:rPr>
              <a:t>order</a:t>
            </a:r>
            <a:r>
              <a:rPr lang="en-US" altLang="en-US">
                <a:ea typeface="ヒラギノ角ゴ Pro W3" pitchFamily="122" charset="-128"/>
              </a:rPr>
              <a:t> object with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  <a:cs typeface="Courier New" panose="02070309020205020404" pitchFamily="49" charset="0"/>
              </a:rPr>
              <a:t>address</a:t>
            </a:r>
            <a:r>
              <a:rPr lang="en-US" altLang="en-US">
                <a:ea typeface="ヒラギノ角ゴ Pro W3" pitchFamily="122" charset="-128"/>
              </a:rPr>
              <a:t> sub-object:</a:t>
            </a:r>
          </a:p>
          <a:p>
            <a:pPr marL="800100" lvl="2" indent="0">
              <a:buFontTx/>
              <a:buNone/>
            </a:pP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order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{</a:t>
            </a:r>
          </a:p>
          <a:p>
            <a:pPr marL="800100" lvl="2" indent="0">
              <a:buFontTx/>
              <a:buNone/>
            </a:pP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orderNumber: 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"F5987"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,</a:t>
            </a:r>
          </a:p>
          <a:p>
            <a:pPr marL="800100" lvl="2" indent="0">
              <a:buFontTx/>
              <a:buNone/>
            </a:pP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address: {</a:t>
            </a:r>
          </a:p>
          <a:p>
            <a:pPr marL="800100" lvl="2" indent="0">
              <a:buFontTx/>
              <a:buNone/>
            </a:pP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   street: 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"1 Main St"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,</a:t>
            </a:r>
          </a:p>
          <a:p>
            <a:pPr marL="800100" lvl="2" indent="0">
              <a:buFontTx/>
              <a:buNone/>
            </a:pP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     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city: 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"Farmington"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,</a:t>
            </a:r>
          </a:p>
          <a:p>
            <a:pPr marL="800100" lvl="2" indent="0">
              <a:buFontTx/>
              <a:buNone/>
            </a:pP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     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state: 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"NY"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,</a:t>
            </a:r>
          </a:p>
          <a:p>
            <a:pPr marL="800100" lvl="2" indent="0">
              <a:buFontTx/>
              <a:buNone/>
            </a:pPr>
            <a:r>
              <a:rPr lang="nl-NL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      </a:t>
            </a:r>
            <a:r>
              <a:rPr lang="nl-NL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zip: </a:t>
            </a:r>
            <a:r>
              <a:rPr lang="nl-NL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"14425"</a:t>
            </a:r>
          </a:p>
          <a:p>
            <a:pPr marL="800100" lvl="2" indent="0">
              <a:buFontTx/>
              <a:buNone/>
            </a:pPr>
            <a:r>
              <a:rPr lang="nl-NL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}</a:t>
            </a:r>
          </a:p>
          <a:p>
            <a:pPr marL="800100" lvl="2" indent="0">
              <a:buFontTx/>
              <a:buNone/>
            </a:pPr>
            <a:r>
              <a:rPr lang="nl-NL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};</a:t>
            </a:r>
            <a:endParaRPr lang="en-US" altLang="en-US" sz="2800">
              <a:latin typeface="Courier New" panose="02070309020205020404" pitchFamily="49" charset="0"/>
              <a:ea typeface="ヒラギノ角ゴ Pro W3" pitchFamily="122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5AC9F88C-66A6-4BCE-B659-B7DEB202A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Referring to Object Properties as Associative Arrays</a:t>
            </a:r>
          </a:p>
        </p:txBody>
      </p:sp>
      <p:sp>
        <p:nvSpPr>
          <p:cNvPr id="39939" name="Rectangle 7">
            <a:extLst>
              <a:ext uri="{FF2B5EF4-FFF2-40B4-BE49-F238E27FC236}">
                <a16:creationId xmlns:a16="http://schemas.microsoft.com/office/drawing/2014/main" id="{BBAE292F-B936-4A66-8805-18F5D1D95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Associative array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An array whose elements are referred to with an alphanumeric key instead of an index number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Can also use associative array syntax to refer to the properties of an object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With associative arrays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Can dynamically build property names at runtime</a:t>
            </a:r>
          </a:p>
          <a:p>
            <a:pPr eaLnBrk="1" hangingPunct="1"/>
            <a:endParaRPr lang="en-US" altLang="en-US">
              <a:ea typeface="ヒラギノ角ゴ Pro W3" pitchFamily="122" charset="-128"/>
            </a:endParaRPr>
          </a:p>
        </p:txBody>
      </p:sp>
      <p:sp>
        <p:nvSpPr>
          <p:cNvPr id="39940" name="Footer Placeholder 3">
            <a:extLst>
              <a:ext uri="{FF2B5EF4-FFF2-40B4-BE49-F238E27FC236}">
                <a16:creationId xmlns:a16="http://schemas.microsoft.com/office/drawing/2014/main" id="{F6E915EC-911F-47D7-BAA1-17B393DB3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39941" name="Slide Number Placeholder 4">
            <a:extLst>
              <a:ext uri="{FF2B5EF4-FFF2-40B4-BE49-F238E27FC236}">
                <a16:creationId xmlns:a16="http://schemas.microsoft.com/office/drawing/2014/main" id="{367DE916-FBA9-4F6E-9800-B44F4C649A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3668E9CB-4D8F-4B89-9084-8C53083227C6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76215F48-F6A4-4B1B-81A2-80E7E0ED54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30A9D682-00BE-4385-9141-3C99EE7672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42D223D1-68F8-4A27-B361-0B3DB10BC152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1506BD47-9C59-4790-8844-A6E69B89E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Referring to Object Properties as Associative Arrays (cont'd.)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86146026-8712-4FEA-A693-5C833A43B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Can use associative array syntax to refer to the properties of an object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Example:</a:t>
            </a:r>
          </a:p>
          <a:p>
            <a:pPr marL="400050" lvl="1" indent="0">
              <a:buFontTx/>
              <a:buNone/>
            </a:pP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stopLightColors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{</a:t>
            </a:r>
          </a:p>
          <a:p>
            <a:pPr marL="400050" lvl="1" indent="0">
              <a:buFontTx/>
              <a:buNone/>
            </a:pP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stop: 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"red"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,</a:t>
            </a:r>
          </a:p>
          <a:p>
            <a:pPr marL="400050" lvl="1" indent="0">
              <a:buFontTx/>
              <a:buNone/>
            </a:pP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caution: 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"yellow"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,</a:t>
            </a:r>
          </a:p>
          <a:p>
            <a:pPr marL="400050" lvl="1" indent="0">
              <a:buFontTx/>
              <a:buNone/>
            </a:pPr>
            <a:r>
              <a:rPr lang="nl-NL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go: </a:t>
            </a:r>
            <a:r>
              <a:rPr lang="nl-NL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"green"</a:t>
            </a:r>
          </a:p>
          <a:p>
            <a:pPr marL="400050" lvl="1" indent="0">
              <a:buFontTx/>
              <a:buNone/>
            </a:pPr>
            <a:r>
              <a:rPr lang="nl-NL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};</a:t>
            </a:r>
          </a:p>
          <a:p>
            <a:pPr marL="400050" lvl="1" indent="0">
              <a:buFontTx/>
              <a:buNone/>
            </a:pP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stopLightColors[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"caution"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];</a:t>
            </a:r>
          </a:p>
          <a:p>
            <a:endParaRPr lang="en-US" altLang="en-US" sz="6000">
              <a:latin typeface="Courier New" panose="02070309020205020404" pitchFamily="49" charset="0"/>
              <a:ea typeface="ヒラギノ角ゴ Pro W3" pitchFamily="122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>
            <a:extLst>
              <a:ext uri="{FF2B5EF4-FFF2-40B4-BE49-F238E27FC236}">
                <a16:creationId xmlns:a16="http://schemas.microsoft.com/office/drawing/2014/main" id="{58EFEE1A-A9DC-4469-995E-08149544D3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41987" name="Slide Number Placeholder 4">
            <a:extLst>
              <a:ext uri="{FF2B5EF4-FFF2-40B4-BE49-F238E27FC236}">
                <a16:creationId xmlns:a16="http://schemas.microsoft.com/office/drawing/2014/main" id="{34ABE377-3B20-4135-BF7E-52B392BB72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6263B4D4-967E-4E1E-86FD-863A14FDCA7A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3B9D2CB0-E98F-403A-9B0A-B4A83393B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Referring to Object Properties as Associative Arrays (cont'd.)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CFEB1144-FF32-4E65-AD70-1CE4A15B5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Can easily reference property names that contain numbers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Example:</a:t>
            </a:r>
            <a:endParaRPr lang="en-US" altLang="en-US" baseline="30000">
              <a:solidFill>
                <a:srgbClr val="141413"/>
              </a:solidFill>
              <a:latin typeface="CourierNewPSMT" charset="0"/>
              <a:ea typeface="ヒラギノ角ゴ Pro W3" pitchFamily="122" charset="-128"/>
            </a:endParaRPr>
          </a:p>
          <a:p>
            <a:pPr marL="800100" lvl="2" indent="0">
              <a:buFontTx/>
              <a:buNone/>
            </a:pPr>
            <a:r>
              <a:rPr lang="en-US" altLang="en-US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var </a:t>
            </a: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order </a:t>
            </a:r>
            <a:r>
              <a:rPr lang="en-US" altLang="en-US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 </a:t>
            </a: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{</a:t>
            </a:r>
          </a:p>
          <a:p>
            <a:pPr marL="800100" lvl="2" indent="0">
              <a:buFontTx/>
              <a:buNone/>
            </a:pP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item1: </a:t>
            </a:r>
            <a:r>
              <a:rPr lang="en-US" altLang="en-US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"KJ2435J"</a:t>
            </a: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,</a:t>
            </a:r>
          </a:p>
          <a:p>
            <a:pPr marL="800100" lvl="2" indent="0">
              <a:buFontTx/>
              <a:buNone/>
            </a:pP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price1: </a:t>
            </a:r>
            <a:r>
              <a:rPr lang="en-US" altLang="en-US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23.95</a:t>
            </a: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,</a:t>
            </a:r>
          </a:p>
          <a:p>
            <a:pPr marL="800100" lvl="2" indent="0">
              <a:buFontTx/>
              <a:buNone/>
            </a:pP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item2: </a:t>
            </a:r>
            <a:r>
              <a:rPr lang="en-US" altLang="en-US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"AW23454"</a:t>
            </a: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,</a:t>
            </a:r>
          </a:p>
          <a:p>
            <a:pPr marL="800100" lvl="2" indent="0">
              <a:buFontTx/>
              <a:buNone/>
            </a:pP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price2: </a:t>
            </a:r>
            <a:r>
              <a:rPr lang="en-US" altLang="en-US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44.99</a:t>
            </a: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,</a:t>
            </a:r>
          </a:p>
          <a:p>
            <a:pPr marL="800100" lvl="2" indent="0">
              <a:buFontTx/>
              <a:buNone/>
            </a:pP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item3: </a:t>
            </a:r>
            <a:r>
              <a:rPr lang="en-US" altLang="en-US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"2346J3B"</a:t>
            </a: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,</a:t>
            </a:r>
          </a:p>
          <a:p>
            <a:pPr marL="800100" lvl="2" indent="0">
              <a:buFontTx/>
              <a:buNone/>
            </a:pP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price3: </a:t>
            </a:r>
            <a:r>
              <a:rPr lang="en-US" altLang="en-US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9.95</a:t>
            </a:r>
          </a:p>
          <a:p>
            <a:pPr marL="800100" lvl="2" indent="0">
              <a:buFontTx/>
              <a:buNone/>
            </a:pP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};</a:t>
            </a:r>
            <a:endParaRPr lang="en-US" altLang="en-US">
              <a:latin typeface="Courier New" panose="02070309020205020404" pitchFamily="49" charset="0"/>
              <a:ea typeface="ヒラギノ角ゴ Pro W3" pitchFamily="122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6153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92CC048-12BC-49F2-8389-469679814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solidFill>
                  <a:srgbClr val="FFFFFF"/>
                </a:solidFill>
                <a:ea typeface="ヒラギノ角ゴ Pro W3" pitchFamily="122" charset="-128"/>
              </a:rPr>
              <a:t>Reusing Software Objects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7DEACCD-1B7C-4A5D-926F-055331183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2438400"/>
            <a:ext cx="7886700" cy="37385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300">
                <a:ea typeface="ヒラギノ角ゴ Pro W3" pitchFamily="122" charset="-128"/>
              </a:rPr>
              <a:t>Object-oriented programming (OOP)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>
                <a:ea typeface="ヒラギノ角ゴ Pro W3" pitchFamily="122" charset="-128"/>
              </a:rPr>
              <a:t>Creating reusable software objects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300">
                <a:ea typeface="ヒラギノ角ゴ Pro W3" pitchFamily="122" charset="-128"/>
              </a:rPr>
              <a:t>Easily incorporated into multiple 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>
                <a:ea typeface="ヒラギノ角ゴ Pro W3" pitchFamily="122" charset="-128"/>
              </a:rPr>
              <a:t>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>
                <a:ea typeface="ヒラギノ角ゴ Pro W3" pitchFamily="122" charset="-128"/>
              </a:rPr>
              <a:t>Programming code and data treated as an individual unit or component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>
                <a:ea typeface="ヒラギノ角ゴ Pro W3" pitchFamily="122" charset="-128"/>
              </a:rPr>
              <a:t>Also called a component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>
                <a:ea typeface="ヒラギノ角ゴ Pro W3" pitchFamily="122" charset="-128"/>
              </a:rPr>
              <a:t>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>
                <a:ea typeface="ヒラギノ角ゴ Pro W3" pitchFamily="122" charset="-128"/>
              </a:rPr>
              <a:t>Information contained within variables or other types of storage structures</a:t>
            </a:r>
          </a:p>
        </p:txBody>
      </p:sp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2BAA0D50-3C7D-4078-B128-3537400CF0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en-US"/>
              <a:t>Web Development with JavaScript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D8CB603A-A76E-4152-848E-4FA5B24B77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08FC5C6C-777F-4A5D-9886-24500767E12E}" type="slidenum">
              <a:rPr lang="en-US" altLang="en-US"/>
              <a:pPr eaLnBrk="1" hangingPunct="1">
                <a:spcAft>
                  <a:spcPts val="600"/>
                </a:spcAft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D6B01531-F25F-4853-BA2A-C829705AE3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56240D23-7E0E-417B-9503-146159DB2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EDF150E9-5AC2-469C-BC48-12DBF0B73FEE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FDAFF27D-9041-4EC0-81DD-ACC96A647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Referring to Object Properties as Associative Arrays (cont'd.)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84D2077E-C377-42DB-9D75-ADFC7A163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Can easily reference property names that contain numbers (cont'd.)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To create order summary:</a:t>
            </a:r>
            <a:endParaRPr lang="en-US" altLang="en-US" baseline="30000">
              <a:solidFill>
                <a:srgbClr val="141413"/>
              </a:solidFill>
              <a:latin typeface="CourierNewPSMT" charset="0"/>
              <a:ea typeface="ヒラギノ角ゴ Pro W3" pitchFamily="122" charset="-128"/>
            </a:endParaRPr>
          </a:p>
          <a:p>
            <a:pPr>
              <a:buFontTx/>
              <a:buNone/>
            </a:pP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for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(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i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1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; i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&lt;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4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; i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++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) {</a:t>
            </a:r>
          </a:p>
          <a:p>
            <a:pPr>
              <a:buFontTx/>
              <a:buNone/>
            </a:pP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document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.getElementById(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"itemList"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).innerHTML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+=</a:t>
            </a:r>
            <a:r>
              <a:rPr lang="en-US" altLang="en-US" sz="2800" baseline="30000">
                <a:solidFill>
                  <a:srgbClr val="141413"/>
                </a:solidFill>
                <a:latin typeface="LucidaGrande" charset="0"/>
                <a:ea typeface="ヒラギノ角ゴ Pro W3" pitchFamily="122" charset="-128"/>
              </a:rPr>
              <a:t>↵</a:t>
            </a:r>
          </a:p>
          <a:p>
            <a:pPr>
              <a:buFontTx/>
              <a:buNone/>
            </a:pP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      "&lt;p class='item'&gt;"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order[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"item"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i]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 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"&lt;/p&gt;"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; </a:t>
            </a:r>
          </a:p>
          <a:p>
            <a:pPr>
              <a:buFontTx/>
              <a:buNone/>
            </a:pP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document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.getElementById(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"itemList"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).innerHTML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+=</a:t>
            </a:r>
            <a:r>
              <a:rPr lang="en-US" altLang="en-US" sz="2800" baseline="30000">
                <a:solidFill>
                  <a:srgbClr val="141413"/>
                </a:solidFill>
                <a:latin typeface="LucidaGrande" charset="0"/>
                <a:ea typeface="ヒラギノ角ゴ Pro W3" pitchFamily="122" charset="-128"/>
              </a:rPr>
              <a:t>↵</a:t>
            </a:r>
          </a:p>
          <a:p>
            <a:pPr>
              <a:buFontTx/>
              <a:buNone/>
            </a:pP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      "&lt;p class='price'&gt;"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order[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"price"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i]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 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"&lt;/p&gt;"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;</a:t>
            </a:r>
          </a:p>
          <a:p>
            <a:pPr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}</a:t>
            </a: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;</a:t>
            </a:r>
            <a:endParaRPr lang="en-US" altLang="en-US">
              <a:latin typeface="Courier New" panose="02070309020205020404" pitchFamily="49" charset="0"/>
              <a:ea typeface="ヒラギノ角ゴ Pro W3" pitchFamily="122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7FD733E5-6ECC-4C7C-A855-D45CF3E239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009C2E46-0830-4BA0-A9A1-5449877618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C8BCA73B-61DE-4351-96FB-DD466A9CE3FA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FE778FAB-DBC3-4A68-B429-C93FDAE79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Referring to Object Properties as Associative Arrays (cont'd.)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4A7D192B-075B-4A3A-966B-8B3569769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Can also write generic code to add new object properties that incorporate numbers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Example—adding items to shopping cart:</a:t>
            </a:r>
          </a:p>
          <a:p>
            <a:pPr lvl="1" eaLnBrk="1" hangingPunct="1"/>
            <a:endParaRPr lang="en-US" altLang="en-US" baseline="30000">
              <a:solidFill>
                <a:srgbClr val="141413"/>
              </a:solidFill>
              <a:latin typeface="CourierNewPSMT" charset="0"/>
              <a:ea typeface="ヒラギノ角ゴ Pro W3" pitchFamily="122" charset="-128"/>
            </a:endParaRPr>
          </a:p>
          <a:p>
            <a:pPr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totalItems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+=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1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; </a:t>
            </a: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  <a:ea typeface="ヒラギノ角ゴ Pro W3" pitchFamily="122" charset="-128"/>
              </a:rPr>
              <a:t>// increment counter of items in order</a:t>
            </a:r>
          </a:p>
          <a:p>
            <a:pPr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currentItem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document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.getElementById(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"itemName"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).innerHTML;</a:t>
            </a:r>
          </a:p>
          <a:p>
            <a:pPr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currentPrice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document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.getElementById(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"itemPrice"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).innerHTML;</a:t>
            </a:r>
          </a:p>
          <a:p>
            <a:pPr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newItemPropertyName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"item"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totalItems; </a:t>
            </a: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  <a:ea typeface="ヒラギノ角ゴ Pro W3" pitchFamily="122" charset="-128"/>
              </a:rPr>
              <a:t>// "item4"</a:t>
            </a:r>
          </a:p>
          <a:p>
            <a:pPr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newPricePropertyName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 </a:t>
            </a:r>
            <a:r>
              <a:rPr lang="en-US" altLang="en-US" sz="24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"price"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totalItems; </a:t>
            </a:r>
            <a:r>
              <a:rPr lang="en-US" altLang="en-US" sz="2400" baseline="30000">
                <a:solidFill>
                  <a:srgbClr val="777877"/>
                </a:solidFill>
                <a:latin typeface="CourierNewPSMT" charset="0"/>
                <a:ea typeface="ヒラギノ角ゴ Pro W3" pitchFamily="122" charset="-128"/>
              </a:rPr>
              <a:t>// "price4"</a:t>
            </a:r>
          </a:p>
          <a:p>
            <a:pPr>
              <a:buFontTx/>
              <a:buNone/>
            </a:pP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order.newItemPropertyName </a:t>
            </a:r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 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currentItem; </a:t>
            </a:r>
            <a:r>
              <a:rPr lang="pl-PL" altLang="en-US" sz="2400" baseline="30000">
                <a:solidFill>
                  <a:srgbClr val="777877"/>
                </a:solidFill>
                <a:latin typeface="CourierNewPSMT" charset="0"/>
                <a:ea typeface="ヒラギノ角ゴ Pro W3" pitchFamily="122" charset="-128"/>
              </a:rPr>
              <a:t>// order.item4 = (name)</a:t>
            </a:r>
          </a:p>
          <a:p>
            <a:pPr>
              <a:buFontTx/>
              <a:buNone/>
            </a:pPr>
            <a:r>
              <a:rPr lang="pl-PL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order.newPricePropertyName </a:t>
            </a:r>
            <a:r>
              <a:rPr lang="pl-PL" altLang="en-US" sz="24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 </a:t>
            </a:r>
            <a:r>
              <a:rPr lang="pl-PL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currentPrice;</a:t>
            </a:r>
          </a:p>
          <a:p>
            <a:pPr>
              <a:buFontTx/>
              <a:buNone/>
            </a:pPr>
            <a:r>
              <a:rPr lang="pl-PL" altLang="en-US" sz="2400" baseline="30000">
                <a:solidFill>
                  <a:srgbClr val="777877"/>
                </a:solidFill>
                <a:latin typeface="CourierNewPSMT" charset="0"/>
                <a:ea typeface="ヒラギノ角ゴ Pro W3" pitchFamily="122" charset="-128"/>
              </a:rPr>
              <a:t>// order.price4 = (price)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;</a:t>
            </a:r>
          </a:p>
          <a:p>
            <a:pPr marL="742950" lvl="2" indent="-342900"/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	</a:t>
            </a:r>
            <a:r>
              <a:rPr lang="en-US" altLang="en-US">
                <a:ea typeface="ヒラギノ角ゴ Pro W3" pitchFamily="122" charset="-128"/>
              </a:rPr>
              <a:t>Allows for as many items as user wants to purchase</a:t>
            </a:r>
          </a:p>
          <a:p>
            <a:pPr>
              <a:buFontTx/>
              <a:buNone/>
            </a:pPr>
            <a:endParaRPr lang="en-US" altLang="en-US" sz="2400">
              <a:latin typeface="Courier New" panose="02070309020205020404" pitchFamily="49" charset="0"/>
              <a:ea typeface="ヒラギノ角ゴ Pro W3" pitchFamily="122" charset="-12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>
            <a:extLst>
              <a:ext uri="{FF2B5EF4-FFF2-40B4-BE49-F238E27FC236}">
                <a16:creationId xmlns:a16="http://schemas.microsoft.com/office/drawing/2014/main" id="{0A2F6BD2-C81D-4963-AACB-FD4EF64B35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45059" name="Slide Number Placeholder 4">
            <a:extLst>
              <a:ext uri="{FF2B5EF4-FFF2-40B4-BE49-F238E27FC236}">
                <a16:creationId xmlns:a16="http://schemas.microsoft.com/office/drawing/2014/main" id="{37CA742D-8721-4072-AB8D-818EB20ECB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D29DBF80-F726-475D-A20C-F1FC6F95D7AA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77D9650D-DD1B-4466-9622-3D95F5201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Creating Methods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CBD76E1B-0AC9-41F7-8214-9C9438307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Object method simply a function with a name within the object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Two ways to add method to object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Provide code for method in object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Reference external function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4F380800-D713-4A47-884C-6683E0AB5F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C7C1D6A9-B82A-4997-8FE3-BBB965C70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BE9490D5-84B3-4A1F-A7EC-8076958A83B5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64C8470-73A8-4C26-9C70-2A3987FE9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Creating Methods (cont'd.)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30FE475-00DF-4E97-82AB-E2464A424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Specify method name with anonymous function as value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Example:</a:t>
            </a:r>
          </a:p>
        </p:txBody>
      </p:sp>
      <p:sp>
        <p:nvSpPr>
          <p:cNvPr id="46086" name="TextBox 1">
            <a:extLst>
              <a:ext uri="{FF2B5EF4-FFF2-40B4-BE49-F238E27FC236}">
                <a16:creationId xmlns:a16="http://schemas.microsoft.com/office/drawing/2014/main" id="{C3E8BE45-1A10-45D3-ADA9-DF714B5FC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24200"/>
            <a:ext cx="47815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order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{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   items: {},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   generateInvoice: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function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() { 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      </a:t>
            </a:r>
            <a:r>
              <a:rPr lang="en-US" altLang="en-US" sz="2800" baseline="30000">
                <a:solidFill>
                  <a:srgbClr val="777877"/>
                </a:solidFill>
                <a:latin typeface="CourierNewPSMT" charset="0"/>
              </a:rPr>
              <a:t>// </a:t>
            </a:r>
            <a:r>
              <a:rPr lang="en-US" altLang="en-US" sz="2800" i="1" baseline="30000">
                <a:solidFill>
                  <a:srgbClr val="777877"/>
                </a:solidFill>
                <a:latin typeface="CourierNewPS-ItalicMT" charset="0"/>
              </a:rPr>
              <a:t>function statements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   } </a:t>
            </a:r>
            <a:endParaRPr lang="en-US" altLang="en-US" sz="2800" baseline="30000">
              <a:solidFill>
                <a:srgbClr val="007833"/>
              </a:solidFill>
              <a:latin typeface="CourierNewPSMT" charset="0"/>
            </a:endParaRP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};</a:t>
            </a:r>
            <a:endParaRPr lang="en-US" altLang="en-US" sz="2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>
            <a:extLst>
              <a:ext uri="{FF2B5EF4-FFF2-40B4-BE49-F238E27FC236}">
                <a16:creationId xmlns:a16="http://schemas.microsoft.com/office/drawing/2014/main" id="{4EDD86C8-E5F2-4D07-9925-A8495A9BC5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40A224FD-D71C-481A-8D61-F8C1D2E487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FABBD462-5EBA-4404-9A4E-0C998842B543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8C616379-E069-41DD-9CAB-D6746AF4C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Creating Methods (cont'd.)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13E1F0DA-1F6B-44CE-A6D6-8433B3DB7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Specify method name with existing function as value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Example:</a:t>
            </a:r>
          </a:p>
          <a:p>
            <a:pPr lvl="1" eaLnBrk="1" hangingPunct="1"/>
            <a:endParaRPr lang="en-US" altLang="en-US">
              <a:ea typeface="ヒラギノ角ゴ Pro W3" pitchFamily="122" charset="-128"/>
            </a:endParaRPr>
          </a:p>
          <a:p>
            <a:pPr lvl="1" eaLnBrk="1" hangingPunct="1"/>
            <a:endParaRPr lang="en-US" altLang="en-US">
              <a:ea typeface="ヒラギノ角ゴ Pro W3" pitchFamily="122" charset="-128"/>
            </a:endParaRPr>
          </a:p>
          <a:p>
            <a:pPr lvl="1" eaLnBrk="1" hangingPunct="1"/>
            <a:endParaRPr lang="en-US" altLang="en-US">
              <a:ea typeface="ヒラギノ角ゴ Pro W3" pitchFamily="122" charset="-128"/>
            </a:endParaRPr>
          </a:p>
          <a:p>
            <a:pPr lvl="1" eaLnBrk="1" hangingPunct="1"/>
            <a:endParaRPr lang="en-US" altLang="en-US">
              <a:ea typeface="ヒラギノ角ゴ Pro W3" pitchFamily="122" charset="-128"/>
            </a:endParaRPr>
          </a:p>
          <a:p>
            <a:pPr lvl="1" eaLnBrk="1" hangingPunct="1"/>
            <a:endParaRPr lang="en-US" altLang="en-US">
              <a:ea typeface="ヒラギノ角ゴ Pro W3" pitchFamily="122" charset="-128"/>
            </a:endParaRP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Reference to existing function cannot have parentheses</a:t>
            </a:r>
          </a:p>
        </p:txBody>
      </p:sp>
      <p:sp>
        <p:nvSpPr>
          <p:cNvPr id="47110" name="TextBox 1">
            <a:extLst>
              <a:ext uri="{FF2B5EF4-FFF2-40B4-BE49-F238E27FC236}">
                <a16:creationId xmlns:a16="http://schemas.microsoft.com/office/drawing/2014/main" id="{736EDEDA-55DB-436A-ABE6-78AA3453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667000"/>
            <a:ext cx="4781550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function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processOrder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() {</a:t>
            </a:r>
          </a:p>
          <a:p>
            <a:pPr eaLnBrk="1" hangingPunct="1"/>
            <a:r>
              <a:rPr lang="en-US" altLang="en-US" sz="2800" baseline="30000">
                <a:solidFill>
                  <a:srgbClr val="777877"/>
                </a:solidFill>
                <a:latin typeface="CourierNewPSMT" charset="0"/>
              </a:rPr>
              <a:t>   // </a:t>
            </a:r>
            <a:r>
              <a:rPr lang="en-US" altLang="en-US" sz="2800" i="1" baseline="30000">
                <a:solidFill>
                  <a:srgbClr val="777877"/>
                </a:solidFill>
                <a:latin typeface="CourierNewPS-ItalicMT" charset="0"/>
              </a:rPr>
              <a:t>function statements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}</a:t>
            </a:r>
            <a:endParaRPr lang="en-US" altLang="en-US" sz="2800" i="1" baseline="30000">
              <a:solidFill>
                <a:srgbClr val="777877"/>
              </a:solidFill>
              <a:latin typeface="CourierNewPS-ItalicMT" charset="0"/>
            </a:endParaRPr>
          </a:p>
          <a:p>
            <a:pPr eaLnBrk="1" hangingPunct="1"/>
            <a:r>
              <a:rPr lang="da-DK" altLang="en-US" sz="2800" baseline="30000">
                <a:solidFill>
                  <a:srgbClr val="D67134"/>
                </a:solidFill>
                <a:latin typeface="CourierNewPSMT" charset="0"/>
              </a:rPr>
              <a:t>var </a:t>
            </a:r>
            <a:r>
              <a:rPr lang="da-DK" altLang="en-US" sz="2800" baseline="30000">
                <a:solidFill>
                  <a:srgbClr val="141413"/>
                </a:solidFill>
                <a:latin typeface="CourierNewPSMT" charset="0"/>
              </a:rPr>
              <a:t>order </a:t>
            </a:r>
            <a:r>
              <a:rPr lang="da-DK" altLang="en-US" sz="28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da-DK" altLang="en-US" sz="2800" baseline="30000">
                <a:solidFill>
                  <a:srgbClr val="141413"/>
                </a:solidFill>
                <a:latin typeface="CourierNewPSMT" charset="0"/>
              </a:rPr>
              <a:t>{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   items: {},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   generateInvoice: processOrder</a:t>
            </a:r>
          </a:p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};</a:t>
            </a:r>
            <a:endParaRPr lang="en-US" altLang="en-US"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>
            <a:extLst>
              <a:ext uri="{FF2B5EF4-FFF2-40B4-BE49-F238E27FC236}">
                <a16:creationId xmlns:a16="http://schemas.microsoft.com/office/drawing/2014/main" id="{C97533D2-CF9E-4960-A209-9FA47482AA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48131" name="Slide Number Placeholder 4">
            <a:extLst>
              <a:ext uri="{FF2B5EF4-FFF2-40B4-BE49-F238E27FC236}">
                <a16:creationId xmlns:a16="http://schemas.microsoft.com/office/drawing/2014/main" id="{C517481C-2A01-4185-BA5D-CA8899FA4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9595068E-6E7B-4D37-860B-920312B750FC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D9703730-B66C-4DA1-B4E0-E709B1CE9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Enumerating custom object properties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EEFF8F68-A9DF-4A7D-BD3F-03D6F92FF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Custom objects can contain dozens of properties</a:t>
            </a:r>
          </a:p>
          <a:p>
            <a:pPr eaLnBrk="1" hangingPunct="1">
              <a:defRPr/>
            </a:pPr>
            <a:r>
              <a:rPr lang="en-US" dirty="0"/>
              <a:t>To execute the same statement or command block for all the properties within a custom object</a:t>
            </a:r>
          </a:p>
          <a:p>
            <a:pPr lvl="1" eaLnBrk="1" hangingPunct="1">
              <a:defRPr/>
            </a:pPr>
            <a:r>
              <a:rPr lang="en-US" dirty="0"/>
              <a:t>Use the </a:t>
            </a:r>
            <a:r>
              <a:rPr lang="en-US" dirty="0">
                <a:latin typeface="Courier New" charset="0"/>
              </a:rPr>
              <a:t>for/in</a:t>
            </a:r>
            <a:r>
              <a:rPr lang="en-US" dirty="0"/>
              <a:t> statement</a:t>
            </a:r>
          </a:p>
          <a:p>
            <a:pPr lvl="1" eaLnBrk="1" hangingPunct="1">
              <a:defRPr/>
            </a:pPr>
            <a:r>
              <a:rPr lang="en-US" dirty="0"/>
              <a:t>Looping statement similar to the </a:t>
            </a:r>
            <a:r>
              <a:rPr lang="en-US" dirty="0">
                <a:latin typeface="Courier New" charset="0"/>
              </a:rPr>
              <a:t>for</a:t>
            </a:r>
            <a:r>
              <a:rPr lang="en-US" dirty="0"/>
              <a:t> statement</a:t>
            </a:r>
          </a:p>
          <a:p>
            <a:pPr eaLnBrk="1" hangingPunct="1">
              <a:defRPr/>
            </a:pPr>
            <a:r>
              <a:rPr lang="en-US" dirty="0"/>
              <a:t>Syntax</a:t>
            </a:r>
          </a:p>
          <a:p>
            <a:pPr marL="400050" lvl="1" indent="0">
              <a:buFontTx/>
              <a:buNone/>
              <a:defRPr/>
            </a:pPr>
            <a:r>
              <a:rPr lang="en-US" sz="2800" baseline="30000" dirty="0">
                <a:solidFill>
                  <a:srgbClr val="D67134"/>
                </a:solidFill>
                <a:latin typeface="CourierNewPSMT"/>
              </a:rPr>
              <a:t>for </a:t>
            </a:r>
            <a:r>
              <a:rPr lang="en-US" sz="2800" baseline="30000" dirty="0">
                <a:solidFill>
                  <a:srgbClr val="141413"/>
                </a:solidFill>
                <a:latin typeface="CourierNewPSMT"/>
              </a:rPr>
              <a:t>(</a:t>
            </a:r>
            <a:r>
              <a:rPr lang="en-US" sz="2800" i="1" baseline="30000" dirty="0">
                <a:solidFill>
                  <a:srgbClr val="141413"/>
                </a:solidFill>
                <a:latin typeface="CourierNewPS-ItalicMT"/>
              </a:rPr>
              <a:t>variable </a:t>
            </a:r>
            <a:r>
              <a:rPr lang="en-US" sz="2800" baseline="30000" dirty="0">
                <a:solidFill>
                  <a:srgbClr val="D67134"/>
                </a:solidFill>
                <a:latin typeface="CourierNewPSMT"/>
              </a:rPr>
              <a:t>in </a:t>
            </a:r>
            <a:r>
              <a:rPr lang="en-US" sz="2800" i="1" baseline="30000" dirty="0">
                <a:solidFill>
                  <a:srgbClr val="141413"/>
                </a:solidFill>
                <a:latin typeface="CourierNewPS-ItalicMT"/>
              </a:rPr>
              <a:t>object</a:t>
            </a:r>
            <a:r>
              <a:rPr lang="en-US" sz="2800" baseline="30000" dirty="0">
                <a:solidFill>
                  <a:srgbClr val="141413"/>
                </a:solidFill>
                <a:latin typeface="CourierNewPSMT"/>
              </a:rPr>
              <a:t>) {</a:t>
            </a:r>
          </a:p>
          <a:p>
            <a:pPr marL="400050" lvl="1" indent="0">
              <a:buFontTx/>
              <a:buNone/>
              <a:defRPr/>
            </a:pPr>
            <a:r>
              <a:rPr lang="en-US" sz="2800" baseline="30000" dirty="0">
                <a:solidFill>
                  <a:srgbClr val="141413"/>
                </a:solidFill>
                <a:latin typeface="CourierNewPSMT"/>
              </a:rPr>
              <a:t>   </a:t>
            </a:r>
            <a:r>
              <a:rPr lang="en-US" sz="2800" i="1" baseline="30000" dirty="0">
                <a:solidFill>
                  <a:srgbClr val="141413"/>
                </a:solidFill>
                <a:latin typeface="CourierNewPS-ItalicMT"/>
              </a:rPr>
              <a:t>statement(s);</a:t>
            </a:r>
          </a:p>
          <a:p>
            <a:pPr marL="400050" lvl="1" indent="0">
              <a:buFontTx/>
              <a:buNone/>
              <a:defRPr/>
            </a:pPr>
            <a:r>
              <a:rPr lang="en-US" sz="2800" baseline="30000" dirty="0">
                <a:solidFill>
                  <a:srgbClr val="141413"/>
                </a:solidFill>
                <a:latin typeface="CourierNewPSMT"/>
              </a:rPr>
              <a:t>}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>
            <a:extLst>
              <a:ext uri="{FF2B5EF4-FFF2-40B4-BE49-F238E27FC236}">
                <a16:creationId xmlns:a16="http://schemas.microsoft.com/office/drawing/2014/main" id="{163EEA01-76A1-436C-89F4-139650DCD2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39546134-D335-488E-9CE9-3182DFC262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4EEFCC95-8ACD-4CD3-88A0-D8985DA8B069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7BFD6672-5936-476E-AAA2-4883C0AD1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Enumerating custom object properties (cont'd.)</a:t>
            </a:r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5DDDCBF7-4211-4287-A572-60661CACC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for/in</a:t>
            </a:r>
            <a:r>
              <a:rPr lang="en-US" altLang="en-US">
                <a:ea typeface="ヒラギノ角ゴ Pro W3" pitchFamily="122" charset="-128"/>
              </a:rPr>
              <a:t> statement enumerates, or assigns an index to, each property in an object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Typical use: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validate properties within an object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>
            <a:extLst>
              <a:ext uri="{FF2B5EF4-FFF2-40B4-BE49-F238E27FC236}">
                <a16:creationId xmlns:a16="http://schemas.microsoft.com/office/drawing/2014/main" id="{D581C87F-153C-4721-854C-D76C1C2741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50179" name="Slide Number Placeholder 4">
            <a:extLst>
              <a:ext uri="{FF2B5EF4-FFF2-40B4-BE49-F238E27FC236}">
                <a16:creationId xmlns:a16="http://schemas.microsoft.com/office/drawing/2014/main" id="{546D39BE-C949-44C3-B750-F558720F0D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3981BD6E-28BE-4A64-A19D-EE1E83A1DE94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E3A9E01-9972-49CF-B113-D6E2B2ABF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848600" cy="3657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var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item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itemNumber: 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"KJ2435J"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,</a:t>
            </a:r>
          </a:p>
          <a:p>
            <a:pPr marL="0" indent="0">
              <a:buFontTx/>
              <a:buNone/>
            </a:pP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  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itemPrice: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23.95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,</a:t>
            </a:r>
          </a:p>
          <a:p>
            <a:pPr marL="0" indent="0">
              <a:buFontTx/>
              <a:buNone/>
            </a:pP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  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itemInstock: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true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,</a:t>
            </a:r>
          </a:p>
          <a:p>
            <a:pPr marL="0" indent="0">
              <a:buFontTx/>
              <a:buNone/>
            </a:pP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  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itemShipDate: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new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Date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(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2017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,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6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,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18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),</a:t>
            </a:r>
          </a:p>
          <a:p>
            <a:pPr marL="0" indent="0">
              <a:buFontTx/>
              <a:buNone/>
            </a:pP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};</a:t>
            </a:r>
          </a:p>
          <a:p>
            <a:pPr marL="0" indent="0">
              <a:buFontTx/>
              <a:buNone/>
            </a:pP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for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(prop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in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order) {</a:t>
            </a:r>
          </a:p>
          <a:p>
            <a:pPr marL="0" indent="0">
              <a:buFontTx/>
              <a:buNone/>
            </a:pP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  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if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(order[prop]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=== 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) {</a:t>
            </a:r>
          </a:p>
          <a:p>
            <a:pPr marL="0" indent="0">
              <a:buFontTx/>
              <a:buNone/>
            </a:pP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     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order.generateErrorMessage();</a:t>
            </a:r>
          </a:p>
          <a:p>
            <a:pPr marL="0" indent="0">
              <a:buFontTx/>
              <a:buNone/>
            </a:pP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  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}</a:t>
            </a:r>
          </a:p>
          <a:p>
            <a:pPr marL="0" indent="0">
              <a:buFontTx/>
              <a:buNone/>
            </a:pP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}</a:t>
            </a:r>
            <a:endParaRPr lang="en-US" altLang="en-US" sz="2800">
              <a:latin typeface="Courier New" panose="02070309020205020404" pitchFamily="49" charset="0"/>
              <a:ea typeface="ヒラギノ角ゴ Pro W3" pitchFamily="122" charset="-128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D01EBBAE-39D4-4F4F-B4CB-04388B868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Enumerating custom object properties (cont</a:t>
            </a:r>
            <a:r>
              <a:rPr lang="ja-JP" altLang="en-US">
                <a:ea typeface="ヒラギノ角ゴ Pro W3" pitchFamily="122" charset="-128"/>
              </a:rPr>
              <a:t>’</a:t>
            </a:r>
            <a:r>
              <a:rPr lang="en-US" altLang="ja-JP">
                <a:ea typeface="ヒラギノ角ゴ Pro W3" pitchFamily="122" charset="-128"/>
              </a:rPr>
              <a:t>d.)</a:t>
            </a:r>
            <a:endParaRPr lang="en-US" altLang="en-US">
              <a:ea typeface="ヒラギノ角ゴ Pro W3" pitchFamily="122" charset="-128"/>
            </a:endParaRPr>
          </a:p>
        </p:txBody>
      </p:sp>
      <p:sp>
        <p:nvSpPr>
          <p:cNvPr id="50182" name="Rectangle 7">
            <a:extLst>
              <a:ext uri="{FF2B5EF4-FFF2-40B4-BE49-F238E27FC236}">
                <a16:creationId xmlns:a16="http://schemas.microsoft.com/office/drawing/2014/main" id="{314DED43-1594-41C3-B0F8-B28976015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/>
              <a:t>Example—checking for empty values: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05452954-594C-4A87-A4DA-F0611F8764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A4151E47-2053-4E8B-ADD1-EE34ADDF11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5E8AF5C4-4F55-4BE5-B196-FBBE16818351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51204" name="Rectangle 6">
            <a:extLst>
              <a:ext uri="{FF2B5EF4-FFF2-40B4-BE49-F238E27FC236}">
                <a16:creationId xmlns:a16="http://schemas.microsoft.com/office/drawing/2014/main" id="{9D0DDF95-F166-40BC-8C1C-FD20BC6D5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Deleting Properties</a:t>
            </a:r>
          </a:p>
        </p:txBody>
      </p:sp>
      <p:sp>
        <p:nvSpPr>
          <p:cNvPr id="51205" name="Rectangle 7">
            <a:extLst>
              <a:ext uri="{FF2B5EF4-FFF2-40B4-BE49-F238E27FC236}">
                <a16:creationId xmlns:a16="http://schemas.microsoft.com/office/drawing/2014/main" id="{B9041E13-05FE-42C1-9045-86B9BCE10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Use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delete</a:t>
            </a:r>
            <a:r>
              <a:rPr lang="en-US" altLang="en-US">
                <a:ea typeface="ヒラギノ角ゴ Pro W3" pitchFamily="122" charset="-128"/>
              </a:rPr>
              <a:t> operator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Syntax</a:t>
            </a:r>
          </a:p>
          <a:p>
            <a:pPr lvl="2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ea typeface="ヒラギノ角ゴ Pro W3" pitchFamily="122" charset="-128"/>
                <a:cs typeface="Courier New" panose="02070309020205020404" pitchFamily="49" charset="0"/>
              </a:rPr>
              <a:t> delete </a:t>
            </a:r>
            <a:r>
              <a:rPr lang="en-US" altLang="en-US" sz="2400" i="1">
                <a:latin typeface="Courier New" panose="02070309020205020404" pitchFamily="49" charset="0"/>
                <a:ea typeface="ヒラギノ角ゴ Pro W3" pitchFamily="122" charset="-128"/>
                <a:cs typeface="Courier New" panose="02070309020205020404" pitchFamily="49" charset="0"/>
              </a:rPr>
              <a:t>object.property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Example:</a:t>
            </a:r>
          </a:p>
          <a:p>
            <a:pPr marL="457200" lvl="1" indent="0" eaLnBrk="1" hangingPunct="1">
              <a:lnSpc>
                <a:spcPct val="150000"/>
              </a:lnSpc>
              <a:buFontTx/>
              <a:buNone/>
            </a:pPr>
            <a:r>
              <a:rPr lang="en-US" altLang="en-US" sz="36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delete </a:t>
            </a:r>
            <a:r>
              <a:rPr lang="en-US" altLang="en-US" sz="36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order.itemInStock;</a:t>
            </a:r>
            <a:endParaRPr lang="en-US" altLang="en-US" sz="3600">
              <a:ea typeface="ヒラギノ角ゴ Pro W3" pitchFamily="122" charset="-128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>
            <a:extLst>
              <a:ext uri="{FF2B5EF4-FFF2-40B4-BE49-F238E27FC236}">
                <a16:creationId xmlns:a16="http://schemas.microsoft.com/office/drawing/2014/main" id="{D3A1CE5E-F3C7-43A0-853F-24A2E16F2D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7BACF171-BBB3-4410-9607-5D16764259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589D71B1-D02C-48D5-9BA2-06A59A5A0B47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37304C33-F476-40D2-ADC8-1B3E04970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Defining Constructor Functions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CDE3FA2F-1136-400B-948E-E83FA1296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Constructor function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Used as the basis for a custom object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Also known as object definition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JavaScript objects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Inherit all the variables and statements of the constructor function on which they are based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All JavaScript functions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Can serve as a constructor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717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050A8015-0D0A-466A-8DD9-B40ED3E8B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>
                <a:solidFill>
                  <a:srgbClr val="FFFFFF"/>
                </a:solidFill>
                <a:ea typeface="ヒラギノ角ゴ Pro W3" pitchFamily="122" charset="-128"/>
              </a:rPr>
              <a:t>Reusing Software Objects (cont</a:t>
            </a:r>
            <a:r>
              <a:rPr lang="ja-JP" altLang="en-US" sz="4000">
                <a:solidFill>
                  <a:srgbClr val="FFFFFF"/>
                </a:solidFill>
                <a:ea typeface="ヒラギノ角ゴ Pro W3" pitchFamily="122" charset="-128"/>
              </a:rPr>
              <a:t>’</a:t>
            </a:r>
            <a:r>
              <a:rPr lang="en-US" altLang="ja-JP" sz="4000">
                <a:solidFill>
                  <a:srgbClr val="FFFFFF"/>
                </a:solidFill>
                <a:ea typeface="ヒラギノ角ゴ Pro W3" pitchFamily="122" charset="-128"/>
              </a:rPr>
              <a:t>d.)</a:t>
            </a:r>
            <a:endParaRPr lang="en-US" altLang="en-US" sz="4000">
              <a:solidFill>
                <a:srgbClr val="FFFFFF"/>
              </a:solidFill>
              <a:ea typeface="ヒラギノ角ゴ Pro W3" pitchFamily="122" charset="-128"/>
            </a:endParaRP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24F85E9-37E5-4CD2-869C-E7D644758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2438400"/>
            <a:ext cx="7886700" cy="37385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300">
                <a:ea typeface="ヒラギノ角ゴ Pro W3" pitchFamily="122" charset="-128"/>
              </a:rPr>
              <a:t>Objects range from simple controls to entire programs</a:t>
            </a:r>
          </a:p>
          <a:p>
            <a:pPr eaLnBrk="1" hangingPunct="1"/>
            <a:r>
              <a:rPr lang="en-US" altLang="en-US" sz="2300">
                <a:ea typeface="ヒラギノ角ゴ Pro W3" pitchFamily="122" charset="-128"/>
              </a:rPr>
              <a:t>Popular object-oriented programming languages</a:t>
            </a:r>
          </a:p>
          <a:p>
            <a:pPr lvl="1" eaLnBrk="1" hangingPunct="1"/>
            <a:r>
              <a:rPr lang="en-US" altLang="en-US" sz="2300">
                <a:ea typeface="ヒラギノ角ゴ Pro W3" pitchFamily="122" charset="-128"/>
              </a:rPr>
              <a:t>C++, Java, Visual Basic</a:t>
            </a:r>
          </a:p>
        </p:txBody>
      </p:sp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3A7AEA5F-D2E8-4287-BEC9-7CA49E1D08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en-US"/>
              <a:t>Web Development with JavaScript</a:t>
            </a:r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735D3BFD-1C6C-459D-9942-EDD1112B6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04835CAD-4661-41D7-BC18-F7769FDCEDBE}" type="slidenum">
              <a:rPr lang="en-US" altLang="en-US"/>
              <a:pPr eaLnBrk="1" hangingPunct="1">
                <a:spcAft>
                  <a:spcPts val="600"/>
                </a:spcAft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FB6B9B0F-3F42-48A8-9669-4DAF6B9812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EDCB5600-8AA1-43DE-9E38-B1A6E7188A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3C0D1A3C-EC9D-47CF-AD06-EA45E561DFED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B5328D6A-0713-468E-A473-7A7421565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Defining Constructor Functions (cont</a:t>
            </a:r>
            <a:r>
              <a:rPr lang="ja-JP" altLang="en-US">
                <a:ea typeface="ヒラギノ角ゴ Pro W3" pitchFamily="122" charset="-128"/>
              </a:rPr>
              <a:t>’</a:t>
            </a:r>
            <a:r>
              <a:rPr lang="en-US" altLang="ja-JP">
                <a:ea typeface="ヒラギノ角ゴ Pro W3" pitchFamily="122" charset="-128"/>
              </a:rPr>
              <a:t>d.)</a:t>
            </a:r>
            <a:endParaRPr lang="en-US" altLang="en-US">
              <a:ea typeface="ヒラギノ角ゴ Pro W3" pitchFamily="122" charset="-128"/>
            </a:endParaRP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356DFB4D-5EFA-4EE7-95EC-AF4980EF3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Example: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Define a function that can serve as a constructor function</a:t>
            </a:r>
          </a:p>
          <a:p>
            <a:pPr marL="800100" lvl="2" indent="0">
              <a:buFontTx/>
              <a:buNone/>
            </a:pP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function 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Order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(number, order, payment, ship) {</a:t>
            </a:r>
          </a:p>
          <a:p>
            <a:pPr marL="800100" lvl="2" indent="0">
              <a:buFontTx/>
              <a:buNone/>
            </a:pP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this.customerNumber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number;</a:t>
            </a:r>
          </a:p>
          <a:p>
            <a:pPr marL="800100" lvl="2" indent="0">
              <a:buFontTx/>
              <a:buNone/>
            </a:pP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this.orderDate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order;</a:t>
            </a:r>
          </a:p>
          <a:p>
            <a:pPr marL="800100" lvl="2" indent="0">
              <a:buFontTx/>
              <a:buNone/>
            </a:pP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this.paymentMethod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payment;</a:t>
            </a:r>
          </a:p>
          <a:p>
            <a:pPr marL="800100" lvl="2" indent="0">
              <a:buFontTx/>
              <a:buNone/>
            </a:pP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this.shippingDate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 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ship;</a:t>
            </a:r>
          </a:p>
          <a:p>
            <a:pPr marL="800100" lvl="2" indent="0">
              <a:buFontTx/>
              <a:buNone/>
            </a:pP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F128AF24-FD1A-498A-A4C7-DD032595FC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814F0D61-29F5-4F47-B9FB-52BB679394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4C547430-95FB-436E-B881-9221BB13C0D3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4D510F88-5211-4BF8-A60B-3813D9CAB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Adding Methods to a Constructor Function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F689D6D7-696A-481D-800B-28B67F486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Can create a function to use as an object method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Refer to object properties with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  <a:cs typeface="Courier New" panose="02070309020205020404" pitchFamily="49" charset="0"/>
              </a:rPr>
              <a:t>this</a:t>
            </a:r>
            <a:r>
              <a:rPr lang="en-US" altLang="en-US">
                <a:ea typeface="ヒラギノ角ゴ Pro W3" pitchFamily="122" charset="-128"/>
              </a:rPr>
              <a:t> reference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Example:</a:t>
            </a:r>
          </a:p>
          <a:p>
            <a:pPr lvl="1">
              <a:buFontTx/>
              <a:buNone/>
            </a:pPr>
            <a:r>
              <a:rPr lang="en-US" altLang="en-US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function </a:t>
            </a:r>
            <a:r>
              <a:rPr lang="en-US" altLang="en-US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displayOrderInfo</a:t>
            </a: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() {</a:t>
            </a:r>
          </a:p>
          <a:p>
            <a:pPr lvl="1">
              <a:buFontTx/>
              <a:buNone/>
            </a:pPr>
            <a:r>
              <a:rPr lang="en-US" altLang="en-US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   var </a:t>
            </a: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summaryDiv </a:t>
            </a:r>
            <a:r>
              <a:rPr lang="en-US" altLang="en-US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= </a:t>
            </a:r>
            <a:r>
              <a:rPr lang="en-US" altLang="en-US" baseline="30000">
                <a:solidFill>
                  <a:srgbClr val="00477B"/>
                </a:solidFill>
                <a:latin typeface="CourierNewPSMT" charset="0"/>
                <a:ea typeface="ヒラギノ角ゴ Pro W3" pitchFamily="122" charset="-128"/>
              </a:rPr>
              <a:t>document</a:t>
            </a: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.getElementById(</a:t>
            </a:r>
            <a:r>
              <a:rPr lang="en-US" altLang="en-US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"summarySection"</a:t>
            </a: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);</a:t>
            </a:r>
          </a:p>
          <a:p>
            <a:pPr lvl="1">
              <a:buFontTx/>
              <a:buNone/>
            </a:pP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summaryDiv.innerHTML </a:t>
            </a:r>
            <a:r>
              <a:rPr lang="en-US" altLang="en-US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+= </a:t>
            </a: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(</a:t>
            </a:r>
            <a:r>
              <a:rPr lang="en-US" altLang="en-US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"&lt;p&gt;Customer: " </a:t>
            </a:r>
            <a:r>
              <a:rPr lang="en-US" altLang="en-US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</a:t>
            </a:r>
            <a:r>
              <a:rPr lang="en-US" altLang="en-US" baseline="30000">
                <a:solidFill>
                  <a:srgbClr val="141413"/>
                </a:solidFill>
                <a:latin typeface="LucidaGrande" charset="0"/>
                <a:ea typeface="ヒラギノ角ゴ Pro W3" pitchFamily="122" charset="-128"/>
              </a:rPr>
              <a:t>↵</a:t>
            </a:r>
          </a:p>
          <a:p>
            <a:pPr lvl="1">
              <a:buFontTx/>
              <a:buNone/>
            </a:pP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   this.customerNumber </a:t>
            </a:r>
            <a:r>
              <a:rPr lang="en-US" altLang="en-US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 </a:t>
            </a:r>
            <a:r>
              <a:rPr lang="en-US" altLang="en-US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"&lt;/p&gt;"</a:t>
            </a: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); </a:t>
            </a:r>
          </a:p>
          <a:p>
            <a:pPr lvl="1">
              <a:buFontTx/>
              <a:buNone/>
            </a:pP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summaryDiv.innerHTML </a:t>
            </a:r>
            <a:r>
              <a:rPr lang="en-US" altLang="en-US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+= </a:t>
            </a: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(</a:t>
            </a:r>
            <a:r>
              <a:rPr lang="en-US" altLang="en-US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"&lt;p&gt;Order Date: " </a:t>
            </a:r>
            <a:r>
              <a:rPr lang="en-US" altLang="en-US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</a:t>
            </a:r>
            <a:r>
              <a:rPr lang="en-US" altLang="en-US" baseline="30000">
                <a:solidFill>
                  <a:srgbClr val="141413"/>
                </a:solidFill>
                <a:latin typeface="LucidaGrande" charset="0"/>
                <a:ea typeface="ヒラギノ角ゴ Pro W3" pitchFamily="122" charset="-128"/>
              </a:rPr>
              <a:t>↵</a:t>
            </a:r>
          </a:p>
          <a:p>
            <a:pPr lvl="1">
              <a:buFontTx/>
              <a:buNone/>
            </a:pP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   this.orderDate.toLocaleString()</a:t>
            </a:r>
            <a:r>
              <a:rPr lang="en-US" altLang="en-US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 </a:t>
            </a:r>
            <a:r>
              <a:rPr lang="en-US" altLang="en-US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"&lt;/p&gt;"</a:t>
            </a: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); </a:t>
            </a:r>
          </a:p>
          <a:p>
            <a:pPr lvl="1">
              <a:buFontTx/>
              <a:buNone/>
            </a:pP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summaryDiv.innerHTML </a:t>
            </a:r>
            <a:r>
              <a:rPr lang="en-US" altLang="en-US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+= </a:t>
            </a: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(</a:t>
            </a:r>
            <a:r>
              <a:rPr lang="en-US" altLang="en-US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"&lt;p&gt;Payment: " </a:t>
            </a:r>
            <a:r>
              <a:rPr lang="en-US" altLang="en-US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</a:t>
            </a:r>
            <a:r>
              <a:rPr lang="en-US" altLang="en-US" baseline="30000">
                <a:solidFill>
                  <a:srgbClr val="141413"/>
                </a:solidFill>
                <a:latin typeface="LucidaGrande" charset="0"/>
                <a:ea typeface="ヒラギノ角ゴ Pro W3" pitchFamily="122" charset="-128"/>
              </a:rPr>
              <a:t>↵</a:t>
            </a:r>
          </a:p>
          <a:p>
            <a:pPr lvl="1">
              <a:buFontTx/>
              <a:buNone/>
            </a:pP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   this.paymentMethod </a:t>
            </a:r>
            <a:r>
              <a:rPr lang="en-US" altLang="en-US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 </a:t>
            </a:r>
            <a:r>
              <a:rPr lang="en-US" altLang="en-US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"&lt;/p&gt;"</a:t>
            </a: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); </a:t>
            </a:r>
          </a:p>
          <a:p>
            <a:pPr lvl="1">
              <a:buFontTx/>
              <a:buNone/>
            </a:pP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summaryDiv.innerHTML </a:t>
            </a:r>
            <a:r>
              <a:rPr lang="en-US" altLang="en-US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+= </a:t>
            </a: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(</a:t>
            </a:r>
            <a:r>
              <a:rPr lang="en-US" altLang="en-US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"&lt;p&gt;Ship Date: " </a:t>
            </a:r>
            <a:r>
              <a:rPr lang="en-US" altLang="en-US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</a:t>
            </a:r>
            <a:r>
              <a:rPr lang="en-US" altLang="en-US" baseline="30000">
                <a:solidFill>
                  <a:srgbClr val="141413"/>
                </a:solidFill>
                <a:latin typeface="LucidaGrande" charset="0"/>
                <a:ea typeface="ヒラギノ角ゴ Pro W3" pitchFamily="122" charset="-128"/>
              </a:rPr>
              <a:t>↵</a:t>
            </a:r>
          </a:p>
          <a:p>
            <a:pPr lvl="1">
              <a:buFontTx/>
              <a:buNone/>
            </a:pP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      this.shippingDate.toLocaleString() </a:t>
            </a:r>
            <a:r>
              <a:rPr lang="en-US" altLang="en-US" baseline="30000">
                <a:solidFill>
                  <a:srgbClr val="D67134"/>
                </a:solidFill>
                <a:latin typeface="CourierNewPSMT" charset="0"/>
                <a:ea typeface="ヒラギノ角ゴ Pro W3" pitchFamily="122" charset="-128"/>
              </a:rPr>
              <a:t>+ </a:t>
            </a:r>
            <a:r>
              <a:rPr lang="en-US" altLang="en-US" baseline="30000">
                <a:solidFill>
                  <a:srgbClr val="007833"/>
                </a:solidFill>
                <a:latin typeface="CourierNewPSMT" charset="0"/>
                <a:ea typeface="ヒラギノ角ゴ Pro W3" pitchFamily="122" charset="-128"/>
              </a:rPr>
              <a:t>"&lt;/p&gt;"</a:t>
            </a: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);</a:t>
            </a:r>
          </a:p>
          <a:p>
            <a:pPr lvl="1">
              <a:buFontTx/>
              <a:buNone/>
            </a:pPr>
            <a:r>
              <a:rPr lang="en-US" altLang="en-US" baseline="30000">
                <a:solidFill>
                  <a:srgbClr val="141413"/>
                </a:solidFill>
                <a:latin typeface="CourierNewPSMT" charset="0"/>
                <a:ea typeface="ヒラギノ角ゴ Pro W3" pitchFamily="122" charset="-128"/>
              </a:rPr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B6C3F40B-693C-4162-9437-3E6EDD9281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DCB848F7-85D3-4B72-9172-D967D4A278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83D8224D-3629-4998-9C9D-CAFDB5135F88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ED7CF6E0-3D25-451E-8BE7-77D8B5BEE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Using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prototype</a:t>
            </a:r>
            <a:r>
              <a:rPr lang="en-US" altLang="en-US">
                <a:ea typeface="ヒラギノ角ゴ Pro W3" pitchFamily="122" charset="-128"/>
              </a:rPr>
              <a:t> Property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4A8C69C2-424D-48ED-B110-C54669BDC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After instantiating a new object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Can assign additional object properties</a:t>
            </a:r>
          </a:p>
          <a:p>
            <a:pPr lvl="2" eaLnBrk="1" hangingPunct="1"/>
            <a:r>
              <a:rPr lang="en-US" altLang="en-US">
                <a:ea typeface="ヒラギノ角ゴ Pro W3" pitchFamily="122" charset="-128"/>
              </a:rPr>
              <a:t>Use a period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New property only available to that specific object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prototype</a:t>
            </a:r>
            <a:r>
              <a:rPr lang="en-US" altLang="en-US">
                <a:ea typeface="ヒラギノ角ゴ Pro W3" pitchFamily="122" charset="-128"/>
              </a:rPr>
              <a:t> property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Built-in property that specifies the constructor from which an object was instantiated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When used with the name of the constructor function</a:t>
            </a:r>
          </a:p>
          <a:p>
            <a:pPr lvl="2" eaLnBrk="1" hangingPunct="1"/>
            <a:r>
              <a:rPr lang="en-US" altLang="en-US">
                <a:ea typeface="ヒラギノ角ゴ Pro W3" pitchFamily="122" charset="-128"/>
              </a:rPr>
              <a:t>Any new properties you create will also be available to the constructor function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17A0845-32DC-42AA-93B0-EA656E7D4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Using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  <a:cs typeface="Courier New" panose="02070309020205020404" pitchFamily="49" charset="0"/>
              </a:rPr>
              <a:t>prototype</a:t>
            </a:r>
            <a:r>
              <a:rPr lang="en-US" altLang="en-US">
                <a:ea typeface="ヒラギノ角ゴ Pro W3" pitchFamily="122" charset="-128"/>
              </a:rPr>
              <a:t> Property (cont</a:t>
            </a:r>
            <a:r>
              <a:rPr lang="ja-JP" altLang="en-US">
                <a:ea typeface="ヒラギノ角ゴ Pro W3" pitchFamily="122" charset="-128"/>
              </a:rPr>
              <a:t>’</a:t>
            </a:r>
            <a:r>
              <a:rPr lang="en-US" altLang="ja-JP">
                <a:ea typeface="ヒラギノ角ゴ Pro W3" pitchFamily="122" charset="-128"/>
              </a:rPr>
              <a:t>d.)</a:t>
            </a:r>
            <a:endParaRPr lang="en-US" altLang="en-US">
              <a:ea typeface="ヒラギノ角ゴ Pro W3" pitchFamily="122" charset="-128"/>
            </a:endParaRP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F1CED01-961A-4E1E-904F-EC907F3D9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Object definitions can use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  <a:cs typeface="Courier New" panose="02070309020205020404" pitchFamily="49" charset="0"/>
              </a:rPr>
              <a:t>prototype</a:t>
            </a:r>
            <a:r>
              <a:rPr lang="en-US" altLang="en-US">
                <a:ea typeface="ヒラギノ角ゴ Pro W3" pitchFamily="122" charset="-128"/>
              </a:rPr>
              <a:t> property to extend other object definitions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Can create a new object based on an existing object</a:t>
            </a:r>
          </a:p>
        </p:txBody>
      </p:sp>
      <p:sp>
        <p:nvSpPr>
          <p:cNvPr id="56324" name="Footer Placeholder 3">
            <a:extLst>
              <a:ext uri="{FF2B5EF4-FFF2-40B4-BE49-F238E27FC236}">
                <a16:creationId xmlns:a16="http://schemas.microsoft.com/office/drawing/2014/main" id="{C3309CB9-B9AF-41B6-BB8A-B78E84CB3D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56325" name="Slide Number Placeholder 4">
            <a:extLst>
              <a:ext uri="{FF2B5EF4-FFF2-40B4-BE49-F238E27FC236}">
                <a16:creationId xmlns:a16="http://schemas.microsoft.com/office/drawing/2014/main" id="{5D48F319-B9EC-4ED6-BD4F-BEEBE66075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15EC663E-3591-47C1-B1B4-4EFCE2D6B10B}" type="slidenum">
              <a:rPr lang="en-US" altLang="en-US"/>
              <a:pPr eaLnBrk="1" hangingPunct="1"/>
              <a:t>53</a:t>
            </a:fld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>
            <a:extLst>
              <a:ext uri="{FF2B5EF4-FFF2-40B4-BE49-F238E27FC236}">
                <a16:creationId xmlns:a16="http://schemas.microsoft.com/office/drawing/2014/main" id="{55D33ECB-015D-4D8B-A18E-8B4B70B77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Summary</a:t>
            </a:r>
          </a:p>
        </p:txBody>
      </p:sp>
      <p:sp>
        <p:nvSpPr>
          <p:cNvPr id="57347" name="Rectangle 5">
            <a:extLst>
              <a:ext uri="{FF2B5EF4-FFF2-40B4-BE49-F238E27FC236}">
                <a16:creationId xmlns:a16="http://schemas.microsoft.com/office/drawing/2014/main" id="{464640CB-C0A9-48C0-9202-B50892DF8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Object-oriented programming (or OOP)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The creation of reusable software objects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Reusable software objects 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Called components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Object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Programming code and data treated as an individual unit or component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Objects are encapsulated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Interface represents elements required for a source program to communicate with an object</a:t>
            </a:r>
          </a:p>
        </p:txBody>
      </p:sp>
      <p:sp>
        <p:nvSpPr>
          <p:cNvPr id="57348" name="Footer Placeholder 3">
            <a:extLst>
              <a:ext uri="{FF2B5EF4-FFF2-40B4-BE49-F238E27FC236}">
                <a16:creationId xmlns:a16="http://schemas.microsoft.com/office/drawing/2014/main" id="{0A46B3C9-EB5E-4A0D-8BA3-147423D715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57349" name="Slide Number Placeholder 4">
            <a:extLst>
              <a:ext uri="{FF2B5EF4-FFF2-40B4-BE49-F238E27FC236}">
                <a16:creationId xmlns:a16="http://schemas.microsoft.com/office/drawing/2014/main" id="{7A6B2D1F-938E-455F-BBFA-E07C655CF1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2A792BB3-34DD-473D-A413-4F63FF91D7A6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DF584B8-7D22-43BE-AF01-CD08C6816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Summary (cont</a:t>
            </a:r>
            <a:r>
              <a:rPr lang="ja-JP" altLang="en-US">
                <a:ea typeface="ヒラギノ角ゴ Pro W3" pitchFamily="122" charset="-128"/>
              </a:rPr>
              <a:t>’</a:t>
            </a:r>
            <a:r>
              <a:rPr lang="en-US" altLang="ja-JP">
                <a:ea typeface="ヒラギノ角ゴ Pro W3" pitchFamily="122" charset="-128"/>
              </a:rPr>
              <a:t>d.)</a:t>
            </a:r>
            <a:endParaRPr lang="en-US" altLang="en-US">
              <a:ea typeface="ヒラギノ角ゴ Pro W3" pitchFamily="122" charset="-128"/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5468535-9F76-40A8-9A23-B88FAB56F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Principle of information hiding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Code, methods, attributes, and other information that make up an object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Organized using classes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Instance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Object created from an existing class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An object inherits the characteristics of the class on which it is based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Date class contains methods and properties for manipulating the date and time</a:t>
            </a:r>
          </a:p>
        </p:txBody>
      </p:sp>
      <p:sp>
        <p:nvSpPr>
          <p:cNvPr id="58372" name="Footer Placeholder 3">
            <a:extLst>
              <a:ext uri="{FF2B5EF4-FFF2-40B4-BE49-F238E27FC236}">
                <a16:creationId xmlns:a16="http://schemas.microsoft.com/office/drawing/2014/main" id="{68F6AB7A-108F-43FC-992D-463B1E825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58373" name="Slide Number Placeholder 4">
            <a:extLst>
              <a:ext uri="{FF2B5EF4-FFF2-40B4-BE49-F238E27FC236}">
                <a16:creationId xmlns:a16="http://schemas.microsoft.com/office/drawing/2014/main" id="{3AE95322-7C4E-4A55-BC19-678A2D2E9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D0AF3209-56B0-41F6-9486-A076FD15A520}" type="slidenum">
              <a:rPr lang="en-US" altLang="en-US"/>
              <a:pPr eaLnBrk="1" hangingPunct="1"/>
              <a:t>55</a:t>
            </a:fld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C6462C5-C1C5-42D5-82D3-8B15C897F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Summary (cont</a:t>
            </a:r>
            <a:r>
              <a:rPr lang="ja-JP" altLang="en-US">
                <a:ea typeface="ヒラギノ角ゴ Pro W3" pitchFamily="122" charset="-128"/>
              </a:rPr>
              <a:t>’</a:t>
            </a:r>
            <a:r>
              <a:rPr lang="en-US" altLang="ja-JP">
                <a:ea typeface="ヒラギノ角ゴ Pro W3" pitchFamily="122" charset="-128"/>
              </a:rPr>
              <a:t>d.)</a:t>
            </a:r>
            <a:endParaRPr lang="en-US" altLang="en-US">
              <a:ea typeface="ヒラギノ角ゴ Pro W3" pitchFamily="122" charset="-128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9B82CF4-7A38-40BB-B6BD-577E93AB5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  <a:cs typeface="Courier New" panose="02070309020205020404" pitchFamily="49" charset="0"/>
              </a:rPr>
              <a:t>Number</a:t>
            </a:r>
            <a:r>
              <a:rPr lang="en-US" altLang="en-US">
                <a:ea typeface="ヒラギノ角ゴ Pro W3" pitchFamily="122" charset="-128"/>
              </a:rPr>
              <a:t> class contains methods for manipulating numbers and properties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  <a:cs typeface="Courier New" panose="02070309020205020404" pitchFamily="49" charset="0"/>
              </a:rPr>
              <a:t>Math</a:t>
            </a:r>
            <a:r>
              <a:rPr lang="en-US" altLang="en-US">
                <a:ea typeface="ヒラギノ角ゴ Pro W3" pitchFamily="122" charset="-128"/>
              </a:rPr>
              <a:t> class contains methods and properties for performing mathematical calculations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Can define custom object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object literal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Can create template for custom objects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constructor function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  <a:cs typeface="Courier New" panose="02070309020205020404" pitchFamily="49" charset="0"/>
              </a:rPr>
              <a:t>this</a:t>
            </a:r>
            <a:r>
              <a:rPr lang="en-US" altLang="en-US">
                <a:ea typeface="ヒラギノ角ゴ Pro W3" pitchFamily="122" charset="-128"/>
              </a:rPr>
              <a:t> keyword refers to object that called function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  <a:cs typeface="Courier New" panose="02070309020205020404" pitchFamily="49" charset="0"/>
              </a:rPr>
              <a:t>prototype</a:t>
            </a:r>
            <a:r>
              <a:rPr lang="en-US" altLang="en-US">
                <a:ea typeface="ヒラギノ角ゴ Pro W3" pitchFamily="122" charset="-128"/>
              </a:rPr>
              <a:t> property specifies object's constructor</a:t>
            </a:r>
          </a:p>
        </p:txBody>
      </p:sp>
      <p:sp>
        <p:nvSpPr>
          <p:cNvPr id="59396" name="Footer Placeholder 3">
            <a:extLst>
              <a:ext uri="{FF2B5EF4-FFF2-40B4-BE49-F238E27FC236}">
                <a16:creationId xmlns:a16="http://schemas.microsoft.com/office/drawing/2014/main" id="{71D594DC-5D41-4824-88FE-3F2975338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59397" name="Slide Number Placeholder 4">
            <a:extLst>
              <a:ext uri="{FF2B5EF4-FFF2-40B4-BE49-F238E27FC236}">
                <a16:creationId xmlns:a16="http://schemas.microsoft.com/office/drawing/2014/main" id="{71965E7A-E8B7-44C0-9559-02C8D1B698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2701E37B-AF18-436C-88BF-83CC72145CEB}" type="slidenum">
              <a:rPr lang="en-US" altLang="en-US"/>
              <a:pPr eaLnBrk="1" hangingPunct="1"/>
              <a:t>56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>
            <a:extLst>
              <a:ext uri="{FF2B5EF4-FFF2-40B4-BE49-F238E27FC236}">
                <a16:creationId xmlns:a16="http://schemas.microsoft.com/office/drawing/2014/main" id="{6904278C-6CC7-4789-99CE-2A09572691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8195" name="Slide Number Placeholder 3">
            <a:extLst>
              <a:ext uri="{FF2B5EF4-FFF2-40B4-BE49-F238E27FC236}">
                <a16:creationId xmlns:a16="http://schemas.microsoft.com/office/drawing/2014/main" id="{45E097A2-679F-409E-88CB-3E50F04194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1CB88CD9-7FF9-4BE2-AA09-D39185ACF03B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8448A603-8983-4896-B8EC-EAC30B5E8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91200"/>
            <a:ext cx="400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 b="1"/>
              <a:t>Figure 7-1 </a:t>
            </a:r>
            <a:r>
              <a:rPr lang="en-US" altLang="en-US"/>
              <a:t>Programming with objects</a:t>
            </a: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EB19EA88-DC18-4F8E-B705-F60493601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algn="ctr" eaLnBrk="1" hangingPunct="1"/>
            <a:r>
              <a:rPr lang="en-US" altLang="en-US" sz="3600">
                <a:solidFill>
                  <a:schemeClr val="tx2"/>
                </a:solidFill>
              </a:rPr>
              <a:t>Reusing Software Objects (cont</a:t>
            </a:r>
            <a:r>
              <a:rPr lang="ja-JP" altLang="en-US" sz="3600">
                <a:solidFill>
                  <a:schemeClr val="tx2"/>
                </a:solidFill>
              </a:rPr>
              <a:t>’</a:t>
            </a:r>
            <a:r>
              <a:rPr lang="en-US" altLang="ja-JP" sz="3600">
                <a:solidFill>
                  <a:schemeClr val="tx2"/>
                </a:solidFill>
              </a:rPr>
              <a:t>d.)</a:t>
            </a:r>
            <a:endParaRPr lang="en-US" altLang="en-US" sz="3600">
              <a:solidFill>
                <a:schemeClr val="tx2"/>
              </a:solidFill>
            </a:endParaRPr>
          </a:p>
        </p:txBody>
      </p:sp>
      <p:pic>
        <p:nvPicPr>
          <p:cNvPr id="8198" name="Picture 1" descr="Screen Shot 2014-10-14 at 14 Oct   2.59.39 PM.png">
            <a:extLst>
              <a:ext uri="{FF2B5EF4-FFF2-40B4-BE49-F238E27FC236}">
                <a16:creationId xmlns:a16="http://schemas.microsoft.com/office/drawing/2014/main" id="{F0665DF1-9C98-4A63-9DCA-38313BD18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4135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C4EF1099-4A6D-4E64-A567-424FD0DD5E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AD52EB6F-A66F-46E7-A856-62B0C2832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E98AA4A9-E165-4F64-8188-47FBD61939D1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545D1DE-2743-4A3D-8665-1D229C0C8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What Is Encapsulation?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1AC3994-21B6-4C9C-8133-D1C6314AC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Encapsulated objects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Code and data contained within the object itself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Encapsulation places code inside a </a:t>
            </a:r>
            <a:r>
              <a:rPr lang="ja-JP" altLang="en-US">
                <a:ea typeface="ヒラギノ角ゴ Pro W3" pitchFamily="122" charset="-128"/>
              </a:rPr>
              <a:t>“</a:t>
            </a:r>
            <a:r>
              <a:rPr lang="en-US" altLang="ja-JP">
                <a:ea typeface="ヒラギノ角ゴ Pro W3" pitchFamily="122" charset="-128"/>
              </a:rPr>
              <a:t>black box</a:t>
            </a:r>
            <a:r>
              <a:rPr lang="ja-JP" altLang="en-US">
                <a:ea typeface="ヒラギノ角ゴ Pro W3" pitchFamily="122" charset="-128"/>
              </a:rPr>
              <a:t>”</a:t>
            </a:r>
            <a:endParaRPr lang="en-US" altLang="ja-JP">
              <a:ea typeface="ヒラギノ角ゴ Pro W3" pitchFamily="122" charset="-128"/>
            </a:endParaRP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Interface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Elements required for program to communicate with an object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Principle of information hiding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Any methods and properties other programmers do not need to access should be hidden</a:t>
            </a:r>
          </a:p>
          <a:p>
            <a:pPr eaLnBrk="1" hangingPunct="1"/>
            <a:endParaRPr lang="en-US" altLang="en-US">
              <a:ea typeface="ヒラギノ角ゴ Pro W3" pitchFamily="122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DF1A41A1-1516-4E8B-9647-31AB9EEC1B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58F2BD78-99D2-4835-9042-3967CAE99E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39E17C2E-CF5C-4C11-833B-297FF400F296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09B3AA2D-68E5-4C0E-BF86-DFDF7BDA9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What Is Encapsulation? (cont</a:t>
            </a:r>
            <a:r>
              <a:rPr lang="ja-JP" altLang="en-US">
                <a:ea typeface="ヒラギノ角ゴ Pro W3" pitchFamily="122" charset="-128"/>
              </a:rPr>
              <a:t>’</a:t>
            </a:r>
            <a:r>
              <a:rPr lang="en-US" altLang="ja-JP">
                <a:ea typeface="ヒラギノ角ゴ Pro W3" pitchFamily="122" charset="-128"/>
              </a:rPr>
              <a:t>d.)</a:t>
            </a:r>
            <a:endParaRPr lang="en-US" altLang="en-US">
              <a:ea typeface="ヒラギノ角ゴ Pro W3" pitchFamily="122" charset="-128"/>
            </a:endParaRP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7400F076-B883-4B82-BF48-23D8AFB5D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 Advantages of encapsulation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Reduces code complexity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Prevents accidental bugs and stealing of code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Programming object and its interface</a:t>
            </a:r>
          </a:p>
          <a:p>
            <a:pPr lvl="1" eaLnBrk="1" hangingPunct="1"/>
            <a:r>
              <a:rPr lang="en-US" altLang="en-US">
                <a:ea typeface="ヒラギノ角ゴ Pro W3" pitchFamily="122" charset="-128"/>
              </a:rPr>
              <a:t>Compare to a handheld calculator</a:t>
            </a: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7719F540-52C7-4F3C-8E63-EBCD91A9B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876925"/>
            <a:ext cx="330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 b="1"/>
              <a:t>Figure 7-2 </a:t>
            </a:r>
            <a:r>
              <a:rPr lang="en-US" altLang="en-US"/>
              <a:t>Calculator interface</a:t>
            </a:r>
          </a:p>
        </p:txBody>
      </p:sp>
      <p:pic>
        <p:nvPicPr>
          <p:cNvPr id="10247" name="Picture 1" descr="Screen Shot 2014-10-14 at 14 Oct   3.01.47 PM.png">
            <a:extLst>
              <a:ext uri="{FF2B5EF4-FFF2-40B4-BE49-F238E27FC236}">
                <a16:creationId xmlns:a16="http://schemas.microsoft.com/office/drawing/2014/main" id="{EF34A68D-00AC-4B39-9B2F-83572AD66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51275"/>
            <a:ext cx="41910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FA6FF53D-C0CE-47F0-9368-E1AA4F2E7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/>
              <a:t>Web Development with JavaScript</a:t>
            </a:r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871159A0-FA4D-4137-A780-D36F982264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CF6DA0E6-59D8-466F-8A5D-38B044A3B77C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465C2DF2-3AE3-425A-A8CF-F87C88994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2" charset="-128"/>
              </a:rPr>
              <a:t>What Is Encapsulation? (cont</a:t>
            </a:r>
            <a:r>
              <a:rPr lang="ja-JP" altLang="en-US">
                <a:ea typeface="ヒラギノ角ゴ Pro W3" pitchFamily="122" charset="-128"/>
              </a:rPr>
              <a:t>’</a:t>
            </a:r>
            <a:r>
              <a:rPr lang="en-US" altLang="ja-JP">
                <a:ea typeface="ヒラギノ角ゴ Pro W3" pitchFamily="122" charset="-128"/>
              </a:rPr>
              <a:t>d.)</a:t>
            </a:r>
            <a:endParaRPr lang="en-US" altLang="en-US">
              <a:ea typeface="ヒラギノ角ゴ Pro W3" pitchFamily="122" charset="-128"/>
            </a:endParaRP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276C2599-1A2A-4F7D-BD35-4E9DB39A4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Document</a:t>
            </a:r>
            <a:r>
              <a:rPr lang="en-US" altLang="en-US">
                <a:ea typeface="ヒラギノ角ゴ Pro W3" pitchFamily="122" charset="-128"/>
              </a:rPr>
              <a:t> object is encapsulated (black box)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getElementById()</a:t>
            </a:r>
            <a:r>
              <a:rPr lang="en-US" altLang="en-US">
                <a:ea typeface="ヒラギノ角ゴ Pro W3" pitchFamily="122" charset="-128"/>
              </a:rPr>
              <a:t> method</a:t>
            </a:r>
          </a:p>
          <a:p>
            <a:pPr lvl="2" eaLnBrk="1" hangingPunct="1"/>
            <a:r>
              <a:rPr lang="en-US" altLang="en-US">
                <a:ea typeface="ヒラギノ角ゴ Pro W3" pitchFamily="122" charset="-128"/>
              </a:rPr>
              <a:t>Part of the interface JavaScript uses to communicate with the </a:t>
            </a:r>
            <a:r>
              <a:rPr lang="en-US" altLang="en-US">
                <a:latin typeface="Courier New" panose="02070309020205020404" pitchFamily="49" charset="0"/>
                <a:ea typeface="ヒラギノ角ゴ Pro W3" pitchFamily="122" charset="-128"/>
              </a:rPr>
              <a:t>Document</a:t>
            </a:r>
            <a:r>
              <a:rPr lang="en-US" altLang="en-US">
                <a:ea typeface="ヒラギノ角ゴ Pro W3" pitchFamily="122" charset="-128"/>
              </a:rPr>
              <a:t> object</a:t>
            </a:r>
          </a:p>
          <a:p>
            <a:pPr eaLnBrk="1" hangingPunct="1"/>
            <a:r>
              <a:rPr lang="en-US" altLang="en-US">
                <a:ea typeface="ヒラギノ角ゴ Pro W3" pitchFamily="122" charset="-128"/>
              </a:rPr>
              <a:t>Microsoft Word: example of an object and its interface</a:t>
            </a:r>
          </a:p>
        </p:txBody>
      </p:sp>
      <p:sp>
        <p:nvSpPr>
          <p:cNvPr id="11270" name="Rectangle 7">
            <a:extLst>
              <a:ext uri="{FF2B5EF4-FFF2-40B4-BE49-F238E27FC236}">
                <a16:creationId xmlns:a16="http://schemas.microsoft.com/office/drawing/2014/main" id="{2E18ADA3-5636-42F0-95A1-5A8C26495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867400"/>
            <a:ext cx="584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r>
              <a:rPr lang="en-US" altLang="en-US" b="1"/>
              <a:t>Figure 7-3 </a:t>
            </a:r>
            <a:r>
              <a:rPr lang="en-US" altLang="en-US"/>
              <a:t>Using the interface for the </a:t>
            </a:r>
            <a:r>
              <a:rPr lang="en-US" altLang="en-US">
                <a:latin typeface="Courier New" panose="02070309020205020404" pitchFamily="49" charset="0"/>
              </a:rPr>
              <a:t>Document</a:t>
            </a:r>
            <a:r>
              <a:rPr lang="en-US" altLang="en-US"/>
              <a:t> object</a:t>
            </a:r>
          </a:p>
        </p:txBody>
      </p:sp>
      <p:pic>
        <p:nvPicPr>
          <p:cNvPr id="11271" name="Picture 1" descr="Screen Shot 2014-10-14 at 14 Oct   3.03.38 PM.png">
            <a:extLst>
              <a:ext uri="{FF2B5EF4-FFF2-40B4-BE49-F238E27FC236}">
                <a16:creationId xmlns:a16="http://schemas.microsoft.com/office/drawing/2014/main" id="{925C179B-9B37-46CD-9DB9-D286EF394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86225"/>
            <a:ext cx="41084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6">
      <a:dk1>
        <a:srgbClr val="005A58"/>
      </a:dk1>
      <a:lt1>
        <a:srgbClr val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3159</Words>
  <Application>Microsoft Office PowerPoint</Application>
  <PresentationFormat>On-screen Show (4:3)</PresentationFormat>
  <Paragraphs>526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CourierNewPS-ItalicMT</vt:lpstr>
      <vt:lpstr>CourierNewPSMT</vt:lpstr>
      <vt:lpstr>LucidaGrande</vt:lpstr>
      <vt:lpstr>Default Design</vt:lpstr>
      <vt:lpstr>Retrospect</vt:lpstr>
      <vt:lpstr>Using Object-Oriented JavaScript</vt:lpstr>
      <vt:lpstr>Objectives</vt:lpstr>
      <vt:lpstr>Introduction to Object-Oriented Programming</vt:lpstr>
      <vt:lpstr>Reusing Software Objects</vt:lpstr>
      <vt:lpstr>Reusing Software Objects (cont’d.)</vt:lpstr>
      <vt:lpstr>PowerPoint Presentation</vt:lpstr>
      <vt:lpstr>What Is Encapsulation?</vt:lpstr>
      <vt:lpstr>What Is Encapsulation? (cont’d.)</vt:lpstr>
      <vt:lpstr>What Is Encapsulation? (cont’d.)</vt:lpstr>
      <vt:lpstr>Understanding Classes</vt:lpstr>
      <vt:lpstr>Using Built-In JavaScript Classes</vt:lpstr>
      <vt:lpstr>Using Built-In JavaScript Classes (cont’d.)</vt:lpstr>
      <vt:lpstr>Using Built-In JavaScript Classes (cont’d.)</vt:lpstr>
      <vt:lpstr>Using Built-In JavaScript Classes (cont’d.)</vt:lpstr>
      <vt:lpstr>Using the Date, Number, and Math Classes</vt:lpstr>
      <vt:lpstr>Manipulating the Date and Time with the Date Class</vt:lpstr>
      <vt:lpstr>Manipulating the Date and Time with the Date Class (cont’d.)</vt:lpstr>
      <vt:lpstr>Manipulating the Date and Time with the Date Class (cont’d.)</vt:lpstr>
      <vt:lpstr>PowerPoint Presentation</vt:lpstr>
      <vt:lpstr>PowerPoint Presentation</vt:lpstr>
      <vt:lpstr>Manipulating the Date and Time with the Date Class (cont’d.)</vt:lpstr>
      <vt:lpstr>PowerPoint Presentation</vt:lpstr>
      <vt:lpstr>Manipulating the Date and Time with the Date Class (cont’d.)</vt:lpstr>
      <vt:lpstr>Manipulating Numbers with the Number Class</vt:lpstr>
      <vt:lpstr>Manipulating Numbers with the Number Class (cont’d.)</vt:lpstr>
      <vt:lpstr>Manipulating Numbers with the Number Class (cont’d.)</vt:lpstr>
      <vt:lpstr>Manipulating Numbers with the Number Class (cont’d.)</vt:lpstr>
      <vt:lpstr>Performing Math Functions with the Math Class</vt:lpstr>
      <vt:lpstr>PowerPoint Presentation</vt:lpstr>
      <vt:lpstr>PowerPoint Presentation</vt:lpstr>
      <vt:lpstr>Performing Math Functions with the Math Class (cont’d.)</vt:lpstr>
      <vt:lpstr>Defining Custom JavaScript Objects</vt:lpstr>
      <vt:lpstr>Declaring Basic Custom Objects</vt:lpstr>
      <vt:lpstr>Declaring Basic Custom Objects (cont'd.)</vt:lpstr>
      <vt:lpstr>Declaring Basic Custom Objects (cont'd.)</vt:lpstr>
      <vt:lpstr>Declaring Sub-Objects</vt:lpstr>
      <vt:lpstr>Referring to Object Properties as Associative Arrays</vt:lpstr>
      <vt:lpstr>Referring to Object Properties as Associative Arrays (cont'd.)</vt:lpstr>
      <vt:lpstr>Referring to Object Properties as Associative Arrays (cont'd.)</vt:lpstr>
      <vt:lpstr>Referring to Object Properties as Associative Arrays (cont'd.)</vt:lpstr>
      <vt:lpstr>Referring to Object Properties as Associative Arrays (cont'd.)</vt:lpstr>
      <vt:lpstr>Creating Methods</vt:lpstr>
      <vt:lpstr>Creating Methods (cont'd.)</vt:lpstr>
      <vt:lpstr>Creating Methods (cont'd.)</vt:lpstr>
      <vt:lpstr>Enumerating custom object properties</vt:lpstr>
      <vt:lpstr>Enumerating custom object properties (cont'd.)</vt:lpstr>
      <vt:lpstr>Enumerating custom object properties (cont’d.)</vt:lpstr>
      <vt:lpstr>Deleting Properties</vt:lpstr>
      <vt:lpstr>Defining Constructor Functions</vt:lpstr>
      <vt:lpstr>Defining Constructor Functions (cont’d.)</vt:lpstr>
      <vt:lpstr>Adding Methods to a Constructor Function</vt:lpstr>
      <vt:lpstr>Using the prototype Property</vt:lpstr>
      <vt:lpstr>Using the prototype Property (cont’d.)</vt:lpstr>
      <vt:lpstr>Summary</vt:lpstr>
      <vt:lpstr>Summary (cont’d.)</vt:lpstr>
      <vt:lpstr>Summary (cont’d.)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391</cp:revision>
  <dcterms:created xsi:type="dcterms:W3CDTF">2007-07-09T21:56:01Z</dcterms:created>
  <dcterms:modified xsi:type="dcterms:W3CDTF">2022-08-03T00:21:24Z</dcterms:modified>
</cp:coreProperties>
</file>