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38"/>
  </p:notesMasterIdLst>
  <p:sldIdLst>
    <p:sldId id="692" r:id="rId2"/>
    <p:sldId id="256" r:id="rId3"/>
    <p:sldId id="635" r:id="rId4"/>
    <p:sldId id="616" r:id="rId5"/>
    <p:sldId id="630" r:id="rId6"/>
    <p:sldId id="622" r:id="rId7"/>
    <p:sldId id="625" r:id="rId8"/>
    <p:sldId id="617" r:id="rId9"/>
    <p:sldId id="626" r:id="rId10"/>
    <p:sldId id="627" r:id="rId11"/>
    <p:sldId id="628" r:id="rId12"/>
    <p:sldId id="633" r:id="rId13"/>
    <p:sldId id="634" r:id="rId14"/>
    <p:sldId id="645" r:id="rId15"/>
    <p:sldId id="646" r:id="rId16"/>
    <p:sldId id="647" r:id="rId17"/>
    <p:sldId id="648" r:id="rId18"/>
    <p:sldId id="649" r:id="rId19"/>
    <p:sldId id="650" r:id="rId20"/>
    <p:sldId id="651" r:id="rId21"/>
    <p:sldId id="624" r:id="rId22"/>
    <p:sldId id="644" r:id="rId23"/>
    <p:sldId id="654" r:id="rId24"/>
    <p:sldId id="621" r:id="rId25"/>
    <p:sldId id="637" r:id="rId26"/>
    <p:sldId id="638" r:id="rId27"/>
    <p:sldId id="639" r:id="rId28"/>
    <p:sldId id="636" r:id="rId29"/>
    <p:sldId id="640" r:id="rId30"/>
    <p:sldId id="641" r:id="rId31"/>
    <p:sldId id="642" r:id="rId32"/>
    <p:sldId id="643" r:id="rId33"/>
    <p:sldId id="655" r:id="rId34"/>
    <p:sldId id="656" r:id="rId35"/>
    <p:sldId id="657" r:id="rId36"/>
    <p:sldId id="69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088"/>
    <p:restoredTop sz="79252"/>
  </p:normalViewPr>
  <p:slideViewPr>
    <p:cSldViewPr snapToGrid="0" snapToObjects="1">
      <p:cViewPr varScale="1">
        <p:scale>
          <a:sx n="100" d="100"/>
          <a:sy n="100" d="100"/>
        </p:scale>
        <p:origin x="3992" y="168"/>
      </p:cViewPr>
      <p:guideLst/>
    </p:cSldViewPr>
  </p:slideViewPr>
  <p:notesTextViewPr>
    <p:cViewPr>
      <p:scale>
        <a:sx n="1" d="1"/>
        <a:sy n="1" d="1"/>
      </p:scale>
      <p:origin x="0" y="0"/>
    </p:cViewPr>
  </p:notesTextViewPr>
  <p:sorterViewPr>
    <p:cViewPr>
      <p:scale>
        <a:sx n="128" d="100"/>
        <a:sy n="128"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EB4D2F-E07E-354B-A7B2-145766DBF73B}" type="datetimeFigureOut">
              <a:rPr lang="en-US" smtClean="0"/>
              <a:t>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2CCFE4-9ECB-9845-8305-C79EB1AB9247}" type="slidenum">
              <a:rPr lang="en-US" smtClean="0"/>
              <a:t>‹#›</a:t>
            </a:fld>
            <a:endParaRPr lang="en-US"/>
          </a:p>
        </p:txBody>
      </p:sp>
    </p:spTree>
    <p:extLst>
      <p:ext uri="{BB962C8B-B14F-4D97-AF65-F5344CB8AC3E}">
        <p14:creationId xmlns:p14="http://schemas.microsoft.com/office/powerpoint/2010/main" val="432818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96CC5A2B-C0D8-4734-9A38-3C4F8642A8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a:extLst>
              <a:ext uri="{FF2B5EF4-FFF2-40B4-BE49-F238E27FC236}">
                <a16:creationId xmlns:a16="http://schemas.microsoft.com/office/drawing/2014/main" id="{AF3D4876-6B5C-41AD-AF11-FE703016568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panose="020B0600070205080204" pitchFamily="34" charset="-128"/>
            </a:endParaRPr>
          </a:p>
        </p:txBody>
      </p:sp>
      <p:sp>
        <p:nvSpPr>
          <p:cNvPr id="104452" name="Slide Number Placeholder 3">
            <a:extLst>
              <a:ext uri="{FF2B5EF4-FFF2-40B4-BE49-F238E27FC236}">
                <a16:creationId xmlns:a16="http://schemas.microsoft.com/office/drawing/2014/main" id="{2DE8D17B-FE00-451A-8CA5-B9ACDE41FC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C8F3AEC6-F575-4E9D-9BC6-E48C1BE00831}" type="slidenum">
              <a:rPr lang="en-US" altLang="en-US"/>
              <a:pPr eaLnBrk="1" hangingPunct="1"/>
              <a:t>4</a:t>
            </a:fld>
            <a:endParaRPr lang="en-US" altLang="en-US"/>
          </a:p>
        </p:txBody>
      </p:sp>
    </p:spTree>
    <p:extLst>
      <p:ext uri="{BB962C8B-B14F-4D97-AF65-F5344CB8AC3E}">
        <p14:creationId xmlns:p14="http://schemas.microsoft.com/office/powerpoint/2010/main" val="1640083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Will focus on </a:t>
            </a:r>
            <a:r>
              <a:rPr lang="fr-CA" dirty="0" err="1"/>
              <a:t>highlighted</a:t>
            </a:r>
            <a:r>
              <a:rPr lang="fr-CA" dirty="0"/>
              <a:t> content.</a:t>
            </a:r>
          </a:p>
        </p:txBody>
      </p:sp>
      <p:sp>
        <p:nvSpPr>
          <p:cNvPr id="4" name="Slide Number Placeholder 3"/>
          <p:cNvSpPr>
            <a:spLocks noGrp="1"/>
          </p:cNvSpPr>
          <p:nvPr>
            <p:ph type="sldNum" sz="quarter" idx="5"/>
          </p:nvPr>
        </p:nvSpPr>
        <p:spPr/>
        <p:txBody>
          <a:bodyPr/>
          <a:lstStyle/>
          <a:p>
            <a:fld id="{A82CCFE4-9ECB-9845-8305-C79EB1AB9247}" type="slidenum">
              <a:rPr lang="en-US" smtClean="0"/>
              <a:t>5</a:t>
            </a:fld>
            <a:endParaRPr lang="en-US"/>
          </a:p>
        </p:txBody>
      </p:sp>
    </p:spTree>
    <p:extLst>
      <p:ext uri="{BB962C8B-B14F-4D97-AF65-F5344CB8AC3E}">
        <p14:creationId xmlns:p14="http://schemas.microsoft.com/office/powerpoint/2010/main" val="968506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70DB24D0-545E-421D-95B8-FB9689ABED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a:extLst>
              <a:ext uri="{FF2B5EF4-FFF2-40B4-BE49-F238E27FC236}">
                <a16:creationId xmlns:a16="http://schemas.microsoft.com/office/drawing/2014/main" id="{D1D3A4CB-D52E-4CB3-9907-FC1238E1E5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panose="020B0600070205080204" pitchFamily="34" charset="-128"/>
            </a:endParaRPr>
          </a:p>
        </p:txBody>
      </p:sp>
      <p:sp>
        <p:nvSpPr>
          <p:cNvPr id="103428" name="Slide Number Placeholder 3">
            <a:extLst>
              <a:ext uri="{FF2B5EF4-FFF2-40B4-BE49-F238E27FC236}">
                <a16:creationId xmlns:a16="http://schemas.microsoft.com/office/drawing/2014/main" id="{9DB30FE0-0E05-4C9F-BFFE-D326488731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0D7445FC-D172-4DEA-B5A5-D926C25FF57F}" type="slidenum">
              <a:rPr lang="en-US" altLang="en-US"/>
              <a:pPr eaLnBrk="1" hangingPunct="1"/>
              <a:t>8</a:t>
            </a:fld>
            <a:endParaRPr lang="en-US" altLang="en-US"/>
          </a:p>
        </p:txBody>
      </p:sp>
    </p:spTree>
    <p:extLst>
      <p:ext uri="{BB962C8B-B14F-4D97-AF65-F5344CB8AC3E}">
        <p14:creationId xmlns:p14="http://schemas.microsoft.com/office/powerpoint/2010/main" val="708350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dirty="0"/>
          </a:p>
        </p:txBody>
      </p:sp>
      <p:sp>
        <p:nvSpPr>
          <p:cNvPr id="4" name="Slide Number Placeholder 3"/>
          <p:cNvSpPr>
            <a:spLocks noGrp="1"/>
          </p:cNvSpPr>
          <p:nvPr>
            <p:ph type="sldNum" sz="quarter" idx="5"/>
          </p:nvPr>
        </p:nvSpPr>
        <p:spPr/>
        <p:txBody>
          <a:bodyPr/>
          <a:lstStyle/>
          <a:p>
            <a:fld id="{A82CCFE4-9ECB-9845-8305-C79EB1AB9247}" type="slidenum">
              <a:rPr lang="en-US" smtClean="0"/>
              <a:t>14</a:t>
            </a:fld>
            <a:endParaRPr lang="en-US"/>
          </a:p>
        </p:txBody>
      </p:sp>
    </p:spTree>
    <p:extLst>
      <p:ext uri="{BB962C8B-B14F-4D97-AF65-F5344CB8AC3E}">
        <p14:creationId xmlns:p14="http://schemas.microsoft.com/office/powerpoint/2010/main" val="2059233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dirty="0"/>
          </a:p>
        </p:txBody>
      </p:sp>
      <p:sp>
        <p:nvSpPr>
          <p:cNvPr id="4" name="Slide Number Placeholder 3"/>
          <p:cNvSpPr>
            <a:spLocks noGrp="1"/>
          </p:cNvSpPr>
          <p:nvPr>
            <p:ph type="sldNum" sz="quarter" idx="5"/>
          </p:nvPr>
        </p:nvSpPr>
        <p:spPr/>
        <p:txBody>
          <a:bodyPr/>
          <a:lstStyle/>
          <a:p>
            <a:fld id="{A82CCFE4-9ECB-9845-8305-C79EB1AB9247}" type="slidenum">
              <a:rPr lang="en-US" smtClean="0"/>
              <a:t>24</a:t>
            </a:fld>
            <a:endParaRPr lang="en-US"/>
          </a:p>
        </p:txBody>
      </p:sp>
    </p:spTree>
    <p:extLst>
      <p:ext uri="{BB962C8B-B14F-4D97-AF65-F5344CB8AC3E}">
        <p14:creationId xmlns:p14="http://schemas.microsoft.com/office/powerpoint/2010/main" val="3358325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5"/>
          </p:nvPr>
        </p:nvSpPr>
        <p:spPr/>
        <p:txBody>
          <a:bodyPr/>
          <a:lstStyle/>
          <a:p>
            <a:fld id="{A82CCFE4-9ECB-9845-8305-C79EB1AB9247}" type="slidenum">
              <a:rPr lang="en-US" smtClean="0"/>
              <a:t>35</a:t>
            </a:fld>
            <a:endParaRPr lang="en-US"/>
          </a:p>
        </p:txBody>
      </p:sp>
    </p:spTree>
    <p:extLst>
      <p:ext uri="{BB962C8B-B14F-4D97-AF65-F5344CB8AC3E}">
        <p14:creationId xmlns:p14="http://schemas.microsoft.com/office/powerpoint/2010/main" val="2903457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b="1"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79D35920-BDA5-C24D-9F21-8D2602B5785F}" type="datetimeFigureOut">
              <a:rPr lang="en-US" smtClean="0"/>
              <a:t>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4B272-31BA-0141-AC83-6FFC125A9488}" type="slidenum">
              <a:rPr lang="en-US" smtClean="0"/>
              <a:t>‹#›</a:t>
            </a:fld>
            <a:endParaRPr lang="en-US"/>
          </a:p>
        </p:txBody>
      </p:sp>
    </p:spTree>
    <p:extLst>
      <p:ext uri="{BB962C8B-B14F-4D97-AF65-F5344CB8AC3E}">
        <p14:creationId xmlns:p14="http://schemas.microsoft.com/office/powerpoint/2010/main" val="498854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D35920-BDA5-C24D-9F21-8D2602B5785F}" type="datetimeFigureOut">
              <a:rPr lang="en-US" smtClean="0"/>
              <a:t>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34B272-31BA-0141-AC83-6FFC125A9488}" type="slidenum">
              <a:rPr lang="en-US" smtClean="0"/>
              <a:t>‹#›</a:t>
            </a:fld>
            <a:endParaRPr lang="en-US"/>
          </a:p>
        </p:txBody>
      </p:sp>
    </p:spTree>
    <p:extLst>
      <p:ext uri="{BB962C8B-B14F-4D97-AF65-F5344CB8AC3E}">
        <p14:creationId xmlns:p14="http://schemas.microsoft.com/office/powerpoint/2010/main" val="2950619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9D35920-BDA5-C24D-9F21-8D2602B5785F}" type="datetimeFigureOut">
              <a:rPr lang="en-US" smtClean="0"/>
              <a:t>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4B272-31BA-0141-AC83-6FFC125A9488}" type="slidenum">
              <a:rPr lang="en-US" smtClean="0"/>
              <a:t>‹#›</a:t>
            </a:fld>
            <a:endParaRPr lang="en-US"/>
          </a:p>
        </p:txBody>
      </p:sp>
    </p:spTree>
    <p:extLst>
      <p:ext uri="{BB962C8B-B14F-4D97-AF65-F5344CB8AC3E}">
        <p14:creationId xmlns:p14="http://schemas.microsoft.com/office/powerpoint/2010/main" val="1849271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9D35920-BDA5-C24D-9F21-8D2602B5785F}" type="datetimeFigureOut">
              <a:rPr lang="en-US" smtClean="0"/>
              <a:t>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4B272-31BA-0141-AC83-6FFC125A9488}"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34976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D35920-BDA5-C24D-9F21-8D2602B5785F}" type="datetimeFigureOut">
              <a:rPr lang="en-US" smtClean="0"/>
              <a:t>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4B272-31BA-0141-AC83-6FFC125A9488}" type="slidenum">
              <a:rPr lang="en-US" smtClean="0"/>
              <a:t>‹#›</a:t>
            </a:fld>
            <a:endParaRPr lang="en-US"/>
          </a:p>
        </p:txBody>
      </p:sp>
    </p:spTree>
    <p:extLst>
      <p:ext uri="{BB962C8B-B14F-4D97-AF65-F5344CB8AC3E}">
        <p14:creationId xmlns:p14="http://schemas.microsoft.com/office/powerpoint/2010/main" val="788860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9D35920-BDA5-C24D-9F21-8D2602B5785F}" type="datetimeFigureOut">
              <a:rPr lang="en-US" smtClean="0"/>
              <a:t>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4B272-31BA-0141-AC83-6FFC125A9488}" type="slidenum">
              <a:rPr lang="en-US" smtClean="0"/>
              <a:t>‹#›</a:t>
            </a:fld>
            <a:endParaRPr lang="en-US"/>
          </a:p>
        </p:txBody>
      </p:sp>
    </p:spTree>
    <p:extLst>
      <p:ext uri="{BB962C8B-B14F-4D97-AF65-F5344CB8AC3E}">
        <p14:creationId xmlns:p14="http://schemas.microsoft.com/office/powerpoint/2010/main" val="3195094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9D35920-BDA5-C24D-9F21-8D2602B5785F}" type="datetimeFigureOut">
              <a:rPr lang="en-US" smtClean="0"/>
              <a:t>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4B272-31BA-0141-AC83-6FFC125A9488}" type="slidenum">
              <a:rPr lang="en-US" smtClean="0"/>
              <a:t>‹#›</a:t>
            </a:fld>
            <a:endParaRPr lang="en-US"/>
          </a:p>
        </p:txBody>
      </p:sp>
    </p:spTree>
    <p:extLst>
      <p:ext uri="{BB962C8B-B14F-4D97-AF65-F5344CB8AC3E}">
        <p14:creationId xmlns:p14="http://schemas.microsoft.com/office/powerpoint/2010/main" val="2784455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D35920-BDA5-C24D-9F21-8D2602B5785F}" type="datetimeFigureOut">
              <a:rPr lang="en-US" smtClean="0"/>
              <a:t>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4B272-31BA-0141-AC83-6FFC125A9488}" type="slidenum">
              <a:rPr lang="en-US" smtClean="0"/>
              <a:t>‹#›</a:t>
            </a:fld>
            <a:endParaRPr lang="en-US"/>
          </a:p>
        </p:txBody>
      </p:sp>
    </p:spTree>
    <p:extLst>
      <p:ext uri="{BB962C8B-B14F-4D97-AF65-F5344CB8AC3E}">
        <p14:creationId xmlns:p14="http://schemas.microsoft.com/office/powerpoint/2010/main" val="872488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D35920-BDA5-C24D-9F21-8D2602B5785F}" type="datetimeFigureOut">
              <a:rPr lang="en-US" smtClean="0"/>
              <a:t>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4B272-31BA-0141-AC83-6FFC125A9488}" type="slidenum">
              <a:rPr lang="en-US" smtClean="0"/>
              <a:t>‹#›</a:t>
            </a:fld>
            <a:endParaRPr lang="en-US"/>
          </a:p>
        </p:txBody>
      </p:sp>
    </p:spTree>
    <p:extLst>
      <p:ext uri="{BB962C8B-B14F-4D97-AF65-F5344CB8AC3E}">
        <p14:creationId xmlns:p14="http://schemas.microsoft.com/office/powerpoint/2010/main" val="671469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D35920-BDA5-C24D-9F21-8D2602B5785F}" type="datetimeFigureOut">
              <a:rPr lang="en-US" smtClean="0"/>
              <a:t>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4B272-31BA-0141-AC83-6FFC125A9488}" type="slidenum">
              <a:rPr lang="en-US" smtClean="0"/>
              <a:t>‹#›</a:t>
            </a:fld>
            <a:endParaRPr lang="en-US"/>
          </a:p>
        </p:txBody>
      </p:sp>
    </p:spTree>
    <p:extLst>
      <p:ext uri="{BB962C8B-B14F-4D97-AF65-F5344CB8AC3E}">
        <p14:creationId xmlns:p14="http://schemas.microsoft.com/office/powerpoint/2010/main" val="3610962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D35920-BDA5-C24D-9F21-8D2602B5785F}" type="datetimeFigureOut">
              <a:rPr lang="en-US" smtClean="0"/>
              <a:t>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4B272-31BA-0141-AC83-6FFC125A9488}" type="slidenum">
              <a:rPr lang="en-US" smtClean="0"/>
              <a:t>‹#›</a:t>
            </a:fld>
            <a:endParaRPr lang="en-US"/>
          </a:p>
        </p:txBody>
      </p:sp>
    </p:spTree>
    <p:extLst>
      <p:ext uri="{BB962C8B-B14F-4D97-AF65-F5344CB8AC3E}">
        <p14:creationId xmlns:p14="http://schemas.microsoft.com/office/powerpoint/2010/main" val="1798286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D35920-BDA5-C24D-9F21-8D2602B5785F}" type="datetimeFigureOut">
              <a:rPr lang="en-US" smtClean="0"/>
              <a:t>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34B272-31BA-0141-AC83-6FFC125A9488}" type="slidenum">
              <a:rPr lang="en-US" smtClean="0"/>
              <a:t>‹#›</a:t>
            </a:fld>
            <a:endParaRPr lang="en-US"/>
          </a:p>
        </p:txBody>
      </p:sp>
    </p:spTree>
    <p:extLst>
      <p:ext uri="{BB962C8B-B14F-4D97-AF65-F5344CB8AC3E}">
        <p14:creationId xmlns:p14="http://schemas.microsoft.com/office/powerpoint/2010/main" val="1192048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D35920-BDA5-C24D-9F21-8D2602B5785F}" type="datetimeFigureOut">
              <a:rPr lang="en-US" smtClean="0"/>
              <a:t>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34B272-31BA-0141-AC83-6FFC125A9488}" type="slidenum">
              <a:rPr lang="en-US" smtClean="0"/>
              <a:t>‹#›</a:t>
            </a:fld>
            <a:endParaRPr lang="en-US"/>
          </a:p>
        </p:txBody>
      </p:sp>
    </p:spTree>
    <p:extLst>
      <p:ext uri="{BB962C8B-B14F-4D97-AF65-F5344CB8AC3E}">
        <p14:creationId xmlns:p14="http://schemas.microsoft.com/office/powerpoint/2010/main" val="2965252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9D35920-BDA5-C24D-9F21-8D2602B5785F}" type="datetimeFigureOut">
              <a:rPr lang="en-US" smtClean="0"/>
              <a:t>8/20/24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234B272-31BA-0141-AC83-6FFC125A9488}" type="slidenum">
              <a:rPr lang="en-US" smtClean="0"/>
              <a:t>‹#›</a:t>
            </a:fld>
            <a:endParaRPr lang="en-US"/>
          </a:p>
        </p:txBody>
      </p:sp>
    </p:spTree>
    <p:extLst>
      <p:ext uri="{BB962C8B-B14F-4D97-AF65-F5344CB8AC3E}">
        <p14:creationId xmlns:p14="http://schemas.microsoft.com/office/powerpoint/2010/main" val="1168646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9D35920-BDA5-C24D-9F21-8D2602B5785F}" type="datetimeFigureOut">
              <a:rPr lang="en-US" smtClean="0"/>
              <a:t>8/20/24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234B272-31BA-0141-AC83-6FFC125A9488}" type="slidenum">
              <a:rPr lang="en-US" smtClean="0"/>
              <a:t>‹#›</a:t>
            </a:fld>
            <a:endParaRPr lang="en-US"/>
          </a:p>
        </p:txBody>
      </p:sp>
    </p:spTree>
    <p:extLst>
      <p:ext uri="{BB962C8B-B14F-4D97-AF65-F5344CB8AC3E}">
        <p14:creationId xmlns:p14="http://schemas.microsoft.com/office/powerpoint/2010/main" val="4111051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9D35920-BDA5-C24D-9F21-8D2602B5785F}" type="datetimeFigureOut">
              <a:rPr lang="en-US" smtClean="0"/>
              <a:t>8/20/24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234B272-31BA-0141-AC83-6FFC125A9488}" type="slidenum">
              <a:rPr lang="en-US" smtClean="0"/>
              <a:t>‹#›</a:t>
            </a:fld>
            <a:endParaRPr lang="en-US"/>
          </a:p>
        </p:txBody>
      </p:sp>
    </p:spTree>
    <p:extLst>
      <p:ext uri="{BB962C8B-B14F-4D97-AF65-F5344CB8AC3E}">
        <p14:creationId xmlns:p14="http://schemas.microsoft.com/office/powerpoint/2010/main" val="3174030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D35920-BDA5-C24D-9F21-8D2602B5785F}" type="datetimeFigureOut">
              <a:rPr lang="en-US" smtClean="0"/>
              <a:t>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34B272-31BA-0141-AC83-6FFC125A9488}" type="slidenum">
              <a:rPr lang="en-US" smtClean="0"/>
              <a:t>‹#›</a:t>
            </a:fld>
            <a:endParaRPr lang="en-US"/>
          </a:p>
        </p:txBody>
      </p:sp>
    </p:spTree>
    <p:extLst>
      <p:ext uri="{BB962C8B-B14F-4D97-AF65-F5344CB8AC3E}">
        <p14:creationId xmlns:p14="http://schemas.microsoft.com/office/powerpoint/2010/main" val="399131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9D35920-BDA5-C24D-9F21-8D2602B5785F}" type="datetimeFigureOut">
              <a:rPr lang="en-US" smtClean="0"/>
              <a:t>8/20/24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234B272-31BA-0141-AC83-6FFC125A9488}" type="slidenum">
              <a:rPr lang="en-US" smtClean="0"/>
              <a:t>‹#›</a:t>
            </a:fld>
            <a:endParaRPr lang="en-US"/>
          </a:p>
        </p:txBody>
      </p:sp>
    </p:spTree>
    <p:extLst>
      <p:ext uri="{BB962C8B-B14F-4D97-AF65-F5344CB8AC3E}">
        <p14:creationId xmlns:p14="http://schemas.microsoft.com/office/powerpoint/2010/main" val="223050416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400" b="0" i="0" kern="1200">
          <a:solidFill>
            <a:schemeClr val="accent1"/>
          </a:solidFill>
          <a:latin typeface="Calibri" panose="020F0502020204030204" pitchFamily="34" charset="0"/>
          <a:ea typeface="+mj-ea"/>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60000"/>
        <a:buFont typeface="Wingdings 3" charset="2"/>
        <a:buChar char=""/>
        <a:defRPr sz="3200" b="0" i="0" kern="1200">
          <a:solidFill>
            <a:schemeClr val="tx1"/>
          </a:solidFill>
          <a:latin typeface="Calibri" panose="020F0502020204030204" pitchFamily="34" charset="0"/>
          <a:ea typeface="+mj-ea"/>
          <a:cs typeface="Calibri" panose="020F0502020204030204" pitchFamily="34" charset="0"/>
        </a:defRPr>
      </a:lvl1pPr>
      <a:lvl2pPr marL="742950" indent="-285750" algn="l" defTabSz="457200" rtl="0" eaLnBrk="1" latinLnBrk="0" hangingPunct="1">
        <a:spcBef>
          <a:spcPts val="1000"/>
        </a:spcBef>
        <a:spcAft>
          <a:spcPts val="0"/>
        </a:spcAft>
        <a:buClr>
          <a:schemeClr val="accent1"/>
        </a:buClr>
        <a:buSzPct val="60000"/>
        <a:buFont typeface="Wingdings 3" charset="2"/>
        <a:buChar char=""/>
        <a:defRPr sz="2800" b="0" i="0" kern="1200">
          <a:solidFill>
            <a:schemeClr val="tx1"/>
          </a:solidFill>
          <a:latin typeface="Calibri" panose="020F0502020204030204" pitchFamily="34" charset="0"/>
          <a:ea typeface="+mj-ea"/>
          <a:cs typeface="Calibri" panose="020F0502020204030204" pitchFamily="34" charset="0"/>
        </a:defRPr>
      </a:lvl2pPr>
      <a:lvl3pPr marL="1143000" indent="-228600" algn="l" defTabSz="457200" rtl="0" eaLnBrk="1" latinLnBrk="0" hangingPunct="1">
        <a:spcBef>
          <a:spcPts val="1000"/>
        </a:spcBef>
        <a:spcAft>
          <a:spcPts val="0"/>
        </a:spcAft>
        <a:buClr>
          <a:schemeClr val="accent1"/>
        </a:buClr>
        <a:buSzPct val="60000"/>
        <a:buFont typeface="Wingdings 3" charset="2"/>
        <a:buChar char=""/>
        <a:defRPr sz="2400" b="0" i="0" kern="1200">
          <a:solidFill>
            <a:schemeClr val="tx1"/>
          </a:solidFill>
          <a:latin typeface="Calibri" panose="020F0502020204030204" pitchFamily="34" charset="0"/>
          <a:ea typeface="+mj-ea"/>
          <a:cs typeface="Calibri" panose="020F0502020204030204" pitchFamily="34" charset="0"/>
        </a:defRPr>
      </a:lvl3pPr>
      <a:lvl4pPr marL="1600200" indent="-228600" algn="l" defTabSz="457200" rtl="0" eaLnBrk="1" latinLnBrk="0" hangingPunct="1">
        <a:spcBef>
          <a:spcPts val="1000"/>
        </a:spcBef>
        <a:spcAft>
          <a:spcPts val="0"/>
        </a:spcAft>
        <a:buClr>
          <a:schemeClr val="accent1"/>
        </a:buClr>
        <a:buSzPct val="60000"/>
        <a:buFont typeface="Wingdings 3" charset="2"/>
        <a:buChar char=""/>
        <a:defRPr sz="2000" b="0" i="0" kern="1200">
          <a:solidFill>
            <a:schemeClr val="tx1"/>
          </a:solidFill>
          <a:latin typeface="Calibri" panose="020F0502020204030204" pitchFamily="34" charset="0"/>
          <a:ea typeface="+mj-ea"/>
          <a:cs typeface="Calibri" panose="020F0502020204030204" pitchFamily="34" charset="0"/>
        </a:defRPr>
      </a:lvl4pPr>
      <a:lvl5pPr marL="2057400" indent="-228600" algn="l" defTabSz="457200" rtl="0" eaLnBrk="1" latinLnBrk="0" hangingPunct="1">
        <a:spcBef>
          <a:spcPts val="1000"/>
        </a:spcBef>
        <a:spcAft>
          <a:spcPts val="0"/>
        </a:spcAft>
        <a:buClr>
          <a:schemeClr val="accent1"/>
        </a:buClr>
        <a:buSzPct val="60000"/>
        <a:buFont typeface="Wingdings 3" charset="2"/>
        <a:buChar char=""/>
        <a:defRPr sz="1800" b="0" i="0" kern="1200">
          <a:solidFill>
            <a:schemeClr val="tx1"/>
          </a:solidFill>
          <a:latin typeface="Calibri" panose="020F0502020204030204" pitchFamily="34" charset="0"/>
          <a:ea typeface="+mj-ea"/>
          <a:cs typeface="Calibri" panose="020F0502020204030204" pitchFamily="34"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9E512-8A24-B49F-6933-5B8341A15A8B}"/>
              </a:ext>
            </a:extLst>
          </p:cNvPr>
          <p:cNvSpPr>
            <a:spLocks noGrp="1"/>
          </p:cNvSpPr>
          <p:nvPr>
            <p:ph type="title"/>
          </p:nvPr>
        </p:nvSpPr>
        <p:spPr>
          <a:xfrm>
            <a:off x="294468" y="5517397"/>
            <a:ext cx="11670224" cy="1078207"/>
          </a:xfrm>
        </p:spPr>
        <p:txBody>
          <a:bodyPr/>
          <a:lstStyle/>
          <a:p>
            <a:r>
              <a:rPr lang="en-CA" sz="2800" b="0" i="0" u="none" strike="noStrike">
                <a:solidFill>
                  <a:schemeClr val="tx1"/>
                </a:solidFill>
                <a:effectLst/>
              </a:rPr>
              <a:t>This work is licensed under CC BY-NC-SA 4.0. To view a copy of this license, visit: </a:t>
            </a:r>
            <a:r>
              <a:rPr lang="en-CA" sz="2800" b="0" i="0" u="none" strike="noStrike">
                <a:effectLst/>
              </a:rPr>
              <a:t>https://creativecommons.org/licenses/by-nc-sa/4.0/</a:t>
            </a:r>
            <a:endParaRPr lang="en-US" sz="2800"/>
          </a:p>
        </p:txBody>
      </p:sp>
      <p:pic>
        <p:nvPicPr>
          <p:cNvPr id="5" name="Picture 4" descr="A white and black text on a white background&#10;&#10;Description automatically generated">
            <a:extLst>
              <a:ext uri="{FF2B5EF4-FFF2-40B4-BE49-F238E27FC236}">
                <a16:creationId xmlns:a16="http://schemas.microsoft.com/office/drawing/2014/main" id="{8EC714A3-454C-2A5F-01F8-B73E7F7C4CE3}"/>
              </a:ext>
            </a:extLst>
          </p:cNvPr>
          <p:cNvPicPr>
            <a:picLocks noChangeAspect="1"/>
          </p:cNvPicPr>
          <p:nvPr/>
        </p:nvPicPr>
        <p:blipFill>
          <a:blip r:embed="rId2"/>
          <a:stretch>
            <a:fillRect/>
          </a:stretch>
        </p:blipFill>
        <p:spPr>
          <a:xfrm>
            <a:off x="1580827" y="595241"/>
            <a:ext cx="8649346" cy="4776504"/>
          </a:xfrm>
          <a:prstGeom prst="rect">
            <a:avLst/>
          </a:prstGeom>
        </p:spPr>
      </p:pic>
    </p:spTree>
    <p:extLst>
      <p:ext uri="{BB962C8B-B14F-4D97-AF65-F5344CB8AC3E}">
        <p14:creationId xmlns:p14="http://schemas.microsoft.com/office/powerpoint/2010/main" val="2751099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7E80-8E69-0842-8334-CB09710088FB}"/>
              </a:ext>
            </a:extLst>
          </p:cNvPr>
          <p:cNvSpPr>
            <a:spLocks noGrp="1"/>
          </p:cNvSpPr>
          <p:nvPr>
            <p:ph type="title"/>
          </p:nvPr>
        </p:nvSpPr>
        <p:spPr/>
        <p:txBody>
          <a:bodyPr/>
          <a:lstStyle/>
          <a:p>
            <a:r>
              <a:rPr lang="en-US" dirty="0"/>
              <a:t>Some Methods of Study</a:t>
            </a:r>
          </a:p>
        </p:txBody>
      </p:sp>
      <p:sp>
        <p:nvSpPr>
          <p:cNvPr id="3" name="Content Placeholder 2">
            <a:extLst>
              <a:ext uri="{FF2B5EF4-FFF2-40B4-BE49-F238E27FC236}">
                <a16:creationId xmlns:a16="http://schemas.microsoft.com/office/drawing/2014/main" id="{FCCEFDEC-D148-D549-A4FB-4A3E516DE16D}"/>
              </a:ext>
            </a:extLst>
          </p:cNvPr>
          <p:cNvSpPr>
            <a:spLocks noGrp="1"/>
          </p:cNvSpPr>
          <p:nvPr>
            <p:ph idx="1"/>
          </p:nvPr>
        </p:nvSpPr>
        <p:spPr>
          <a:xfrm>
            <a:off x="1103312" y="1853248"/>
            <a:ext cx="8946541" cy="4552034"/>
          </a:xfrm>
        </p:spPr>
        <p:txBody>
          <a:bodyPr>
            <a:normAutofit fontScale="92500" lnSpcReduction="20000"/>
          </a:bodyPr>
          <a:lstStyle/>
          <a:p>
            <a:r>
              <a:rPr lang="en-US" dirty="0"/>
              <a:t>User analysis (ideally pre-design)</a:t>
            </a:r>
          </a:p>
          <a:p>
            <a:r>
              <a:rPr lang="en-US" dirty="0"/>
              <a:t>Observation (Ethnography or Simulation)</a:t>
            </a:r>
          </a:p>
          <a:p>
            <a:r>
              <a:rPr lang="en-US" dirty="0"/>
              <a:t>Focus groups, surveys</a:t>
            </a:r>
          </a:p>
          <a:p>
            <a:r>
              <a:rPr lang="en-US" dirty="0"/>
              <a:t>Performance modelling</a:t>
            </a:r>
          </a:p>
          <a:p>
            <a:r>
              <a:rPr lang="en-US" dirty="0"/>
              <a:t>Time studies</a:t>
            </a:r>
          </a:p>
          <a:p>
            <a:r>
              <a:rPr lang="en-US" dirty="0"/>
              <a:t>Iterative design</a:t>
            </a:r>
          </a:p>
          <a:p>
            <a:r>
              <a:rPr lang="en-US" dirty="0"/>
              <a:t>Cognitive walk through</a:t>
            </a:r>
          </a:p>
          <a:p>
            <a:r>
              <a:rPr lang="en-US" dirty="0"/>
              <a:t>Task analysis</a:t>
            </a:r>
          </a:p>
          <a:p>
            <a:r>
              <a:rPr lang="en-US" dirty="0"/>
              <a:t>Ergonomic evaluation</a:t>
            </a:r>
          </a:p>
          <a:p>
            <a:endParaRPr lang="en-US" dirty="0"/>
          </a:p>
        </p:txBody>
      </p:sp>
    </p:spTree>
    <p:extLst>
      <p:ext uri="{BB962C8B-B14F-4D97-AF65-F5344CB8AC3E}">
        <p14:creationId xmlns:p14="http://schemas.microsoft.com/office/powerpoint/2010/main" val="3930751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4048-EAEB-754E-B9A8-11ADB963F6CB}"/>
              </a:ext>
            </a:extLst>
          </p:cNvPr>
          <p:cNvSpPr>
            <a:spLocks noGrp="1"/>
          </p:cNvSpPr>
          <p:nvPr>
            <p:ph type="title"/>
          </p:nvPr>
        </p:nvSpPr>
        <p:spPr/>
        <p:txBody>
          <a:bodyPr/>
          <a:lstStyle/>
          <a:p>
            <a:r>
              <a:rPr lang="en-US" dirty="0"/>
              <a:t>Examples of Equipment Design Elements</a:t>
            </a:r>
          </a:p>
        </p:txBody>
      </p:sp>
      <p:sp>
        <p:nvSpPr>
          <p:cNvPr id="3" name="Content Placeholder 2">
            <a:extLst>
              <a:ext uri="{FF2B5EF4-FFF2-40B4-BE49-F238E27FC236}">
                <a16:creationId xmlns:a16="http://schemas.microsoft.com/office/drawing/2014/main" id="{5BA0400C-B8EB-8D43-A77B-2CF0D743C0F3}"/>
              </a:ext>
            </a:extLst>
          </p:cNvPr>
          <p:cNvSpPr>
            <a:spLocks noGrp="1"/>
          </p:cNvSpPr>
          <p:nvPr>
            <p:ph idx="1"/>
          </p:nvPr>
        </p:nvSpPr>
        <p:spPr>
          <a:xfrm>
            <a:off x="1103312" y="1853248"/>
            <a:ext cx="8946541" cy="4395151"/>
          </a:xfrm>
        </p:spPr>
        <p:txBody>
          <a:bodyPr/>
          <a:lstStyle/>
          <a:p>
            <a:r>
              <a:rPr lang="en-US" dirty="0"/>
              <a:t>Physical (weight, size)</a:t>
            </a:r>
          </a:p>
          <a:p>
            <a:r>
              <a:rPr lang="en-US" dirty="0"/>
              <a:t>Psychological (intuitive menus)</a:t>
            </a:r>
          </a:p>
          <a:p>
            <a:r>
              <a:rPr lang="en-US" dirty="0"/>
              <a:t>Ergonomic (height/tilt adjustment)</a:t>
            </a:r>
          </a:p>
          <a:p>
            <a:r>
              <a:rPr lang="en-US" dirty="0"/>
              <a:t>Auditory (alarms tone, volume)</a:t>
            </a:r>
          </a:p>
          <a:p>
            <a:r>
              <a:rPr lang="en-US" dirty="0"/>
              <a:t>Software (default settings)</a:t>
            </a:r>
          </a:p>
          <a:p>
            <a:r>
              <a:rPr lang="en-US" dirty="0"/>
              <a:t>Safety features (alarm types and limit settings)</a:t>
            </a:r>
          </a:p>
          <a:p>
            <a:endParaRPr lang="en-US" dirty="0"/>
          </a:p>
        </p:txBody>
      </p:sp>
    </p:spTree>
    <p:extLst>
      <p:ext uri="{BB962C8B-B14F-4D97-AF65-F5344CB8AC3E}">
        <p14:creationId xmlns:p14="http://schemas.microsoft.com/office/powerpoint/2010/main" val="4171511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CDD2E-3354-574E-8E0E-3E8A1FBE623D}"/>
              </a:ext>
            </a:extLst>
          </p:cNvPr>
          <p:cNvSpPr>
            <a:spLocks noGrp="1"/>
          </p:cNvSpPr>
          <p:nvPr>
            <p:ph type="title"/>
          </p:nvPr>
        </p:nvSpPr>
        <p:spPr/>
        <p:txBody>
          <a:bodyPr/>
          <a:lstStyle/>
          <a:p>
            <a:r>
              <a:rPr lang="en-US" dirty="0"/>
              <a:t>Ways Technology Can </a:t>
            </a:r>
            <a:r>
              <a:rPr lang="en-US" i="1" dirty="0"/>
              <a:t>Improve</a:t>
            </a:r>
            <a:r>
              <a:rPr lang="en-US" dirty="0"/>
              <a:t> Safety</a:t>
            </a:r>
          </a:p>
        </p:txBody>
      </p:sp>
      <p:sp>
        <p:nvSpPr>
          <p:cNvPr id="3" name="Content Placeholder 2">
            <a:extLst>
              <a:ext uri="{FF2B5EF4-FFF2-40B4-BE49-F238E27FC236}">
                <a16:creationId xmlns:a16="http://schemas.microsoft.com/office/drawing/2014/main" id="{DCA2B3E4-5B9B-EE4A-A22F-5092E02336D2}"/>
              </a:ext>
            </a:extLst>
          </p:cNvPr>
          <p:cNvSpPr>
            <a:spLocks noGrp="1"/>
          </p:cNvSpPr>
          <p:nvPr>
            <p:ph idx="1"/>
          </p:nvPr>
        </p:nvSpPr>
        <p:spPr>
          <a:xfrm>
            <a:off x="1103312" y="1853248"/>
            <a:ext cx="8946541" cy="4395151"/>
          </a:xfrm>
        </p:spPr>
        <p:txBody>
          <a:bodyPr/>
          <a:lstStyle/>
          <a:p>
            <a:r>
              <a:rPr lang="en-US" dirty="0"/>
              <a:t>Smart pumps</a:t>
            </a:r>
          </a:p>
          <a:p>
            <a:r>
              <a:rPr lang="en-US" dirty="0"/>
              <a:t>Automated dispensing cabinets</a:t>
            </a:r>
          </a:p>
          <a:p>
            <a:r>
              <a:rPr lang="en-US" dirty="0"/>
              <a:t>Clinical decision support software</a:t>
            </a:r>
          </a:p>
          <a:p>
            <a:r>
              <a:rPr lang="en-US" dirty="0"/>
              <a:t>Elimination of handwriting</a:t>
            </a:r>
          </a:p>
          <a:p>
            <a:r>
              <a:rPr lang="en-US" dirty="0"/>
              <a:t>Improved access to records</a:t>
            </a:r>
          </a:p>
          <a:p>
            <a:r>
              <a:rPr lang="en-US" dirty="0"/>
              <a:t>Cognitive load reduction with automated tasks</a:t>
            </a:r>
          </a:p>
          <a:p>
            <a:endParaRPr lang="en-US" dirty="0"/>
          </a:p>
        </p:txBody>
      </p:sp>
    </p:spTree>
    <p:extLst>
      <p:ext uri="{BB962C8B-B14F-4D97-AF65-F5344CB8AC3E}">
        <p14:creationId xmlns:p14="http://schemas.microsoft.com/office/powerpoint/2010/main" val="3447117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CDD2E-3354-574E-8E0E-3E8A1FBE623D}"/>
              </a:ext>
            </a:extLst>
          </p:cNvPr>
          <p:cNvSpPr>
            <a:spLocks noGrp="1"/>
          </p:cNvSpPr>
          <p:nvPr>
            <p:ph type="title"/>
          </p:nvPr>
        </p:nvSpPr>
        <p:spPr>
          <a:xfrm>
            <a:off x="646111" y="452718"/>
            <a:ext cx="9647067" cy="1400530"/>
          </a:xfrm>
        </p:spPr>
        <p:txBody>
          <a:bodyPr/>
          <a:lstStyle/>
          <a:p>
            <a:r>
              <a:rPr lang="en-US" dirty="0"/>
              <a:t>Ways Technology Can </a:t>
            </a:r>
            <a:r>
              <a:rPr lang="en-US" i="1" dirty="0"/>
              <a:t>Compromise</a:t>
            </a:r>
            <a:r>
              <a:rPr lang="en-US" dirty="0"/>
              <a:t> Safety</a:t>
            </a:r>
          </a:p>
        </p:txBody>
      </p:sp>
      <p:sp>
        <p:nvSpPr>
          <p:cNvPr id="3" name="Content Placeholder 2">
            <a:extLst>
              <a:ext uri="{FF2B5EF4-FFF2-40B4-BE49-F238E27FC236}">
                <a16:creationId xmlns:a16="http://schemas.microsoft.com/office/drawing/2014/main" id="{DCA2B3E4-5B9B-EE4A-A22F-5092E02336D2}"/>
              </a:ext>
            </a:extLst>
          </p:cNvPr>
          <p:cNvSpPr>
            <a:spLocks noGrp="1"/>
          </p:cNvSpPr>
          <p:nvPr>
            <p:ph idx="1"/>
          </p:nvPr>
        </p:nvSpPr>
        <p:spPr/>
        <p:txBody>
          <a:bodyPr>
            <a:normAutofit lnSpcReduction="10000"/>
          </a:bodyPr>
          <a:lstStyle/>
          <a:p>
            <a:r>
              <a:rPr lang="en-US" dirty="0"/>
              <a:t>Poor design</a:t>
            </a:r>
          </a:p>
          <a:p>
            <a:r>
              <a:rPr lang="en-US" dirty="0"/>
              <a:t>Poor implementation</a:t>
            </a:r>
          </a:p>
          <a:p>
            <a:r>
              <a:rPr lang="en-US" dirty="0"/>
              <a:t>Poor integration into workflows</a:t>
            </a:r>
          </a:p>
          <a:p>
            <a:r>
              <a:rPr lang="en-US" dirty="0"/>
              <a:t>Lack of maturity of technology</a:t>
            </a:r>
          </a:p>
          <a:p>
            <a:r>
              <a:rPr lang="en-US" dirty="0"/>
              <a:t>Lack of compliance with standards</a:t>
            </a:r>
          </a:p>
          <a:p>
            <a:r>
              <a:rPr lang="en-US" dirty="0"/>
              <a:t>Lack of equipment standardization</a:t>
            </a:r>
          </a:p>
          <a:p>
            <a:r>
              <a:rPr lang="en-US" dirty="0"/>
              <a:t>Over-reliance on technology</a:t>
            </a:r>
          </a:p>
          <a:p>
            <a:endParaRPr lang="en-US" dirty="0"/>
          </a:p>
        </p:txBody>
      </p:sp>
    </p:spTree>
    <p:extLst>
      <p:ext uri="{BB962C8B-B14F-4D97-AF65-F5344CB8AC3E}">
        <p14:creationId xmlns:p14="http://schemas.microsoft.com/office/powerpoint/2010/main" val="729161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pic>
        <p:nvPicPr>
          <p:cNvPr id="16" name="Picture 15">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22" name="Rectangle 21">
            <a:extLst>
              <a:ext uri="{FF2B5EF4-FFF2-40B4-BE49-F238E27FC236}">
                <a16:creationId xmlns:a16="http://schemas.microsoft.com/office/drawing/2014/main" id="{B87A2B17-D3E0-4B38-823F-45312C0B3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592A21B-8E82-4396-A130-C7531DF0A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26" name="Freeform 16">
            <a:extLst>
              <a:ext uri="{FF2B5EF4-FFF2-40B4-BE49-F238E27FC236}">
                <a16:creationId xmlns:a16="http://schemas.microsoft.com/office/drawing/2014/main" id="{ACA9027C-9377-4A86-A639-42BA502AD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28" name="Freeform 5">
            <a:extLst>
              <a:ext uri="{FF2B5EF4-FFF2-40B4-BE49-F238E27FC236}">
                <a16:creationId xmlns:a16="http://schemas.microsoft.com/office/drawing/2014/main" id="{423EDA5B-B414-4C7C-8CBA-3D9D79973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txBody>
          <a:bodyPr/>
          <a:lstStyle/>
          <a:p>
            <a:endParaRPr lang="fr-CA"/>
          </a:p>
        </p:txBody>
      </p:sp>
      <p:sp>
        <p:nvSpPr>
          <p:cNvPr id="2" name="Title 1">
            <a:extLst>
              <a:ext uri="{FF2B5EF4-FFF2-40B4-BE49-F238E27FC236}">
                <a16:creationId xmlns:a16="http://schemas.microsoft.com/office/drawing/2014/main" id="{1BA07EDD-7592-A74C-85EA-6E18F6AD0AA8}"/>
              </a:ext>
            </a:extLst>
          </p:cNvPr>
          <p:cNvSpPr>
            <a:spLocks noGrp="1"/>
          </p:cNvSpPr>
          <p:nvPr>
            <p:ph type="title"/>
          </p:nvPr>
        </p:nvSpPr>
        <p:spPr>
          <a:xfrm>
            <a:off x="636915" y="4854346"/>
            <a:ext cx="11308341" cy="868026"/>
          </a:xfrm>
        </p:spPr>
        <p:txBody>
          <a:bodyPr vert="horz" lIns="91440" tIns="45720" rIns="91440" bIns="45720" rtlCol="0" anchor="b">
            <a:normAutofit/>
          </a:bodyPr>
          <a:lstStyle/>
          <a:p>
            <a:r>
              <a:rPr lang="en-US" sz="4800" dirty="0">
                <a:latin typeface="+mj-lt"/>
                <a:cs typeface="+mj-cs"/>
              </a:rPr>
              <a:t>Example of Human Factors Research</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598FA79E-C793-9143-828B-B1A5363522D1}"/>
              </a:ext>
            </a:extLst>
          </p:cNvPr>
          <p:cNvPicPr>
            <a:picLocks noGrp="1" noChangeAspect="1"/>
          </p:cNvPicPr>
          <p:nvPr>
            <p:ph idx="1"/>
          </p:nvPr>
        </p:nvPicPr>
        <p:blipFill rotWithShape="1">
          <a:blip r:embed="rId8"/>
          <a:srcRect r="4811"/>
          <a:stretch/>
        </p:blipFill>
        <p:spPr>
          <a:xfrm>
            <a:off x="635458" y="899886"/>
            <a:ext cx="9709450" cy="3032039"/>
          </a:xfrm>
          <a:prstGeom prst="rect">
            <a:avLst/>
          </a:prstGeom>
          <a:effectLst/>
        </p:spPr>
      </p:pic>
    </p:spTree>
    <p:extLst>
      <p:ext uri="{BB962C8B-B14F-4D97-AF65-F5344CB8AC3E}">
        <p14:creationId xmlns:p14="http://schemas.microsoft.com/office/powerpoint/2010/main" val="3860694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57022-24FE-8340-8FD9-7C31ADCED0AD}"/>
              </a:ext>
            </a:extLst>
          </p:cNvPr>
          <p:cNvSpPr>
            <a:spLocks noGrp="1"/>
          </p:cNvSpPr>
          <p:nvPr>
            <p:ph type="title"/>
          </p:nvPr>
        </p:nvSpPr>
        <p:spPr/>
        <p:txBody>
          <a:bodyPr/>
          <a:lstStyle/>
          <a:p>
            <a:r>
              <a:rPr lang="en-US" dirty="0"/>
              <a:t>The Ottawa Hospital (TOH) Study</a:t>
            </a:r>
          </a:p>
        </p:txBody>
      </p:sp>
      <p:sp>
        <p:nvSpPr>
          <p:cNvPr id="3" name="Content Placeholder 2">
            <a:extLst>
              <a:ext uri="{FF2B5EF4-FFF2-40B4-BE49-F238E27FC236}">
                <a16:creationId xmlns:a16="http://schemas.microsoft.com/office/drawing/2014/main" id="{D7EA777E-EA36-1646-9F52-86668DDFDCD3}"/>
              </a:ext>
            </a:extLst>
          </p:cNvPr>
          <p:cNvSpPr>
            <a:spLocks noGrp="1"/>
          </p:cNvSpPr>
          <p:nvPr>
            <p:ph idx="1"/>
          </p:nvPr>
        </p:nvSpPr>
        <p:spPr/>
        <p:txBody>
          <a:bodyPr>
            <a:normAutofit/>
          </a:bodyPr>
          <a:lstStyle/>
          <a:p>
            <a:r>
              <a:rPr lang="en-US" dirty="0"/>
              <a:t>Timely defib is the only therapy proven to increase survival to hospital discharge</a:t>
            </a:r>
          </a:p>
          <a:p>
            <a:r>
              <a:rPr lang="en-US" dirty="0"/>
              <a:t>AHA Guidelines recommend defib within 2 minutes of recognition of in-hospital arrest</a:t>
            </a:r>
          </a:p>
          <a:p>
            <a:r>
              <a:rPr lang="en-US" dirty="0"/>
              <a:t>Average time to defibrillation at TOH</a:t>
            </a:r>
          </a:p>
          <a:p>
            <a:pPr lvl="1"/>
            <a:r>
              <a:rPr lang="en-US" dirty="0"/>
              <a:t>Acute Care (ED/ICU/PACU): 8 mins</a:t>
            </a:r>
          </a:p>
          <a:p>
            <a:pPr lvl="1"/>
            <a:r>
              <a:rPr lang="en-US" dirty="0"/>
              <a:t>Ward: 11 mins</a:t>
            </a:r>
          </a:p>
        </p:txBody>
      </p:sp>
      <p:pic>
        <p:nvPicPr>
          <p:cNvPr id="5" name="Picture 4" descr="Graphical user interface&#10;&#10;Description automatically generated">
            <a:extLst>
              <a:ext uri="{FF2B5EF4-FFF2-40B4-BE49-F238E27FC236}">
                <a16:creationId xmlns:a16="http://schemas.microsoft.com/office/drawing/2014/main" id="{7CC22524-26AB-4B49-879F-FFFD8690D4E3}"/>
              </a:ext>
            </a:extLst>
          </p:cNvPr>
          <p:cNvPicPr>
            <a:picLocks noChangeAspect="1"/>
          </p:cNvPicPr>
          <p:nvPr/>
        </p:nvPicPr>
        <p:blipFill rotWithShape="1">
          <a:blip r:embed="rId2"/>
          <a:srcRect l="2254" t="7209" r="2516" b="3735"/>
          <a:stretch/>
        </p:blipFill>
        <p:spPr>
          <a:xfrm>
            <a:off x="7995424" y="4375809"/>
            <a:ext cx="4073040" cy="2359382"/>
          </a:xfrm>
          <a:prstGeom prst="rect">
            <a:avLst/>
          </a:prstGeom>
        </p:spPr>
      </p:pic>
      <p:sp>
        <p:nvSpPr>
          <p:cNvPr id="6" name="TextBox 5">
            <a:extLst>
              <a:ext uri="{FF2B5EF4-FFF2-40B4-BE49-F238E27FC236}">
                <a16:creationId xmlns:a16="http://schemas.microsoft.com/office/drawing/2014/main" id="{6CEF8A82-1058-8548-BB33-AD42B27BCD1A}"/>
              </a:ext>
            </a:extLst>
          </p:cNvPr>
          <p:cNvSpPr txBox="1"/>
          <p:nvPr/>
        </p:nvSpPr>
        <p:spPr>
          <a:xfrm>
            <a:off x="646111" y="6220616"/>
            <a:ext cx="3301353"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https://</a:t>
            </a:r>
            <a:r>
              <a:rPr lang="en-US" sz="1400" dirty="0" err="1">
                <a:latin typeface="Calibri" panose="020F0502020204030204" pitchFamily="34" charset="0"/>
                <a:cs typeface="Calibri" panose="020F0502020204030204" pitchFamily="34" charset="0"/>
              </a:rPr>
              <a:t>doi.org</a:t>
            </a:r>
            <a:r>
              <a:rPr lang="en-US" sz="1400" dirty="0">
                <a:latin typeface="Calibri" panose="020F0502020204030204" pitchFamily="34" charset="0"/>
                <a:cs typeface="Calibri" panose="020F0502020204030204" pitchFamily="34" charset="0"/>
              </a:rPr>
              <a:t>/10.1016/j.jcjq.2018.01.005</a:t>
            </a:r>
          </a:p>
        </p:txBody>
      </p:sp>
    </p:spTree>
    <p:extLst>
      <p:ext uri="{BB962C8B-B14F-4D97-AF65-F5344CB8AC3E}">
        <p14:creationId xmlns:p14="http://schemas.microsoft.com/office/powerpoint/2010/main" val="2025021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E5F03-CE09-2049-AD31-173676F53B05}"/>
              </a:ext>
            </a:extLst>
          </p:cNvPr>
          <p:cNvSpPr>
            <a:spLocks noGrp="1"/>
          </p:cNvSpPr>
          <p:nvPr>
            <p:ph type="title"/>
          </p:nvPr>
        </p:nvSpPr>
        <p:spPr/>
        <p:txBody>
          <a:bodyPr/>
          <a:lstStyle/>
          <a:p>
            <a:r>
              <a:rPr lang="en-US" dirty="0"/>
              <a:t>TOH HF Study</a:t>
            </a:r>
          </a:p>
        </p:txBody>
      </p:sp>
      <p:sp>
        <p:nvSpPr>
          <p:cNvPr id="3" name="Content Placeholder 2">
            <a:extLst>
              <a:ext uri="{FF2B5EF4-FFF2-40B4-BE49-F238E27FC236}">
                <a16:creationId xmlns:a16="http://schemas.microsoft.com/office/drawing/2014/main" id="{B03206DF-E8D4-F247-9413-649447543752}"/>
              </a:ext>
            </a:extLst>
          </p:cNvPr>
          <p:cNvSpPr>
            <a:spLocks noGrp="1"/>
          </p:cNvSpPr>
          <p:nvPr>
            <p:ph idx="1"/>
          </p:nvPr>
        </p:nvSpPr>
        <p:spPr/>
        <p:txBody>
          <a:bodyPr/>
          <a:lstStyle/>
          <a:p>
            <a:r>
              <a:rPr lang="en-US" dirty="0"/>
              <a:t>High fidelity usability testing in simulation lab</a:t>
            </a:r>
          </a:p>
          <a:p>
            <a:r>
              <a:rPr lang="en-US" dirty="0"/>
              <a:t>22 Internal Medicine residents (PGY 1-3)</a:t>
            </a:r>
          </a:p>
          <a:p>
            <a:r>
              <a:rPr lang="en-US" dirty="0"/>
              <a:t>ACLS trained within past 12 months</a:t>
            </a:r>
          </a:p>
          <a:p>
            <a:r>
              <a:rPr lang="en-US" dirty="0"/>
              <a:t>Two tasks: synchronized cardioversion and defib</a:t>
            </a:r>
          </a:p>
          <a:p>
            <a:pPr lvl="1"/>
            <a:r>
              <a:rPr lang="en-US" dirty="0"/>
              <a:t>Avg time to defib: 4 min 21 secs (only 9% did it within recommended 2 mins)</a:t>
            </a:r>
          </a:p>
          <a:p>
            <a:pPr lvl="1"/>
            <a:r>
              <a:rPr lang="en-US" dirty="0"/>
              <a:t>Avg time to synch cardiovert: 1 min, 55 secs</a:t>
            </a:r>
          </a:p>
        </p:txBody>
      </p:sp>
    </p:spTree>
    <p:extLst>
      <p:ext uri="{BB962C8B-B14F-4D97-AF65-F5344CB8AC3E}">
        <p14:creationId xmlns:p14="http://schemas.microsoft.com/office/powerpoint/2010/main" val="2638353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6EE10-8C06-4747-8035-7F87F817E22E}"/>
              </a:ext>
            </a:extLst>
          </p:cNvPr>
          <p:cNvSpPr>
            <a:spLocks noGrp="1"/>
          </p:cNvSpPr>
          <p:nvPr>
            <p:ph type="title"/>
          </p:nvPr>
        </p:nvSpPr>
        <p:spPr/>
        <p:txBody>
          <a:bodyPr/>
          <a:lstStyle/>
          <a:p>
            <a:r>
              <a:rPr lang="en-US" dirty="0"/>
              <a:t>Results: Objective Observer Evaluations</a:t>
            </a:r>
          </a:p>
        </p:txBody>
      </p:sp>
      <p:graphicFrame>
        <p:nvGraphicFramePr>
          <p:cNvPr id="11" name="Table 11">
            <a:extLst>
              <a:ext uri="{FF2B5EF4-FFF2-40B4-BE49-F238E27FC236}">
                <a16:creationId xmlns:a16="http://schemas.microsoft.com/office/drawing/2014/main" id="{725E5EF7-E636-8C48-8F23-8043F3F65274}"/>
              </a:ext>
            </a:extLst>
          </p:cNvPr>
          <p:cNvGraphicFramePr>
            <a:graphicFrameLocks noGrp="1"/>
          </p:cNvGraphicFramePr>
          <p:nvPr>
            <p:ph idx="1"/>
            <p:extLst>
              <p:ext uri="{D42A27DB-BD31-4B8C-83A1-F6EECF244321}">
                <p14:modId xmlns:p14="http://schemas.microsoft.com/office/powerpoint/2010/main" val="1823418731"/>
              </p:ext>
            </p:extLst>
          </p:nvPr>
        </p:nvGraphicFramePr>
        <p:xfrm>
          <a:off x="1103313" y="2052637"/>
          <a:ext cx="9657614" cy="3865216"/>
        </p:xfrm>
        <a:graphic>
          <a:graphicData uri="http://schemas.openxmlformats.org/drawingml/2006/table">
            <a:tbl>
              <a:tblPr firstRow="1" bandRow="1">
                <a:tableStyleId>{6E25E649-3F16-4E02-A733-19D2CDBF48F0}</a:tableStyleId>
              </a:tblPr>
              <a:tblGrid>
                <a:gridCol w="4828807">
                  <a:extLst>
                    <a:ext uri="{9D8B030D-6E8A-4147-A177-3AD203B41FA5}">
                      <a16:colId xmlns:a16="http://schemas.microsoft.com/office/drawing/2014/main" val="1507580020"/>
                    </a:ext>
                  </a:extLst>
                </a:gridCol>
                <a:gridCol w="4828807">
                  <a:extLst>
                    <a:ext uri="{9D8B030D-6E8A-4147-A177-3AD203B41FA5}">
                      <a16:colId xmlns:a16="http://schemas.microsoft.com/office/drawing/2014/main" val="1817560270"/>
                    </a:ext>
                  </a:extLst>
                </a:gridCol>
              </a:tblGrid>
              <a:tr h="585304">
                <a:tc>
                  <a:txBody>
                    <a:bodyPr/>
                    <a:lstStyle/>
                    <a:p>
                      <a:pPr algn="ctr"/>
                      <a:r>
                        <a:rPr lang="en-US" sz="2400" dirty="0">
                          <a:latin typeface="Calibri" panose="020F0502020204030204" pitchFamily="34" charset="0"/>
                          <a:cs typeface="Calibri" panose="020F0502020204030204" pitchFamily="34" charset="0"/>
                        </a:rPr>
                        <a:t>Core Function</a:t>
                      </a:r>
                    </a:p>
                  </a:txBody>
                  <a:tcPr anchor="ctr"/>
                </a:tc>
                <a:tc>
                  <a:txBody>
                    <a:bodyPr/>
                    <a:lstStyle/>
                    <a:p>
                      <a:pPr algn="ctr"/>
                      <a:r>
                        <a:rPr lang="en-US" sz="2400" dirty="0">
                          <a:latin typeface="Calibri" panose="020F0502020204030204" pitchFamily="34" charset="0"/>
                          <a:cs typeface="Calibri" panose="020F0502020204030204" pitchFamily="34" charset="0"/>
                        </a:rPr>
                        <a:t>Participants with Difficulty Completing Task (%)</a:t>
                      </a:r>
                    </a:p>
                  </a:txBody>
                  <a:tcPr anchor="ctr"/>
                </a:tc>
                <a:extLst>
                  <a:ext uri="{0D108BD9-81ED-4DB2-BD59-A6C34878D82A}">
                    <a16:rowId xmlns:a16="http://schemas.microsoft.com/office/drawing/2014/main" val="3738572303"/>
                  </a:ext>
                </a:extLst>
              </a:tr>
              <a:tr h="585304">
                <a:tc>
                  <a:txBody>
                    <a:bodyPr/>
                    <a:lstStyle/>
                    <a:p>
                      <a:r>
                        <a:rPr lang="en-US" sz="2000" dirty="0">
                          <a:latin typeface="Calibri" panose="020F0502020204030204" pitchFamily="34" charset="0"/>
                          <a:cs typeface="Calibri" panose="020F0502020204030204" pitchFamily="34" charset="0"/>
                        </a:rPr>
                        <a:t>Ability to turn on defibrillator</a:t>
                      </a:r>
                    </a:p>
                  </a:txBody>
                  <a:tcPr/>
                </a:tc>
                <a:tc>
                  <a:txBody>
                    <a:bodyPr/>
                    <a:lstStyle/>
                    <a:p>
                      <a:pPr algn="ctr"/>
                      <a:r>
                        <a:rPr lang="en-US" sz="2000" dirty="0">
                          <a:latin typeface="Calibri" panose="020F0502020204030204" pitchFamily="34" charset="0"/>
                          <a:cs typeface="Calibri" panose="020F0502020204030204" pitchFamily="34" charset="0"/>
                        </a:rPr>
                        <a:t>27.3</a:t>
                      </a:r>
                    </a:p>
                  </a:txBody>
                  <a:tcPr/>
                </a:tc>
                <a:extLst>
                  <a:ext uri="{0D108BD9-81ED-4DB2-BD59-A6C34878D82A}">
                    <a16:rowId xmlns:a16="http://schemas.microsoft.com/office/drawing/2014/main" val="445627349"/>
                  </a:ext>
                </a:extLst>
              </a:tr>
              <a:tr h="585304">
                <a:tc>
                  <a:txBody>
                    <a:bodyPr/>
                    <a:lstStyle/>
                    <a:p>
                      <a:r>
                        <a:rPr lang="en-US" sz="2000" b="1" dirty="0">
                          <a:latin typeface="Calibri" panose="020F0502020204030204" pitchFamily="34" charset="0"/>
                          <a:cs typeface="Calibri" panose="020F0502020204030204" pitchFamily="34" charset="0"/>
                        </a:rPr>
                        <a:t>Ability to attach the defibrillator pads</a:t>
                      </a:r>
                    </a:p>
                  </a:txBody>
                  <a:tcPr/>
                </a:tc>
                <a:tc>
                  <a:txBody>
                    <a:bodyPr/>
                    <a:lstStyle/>
                    <a:p>
                      <a:pPr algn="ctr"/>
                      <a:r>
                        <a:rPr lang="en-US" sz="2000" b="1" dirty="0">
                          <a:latin typeface="Calibri" panose="020F0502020204030204" pitchFamily="34" charset="0"/>
                          <a:cs typeface="Calibri" panose="020F0502020204030204" pitchFamily="34" charset="0"/>
                        </a:rPr>
                        <a:t>77.3</a:t>
                      </a:r>
                    </a:p>
                  </a:txBody>
                  <a:tcPr/>
                </a:tc>
                <a:extLst>
                  <a:ext uri="{0D108BD9-81ED-4DB2-BD59-A6C34878D82A}">
                    <a16:rowId xmlns:a16="http://schemas.microsoft.com/office/drawing/2014/main" val="180840557"/>
                  </a:ext>
                </a:extLst>
              </a:tr>
              <a:tr h="585304">
                <a:tc>
                  <a:txBody>
                    <a:bodyPr/>
                    <a:lstStyle/>
                    <a:p>
                      <a:r>
                        <a:rPr lang="en-US" sz="2000" b="1" dirty="0">
                          <a:latin typeface="Calibri" panose="020F0502020204030204" pitchFamily="34" charset="0"/>
                          <a:cs typeface="Calibri" panose="020F0502020204030204" pitchFamily="34" charset="0"/>
                        </a:rPr>
                        <a:t>Ability to select an appropriate display</a:t>
                      </a:r>
                    </a:p>
                  </a:txBody>
                  <a:tcPr/>
                </a:tc>
                <a:tc>
                  <a:txBody>
                    <a:bodyPr/>
                    <a:lstStyle/>
                    <a:p>
                      <a:pPr algn="ctr"/>
                      <a:r>
                        <a:rPr lang="en-US" sz="2000" b="1" dirty="0">
                          <a:latin typeface="Calibri" panose="020F0502020204030204" pitchFamily="34" charset="0"/>
                          <a:cs typeface="Calibri" panose="020F0502020204030204" pitchFamily="34" charset="0"/>
                        </a:rPr>
                        <a:t>54.5</a:t>
                      </a:r>
                    </a:p>
                  </a:txBody>
                  <a:tcPr/>
                </a:tc>
                <a:extLst>
                  <a:ext uri="{0D108BD9-81ED-4DB2-BD59-A6C34878D82A}">
                    <a16:rowId xmlns:a16="http://schemas.microsoft.com/office/drawing/2014/main" val="2287472758"/>
                  </a:ext>
                </a:extLst>
              </a:tr>
              <a:tr h="585304">
                <a:tc>
                  <a:txBody>
                    <a:bodyPr/>
                    <a:lstStyle/>
                    <a:p>
                      <a:r>
                        <a:rPr lang="en-US" sz="2000" dirty="0">
                          <a:latin typeface="Calibri" panose="020F0502020204030204" pitchFamily="34" charset="0"/>
                          <a:cs typeface="Calibri" panose="020F0502020204030204" pitchFamily="34" charset="0"/>
                        </a:rPr>
                        <a:t>Ability to deliver a defibrillation</a:t>
                      </a:r>
                    </a:p>
                  </a:txBody>
                  <a:tcPr/>
                </a:tc>
                <a:tc>
                  <a:txBody>
                    <a:bodyPr/>
                    <a:lstStyle/>
                    <a:p>
                      <a:pPr algn="ctr"/>
                      <a:r>
                        <a:rPr lang="en-US" sz="2000" dirty="0">
                          <a:latin typeface="Calibri" panose="020F0502020204030204" pitchFamily="34" charset="0"/>
                          <a:cs typeface="Calibri" panose="020F0502020204030204" pitchFamily="34" charset="0"/>
                        </a:rPr>
                        <a:t>4.5</a:t>
                      </a:r>
                    </a:p>
                  </a:txBody>
                  <a:tcPr/>
                </a:tc>
                <a:extLst>
                  <a:ext uri="{0D108BD9-81ED-4DB2-BD59-A6C34878D82A}">
                    <a16:rowId xmlns:a16="http://schemas.microsoft.com/office/drawing/2014/main" val="3744629589"/>
                  </a:ext>
                </a:extLst>
              </a:tr>
              <a:tr h="585304">
                <a:tc>
                  <a:txBody>
                    <a:bodyPr/>
                    <a:lstStyle/>
                    <a:p>
                      <a:r>
                        <a:rPr lang="en-US" sz="2000" dirty="0">
                          <a:latin typeface="Calibri" panose="020F0502020204030204" pitchFamily="34" charset="0"/>
                          <a:cs typeface="Calibri" panose="020F0502020204030204" pitchFamily="34" charset="0"/>
                        </a:rPr>
                        <a:t>Ability to deliver a synchronized cardioversion</a:t>
                      </a:r>
                    </a:p>
                  </a:txBody>
                  <a:tcPr/>
                </a:tc>
                <a:tc>
                  <a:txBody>
                    <a:bodyPr/>
                    <a:lstStyle/>
                    <a:p>
                      <a:pPr algn="ctr"/>
                      <a:r>
                        <a:rPr lang="en-US" sz="2000" dirty="0">
                          <a:latin typeface="Calibri" panose="020F0502020204030204" pitchFamily="34" charset="0"/>
                          <a:cs typeface="Calibri" panose="020F0502020204030204" pitchFamily="34" charset="0"/>
                        </a:rPr>
                        <a:t>13.6</a:t>
                      </a:r>
                    </a:p>
                  </a:txBody>
                  <a:tcPr/>
                </a:tc>
                <a:extLst>
                  <a:ext uri="{0D108BD9-81ED-4DB2-BD59-A6C34878D82A}">
                    <a16:rowId xmlns:a16="http://schemas.microsoft.com/office/drawing/2014/main" val="602317588"/>
                  </a:ext>
                </a:extLst>
              </a:tr>
            </a:tbl>
          </a:graphicData>
        </a:graphic>
      </p:graphicFrame>
    </p:spTree>
    <p:extLst>
      <p:ext uri="{BB962C8B-B14F-4D97-AF65-F5344CB8AC3E}">
        <p14:creationId xmlns:p14="http://schemas.microsoft.com/office/powerpoint/2010/main" val="1068524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6EE10-8C06-4747-8035-7F87F817E22E}"/>
              </a:ext>
            </a:extLst>
          </p:cNvPr>
          <p:cNvSpPr>
            <a:spLocks noGrp="1"/>
          </p:cNvSpPr>
          <p:nvPr>
            <p:ph type="title"/>
          </p:nvPr>
        </p:nvSpPr>
        <p:spPr/>
        <p:txBody>
          <a:bodyPr/>
          <a:lstStyle/>
          <a:p>
            <a:r>
              <a:rPr lang="en-US" dirty="0"/>
              <a:t>Results: Objective Observer Evaluations</a:t>
            </a:r>
          </a:p>
        </p:txBody>
      </p:sp>
      <p:graphicFrame>
        <p:nvGraphicFramePr>
          <p:cNvPr id="11" name="Table 11">
            <a:extLst>
              <a:ext uri="{FF2B5EF4-FFF2-40B4-BE49-F238E27FC236}">
                <a16:creationId xmlns:a16="http://schemas.microsoft.com/office/drawing/2014/main" id="{725E5EF7-E636-8C48-8F23-8043F3F65274}"/>
              </a:ext>
            </a:extLst>
          </p:cNvPr>
          <p:cNvGraphicFramePr>
            <a:graphicFrameLocks noGrp="1"/>
          </p:cNvGraphicFramePr>
          <p:nvPr>
            <p:ph idx="1"/>
            <p:extLst>
              <p:ext uri="{D42A27DB-BD31-4B8C-83A1-F6EECF244321}">
                <p14:modId xmlns:p14="http://schemas.microsoft.com/office/powerpoint/2010/main" val="2380329138"/>
              </p:ext>
            </p:extLst>
          </p:nvPr>
        </p:nvGraphicFramePr>
        <p:xfrm>
          <a:off x="1103313" y="2052637"/>
          <a:ext cx="9657614" cy="3395648"/>
        </p:xfrm>
        <a:graphic>
          <a:graphicData uri="http://schemas.openxmlformats.org/drawingml/2006/table">
            <a:tbl>
              <a:tblPr firstRow="1" bandRow="1">
                <a:tableStyleId>{6E25E649-3F16-4E02-A733-19D2CDBF48F0}</a:tableStyleId>
              </a:tblPr>
              <a:tblGrid>
                <a:gridCol w="4828807">
                  <a:extLst>
                    <a:ext uri="{9D8B030D-6E8A-4147-A177-3AD203B41FA5}">
                      <a16:colId xmlns:a16="http://schemas.microsoft.com/office/drawing/2014/main" val="1507580020"/>
                    </a:ext>
                  </a:extLst>
                </a:gridCol>
                <a:gridCol w="4828807">
                  <a:extLst>
                    <a:ext uri="{9D8B030D-6E8A-4147-A177-3AD203B41FA5}">
                      <a16:colId xmlns:a16="http://schemas.microsoft.com/office/drawing/2014/main" val="1817560270"/>
                    </a:ext>
                  </a:extLst>
                </a:gridCol>
              </a:tblGrid>
              <a:tr h="585304">
                <a:tc>
                  <a:txBody>
                    <a:bodyPr/>
                    <a:lstStyle/>
                    <a:p>
                      <a:pPr algn="ctr"/>
                      <a:r>
                        <a:rPr lang="en-US" sz="2400" dirty="0">
                          <a:latin typeface="Calibri" panose="020F0502020204030204" pitchFamily="34" charset="0"/>
                          <a:cs typeface="Calibri" panose="020F0502020204030204" pitchFamily="34" charset="0"/>
                        </a:rPr>
                        <a:t>Subfunction: Attaching the Pads</a:t>
                      </a:r>
                    </a:p>
                  </a:txBody>
                  <a:tcPr anchor="ctr"/>
                </a:tc>
                <a:tc>
                  <a:txBody>
                    <a:bodyPr/>
                    <a:lstStyle/>
                    <a:p>
                      <a:pPr algn="ctr"/>
                      <a:r>
                        <a:rPr lang="en-US" sz="2400" dirty="0">
                          <a:latin typeface="Calibri" panose="020F0502020204030204" pitchFamily="34" charset="0"/>
                          <a:cs typeface="Calibri" panose="020F0502020204030204" pitchFamily="34" charset="0"/>
                        </a:rPr>
                        <a:t>Participants with Difficulty Completing Task (%)</a:t>
                      </a:r>
                    </a:p>
                  </a:txBody>
                  <a:tcPr anchor="ctr"/>
                </a:tc>
                <a:extLst>
                  <a:ext uri="{0D108BD9-81ED-4DB2-BD59-A6C34878D82A}">
                    <a16:rowId xmlns:a16="http://schemas.microsoft.com/office/drawing/2014/main" val="3738572303"/>
                  </a:ext>
                </a:extLst>
              </a:tr>
              <a:tr h="585304">
                <a:tc>
                  <a:txBody>
                    <a:bodyPr/>
                    <a:lstStyle/>
                    <a:p>
                      <a:r>
                        <a:rPr lang="en-US" sz="2000" dirty="0">
                          <a:latin typeface="Calibri" panose="020F0502020204030204" pitchFamily="34" charset="0"/>
                          <a:cs typeface="Calibri" panose="020F0502020204030204" pitchFamily="34" charset="0"/>
                        </a:rPr>
                        <a:t>Ability to identify the electrode pads</a:t>
                      </a:r>
                    </a:p>
                  </a:txBody>
                  <a:tcPr/>
                </a:tc>
                <a:tc>
                  <a:txBody>
                    <a:bodyPr/>
                    <a:lstStyle/>
                    <a:p>
                      <a:pPr algn="ctr"/>
                      <a:r>
                        <a:rPr lang="en-US" sz="2000" dirty="0">
                          <a:latin typeface="Calibri" panose="020F0502020204030204" pitchFamily="34" charset="0"/>
                          <a:cs typeface="Calibri" panose="020F0502020204030204" pitchFamily="34" charset="0"/>
                        </a:rPr>
                        <a:t>17.6</a:t>
                      </a:r>
                    </a:p>
                  </a:txBody>
                  <a:tcPr/>
                </a:tc>
                <a:extLst>
                  <a:ext uri="{0D108BD9-81ED-4DB2-BD59-A6C34878D82A}">
                    <a16:rowId xmlns:a16="http://schemas.microsoft.com/office/drawing/2014/main" val="445627349"/>
                  </a:ext>
                </a:extLst>
              </a:tr>
              <a:tr h="585304">
                <a:tc>
                  <a:txBody>
                    <a:bodyPr/>
                    <a:lstStyle/>
                    <a:p>
                      <a:r>
                        <a:rPr lang="en-US" sz="2000" b="1" dirty="0">
                          <a:latin typeface="Calibri" panose="020F0502020204030204" pitchFamily="34" charset="0"/>
                          <a:cs typeface="Calibri" panose="020F0502020204030204" pitchFamily="34" charset="0"/>
                        </a:rPr>
                        <a:t>Ability to identify the adaptor cable</a:t>
                      </a:r>
                    </a:p>
                  </a:txBody>
                  <a:tcPr/>
                </a:tc>
                <a:tc>
                  <a:txBody>
                    <a:bodyPr/>
                    <a:lstStyle/>
                    <a:p>
                      <a:pPr algn="ctr"/>
                      <a:r>
                        <a:rPr lang="en-US" sz="2000" b="1" dirty="0">
                          <a:latin typeface="Calibri" panose="020F0502020204030204" pitchFamily="34" charset="0"/>
                          <a:cs typeface="Calibri" panose="020F0502020204030204" pitchFamily="34" charset="0"/>
                        </a:rPr>
                        <a:t>88.2</a:t>
                      </a:r>
                    </a:p>
                  </a:txBody>
                  <a:tcPr/>
                </a:tc>
                <a:extLst>
                  <a:ext uri="{0D108BD9-81ED-4DB2-BD59-A6C34878D82A}">
                    <a16:rowId xmlns:a16="http://schemas.microsoft.com/office/drawing/2014/main" val="180840557"/>
                  </a:ext>
                </a:extLst>
              </a:tr>
              <a:tr h="585304">
                <a:tc>
                  <a:txBody>
                    <a:bodyPr/>
                    <a:lstStyle/>
                    <a:p>
                      <a:r>
                        <a:rPr lang="en-US" sz="2000" b="1" dirty="0">
                          <a:latin typeface="Calibri" panose="020F0502020204030204" pitchFamily="34" charset="0"/>
                          <a:cs typeface="Calibri" panose="020F0502020204030204" pitchFamily="34" charset="0"/>
                        </a:rPr>
                        <a:t>Ability to toggle the cable locking mechanism</a:t>
                      </a:r>
                    </a:p>
                  </a:txBody>
                  <a:tcPr/>
                </a:tc>
                <a:tc>
                  <a:txBody>
                    <a:bodyPr/>
                    <a:lstStyle/>
                    <a:p>
                      <a:pPr algn="ctr"/>
                      <a:r>
                        <a:rPr lang="en-US" sz="2000" b="1" dirty="0">
                          <a:latin typeface="Calibri" panose="020F0502020204030204" pitchFamily="34" charset="0"/>
                          <a:cs typeface="Calibri" panose="020F0502020204030204" pitchFamily="34" charset="0"/>
                        </a:rPr>
                        <a:t>82.4</a:t>
                      </a:r>
                    </a:p>
                  </a:txBody>
                  <a:tcPr/>
                </a:tc>
                <a:extLst>
                  <a:ext uri="{0D108BD9-81ED-4DB2-BD59-A6C34878D82A}">
                    <a16:rowId xmlns:a16="http://schemas.microsoft.com/office/drawing/2014/main" val="2287472758"/>
                  </a:ext>
                </a:extLst>
              </a:tr>
              <a:tr h="585304">
                <a:tc>
                  <a:txBody>
                    <a:bodyPr/>
                    <a:lstStyle/>
                    <a:p>
                      <a:r>
                        <a:rPr lang="en-US" sz="2000" dirty="0">
                          <a:latin typeface="Calibri" panose="020F0502020204030204" pitchFamily="34" charset="0"/>
                          <a:cs typeface="Calibri" panose="020F0502020204030204" pitchFamily="34" charset="0"/>
                        </a:rPr>
                        <a:t>Ability to attach the electrode pads to the skin</a:t>
                      </a:r>
                    </a:p>
                  </a:txBody>
                  <a:tcPr/>
                </a:tc>
                <a:tc>
                  <a:txBody>
                    <a:bodyPr/>
                    <a:lstStyle/>
                    <a:p>
                      <a:pPr algn="ctr"/>
                      <a:r>
                        <a:rPr lang="en-US" sz="2000" dirty="0">
                          <a:latin typeface="Calibri" panose="020F0502020204030204" pitchFamily="34" charset="0"/>
                          <a:cs typeface="Calibri" panose="020F0502020204030204" pitchFamily="34" charset="0"/>
                        </a:rPr>
                        <a:t>0</a:t>
                      </a:r>
                    </a:p>
                  </a:txBody>
                  <a:tcPr/>
                </a:tc>
                <a:extLst>
                  <a:ext uri="{0D108BD9-81ED-4DB2-BD59-A6C34878D82A}">
                    <a16:rowId xmlns:a16="http://schemas.microsoft.com/office/drawing/2014/main" val="3744629589"/>
                  </a:ext>
                </a:extLst>
              </a:tr>
            </a:tbl>
          </a:graphicData>
        </a:graphic>
      </p:graphicFrame>
    </p:spTree>
    <p:extLst>
      <p:ext uri="{BB962C8B-B14F-4D97-AF65-F5344CB8AC3E}">
        <p14:creationId xmlns:p14="http://schemas.microsoft.com/office/powerpoint/2010/main" val="989062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CA9B9-C267-4547-8802-E0A213DF68FF}"/>
              </a:ext>
            </a:extLst>
          </p:cNvPr>
          <p:cNvSpPr>
            <a:spLocks noGrp="1"/>
          </p:cNvSpPr>
          <p:nvPr>
            <p:ph type="title"/>
          </p:nvPr>
        </p:nvSpPr>
        <p:spPr/>
        <p:txBody>
          <a:bodyPr/>
          <a:lstStyle/>
          <a:p>
            <a:r>
              <a:rPr lang="en-US" dirty="0"/>
              <a:t>Subjective Usability Data</a:t>
            </a:r>
          </a:p>
        </p:txBody>
      </p:sp>
      <p:sp>
        <p:nvSpPr>
          <p:cNvPr id="3" name="Content Placeholder 2">
            <a:extLst>
              <a:ext uri="{FF2B5EF4-FFF2-40B4-BE49-F238E27FC236}">
                <a16:creationId xmlns:a16="http://schemas.microsoft.com/office/drawing/2014/main" id="{843B41A0-2BCE-EF4D-9673-D875401F02B6}"/>
              </a:ext>
            </a:extLst>
          </p:cNvPr>
          <p:cNvSpPr>
            <a:spLocks noGrp="1"/>
          </p:cNvSpPr>
          <p:nvPr>
            <p:ph idx="1"/>
          </p:nvPr>
        </p:nvSpPr>
        <p:spPr/>
        <p:txBody>
          <a:bodyPr>
            <a:normAutofit fontScale="92500" lnSpcReduction="10000"/>
          </a:bodyPr>
          <a:lstStyle/>
          <a:p>
            <a:r>
              <a:rPr lang="en-US" dirty="0"/>
              <a:t>Reported difficulty with attaching pads was consistent with observations</a:t>
            </a:r>
          </a:p>
          <a:p>
            <a:r>
              <a:rPr lang="en-US" dirty="0"/>
              <a:t>Descriptors used: awkward, unintuitive, inconvenient</a:t>
            </a:r>
          </a:p>
          <a:p>
            <a:r>
              <a:rPr lang="en-US" dirty="0"/>
              <a:t>Overall usability score = 4.2/10</a:t>
            </a:r>
          </a:p>
          <a:p>
            <a:r>
              <a:rPr lang="en-US" dirty="0"/>
              <a:t>Conclusion: delay in defibrillation are at least partially due to poor defibrillator design and poor usability (Philips </a:t>
            </a:r>
            <a:r>
              <a:rPr lang="en-US" dirty="0" err="1"/>
              <a:t>HeartStart</a:t>
            </a:r>
            <a:r>
              <a:rPr lang="en-US" dirty="0"/>
              <a:t> XL) </a:t>
            </a:r>
          </a:p>
          <a:p>
            <a:pPr lvl="1"/>
            <a:r>
              <a:rPr lang="en-US" dirty="0"/>
              <a:t>Specifically attaching hands free pads and needing to manually select correct display</a:t>
            </a:r>
          </a:p>
          <a:p>
            <a:endParaRPr lang="en-US" dirty="0"/>
          </a:p>
        </p:txBody>
      </p:sp>
    </p:spTree>
    <p:extLst>
      <p:ext uri="{BB962C8B-B14F-4D97-AF65-F5344CB8AC3E}">
        <p14:creationId xmlns:p14="http://schemas.microsoft.com/office/powerpoint/2010/main" val="2560131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214BDC0-C392-2B47-AF91-33F37EA7643E}"/>
              </a:ext>
            </a:extLst>
          </p:cNvPr>
          <p:cNvSpPr>
            <a:spLocks noGrp="1"/>
          </p:cNvSpPr>
          <p:nvPr>
            <p:ph type="ctrTitle"/>
          </p:nvPr>
        </p:nvSpPr>
        <p:spPr>
          <a:xfrm>
            <a:off x="965505" y="623571"/>
            <a:ext cx="10260990" cy="3523885"/>
          </a:xfrm>
        </p:spPr>
        <p:txBody>
          <a:bodyPr anchor="ctr">
            <a:normAutofit/>
          </a:bodyPr>
          <a:lstStyle/>
          <a:p>
            <a:pPr algn="ctr"/>
            <a:r>
              <a:rPr lang="en-US" sz="8000" dirty="0"/>
              <a:t>Human Factors and Human Limitations</a:t>
            </a:r>
            <a:br>
              <a:rPr lang="en-US" sz="8000" dirty="0"/>
            </a:br>
            <a:r>
              <a:rPr lang="en-US" sz="5400" dirty="0"/>
              <a:t>Pre-Session Material</a:t>
            </a:r>
          </a:p>
        </p:txBody>
      </p:sp>
      <p:sp>
        <p:nvSpPr>
          <p:cNvPr id="3" name="Subtitle 2">
            <a:extLst>
              <a:ext uri="{FF2B5EF4-FFF2-40B4-BE49-F238E27FC236}">
                <a16:creationId xmlns:a16="http://schemas.microsoft.com/office/drawing/2014/main" id="{C4CD68A8-1933-DC49-A04E-F3E7749BBA9E}"/>
              </a:ext>
            </a:extLst>
          </p:cNvPr>
          <p:cNvSpPr>
            <a:spLocks noGrp="1"/>
          </p:cNvSpPr>
          <p:nvPr>
            <p:ph type="subTitle" idx="1"/>
          </p:nvPr>
        </p:nvSpPr>
        <p:spPr>
          <a:xfrm>
            <a:off x="965505" y="4777380"/>
            <a:ext cx="10260990" cy="1693758"/>
          </a:xfrm>
        </p:spPr>
        <p:txBody>
          <a:bodyPr>
            <a:normAutofit/>
          </a:bodyPr>
          <a:lstStyle/>
          <a:p>
            <a:pPr algn="ctr"/>
            <a:r>
              <a:rPr lang="en-US" sz="2400" dirty="0">
                <a:solidFill>
                  <a:schemeClr val="bg2"/>
                </a:solidFill>
              </a:rPr>
              <a:t>Lucie Filteau, MD, FRCPC</a:t>
            </a:r>
          </a:p>
          <a:p>
            <a:pPr algn="ctr"/>
            <a:r>
              <a:rPr lang="en-US" sz="2400" dirty="0">
                <a:solidFill>
                  <a:schemeClr val="bg2"/>
                </a:solidFill>
              </a:rPr>
              <a:t>PGY 2-4 Academic half day</a:t>
            </a:r>
          </a:p>
          <a:p>
            <a:pPr algn="ctr"/>
            <a:r>
              <a:rPr lang="en-US" sz="2400" dirty="0">
                <a:solidFill>
                  <a:schemeClr val="bg2"/>
                </a:solidFill>
              </a:rPr>
              <a:t>QPS Series</a:t>
            </a:r>
          </a:p>
        </p:txBody>
      </p:sp>
    </p:spTree>
    <p:extLst>
      <p:ext uri="{BB962C8B-B14F-4D97-AF65-F5344CB8AC3E}">
        <p14:creationId xmlns:p14="http://schemas.microsoft.com/office/powerpoint/2010/main" val="2614882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A75A-C6B8-E548-AF70-FE0AFA93F213}"/>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965615B5-970F-4C46-B518-0CD9C4EF3B73}"/>
              </a:ext>
            </a:extLst>
          </p:cNvPr>
          <p:cNvSpPr>
            <a:spLocks noGrp="1"/>
          </p:cNvSpPr>
          <p:nvPr>
            <p:ph idx="1"/>
          </p:nvPr>
        </p:nvSpPr>
        <p:spPr>
          <a:xfrm>
            <a:off x="1103312" y="2052918"/>
            <a:ext cx="9404723" cy="4195481"/>
          </a:xfrm>
        </p:spPr>
        <p:txBody>
          <a:bodyPr/>
          <a:lstStyle/>
          <a:p>
            <a:r>
              <a:rPr lang="en-US" dirty="0"/>
              <a:t>Future engineering</a:t>
            </a:r>
          </a:p>
          <a:p>
            <a:pPr lvl="1"/>
            <a:r>
              <a:rPr lang="en-US" dirty="0"/>
              <a:t>To produce hands free defib pads + cable as a single unit</a:t>
            </a:r>
          </a:p>
          <a:p>
            <a:pPr lvl="1"/>
            <a:r>
              <a:rPr lang="en-US" dirty="0"/>
              <a:t>To relocate the cable locking mechanism to a more accessible location</a:t>
            </a:r>
          </a:p>
          <a:p>
            <a:pPr lvl="1"/>
            <a:r>
              <a:rPr lang="en-US" dirty="0"/>
              <a:t>To modify the default display</a:t>
            </a:r>
          </a:p>
        </p:txBody>
      </p:sp>
      <p:pic>
        <p:nvPicPr>
          <p:cNvPr id="5" name="Picture 4" descr="Graphical user interface&#10;&#10;Description automatically generated">
            <a:extLst>
              <a:ext uri="{FF2B5EF4-FFF2-40B4-BE49-F238E27FC236}">
                <a16:creationId xmlns:a16="http://schemas.microsoft.com/office/drawing/2014/main" id="{1DC4BBDE-157A-0E4E-87C2-D03B83F62C3C}"/>
              </a:ext>
            </a:extLst>
          </p:cNvPr>
          <p:cNvPicPr>
            <a:picLocks noChangeAspect="1"/>
          </p:cNvPicPr>
          <p:nvPr/>
        </p:nvPicPr>
        <p:blipFill>
          <a:blip r:embed="rId2"/>
          <a:stretch>
            <a:fillRect/>
          </a:stretch>
        </p:blipFill>
        <p:spPr>
          <a:xfrm>
            <a:off x="8920801" y="4155900"/>
            <a:ext cx="2773023" cy="2292169"/>
          </a:xfrm>
          <a:prstGeom prst="rect">
            <a:avLst/>
          </a:prstGeom>
        </p:spPr>
      </p:pic>
    </p:spTree>
    <p:extLst>
      <p:ext uri="{BB962C8B-B14F-4D97-AF65-F5344CB8AC3E}">
        <p14:creationId xmlns:p14="http://schemas.microsoft.com/office/powerpoint/2010/main" val="2502157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82F82-C8E1-844B-99EC-B174C1CCF0EB}"/>
              </a:ext>
            </a:extLst>
          </p:cNvPr>
          <p:cNvSpPr>
            <a:spLocks noGrp="1"/>
          </p:cNvSpPr>
          <p:nvPr>
            <p:ph type="title"/>
          </p:nvPr>
        </p:nvSpPr>
        <p:spPr>
          <a:xfrm>
            <a:off x="377371" y="452718"/>
            <a:ext cx="10087429" cy="1400530"/>
          </a:xfrm>
        </p:spPr>
        <p:txBody>
          <a:bodyPr/>
          <a:lstStyle/>
          <a:p>
            <a:r>
              <a:rPr lang="en-US" dirty="0"/>
              <a:t>More Recent Example: HF and COVID (PPE)</a:t>
            </a:r>
          </a:p>
        </p:txBody>
      </p:sp>
      <p:sp>
        <p:nvSpPr>
          <p:cNvPr id="3" name="Content Placeholder 2">
            <a:extLst>
              <a:ext uri="{FF2B5EF4-FFF2-40B4-BE49-F238E27FC236}">
                <a16:creationId xmlns:a16="http://schemas.microsoft.com/office/drawing/2014/main" id="{0110F859-1908-CC49-A189-F3D6F0F2F2F2}"/>
              </a:ext>
            </a:extLst>
          </p:cNvPr>
          <p:cNvSpPr>
            <a:spLocks noGrp="1"/>
          </p:cNvSpPr>
          <p:nvPr>
            <p:ph idx="1"/>
          </p:nvPr>
        </p:nvSpPr>
        <p:spPr/>
        <p:txBody>
          <a:bodyPr/>
          <a:lstStyle/>
          <a:p>
            <a:r>
              <a:rPr lang="en-US" dirty="0"/>
              <a:t>Various studies looking at impact of PPE (goggles/visor, mask, gown, gloves)</a:t>
            </a:r>
          </a:p>
          <a:p>
            <a:pPr lvl="1"/>
            <a:r>
              <a:rPr lang="en-US" dirty="0"/>
              <a:t>Fit comfort (heat, pressure points)</a:t>
            </a:r>
          </a:p>
          <a:p>
            <a:pPr lvl="1"/>
            <a:r>
              <a:rPr lang="en-US" dirty="0"/>
              <a:t>Ability to read and operate equipment (glare, fog)</a:t>
            </a:r>
          </a:p>
          <a:p>
            <a:pPr lvl="1"/>
            <a:r>
              <a:rPr lang="en-US" dirty="0"/>
              <a:t>Ability to hear and communicate</a:t>
            </a:r>
          </a:p>
          <a:p>
            <a:pPr lvl="1"/>
            <a:r>
              <a:rPr lang="en-US" dirty="0"/>
              <a:t>Ability to reach and move</a:t>
            </a:r>
          </a:p>
          <a:p>
            <a:pPr lvl="1"/>
            <a:r>
              <a:rPr lang="en-US" dirty="0"/>
              <a:t>Dexterity</a:t>
            </a:r>
          </a:p>
        </p:txBody>
      </p:sp>
    </p:spTree>
    <p:extLst>
      <p:ext uri="{BB962C8B-B14F-4D97-AF65-F5344CB8AC3E}">
        <p14:creationId xmlns:p14="http://schemas.microsoft.com/office/powerpoint/2010/main" val="3843964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ED7B3-04A3-BF46-A288-890F255D13A0}"/>
              </a:ext>
            </a:extLst>
          </p:cNvPr>
          <p:cNvSpPr>
            <a:spLocks noGrp="1"/>
          </p:cNvSpPr>
          <p:nvPr>
            <p:ph type="title"/>
          </p:nvPr>
        </p:nvSpPr>
        <p:spPr/>
        <p:txBody>
          <a:bodyPr/>
          <a:lstStyle/>
          <a:p>
            <a:r>
              <a:rPr lang="en-US" dirty="0"/>
              <a:t>Hospital Procurement of Technology</a:t>
            </a:r>
          </a:p>
        </p:txBody>
      </p:sp>
      <p:sp>
        <p:nvSpPr>
          <p:cNvPr id="3" name="Content Placeholder 2">
            <a:extLst>
              <a:ext uri="{FF2B5EF4-FFF2-40B4-BE49-F238E27FC236}">
                <a16:creationId xmlns:a16="http://schemas.microsoft.com/office/drawing/2014/main" id="{8858C340-000B-004B-ABA2-55B508093344}"/>
              </a:ext>
            </a:extLst>
          </p:cNvPr>
          <p:cNvSpPr>
            <a:spLocks noGrp="1"/>
          </p:cNvSpPr>
          <p:nvPr>
            <p:ph idx="1"/>
          </p:nvPr>
        </p:nvSpPr>
        <p:spPr>
          <a:xfrm>
            <a:off x="1104293" y="1853248"/>
            <a:ext cx="8946541" cy="4195481"/>
          </a:xfrm>
        </p:spPr>
        <p:txBody>
          <a:bodyPr>
            <a:normAutofit fontScale="92500" lnSpcReduction="20000"/>
          </a:bodyPr>
          <a:lstStyle/>
          <a:p>
            <a:r>
              <a:rPr lang="en-US" dirty="0"/>
              <a:t>In past</a:t>
            </a:r>
          </a:p>
          <a:p>
            <a:pPr lvl="1"/>
            <a:r>
              <a:rPr lang="en-US" dirty="0"/>
              <a:t>Bias from vendor relationship</a:t>
            </a:r>
          </a:p>
          <a:p>
            <a:pPr lvl="1"/>
            <a:r>
              <a:rPr lang="en-US" dirty="0"/>
              <a:t>Mainly driven by cost</a:t>
            </a:r>
          </a:p>
          <a:p>
            <a:pPr lvl="1"/>
            <a:r>
              <a:rPr lang="en-US" dirty="0"/>
              <a:t>Lack of frontline involvement</a:t>
            </a:r>
          </a:p>
          <a:p>
            <a:pPr lvl="1"/>
            <a:r>
              <a:rPr lang="en-US" dirty="0"/>
              <a:t>Lack of local usability testing, trial period</a:t>
            </a:r>
          </a:p>
          <a:p>
            <a:pPr lvl="1"/>
            <a:r>
              <a:rPr lang="en-US" dirty="0"/>
              <a:t>Equipment lacks customization for local needs</a:t>
            </a:r>
          </a:p>
          <a:p>
            <a:r>
              <a:rPr lang="en-US" dirty="0"/>
              <a:t>This is gradually getting better…</a:t>
            </a:r>
          </a:p>
          <a:p>
            <a:pPr lvl="1"/>
            <a:r>
              <a:rPr lang="en-US" dirty="0"/>
              <a:t>Introduction of standard equipment trial protocols prior to contracts being awarded</a:t>
            </a:r>
          </a:p>
        </p:txBody>
      </p:sp>
    </p:spTree>
    <p:extLst>
      <p:ext uri="{BB962C8B-B14F-4D97-AF65-F5344CB8AC3E}">
        <p14:creationId xmlns:p14="http://schemas.microsoft.com/office/powerpoint/2010/main" val="62825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87A78-488B-D31F-1F72-1F49E583D2BA}"/>
              </a:ext>
            </a:extLst>
          </p:cNvPr>
          <p:cNvSpPr>
            <a:spLocks noGrp="1"/>
          </p:cNvSpPr>
          <p:nvPr>
            <p:ph type="title"/>
          </p:nvPr>
        </p:nvSpPr>
        <p:spPr/>
        <p:txBody>
          <a:bodyPr anchor="ctr"/>
          <a:lstStyle/>
          <a:p>
            <a:r>
              <a:rPr lang="en-US" dirty="0"/>
              <a:t>Internal Human Limitations:</a:t>
            </a:r>
            <a:br>
              <a:rPr lang="en-US" dirty="0"/>
            </a:br>
            <a:r>
              <a:rPr lang="en-US" dirty="0"/>
              <a:t>Common Cognitive Biases in Medicine</a:t>
            </a:r>
          </a:p>
        </p:txBody>
      </p:sp>
    </p:spTree>
    <p:extLst>
      <p:ext uri="{BB962C8B-B14F-4D97-AF65-F5344CB8AC3E}">
        <p14:creationId xmlns:p14="http://schemas.microsoft.com/office/powerpoint/2010/main" val="3096700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fr-CA"/>
          </a:p>
        </p:txBody>
      </p:sp>
      <p:sp>
        <p:nvSpPr>
          <p:cNvPr id="2" name="Title 1">
            <a:extLst>
              <a:ext uri="{FF2B5EF4-FFF2-40B4-BE49-F238E27FC236}">
                <a16:creationId xmlns:a16="http://schemas.microsoft.com/office/drawing/2014/main" id="{C4780714-0DCF-6245-9D42-1CB7E179D0AA}"/>
              </a:ext>
            </a:extLst>
          </p:cNvPr>
          <p:cNvSpPr>
            <a:spLocks noGrp="1"/>
          </p:cNvSpPr>
          <p:nvPr>
            <p:ph type="title"/>
          </p:nvPr>
        </p:nvSpPr>
        <p:spPr>
          <a:xfrm>
            <a:off x="806195" y="804672"/>
            <a:ext cx="3521359" cy="4947199"/>
          </a:xfrm>
        </p:spPr>
        <p:txBody>
          <a:bodyPr anchor="ctr">
            <a:normAutofit fontScale="90000"/>
          </a:bodyPr>
          <a:lstStyle/>
          <a:p>
            <a:pPr algn="ctr"/>
            <a:r>
              <a:rPr lang="en-US" dirty="0"/>
              <a:t>Common Examples of Cognitive Biases in Medicine</a:t>
            </a:r>
            <a:br>
              <a:rPr lang="en-US" dirty="0"/>
            </a:br>
            <a:br>
              <a:rPr lang="en-US" dirty="0"/>
            </a:br>
            <a:r>
              <a:rPr lang="en-US" sz="3200" dirty="0"/>
              <a:t>(NB: </a:t>
            </a:r>
            <a:r>
              <a:rPr lang="en-US" sz="3200" b="1" i="1" u="sng" dirty="0"/>
              <a:t>can</a:t>
            </a:r>
            <a:r>
              <a:rPr lang="en-US" sz="3200" dirty="0"/>
              <a:t> have &gt; 1</a:t>
            </a:r>
            <a:br>
              <a:rPr lang="en-US" sz="3200" dirty="0"/>
            </a:br>
            <a:r>
              <a:rPr lang="en-US" sz="3200" dirty="0"/>
              <a:t> bias at a time!)</a:t>
            </a:r>
          </a:p>
        </p:txBody>
      </p:sp>
      <p:sp>
        <p:nvSpPr>
          <p:cNvPr id="3" name="Content Placeholder 2">
            <a:extLst>
              <a:ext uri="{FF2B5EF4-FFF2-40B4-BE49-F238E27FC236}">
                <a16:creationId xmlns:a16="http://schemas.microsoft.com/office/drawing/2014/main" id="{73F83346-1702-BA48-BF9D-470111810852}"/>
              </a:ext>
            </a:extLst>
          </p:cNvPr>
          <p:cNvSpPr>
            <a:spLocks noGrp="1"/>
          </p:cNvSpPr>
          <p:nvPr>
            <p:ph idx="1"/>
          </p:nvPr>
        </p:nvSpPr>
        <p:spPr>
          <a:xfrm>
            <a:off x="4975861" y="804671"/>
            <a:ext cx="6399930" cy="5079935"/>
          </a:xfrm>
        </p:spPr>
        <p:txBody>
          <a:bodyPr anchor="ctr">
            <a:normAutofit/>
          </a:bodyPr>
          <a:lstStyle/>
          <a:p>
            <a:r>
              <a:rPr lang="en-US" dirty="0"/>
              <a:t>Anchoring</a:t>
            </a:r>
          </a:p>
          <a:p>
            <a:r>
              <a:rPr lang="en-US" dirty="0"/>
              <a:t>Premature closure</a:t>
            </a:r>
          </a:p>
          <a:p>
            <a:r>
              <a:rPr lang="en-US" dirty="0"/>
              <a:t>Zebra retreat</a:t>
            </a:r>
          </a:p>
          <a:p>
            <a:r>
              <a:rPr lang="en-US" dirty="0"/>
              <a:t>Search satisfaction</a:t>
            </a:r>
          </a:p>
          <a:p>
            <a:r>
              <a:rPr lang="en-US" dirty="0"/>
              <a:t>Bandwagon effect</a:t>
            </a:r>
          </a:p>
          <a:p>
            <a:r>
              <a:rPr lang="en-US" dirty="0"/>
              <a:t>Attribution error</a:t>
            </a:r>
          </a:p>
          <a:p>
            <a:r>
              <a:rPr lang="en-US" dirty="0"/>
              <a:t>Authority bias</a:t>
            </a:r>
          </a:p>
          <a:p>
            <a:r>
              <a:rPr lang="en-US" dirty="0"/>
              <a:t>Availability heuristic</a:t>
            </a:r>
          </a:p>
        </p:txBody>
      </p:sp>
      <p:sp>
        <p:nvSpPr>
          <p:cNvPr id="11" name="TextBox 10">
            <a:extLst>
              <a:ext uri="{FF2B5EF4-FFF2-40B4-BE49-F238E27FC236}">
                <a16:creationId xmlns:a16="http://schemas.microsoft.com/office/drawing/2014/main" id="{FF8762D9-FDD9-4D45-A778-35C04EDDC05F}"/>
              </a:ext>
            </a:extLst>
          </p:cNvPr>
          <p:cNvSpPr txBox="1"/>
          <p:nvPr/>
        </p:nvSpPr>
        <p:spPr>
          <a:xfrm>
            <a:off x="501446" y="6016288"/>
            <a:ext cx="10813666"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https://</a:t>
            </a:r>
            <a:r>
              <a:rPr lang="en-US" sz="1400" dirty="0" err="1">
                <a:latin typeface="Calibri" panose="020F0502020204030204" pitchFamily="34" charset="0"/>
                <a:cs typeface="Calibri" panose="020F0502020204030204" pitchFamily="34" charset="0"/>
              </a:rPr>
              <a:t>www.cmpa-acpm.ca</a:t>
            </a:r>
            <a:r>
              <a:rPr lang="en-US" sz="1400" dirty="0">
                <a:latin typeface="Calibri" panose="020F0502020204030204" pitchFamily="34" charset="0"/>
                <a:cs typeface="Calibri" panose="020F0502020204030204" pitchFamily="34" charset="0"/>
              </a:rPr>
              <a:t>/serve/docs/</a:t>
            </a:r>
            <a:r>
              <a:rPr lang="en-US" sz="1400" dirty="0" err="1">
                <a:latin typeface="Calibri" panose="020F0502020204030204" pitchFamily="34" charset="0"/>
                <a:cs typeface="Calibri" panose="020F0502020204030204" pitchFamily="34" charset="0"/>
              </a:rPr>
              <a:t>ela</a:t>
            </a:r>
            <a:r>
              <a:rPr lang="en-US" sz="1400" dirty="0">
                <a:latin typeface="Calibri" panose="020F0502020204030204" pitchFamily="34" charset="0"/>
                <a:cs typeface="Calibri" panose="020F0502020204030204" pitchFamily="34" charset="0"/>
              </a:rPr>
              <a:t>/</a:t>
            </a:r>
            <a:r>
              <a:rPr lang="en-US" sz="1400" dirty="0" err="1">
                <a:latin typeface="Calibri" panose="020F0502020204030204" pitchFamily="34" charset="0"/>
                <a:cs typeface="Calibri" panose="020F0502020204030204" pitchFamily="34" charset="0"/>
              </a:rPr>
              <a:t>goodpracticesguide</a:t>
            </a:r>
            <a:r>
              <a:rPr lang="en-US" sz="1400" dirty="0">
                <a:latin typeface="Calibri" panose="020F0502020204030204" pitchFamily="34" charset="0"/>
                <a:cs typeface="Calibri" panose="020F0502020204030204" pitchFamily="34" charset="0"/>
              </a:rPr>
              <a:t>/pages/</a:t>
            </a:r>
            <a:r>
              <a:rPr lang="en-US" sz="1400" dirty="0" err="1">
                <a:latin typeface="Calibri" panose="020F0502020204030204" pitchFamily="34" charset="0"/>
                <a:cs typeface="Calibri" panose="020F0502020204030204" pitchFamily="34" charset="0"/>
              </a:rPr>
              <a:t>human_factors</a:t>
            </a:r>
            <a:r>
              <a:rPr lang="en-US" sz="1400" dirty="0">
                <a:latin typeface="Calibri" panose="020F0502020204030204" pitchFamily="34" charset="0"/>
                <a:cs typeface="Calibri" panose="020F0502020204030204" pitchFamily="34" charset="0"/>
              </a:rPr>
              <a:t>/</a:t>
            </a:r>
            <a:r>
              <a:rPr lang="en-US" sz="1400" dirty="0" err="1">
                <a:latin typeface="Calibri" panose="020F0502020204030204" pitchFamily="34" charset="0"/>
                <a:cs typeface="Calibri" panose="020F0502020204030204" pitchFamily="34" charset="0"/>
              </a:rPr>
              <a:t>Cognitive_biases</a:t>
            </a:r>
            <a:r>
              <a:rPr lang="en-US" sz="1400" dirty="0">
                <a:latin typeface="Calibri" panose="020F0502020204030204" pitchFamily="34" charset="0"/>
                <a:cs typeface="Calibri" panose="020F0502020204030204" pitchFamily="34" charset="0"/>
              </a:rPr>
              <a:t>/pdf/</a:t>
            </a:r>
            <a:r>
              <a:rPr lang="en-US" sz="1400" dirty="0" err="1">
                <a:latin typeface="Calibri" panose="020F0502020204030204" pitchFamily="34" charset="0"/>
                <a:cs typeface="Calibri" panose="020F0502020204030204" pitchFamily="34" charset="0"/>
              </a:rPr>
              <a:t>hf_common_cognitive_biases-e.pdf</a:t>
            </a: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578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80714-0DCF-6245-9D42-1CB7E179D0AA}"/>
              </a:ext>
            </a:extLst>
          </p:cNvPr>
          <p:cNvSpPr>
            <a:spLocks noGrp="1"/>
          </p:cNvSpPr>
          <p:nvPr>
            <p:ph type="title"/>
          </p:nvPr>
        </p:nvSpPr>
        <p:spPr/>
        <p:txBody>
          <a:bodyPr/>
          <a:lstStyle/>
          <a:p>
            <a:r>
              <a:rPr lang="en-US" dirty="0"/>
              <a:t>Cognitive Biases in Medicine</a:t>
            </a:r>
          </a:p>
        </p:txBody>
      </p:sp>
      <p:sp>
        <p:nvSpPr>
          <p:cNvPr id="3" name="Content Placeholder 2">
            <a:extLst>
              <a:ext uri="{FF2B5EF4-FFF2-40B4-BE49-F238E27FC236}">
                <a16:creationId xmlns:a16="http://schemas.microsoft.com/office/drawing/2014/main" id="{73F83346-1702-BA48-BF9D-470111810852}"/>
              </a:ext>
            </a:extLst>
          </p:cNvPr>
          <p:cNvSpPr>
            <a:spLocks noGrp="1"/>
          </p:cNvSpPr>
          <p:nvPr>
            <p:ph idx="1"/>
          </p:nvPr>
        </p:nvSpPr>
        <p:spPr/>
        <p:txBody>
          <a:bodyPr>
            <a:normAutofit lnSpcReduction="10000"/>
          </a:bodyPr>
          <a:lstStyle/>
          <a:p>
            <a:r>
              <a:rPr lang="en-US" dirty="0"/>
              <a:t>Anchoring</a:t>
            </a:r>
          </a:p>
          <a:p>
            <a:pPr lvl="1"/>
            <a:r>
              <a:rPr lang="en-US" dirty="0"/>
              <a:t>Focusing on one particular sign, symptom, dx or piece of info early in the diagnostic process and failing to make adjustments for other possibilities (by discounting/ignoring them)</a:t>
            </a:r>
          </a:p>
          <a:p>
            <a:pPr lvl="1"/>
            <a:r>
              <a:rPr lang="en-US" dirty="0"/>
              <a:t>Ex: being convinced that increased Paw in a female  asthmatic </a:t>
            </a:r>
            <a:r>
              <a:rPr lang="en-US" dirty="0" err="1"/>
              <a:t>pt</a:t>
            </a:r>
            <a:r>
              <a:rPr lang="en-US" dirty="0"/>
              <a:t> undergoing a lap chole is due to bronchospasm and not recognizing that the ETT is too low (26 cm at teeth)</a:t>
            </a:r>
          </a:p>
        </p:txBody>
      </p:sp>
    </p:spTree>
    <p:extLst>
      <p:ext uri="{BB962C8B-B14F-4D97-AF65-F5344CB8AC3E}">
        <p14:creationId xmlns:p14="http://schemas.microsoft.com/office/powerpoint/2010/main" val="2284993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80714-0DCF-6245-9D42-1CB7E179D0AA}"/>
              </a:ext>
            </a:extLst>
          </p:cNvPr>
          <p:cNvSpPr>
            <a:spLocks noGrp="1"/>
          </p:cNvSpPr>
          <p:nvPr>
            <p:ph type="title"/>
          </p:nvPr>
        </p:nvSpPr>
        <p:spPr/>
        <p:txBody>
          <a:bodyPr/>
          <a:lstStyle/>
          <a:p>
            <a:r>
              <a:rPr lang="en-US" dirty="0"/>
              <a:t>Cognitive Biases in Medicine</a:t>
            </a:r>
          </a:p>
        </p:txBody>
      </p:sp>
      <p:sp>
        <p:nvSpPr>
          <p:cNvPr id="3" name="Content Placeholder 2">
            <a:extLst>
              <a:ext uri="{FF2B5EF4-FFF2-40B4-BE49-F238E27FC236}">
                <a16:creationId xmlns:a16="http://schemas.microsoft.com/office/drawing/2014/main" id="{73F83346-1702-BA48-BF9D-470111810852}"/>
              </a:ext>
            </a:extLst>
          </p:cNvPr>
          <p:cNvSpPr>
            <a:spLocks noGrp="1"/>
          </p:cNvSpPr>
          <p:nvPr>
            <p:ph idx="1"/>
          </p:nvPr>
        </p:nvSpPr>
        <p:spPr/>
        <p:txBody>
          <a:bodyPr/>
          <a:lstStyle/>
          <a:p>
            <a:r>
              <a:rPr lang="en-US" dirty="0"/>
              <a:t>Premature closure</a:t>
            </a:r>
          </a:p>
          <a:p>
            <a:pPr lvl="1"/>
            <a:r>
              <a:rPr lang="en-US" dirty="0"/>
              <a:t>Uncritical acceptance of an initial diagnosis and failing to search for information to challenge the provisional diagnosis or to consider other possibilities</a:t>
            </a:r>
          </a:p>
          <a:p>
            <a:pPr lvl="1"/>
            <a:r>
              <a:rPr lang="en-US" dirty="0"/>
              <a:t>Ex: in the previous example, giving Ventolin and, despite a lack of improvement, not producing a Diff Dx and looking for other causes (e.g. ETT too low, kinked ETT, pneumothorax, insufflation, etc.)</a:t>
            </a:r>
          </a:p>
          <a:p>
            <a:pPr lvl="1"/>
            <a:endParaRPr lang="en-US" dirty="0"/>
          </a:p>
        </p:txBody>
      </p:sp>
    </p:spTree>
    <p:extLst>
      <p:ext uri="{BB962C8B-B14F-4D97-AF65-F5344CB8AC3E}">
        <p14:creationId xmlns:p14="http://schemas.microsoft.com/office/powerpoint/2010/main" val="22225134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E3EFA-CAD5-BF4F-B578-5242F831D57A}"/>
              </a:ext>
            </a:extLst>
          </p:cNvPr>
          <p:cNvSpPr>
            <a:spLocks noGrp="1"/>
          </p:cNvSpPr>
          <p:nvPr>
            <p:ph type="title"/>
          </p:nvPr>
        </p:nvSpPr>
        <p:spPr/>
        <p:txBody>
          <a:bodyPr/>
          <a:lstStyle/>
          <a:p>
            <a:r>
              <a:rPr lang="en-US" dirty="0"/>
              <a:t>Cognitive Biases in Medicine</a:t>
            </a:r>
          </a:p>
        </p:txBody>
      </p:sp>
      <p:sp>
        <p:nvSpPr>
          <p:cNvPr id="3" name="Content Placeholder 2">
            <a:extLst>
              <a:ext uri="{FF2B5EF4-FFF2-40B4-BE49-F238E27FC236}">
                <a16:creationId xmlns:a16="http://schemas.microsoft.com/office/drawing/2014/main" id="{15EC9128-FF5E-A648-A593-57894D5FBFDF}"/>
              </a:ext>
            </a:extLst>
          </p:cNvPr>
          <p:cNvSpPr>
            <a:spLocks noGrp="1"/>
          </p:cNvSpPr>
          <p:nvPr>
            <p:ph idx="1"/>
          </p:nvPr>
        </p:nvSpPr>
        <p:spPr/>
        <p:txBody>
          <a:bodyPr/>
          <a:lstStyle/>
          <a:p>
            <a:r>
              <a:rPr lang="en-US" dirty="0"/>
              <a:t>Zebra retreat</a:t>
            </a:r>
          </a:p>
          <a:p>
            <a:pPr lvl="1"/>
            <a:r>
              <a:rPr lang="en-US" dirty="0"/>
              <a:t>If it’s uncommon, then this isn’t it - backing away from a rare diagnosis and failing to rule it out. </a:t>
            </a:r>
          </a:p>
          <a:p>
            <a:pPr lvl="1"/>
            <a:r>
              <a:rPr lang="en-US" dirty="0"/>
              <a:t>Ex: in the previous example (asthmatic </a:t>
            </a:r>
            <a:r>
              <a:rPr lang="en-US" dirty="0" err="1"/>
              <a:t>pt</a:t>
            </a:r>
            <a:r>
              <a:rPr lang="en-US" dirty="0"/>
              <a:t>, lap chole), failing to look for and Dx a pneumothorax from the laparoscopic insufflation</a:t>
            </a:r>
          </a:p>
        </p:txBody>
      </p:sp>
    </p:spTree>
    <p:extLst>
      <p:ext uri="{BB962C8B-B14F-4D97-AF65-F5344CB8AC3E}">
        <p14:creationId xmlns:p14="http://schemas.microsoft.com/office/powerpoint/2010/main" val="2332656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80714-0DCF-6245-9D42-1CB7E179D0AA}"/>
              </a:ext>
            </a:extLst>
          </p:cNvPr>
          <p:cNvSpPr>
            <a:spLocks noGrp="1"/>
          </p:cNvSpPr>
          <p:nvPr>
            <p:ph type="title"/>
          </p:nvPr>
        </p:nvSpPr>
        <p:spPr/>
        <p:txBody>
          <a:bodyPr/>
          <a:lstStyle/>
          <a:p>
            <a:r>
              <a:rPr lang="en-US" dirty="0"/>
              <a:t>Cognitive Biases in Medicine</a:t>
            </a:r>
          </a:p>
        </p:txBody>
      </p:sp>
      <p:sp>
        <p:nvSpPr>
          <p:cNvPr id="3" name="Content Placeholder 2">
            <a:extLst>
              <a:ext uri="{FF2B5EF4-FFF2-40B4-BE49-F238E27FC236}">
                <a16:creationId xmlns:a16="http://schemas.microsoft.com/office/drawing/2014/main" id="{73F83346-1702-BA48-BF9D-470111810852}"/>
              </a:ext>
            </a:extLst>
          </p:cNvPr>
          <p:cNvSpPr>
            <a:spLocks noGrp="1"/>
          </p:cNvSpPr>
          <p:nvPr>
            <p:ph idx="1"/>
          </p:nvPr>
        </p:nvSpPr>
        <p:spPr/>
        <p:txBody>
          <a:bodyPr/>
          <a:lstStyle/>
          <a:p>
            <a:r>
              <a:rPr lang="en-US" dirty="0"/>
              <a:t>Search satisfaction</a:t>
            </a:r>
          </a:p>
          <a:p>
            <a:pPr lvl="1"/>
            <a:r>
              <a:rPr lang="en-US" dirty="0"/>
              <a:t>When one abnormality has been found, calling off the search and failing to look for others (not recognizing that more than one thing can be going on)</a:t>
            </a:r>
          </a:p>
          <a:p>
            <a:pPr lvl="1"/>
            <a:r>
              <a:rPr lang="en-US" dirty="0"/>
              <a:t>Ex: bringing a hypotensive trauma patient with a distended abdomen to the OR for emergency laparotomy and failing to look for and manage the co-existing hemothorax</a:t>
            </a:r>
          </a:p>
          <a:p>
            <a:pPr lvl="1"/>
            <a:endParaRPr lang="en-US" dirty="0"/>
          </a:p>
        </p:txBody>
      </p:sp>
    </p:spTree>
    <p:extLst>
      <p:ext uri="{BB962C8B-B14F-4D97-AF65-F5344CB8AC3E}">
        <p14:creationId xmlns:p14="http://schemas.microsoft.com/office/powerpoint/2010/main" val="2188387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A9E51-721A-E342-88D1-7E64B3CDEB0E}"/>
              </a:ext>
            </a:extLst>
          </p:cNvPr>
          <p:cNvSpPr>
            <a:spLocks noGrp="1"/>
          </p:cNvSpPr>
          <p:nvPr>
            <p:ph type="title"/>
          </p:nvPr>
        </p:nvSpPr>
        <p:spPr/>
        <p:txBody>
          <a:bodyPr/>
          <a:lstStyle/>
          <a:p>
            <a:r>
              <a:rPr lang="en-US" dirty="0"/>
              <a:t>Cognitive Biases in Medicine</a:t>
            </a:r>
          </a:p>
        </p:txBody>
      </p:sp>
      <p:sp>
        <p:nvSpPr>
          <p:cNvPr id="3" name="Content Placeholder 2">
            <a:extLst>
              <a:ext uri="{FF2B5EF4-FFF2-40B4-BE49-F238E27FC236}">
                <a16:creationId xmlns:a16="http://schemas.microsoft.com/office/drawing/2014/main" id="{C166F770-32EF-8E43-A19F-7EEB5BC68223}"/>
              </a:ext>
            </a:extLst>
          </p:cNvPr>
          <p:cNvSpPr>
            <a:spLocks noGrp="1"/>
          </p:cNvSpPr>
          <p:nvPr>
            <p:ph idx="1"/>
          </p:nvPr>
        </p:nvSpPr>
        <p:spPr/>
        <p:txBody>
          <a:bodyPr/>
          <a:lstStyle/>
          <a:p>
            <a:r>
              <a:rPr lang="en-US" dirty="0"/>
              <a:t>Bandwagon Effect</a:t>
            </a:r>
          </a:p>
          <a:p>
            <a:pPr lvl="1"/>
            <a:r>
              <a:rPr lang="en-US" dirty="0"/>
              <a:t>Diagnostic momentum: Dx labels may stick to a patient. If everyone else thinks it, it must be right.</a:t>
            </a:r>
          </a:p>
          <a:p>
            <a:pPr lvl="1"/>
            <a:r>
              <a:rPr lang="en-US" dirty="0"/>
              <a:t>Ex: you’re called for a midazolam order for a PACU patient who the nurses feel is “having a panic attack” and accept that this is the case (rather than considering other causes for SOB) </a:t>
            </a:r>
          </a:p>
        </p:txBody>
      </p:sp>
    </p:spTree>
    <p:extLst>
      <p:ext uri="{BB962C8B-B14F-4D97-AF65-F5344CB8AC3E}">
        <p14:creationId xmlns:p14="http://schemas.microsoft.com/office/powerpoint/2010/main" val="198370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A96DB-6F47-3547-9405-7EF2A960ED1A}"/>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6AB005CE-38CA-3A43-8310-FE43B9C68880}"/>
              </a:ext>
            </a:extLst>
          </p:cNvPr>
          <p:cNvSpPr>
            <a:spLocks noGrp="1"/>
          </p:cNvSpPr>
          <p:nvPr>
            <p:ph idx="1"/>
          </p:nvPr>
        </p:nvSpPr>
        <p:spPr/>
        <p:txBody>
          <a:bodyPr>
            <a:normAutofit lnSpcReduction="10000"/>
          </a:bodyPr>
          <a:lstStyle/>
          <a:p>
            <a:r>
              <a:rPr lang="en-US" dirty="0"/>
              <a:t>To become familiar with the field of human factors (HF) and the impact of it on patient safety</a:t>
            </a:r>
          </a:p>
          <a:p>
            <a:r>
              <a:rPr lang="en-US" dirty="0"/>
              <a:t>To be able to recognize and report human factors issues encountered in our daily work life</a:t>
            </a:r>
          </a:p>
          <a:p>
            <a:r>
              <a:rPr lang="en-US" dirty="0"/>
              <a:t>To acknowledge our personal limitations that can impact performance and safety</a:t>
            </a:r>
          </a:p>
          <a:p>
            <a:r>
              <a:rPr lang="en-US" dirty="0"/>
              <a:t>Will focus on HF in equipment design and cognitive biases</a:t>
            </a:r>
          </a:p>
        </p:txBody>
      </p:sp>
    </p:spTree>
    <p:extLst>
      <p:ext uri="{BB962C8B-B14F-4D97-AF65-F5344CB8AC3E}">
        <p14:creationId xmlns:p14="http://schemas.microsoft.com/office/powerpoint/2010/main" val="2729398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A05E-4D8B-5F45-A669-A9A25DD558D4}"/>
              </a:ext>
            </a:extLst>
          </p:cNvPr>
          <p:cNvSpPr>
            <a:spLocks noGrp="1"/>
          </p:cNvSpPr>
          <p:nvPr>
            <p:ph type="title"/>
          </p:nvPr>
        </p:nvSpPr>
        <p:spPr/>
        <p:txBody>
          <a:bodyPr/>
          <a:lstStyle/>
          <a:p>
            <a:r>
              <a:rPr lang="en-US" dirty="0"/>
              <a:t>Cognitive Biases in Medicine</a:t>
            </a:r>
          </a:p>
        </p:txBody>
      </p:sp>
      <p:sp>
        <p:nvSpPr>
          <p:cNvPr id="3" name="Content Placeholder 2">
            <a:extLst>
              <a:ext uri="{FF2B5EF4-FFF2-40B4-BE49-F238E27FC236}">
                <a16:creationId xmlns:a16="http://schemas.microsoft.com/office/drawing/2014/main" id="{27FF3A49-F2B1-E743-8803-350D728A7A9B}"/>
              </a:ext>
            </a:extLst>
          </p:cNvPr>
          <p:cNvSpPr>
            <a:spLocks noGrp="1"/>
          </p:cNvSpPr>
          <p:nvPr>
            <p:ph idx="1"/>
          </p:nvPr>
        </p:nvSpPr>
        <p:spPr>
          <a:xfrm>
            <a:off x="1103312" y="2052918"/>
            <a:ext cx="9404723" cy="4195481"/>
          </a:xfrm>
        </p:spPr>
        <p:txBody>
          <a:bodyPr/>
          <a:lstStyle/>
          <a:p>
            <a:r>
              <a:rPr lang="en-US" dirty="0"/>
              <a:t>Attribution error</a:t>
            </a:r>
          </a:p>
          <a:p>
            <a:pPr lvl="1"/>
            <a:r>
              <a:rPr lang="en-US" dirty="0"/>
              <a:t>A form of stereotyping: explaining a patient’s condition on the basis of their disposition or character (e.g. culture, gender, sexual orientation, psychiatric Dx, addiction, disability) rather than seeking a valid medical explanation</a:t>
            </a:r>
          </a:p>
          <a:p>
            <a:pPr lvl="1"/>
            <a:r>
              <a:rPr lang="en-US" dirty="0"/>
              <a:t>Ex: assuming that an ER patient (with a </a:t>
            </a:r>
            <a:r>
              <a:rPr lang="en-US" dirty="0" err="1"/>
              <a:t>Hx</a:t>
            </a:r>
            <a:r>
              <a:rPr lang="en-US" dirty="0"/>
              <a:t> of ETOH abuse) presenting with reduced LOC in ER is intoxicated rather than septic</a:t>
            </a:r>
          </a:p>
        </p:txBody>
      </p:sp>
    </p:spTree>
    <p:extLst>
      <p:ext uri="{BB962C8B-B14F-4D97-AF65-F5344CB8AC3E}">
        <p14:creationId xmlns:p14="http://schemas.microsoft.com/office/powerpoint/2010/main" val="5907573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C437-6737-AA45-A05F-1BFB3107A511}"/>
              </a:ext>
            </a:extLst>
          </p:cNvPr>
          <p:cNvSpPr>
            <a:spLocks noGrp="1"/>
          </p:cNvSpPr>
          <p:nvPr>
            <p:ph type="title"/>
          </p:nvPr>
        </p:nvSpPr>
        <p:spPr/>
        <p:txBody>
          <a:bodyPr/>
          <a:lstStyle/>
          <a:p>
            <a:r>
              <a:rPr lang="en-US" dirty="0"/>
              <a:t>Cognitive Biases in Medicine</a:t>
            </a:r>
          </a:p>
        </p:txBody>
      </p:sp>
      <p:sp>
        <p:nvSpPr>
          <p:cNvPr id="3" name="Content Placeholder 2">
            <a:extLst>
              <a:ext uri="{FF2B5EF4-FFF2-40B4-BE49-F238E27FC236}">
                <a16:creationId xmlns:a16="http://schemas.microsoft.com/office/drawing/2014/main" id="{3A3D2DA2-5EE6-3144-AEB1-4734378FEDA1}"/>
              </a:ext>
            </a:extLst>
          </p:cNvPr>
          <p:cNvSpPr>
            <a:spLocks noGrp="1"/>
          </p:cNvSpPr>
          <p:nvPr>
            <p:ph idx="1"/>
          </p:nvPr>
        </p:nvSpPr>
        <p:spPr/>
        <p:txBody>
          <a:bodyPr/>
          <a:lstStyle/>
          <a:p>
            <a:r>
              <a:rPr lang="en-US" dirty="0"/>
              <a:t>Authority Bias</a:t>
            </a:r>
          </a:p>
          <a:p>
            <a:pPr lvl="1"/>
            <a:r>
              <a:rPr lang="en-US" dirty="0"/>
              <a:t>Declining to disagree with an “expert”</a:t>
            </a:r>
          </a:p>
          <a:p>
            <a:pPr lvl="1"/>
            <a:r>
              <a:rPr lang="en-US" dirty="0"/>
              <a:t>Ex: your anesthesia attending asks you to go sign out a PACU </a:t>
            </a:r>
            <a:r>
              <a:rPr lang="en-US" dirty="0" err="1"/>
              <a:t>pt</a:t>
            </a:r>
            <a:r>
              <a:rPr lang="en-US" dirty="0"/>
              <a:t> who is “doing well and is ready for discharge”. You find that their oxygen needs have been increasing and hear crackles on auscultation but proceed to sign them out rather than raise your concerns</a:t>
            </a:r>
          </a:p>
        </p:txBody>
      </p:sp>
    </p:spTree>
    <p:extLst>
      <p:ext uri="{BB962C8B-B14F-4D97-AF65-F5344CB8AC3E}">
        <p14:creationId xmlns:p14="http://schemas.microsoft.com/office/powerpoint/2010/main" val="3407449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63D7-5EBC-B54C-BEC5-7D8C03AB63B5}"/>
              </a:ext>
            </a:extLst>
          </p:cNvPr>
          <p:cNvSpPr>
            <a:spLocks noGrp="1"/>
          </p:cNvSpPr>
          <p:nvPr>
            <p:ph type="title"/>
          </p:nvPr>
        </p:nvSpPr>
        <p:spPr/>
        <p:txBody>
          <a:bodyPr/>
          <a:lstStyle/>
          <a:p>
            <a:r>
              <a:rPr lang="en-US" dirty="0"/>
              <a:t>Cognitive Biases in Medicine</a:t>
            </a:r>
          </a:p>
        </p:txBody>
      </p:sp>
      <p:sp>
        <p:nvSpPr>
          <p:cNvPr id="3" name="Content Placeholder 2">
            <a:extLst>
              <a:ext uri="{FF2B5EF4-FFF2-40B4-BE49-F238E27FC236}">
                <a16:creationId xmlns:a16="http://schemas.microsoft.com/office/drawing/2014/main" id="{7AB629C0-4441-EE42-9C3F-F2CF436D23CE}"/>
              </a:ext>
            </a:extLst>
          </p:cNvPr>
          <p:cNvSpPr>
            <a:spLocks noGrp="1"/>
          </p:cNvSpPr>
          <p:nvPr>
            <p:ph idx="1"/>
          </p:nvPr>
        </p:nvSpPr>
        <p:spPr/>
        <p:txBody>
          <a:bodyPr/>
          <a:lstStyle/>
          <a:p>
            <a:r>
              <a:rPr lang="en-US" dirty="0"/>
              <a:t>Availability heuristic</a:t>
            </a:r>
          </a:p>
          <a:p>
            <a:pPr lvl="1"/>
            <a:r>
              <a:rPr lang="en-US" dirty="0"/>
              <a:t>Recent or vivid diagnoses are more easily brought to mind and overemphasized in assessing the probability of a current diagnosis. A heuristic is a mental shortcut.</a:t>
            </a:r>
          </a:p>
          <a:p>
            <a:pPr lvl="1"/>
            <a:r>
              <a:rPr lang="en-US" dirty="0"/>
              <a:t>Ex: after a recent rotation in the ICU at the height of the pandemic, being convinced that a patient in ER with SOB has COVID rather than a possible PE</a:t>
            </a:r>
          </a:p>
        </p:txBody>
      </p:sp>
    </p:spTree>
    <p:extLst>
      <p:ext uri="{BB962C8B-B14F-4D97-AF65-F5344CB8AC3E}">
        <p14:creationId xmlns:p14="http://schemas.microsoft.com/office/powerpoint/2010/main" val="407641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02ED-052F-900B-2B75-A0CF0C8DEA13}"/>
              </a:ext>
            </a:extLst>
          </p:cNvPr>
          <p:cNvSpPr>
            <a:spLocks noGrp="1"/>
          </p:cNvSpPr>
          <p:nvPr>
            <p:ph type="title"/>
          </p:nvPr>
        </p:nvSpPr>
        <p:spPr/>
        <p:txBody>
          <a:bodyPr/>
          <a:lstStyle/>
          <a:p>
            <a:r>
              <a:rPr lang="en-US" dirty="0"/>
              <a:t>Cognitive Debiasing Interventions</a:t>
            </a:r>
          </a:p>
        </p:txBody>
      </p:sp>
      <p:sp>
        <p:nvSpPr>
          <p:cNvPr id="3" name="Content Placeholder 2">
            <a:extLst>
              <a:ext uri="{FF2B5EF4-FFF2-40B4-BE49-F238E27FC236}">
                <a16:creationId xmlns:a16="http://schemas.microsoft.com/office/drawing/2014/main" id="{69D77AD1-7655-38C8-3577-A4A84A742F60}"/>
              </a:ext>
            </a:extLst>
          </p:cNvPr>
          <p:cNvSpPr>
            <a:spLocks noGrp="1"/>
          </p:cNvSpPr>
          <p:nvPr>
            <p:ph idx="1"/>
          </p:nvPr>
        </p:nvSpPr>
        <p:spPr>
          <a:xfrm>
            <a:off x="1169814" y="1853248"/>
            <a:ext cx="10185372" cy="4195481"/>
          </a:xfrm>
        </p:spPr>
        <p:txBody>
          <a:bodyPr>
            <a:normAutofit fontScale="92500" lnSpcReduction="20000"/>
          </a:bodyPr>
          <a:lstStyle/>
          <a:p>
            <a:r>
              <a:rPr lang="en-US" dirty="0"/>
              <a:t>Education</a:t>
            </a:r>
          </a:p>
          <a:p>
            <a:pPr lvl="1"/>
            <a:r>
              <a:rPr lang="en-US" dirty="0"/>
              <a:t>Curriculum to improve awareness of cognitive bias</a:t>
            </a:r>
          </a:p>
          <a:p>
            <a:pPr lvl="1"/>
            <a:r>
              <a:rPr lang="en-US" dirty="0"/>
              <a:t>Medical education emphasizing critical thinking</a:t>
            </a:r>
          </a:p>
          <a:p>
            <a:pPr lvl="1"/>
            <a:r>
              <a:rPr lang="en-US" dirty="0"/>
              <a:t>Bias testing software to improve insight re own biases</a:t>
            </a:r>
          </a:p>
          <a:p>
            <a:pPr lvl="1"/>
            <a:r>
              <a:rPr lang="en-US" dirty="0"/>
              <a:t>Simulation training sessions with focus on bias</a:t>
            </a:r>
          </a:p>
          <a:p>
            <a:r>
              <a:rPr lang="en-US" dirty="0"/>
              <a:t>Workplace</a:t>
            </a:r>
          </a:p>
          <a:p>
            <a:pPr lvl="1"/>
            <a:r>
              <a:rPr lang="en-US" dirty="0"/>
              <a:t>Availability of differential dx tools, protocols, guidelines, pathways</a:t>
            </a:r>
          </a:p>
          <a:p>
            <a:pPr lvl="1"/>
            <a:r>
              <a:rPr lang="en-US" dirty="0"/>
              <a:t>Culture encouraging consultation, time out, regrouping discussion</a:t>
            </a:r>
          </a:p>
          <a:p>
            <a:pPr lvl="1"/>
            <a:r>
              <a:rPr lang="en-US" dirty="0"/>
              <a:t>Working conditions that reduce fatigue, </a:t>
            </a:r>
            <a:r>
              <a:rPr lang="en-US" dirty="0" err="1"/>
              <a:t>cogn</a:t>
            </a:r>
            <a:r>
              <a:rPr lang="en-US" dirty="0"/>
              <a:t> overload</a:t>
            </a:r>
          </a:p>
          <a:p>
            <a:pPr marL="0" indent="0">
              <a:buNone/>
            </a:pPr>
            <a:endParaRPr lang="en-US" dirty="0"/>
          </a:p>
        </p:txBody>
      </p:sp>
      <p:sp>
        <p:nvSpPr>
          <p:cNvPr id="4" name="TextBox 3">
            <a:extLst>
              <a:ext uri="{FF2B5EF4-FFF2-40B4-BE49-F238E27FC236}">
                <a16:creationId xmlns:a16="http://schemas.microsoft.com/office/drawing/2014/main" id="{AF351683-03E6-5FF5-0137-98DD81883873}"/>
              </a:ext>
            </a:extLst>
          </p:cNvPr>
          <p:cNvSpPr txBox="1"/>
          <p:nvPr/>
        </p:nvSpPr>
        <p:spPr>
          <a:xfrm>
            <a:off x="188229" y="6405282"/>
            <a:ext cx="5907771"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BMJ Quality and Safety, 2013: https://</a:t>
            </a:r>
            <a:r>
              <a:rPr lang="en-US" sz="1400" dirty="0" err="1">
                <a:latin typeface="Calibri" panose="020F0502020204030204" pitchFamily="34" charset="0"/>
                <a:cs typeface="Calibri" panose="020F0502020204030204" pitchFamily="34" charset="0"/>
              </a:rPr>
              <a:t>doi.org</a:t>
            </a:r>
            <a:r>
              <a:rPr lang="en-US" sz="1400" dirty="0">
                <a:latin typeface="Calibri" panose="020F0502020204030204" pitchFamily="34" charset="0"/>
                <a:cs typeface="Calibri" panose="020F0502020204030204" pitchFamily="34" charset="0"/>
              </a:rPr>
              <a:t>/10.1136%2Fbmjqs-2012-001713</a:t>
            </a:r>
          </a:p>
        </p:txBody>
      </p:sp>
    </p:spTree>
    <p:extLst>
      <p:ext uri="{BB962C8B-B14F-4D97-AF65-F5344CB8AC3E}">
        <p14:creationId xmlns:p14="http://schemas.microsoft.com/office/powerpoint/2010/main" val="7348440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02ED-052F-900B-2B75-A0CF0C8DEA13}"/>
              </a:ext>
            </a:extLst>
          </p:cNvPr>
          <p:cNvSpPr>
            <a:spLocks noGrp="1"/>
          </p:cNvSpPr>
          <p:nvPr>
            <p:ph type="title"/>
          </p:nvPr>
        </p:nvSpPr>
        <p:spPr/>
        <p:txBody>
          <a:bodyPr/>
          <a:lstStyle/>
          <a:p>
            <a:r>
              <a:rPr lang="en-US" dirty="0"/>
              <a:t>Cognitive Debiasing Interventions</a:t>
            </a:r>
          </a:p>
        </p:txBody>
      </p:sp>
      <p:sp>
        <p:nvSpPr>
          <p:cNvPr id="3" name="Content Placeholder 2">
            <a:extLst>
              <a:ext uri="{FF2B5EF4-FFF2-40B4-BE49-F238E27FC236}">
                <a16:creationId xmlns:a16="http://schemas.microsoft.com/office/drawing/2014/main" id="{69D77AD1-7655-38C8-3577-A4A84A742F60}"/>
              </a:ext>
            </a:extLst>
          </p:cNvPr>
          <p:cNvSpPr>
            <a:spLocks noGrp="1"/>
          </p:cNvSpPr>
          <p:nvPr>
            <p:ph idx="1"/>
          </p:nvPr>
        </p:nvSpPr>
        <p:spPr>
          <a:xfrm>
            <a:off x="1103312" y="2052918"/>
            <a:ext cx="10717386" cy="4195481"/>
          </a:xfrm>
        </p:spPr>
        <p:txBody>
          <a:bodyPr>
            <a:normAutofit/>
          </a:bodyPr>
          <a:lstStyle/>
          <a:p>
            <a:r>
              <a:rPr lang="en-US" dirty="0"/>
              <a:t>Forced functions</a:t>
            </a:r>
          </a:p>
          <a:p>
            <a:pPr lvl="1"/>
            <a:r>
              <a:rPr lang="en-US" dirty="0"/>
              <a:t>Diagnostic rules (cannot make a Dx unless another specifically R/O)</a:t>
            </a:r>
          </a:p>
          <a:p>
            <a:pPr lvl="1"/>
            <a:r>
              <a:rPr lang="en-US" dirty="0"/>
              <a:t>Mandated checklists, protocols</a:t>
            </a:r>
          </a:p>
          <a:p>
            <a:pPr lvl="1"/>
            <a:r>
              <a:rPr lang="en-US" dirty="0"/>
              <a:t>Statistical and clinical prediction rules (outperform clin judgement)</a:t>
            </a:r>
          </a:p>
        </p:txBody>
      </p:sp>
    </p:spTree>
    <p:extLst>
      <p:ext uri="{BB962C8B-B14F-4D97-AF65-F5344CB8AC3E}">
        <p14:creationId xmlns:p14="http://schemas.microsoft.com/office/powerpoint/2010/main" val="26132198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C4B28-2DA6-7A1B-9D24-7FB5ED589C9C}"/>
              </a:ext>
            </a:extLst>
          </p:cNvPr>
          <p:cNvSpPr>
            <a:spLocks noGrp="1"/>
          </p:cNvSpPr>
          <p:nvPr>
            <p:ph type="title"/>
          </p:nvPr>
        </p:nvSpPr>
        <p:spPr/>
        <p:txBody>
          <a:bodyPr/>
          <a:lstStyle/>
          <a:p>
            <a:r>
              <a:rPr lang="en-US" dirty="0"/>
              <a:t>Upcoming Interactive Session</a:t>
            </a:r>
          </a:p>
        </p:txBody>
      </p:sp>
      <p:sp>
        <p:nvSpPr>
          <p:cNvPr id="3" name="Content Placeholder 2">
            <a:extLst>
              <a:ext uri="{FF2B5EF4-FFF2-40B4-BE49-F238E27FC236}">
                <a16:creationId xmlns:a16="http://schemas.microsoft.com/office/drawing/2014/main" id="{66932C0E-612A-E592-DFA1-384BAFBEA07F}"/>
              </a:ext>
            </a:extLst>
          </p:cNvPr>
          <p:cNvSpPr>
            <a:spLocks noGrp="1"/>
          </p:cNvSpPr>
          <p:nvPr>
            <p:ph idx="1"/>
          </p:nvPr>
        </p:nvSpPr>
        <p:spPr/>
        <p:txBody>
          <a:bodyPr/>
          <a:lstStyle/>
          <a:p>
            <a:r>
              <a:rPr lang="en-US" dirty="0"/>
              <a:t>You will be asked to reflect upon and share:</a:t>
            </a:r>
          </a:p>
          <a:p>
            <a:pPr lvl="1"/>
            <a:r>
              <a:rPr lang="en-US" dirty="0"/>
              <a:t>Examples of cognitive biases experienced/observed in a clinical setting</a:t>
            </a:r>
          </a:p>
          <a:p>
            <a:pPr lvl="1"/>
            <a:r>
              <a:rPr lang="en-US" dirty="0"/>
              <a:t>Examples of excellent/poor human factors in our workplace equipment</a:t>
            </a:r>
          </a:p>
        </p:txBody>
      </p:sp>
    </p:spTree>
    <p:extLst>
      <p:ext uri="{BB962C8B-B14F-4D97-AF65-F5344CB8AC3E}">
        <p14:creationId xmlns:p14="http://schemas.microsoft.com/office/powerpoint/2010/main" val="36221463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9E512-8A24-B49F-6933-5B8341A15A8B}"/>
              </a:ext>
            </a:extLst>
          </p:cNvPr>
          <p:cNvSpPr>
            <a:spLocks noGrp="1"/>
          </p:cNvSpPr>
          <p:nvPr>
            <p:ph type="title"/>
          </p:nvPr>
        </p:nvSpPr>
        <p:spPr>
          <a:xfrm>
            <a:off x="294468" y="5517397"/>
            <a:ext cx="11670224" cy="1078207"/>
          </a:xfrm>
        </p:spPr>
        <p:txBody>
          <a:bodyPr/>
          <a:lstStyle/>
          <a:p>
            <a:r>
              <a:rPr lang="en-CA" sz="2800" b="0" i="0" u="none" strike="noStrike">
                <a:solidFill>
                  <a:schemeClr val="tx1"/>
                </a:solidFill>
                <a:effectLst/>
              </a:rPr>
              <a:t>This work is licensed under CC BY-NC-SA 4.0. To view a copy of this license, visit: </a:t>
            </a:r>
            <a:r>
              <a:rPr lang="en-CA" sz="2800" b="0" i="0" u="none" strike="noStrike">
                <a:effectLst/>
              </a:rPr>
              <a:t>https://creativecommons.org/licenses/by-nc-sa/4.0/</a:t>
            </a:r>
            <a:endParaRPr lang="en-US" sz="2800"/>
          </a:p>
        </p:txBody>
      </p:sp>
      <p:pic>
        <p:nvPicPr>
          <p:cNvPr id="5" name="Picture 4" descr="A white and black text on a white background&#10;&#10;Description automatically generated">
            <a:extLst>
              <a:ext uri="{FF2B5EF4-FFF2-40B4-BE49-F238E27FC236}">
                <a16:creationId xmlns:a16="http://schemas.microsoft.com/office/drawing/2014/main" id="{8EC714A3-454C-2A5F-01F8-B73E7F7C4CE3}"/>
              </a:ext>
            </a:extLst>
          </p:cNvPr>
          <p:cNvPicPr>
            <a:picLocks noChangeAspect="1"/>
          </p:cNvPicPr>
          <p:nvPr/>
        </p:nvPicPr>
        <p:blipFill>
          <a:blip r:embed="rId2"/>
          <a:stretch>
            <a:fillRect/>
          </a:stretch>
        </p:blipFill>
        <p:spPr>
          <a:xfrm>
            <a:off x="1580827" y="595241"/>
            <a:ext cx="8649346" cy="4776504"/>
          </a:xfrm>
          <a:prstGeom prst="rect">
            <a:avLst/>
          </a:prstGeom>
        </p:spPr>
      </p:pic>
    </p:spTree>
    <p:extLst>
      <p:ext uri="{BB962C8B-B14F-4D97-AF65-F5344CB8AC3E}">
        <p14:creationId xmlns:p14="http://schemas.microsoft.com/office/powerpoint/2010/main" val="1926228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lternate Process 5">
            <a:extLst>
              <a:ext uri="{FF2B5EF4-FFF2-40B4-BE49-F238E27FC236}">
                <a16:creationId xmlns:a16="http://schemas.microsoft.com/office/drawing/2014/main" id="{CF76E732-159A-472A-831D-DCBD110E126B}"/>
              </a:ext>
            </a:extLst>
          </p:cNvPr>
          <p:cNvSpPr/>
          <p:nvPr/>
        </p:nvSpPr>
        <p:spPr>
          <a:xfrm>
            <a:off x="1754189" y="1141413"/>
            <a:ext cx="8734425" cy="3871912"/>
          </a:xfrm>
          <a:prstGeom prst="flowChartAlternateProcess">
            <a:avLst/>
          </a:prstGeom>
          <a:solidFill>
            <a:schemeClr val="bg2"/>
          </a:solidFill>
          <a:ln w="63500">
            <a:solidFill>
              <a:schemeClr val="tx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412" name="Content Placeholder 2">
            <a:extLst>
              <a:ext uri="{FF2B5EF4-FFF2-40B4-BE49-F238E27FC236}">
                <a16:creationId xmlns:a16="http://schemas.microsoft.com/office/drawing/2014/main" id="{B23FEFA8-DC5B-42C5-ADF4-B9B5B609069D}"/>
              </a:ext>
            </a:extLst>
          </p:cNvPr>
          <p:cNvSpPr txBox="1">
            <a:spLocks/>
          </p:cNvSpPr>
          <p:nvPr/>
        </p:nvSpPr>
        <p:spPr bwMode="auto">
          <a:xfrm>
            <a:off x="1919289" y="620713"/>
            <a:ext cx="8497887" cy="466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None/>
            </a:pPr>
            <a:endParaRPr lang="en-US" altLang="en-US" sz="3200" dirty="0">
              <a:latin typeface="Calibri" panose="020F0502020204030204" pitchFamily="34" charset="0"/>
            </a:endParaRPr>
          </a:p>
          <a:p>
            <a:pPr>
              <a:spcBef>
                <a:spcPct val="20000"/>
              </a:spcBef>
              <a:buFont typeface="Arial" panose="020B0604020202020204" pitchFamily="34" charset="0"/>
              <a:buNone/>
            </a:pPr>
            <a:r>
              <a:rPr lang="en-US" altLang="en-US" sz="4700" dirty="0">
                <a:latin typeface="Futura" charset="0"/>
              </a:rPr>
              <a:t>“Dependencies on perfect human performance to ensure patient safety are both scientifically and practically unreliable. Humans err.” </a:t>
            </a:r>
            <a:endParaRPr lang="en-US" altLang="en-US" sz="3200" i="1" dirty="0">
              <a:latin typeface="Calibri" panose="020F0502020204030204" pitchFamily="34" charset="0"/>
            </a:endParaRPr>
          </a:p>
          <a:p>
            <a:pPr algn="r">
              <a:spcBef>
                <a:spcPct val="20000"/>
              </a:spcBef>
              <a:buFont typeface="Arial" panose="020B0604020202020204" pitchFamily="34" charset="0"/>
              <a:buNone/>
            </a:pPr>
            <a:endParaRPr lang="en-US" altLang="en-US" sz="3200" i="1" dirty="0">
              <a:solidFill>
                <a:schemeClr val="tx2"/>
              </a:solidFill>
              <a:latin typeface="Calibri" panose="020F0502020204030204" pitchFamily="34" charset="0"/>
            </a:endParaRPr>
          </a:p>
          <a:p>
            <a:pPr algn="r">
              <a:spcBef>
                <a:spcPct val="20000"/>
              </a:spcBef>
              <a:buFont typeface="Arial" panose="020B0604020202020204" pitchFamily="34" charset="0"/>
              <a:buNone/>
            </a:pPr>
            <a:endParaRPr lang="en-US" altLang="en-US" sz="3200" i="1" dirty="0">
              <a:solidFill>
                <a:schemeClr val="tx2"/>
              </a:solidFill>
              <a:latin typeface="Calibri" panose="020F0502020204030204" pitchFamily="34" charset="0"/>
            </a:endParaRPr>
          </a:p>
          <a:p>
            <a:pPr algn="r">
              <a:spcBef>
                <a:spcPct val="20000"/>
              </a:spcBef>
              <a:buFont typeface="Arial" panose="020B0604020202020204" pitchFamily="34" charset="0"/>
              <a:buNone/>
            </a:pPr>
            <a:endParaRPr lang="en-US" altLang="en-US" sz="3200" i="1" dirty="0">
              <a:solidFill>
                <a:schemeClr val="tx2"/>
              </a:solidFill>
              <a:latin typeface="Calibri" panose="020F0502020204030204" pitchFamily="34" charset="0"/>
            </a:endParaRPr>
          </a:p>
          <a:p>
            <a:pPr algn="r">
              <a:spcBef>
                <a:spcPct val="20000"/>
              </a:spcBef>
              <a:buFont typeface="Arial" panose="020B0604020202020204" pitchFamily="34" charset="0"/>
              <a:buNone/>
            </a:pPr>
            <a:endParaRPr lang="en-US" altLang="en-US" sz="3200" i="1" dirty="0">
              <a:solidFill>
                <a:schemeClr val="tx2"/>
              </a:solidFill>
              <a:latin typeface="Calibri" panose="020F0502020204030204" pitchFamily="34" charset="0"/>
            </a:endParaRPr>
          </a:p>
        </p:txBody>
      </p:sp>
      <p:sp>
        <p:nvSpPr>
          <p:cNvPr id="17413" name="TextBox 1">
            <a:extLst>
              <a:ext uri="{FF2B5EF4-FFF2-40B4-BE49-F238E27FC236}">
                <a16:creationId xmlns:a16="http://schemas.microsoft.com/office/drawing/2014/main" id="{3E4481F0-2149-440E-A634-37F6570A3C3D}"/>
              </a:ext>
            </a:extLst>
          </p:cNvPr>
          <p:cNvSpPr txBox="1">
            <a:spLocks noChangeArrowheads="1"/>
          </p:cNvSpPr>
          <p:nvPr/>
        </p:nvSpPr>
        <p:spPr bwMode="auto">
          <a:xfrm>
            <a:off x="1703389" y="5373689"/>
            <a:ext cx="87852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r>
              <a:rPr lang="en-US" altLang="en-US" sz="2000">
                <a:latin typeface="Futura" charset="0"/>
              </a:rPr>
              <a:t> Joseph Cafazzo, Healthcare Quarterly, 2012</a:t>
            </a:r>
          </a:p>
          <a:p>
            <a:pPr eaLnBrk="1" hangingPunct="1"/>
            <a:endParaRPr lang="en-US" altLang="en-US"/>
          </a:p>
        </p:txBody>
      </p:sp>
      <p:sp>
        <p:nvSpPr>
          <p:cNvPr id="2" name="TextBox 1">
            <a:extLst>
              <a:ext uri="{FF2B5EF4-FFF2-40B4-BE49-F238E27FC236}">
                <a16:creationId xmlns:a16="http://schemas.microsoft.com/office/drawing/2014/main" id="{C8C90362-B6D8-E642-943E-BD4DE344CFBC}"/>
              </a:ext>
            </a:extLst>
          </p:cNvPr>
          <p:cNvSpPr txBox="1"/>
          <p:nvPr/>
        </p:nvSpPr>
        <p:spPr>
          <a:xfrm>
            <a:off x="268612" y="6410328"/>
            <a:ext cx="6645409"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Healthcare Quarterly 15 (Special Issue) April 2012: 24-29.doi:10.12927/hcq.2012.22845</a:t>
            </a:r>
          </a:p>
        </p:txBody>
      </p:sp>
    </p:spTree>
    <p:extLst>
      <p:ext uri="{BB962C8B-B14F-4D97-AF65-F5344CB8AC3E}">
        <p14:creationId xmlns:p14="http://schemas.microsoft.com/office/powerpoint/2010/main" val="3347119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EB6CD-23A1-6C45-82A7-02EABC388621}"/>
              </a:ext>
            </a:extLst>
          </p:cNvPr>
          <p:cNvSpPr>
            <a:spLocks noGrp="1"/>
          </p:cNvSpPr>
          <p:nvPr>
            <p:ph type="title"/>
          </p:nvPr>
        </p:nvSpPr>
        <p:spPr/>
        <p:txBody>
          <a:bodyPr/>
          <a:lstStyle/>
          <a:p>
            <a:r>
              <a:rPr lang="en-US" dirty="0"/>
              <a:t>Factors Limiting Human Performance</a:t>
            </a:r>
          </a:p>
        </p:txBody>
      </p:sp>
      <p:sp>
        <p:nvSpPr>
          <p:cNvPr id="3" name="Content Placeholder 2">
            <a:extLst>
              <a:ext uri="{FF2B5EF4-FFF2-40B4-BE49-F238E27FC236}">
                <a16:creationId xmlns:a16="http://schemas.microsoft.com/office/drawing/2014/main" id="{7905FD78-B041-AC41-BC82-04B6D951296D}"/>
              </a:ext>
            </a:extLst>
          </p:cNvPr>
          <p:cNvSpPr>
            <a:spLocks noGrp="1"/>
          </p:cNvSpPr>
          <p:nvPr>
            <p:ph idx="1"/>
          </p:nvPr>
        </p:nvSpPr>
        <p:spPr/>
        <p:txBody>
          <a:bodyPr>
            <a:normAutofit fontScale="77500" lnSpcReduction="20000"/>
          </a:bodyPr>
          <a:lstStyle/>
          <a:p>
            <a:r>
              <a:rPr lang="en-US" dirty="0"/>
              <a:t>External factors</a:t>
            </a:r>
          </a:p>
          <a:p>
            <a:pPr lvl="2"/>
            <a:r>
              <a:rPr lang="en-US" dirty="0"/>
              <a:t>Distractions</a:t>
            </a:r>
          </a:p>
          <a:p>
            <a:pPr lvl="2"/>
            <a:r>
              <a:rPr lang="en-US" dirty="0"/>
              <a:t>Cognitive overload (multitasking, excessive workload)</a:t>
            </a:r>
          </a:p>
          <a:p>
            <a:pPr lvl="2"/>
            <a:r>
              <a:rPr lang="en-US" dirty="0"/>
              <a:t>Time pressures</a:t>
            </a:r>
          </a:p>
          <a:p>
            <a:pPr lvl="2"/>
            <a:r>
              <a:rPr lang="en-US" dirty="0"/>
              <a:t>Physical environment (temp, lighting, physical layout)</a:t>
            </a:r>
          </a:p>
          <a:p>
            <a:pPr lvl="2"/>
            <a:r>
              <a:rPr lang="en-US" dirty="0">
                <a:solidFill>
                  <a:schemeClr val="accent1"/>
                </a:solidFill>
              </a:rPr>
              <a:t>Equipment/technology* (user interface)</a:t>
            </a:r>
          </a:p>
          <a:p>
            <a:r>
              <a:rPr lang="en-US" dirty="0"/>
              <a:t>Internal</a:t>
            </a:r>
          </a:p>
          <a:p>
            <a:pPr lvl="2"/>
            <a:r>
              <a:rPr lang="en-US" dirty="0">
                <a:solidFill>
                  <a:schemeClr val="accent1"/>
                </a:solidFill>
              </a:rPr>
              <a:t>Cognitive bias</a:t>
            </a:r>
          </a:p>
          <a:p>
            <a:pPr lvl="2"/>
            <a:r>
              <a:rPr lang="en-US" dirty="0"/>
              <a:t>Emotion</a:t>
            </a:r>
          </a:p>
          <a:p>
            <a:pPr lvl="2"/>
            <a:r>
              <a:rPr lang="en-US" dirty="0"/>
              <a:t>Fatigue</a:t>
            </a:r>
          </a:p>
          <a:p>
            <a:pPr marL="114300" indent="0">
              <a:buNone/>
            </a:pPr>
            <a:r>
              <a:rPr lang="en-US" dirty="0"/>
              <a:t>*</a:t>
            </a:r>
            <a:r>
              <a:rPr lang="en-US" sz="2500" dirty="0"/>
              <a:t>Technology can free up </a:t>
            </a:r>
            <a:r>
              <a:rPr lang="en-US" sz="2500" i="1" dirty="0"/>
              <a:t>or</a:t>
            </a:r>
            <a:r>
              <a:rPr lang="en-US" sz="2500" dirty="0"/>
              <a:t> tax cognitive processes</a:t>
            </a:r>
          </a:p>
          <a:p>
            <a:pPr marL="114300" indent="0">
              <a:buNone/>
            </a:pPr>
            <a:endParaRPr lang="en-US" dirty="0"/>
          </a:p>
        </p:txBody>
      </p:sp>
    </p:spTree>
    <p:extLst>
      <p:ext uri="{BB962C8B-B14F-4D97-AF65-F5344CB8AC3E}">
        <p14:creationId xmlns:p14="http://schemas.microsoft.com/office/powerpoint/2010/main" val="2285540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30B5E-5CB8-3C4E-949E-B2CA8B007813}"/>
              </a:ext>
            </a:extLst>
          </p:cNvPr>
          <p:cNvSpPr>
            <a:spLocks noGrp="1"/>
          </p:cNvSpPr>
          <p:nvPr>
            <p:ph type="title"/>
          </p:nvPr>
        </p:nvSpPr>
        <p:spPr/>
        <p:txBody>
          <a:bodyPr/>
          <a:lstStyle/>
          <a:p>
            <a:r>
              <a:rPr lang="en-US" dirty="0"/>
              <a:t>Human Factors – Official Definition</a:t>
            </a:r>
          </a:p>
        </p:txBody>
      </p:sp>
      <p:sp>
        <p:nvSpPr>
          <p:cNvPr id="3" name="Content Placeholder 2">
            <a:extLst>
              <a:ext uri="{FF2B5EF4-FFF2-40B4-BE49-F238E27FC236}">
                <a16:creationId xmlns:a16="http://schemas.microsoft.com/office/drawing/2014/main" id="{EAE5D143-0103-0D44-AC22-C7444719D007}"/>
              </a:ext>
            </a:extLst>
          </p:cNvPr>
          <p:cNvSpPr>
            <a:spLocks noGrp="1"/>
          </p:cNvSpPr>
          <p:nvPr>
            <p:ph idx="1"/>
          </p:nvPr>
        </p:nvSpPr>
        <p:spPr/>
        <p:txBody>
          <a:bodyPr>
            <a:normAutofit/>
          </a:bodyPr>
          <a:lstStyle/>
          <a:p>
            <a:r>
              <a:rPr lang="en-US" dirty="0"/>
              <a:t>”The scientific discipline concerned with the understanding of </a:t>
            </a:r>
            <a:r>
              <a:rPr lang="en-US" b="1" dirty="0"/>
              <a:t>interactions among humans and other elements of a system</a:t>
            </a:r>
            <a:r>
              <a:rPr lang="en-US" dirty="0"/>
              <a:t>, and the profession that applies theory, principles, data, and other methods to design in order to </a:t>
            </a:r>
            <a:r>
              <a:rPr lang="en-US" b="1" dirty="0"/>
              <a:t>optimize human well-being and overall system performance</a:t>
            </a:r>
            <a:r>
              <a:rPr lang="en-US" dirty="0"/>
              <a:t>.”</a:t>
            </a:r>
          </a:p>
          <a:p>
            <a:endParaRPr lang="en-US" dirty="0"/>
          </a:p>
          <a:p>
            <a:pPr marL="0" indent="0">
              <a:buNone/>
            </a:pPr>
            <a:r>
              <a:rPr lang="en-US" sz="1800" i="1" dirty="0"/>
              <a:t>International Ergonomics Association, 2000 (https://iea.cc/about/what-is-ergonomics/)</a:t>
            </a:r>
          </a:p>
        </p:txBody>
      </p:sp>
    </p:spTree>
    <p:extLst>
      <p:ext uri="{BB962C8B-B14F-4D97-AF65-F5344CB8AC3E}">
        <p14:creationId xmlns:p14="http://schemas.microsoft.com/office/powerpoint/2010/main" val="2573200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92A74-0403-A646-87CD-1EBBA2392B78}"/>
              </a:ext>
            </a:extLst>
          </p:cNvPr>
          <p:cNvSpPr>
            <a:spLocks noGrp="1"/>
          </p:cNvSpPr>
          <p:nvPr>
            <p:ph type="title"/>
          </p:nvPr>
        </p:nvSpPr>
        <p:spPr/>
        <p:txBody>
          <a:bodyPr/>
          <a:lstStyle/>
          <a:p>
            <a:r>
              <a:rPr lang="en-US" dirty="0"/>
              <a:t>Human Factors – Wiki Definition</a:t>
            </a:r>
          </a:p>
        </p:txBody>
      </p:sp>
      <p:sp>
        <p:nvSpPr>
          <p:cNvPr id="3" name="Content Placeholder 2">
            <a:extLst>
              <a:ext uri="{FF2B5EF4-FFF2-40B4-BE49-F238E27FC236}">
                <a16:creationId xmlns:a16="http://schemas.microsoft.com/office/drawing/2014/main" id="{13024E6F-4B59-6144-A638-8E464E4C9D25}"/>
              </a:ext>
            </a:extLst>
          </p:cNvPr>
          <p:cNvSpPr>
            <a:spLocks noGrp="1"/>
          </p:cNvSpPr>
          <p:nvPr>
            <p:ph idx="1"/>
          </p:nvPr>
        </p:nvSpPr>
        <p:spPr/>
        <p:txBody>
          <a:bodyPr>
            <a:normAutofit fontScale="92500" lnSpcReduction="10000"/>
          </a:bodyPr>
          <a:lstStyle/>
          <a:p>
            <a:r>
              <a:rPr lang="en-US" dirty="0"/>
              <a:t>“The application of psychological and physiological principles to the engineering and design of products, processes and systems (with a specific focus on the interaction between the human and the thing of interest). The main goals are to:</a:t>
            </a:r>
          </a:p>
          <a:p>
            <a:pPr lvl="2"/>
            <a:r>
              <a:rPr lang="en-US" sz="3000" dirty="0"/>
              <a:t>reduce human error</a:t>
            </a:r>
          </a:p>
          <a:p>
            <a:pPr lvl="2"/>
            <a:r>
              <a:rPr lang="en-US" sz="3000" dirty="0"/>
              <a:t>increase productivity</a:t>
            </a:r>
          </a:p>
          <a:p>
            <a:pPr lvl="2"/>
            <a:r>
              <a:rPr lang="en-US" sz="3000" dirty="0"/>
              <a:t>enhance safety</a:t>
            </a:r>
          </a:p>
          <a:p>
            <a:pPr lvl="2"/>
            <a:r>
              <a:rPr lang="en-US" sz="3000" dirty="0"/>
              <a:t>enhance comfort</a:t>
            </a:r>
          </a:p>
        </p:txBody>
      </p:sp>
    </p:spTree>
    <p:extLst>
      <p:ext uri="{BB962C8B-B14F-4D97-AF65-F5344CB8AC3E}">
        <p14:creationId xmlns:p14="http://schemas.microsoft.com/office/powerpoint/2010/main" val="1654208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lternate Process 5">
            <a:extLst>
              <a:ext uri="{FF2B5EF4-FFF2-40B4-BE49-F238E27FC236}">
                <a16:creationId xmlns:a16="http://schemas.microsoft.com/office/drawing/2014/main" id="{CB5E39F7-9F4A-4930-B8BC-487E3C5189B6}"/>
              </a:ext>
            </a:extLst>
          </p:cNvPr>
          <p:cNvSpPr/>
          <p:nvPr/>
        </p:nvSpPr>
        <p:spPr>
          <a:xfrm>
            <a:off x="1054895" y="844550"/>
            <a:ext cx="8734425" cy="2432050"/>
          </a:xfrm>
          <a:prstGeom prst="flowChartAlternateProcess">
            <a:avLst/>
          </a:prstGeom>
          <a:solidFill>
            <a:schemeClr val="bg2"/>
          </a:solidFill>
          <a:ln w="63500">
            <a:solidFill>
              <a:schemeClr val="tx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388" name="Content Placeholder 2">
            <a:extLst>
              <a:ext uri="{FF2B5EF4-FFF2-40B4-BE49-F238E27FC236}">
                <a16:creationId xmlns:a16="http://schemas.microsoft.com/office/drawing/2014/main" id="{D0CA113C-F0A8-498F-BF90-124B994C69E4}"/>
              </a:ext>
            </a:extLst>
          </p:cNvPr>
          <p:cNvSpPr txBox="1">
            <a:spLocks/>
          </p:cNvSpPr>
          <p:nvPr/>
        </p:nvSpPr>
        <p:spPr bwMode="auto">
          <a:xfrm>
            <a:off x="1410492" y="996950"/>
            <a:ext cx="8609015"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Bef>
                <a:spcPct val="20000"/>
              </a:spcBef>
              <a:buFont typeface="Arial" panose="020B0604020202020204" pitchFamily="34" charset="0"/>
              <a:buNone/>
            </a:pPr>
            <a:r>
              <a:rPr lang="en-US" altLang="en-US" sz="4700" dirty="0">
                <a:latin typeface="Futura" charset="0"/>
              </a:rPr>
              <a:t>“</a:t>
            </a:r>
            <a:r>
              <a:rPr lang="en-US" altLang="en-US" sz="4000" i="1" dirty="0">
                <a:latin typeface="Calibri" panose="020F0502020204030204" pitchFamily="34" charset="0"/>
                <a:cs typeface="Calibri" panose="020F0502020204030204" pitchFamily="34" charset="0"/>
              </a:rPr>
              <a:t>We cannot change the human condition but we can change the conditions under which humans work</a:t>
            </a:r>
            <a:r>
              <a:rPr lang="en-US" altLang="en-US" sz="4700" dirty="0">
                <a:latin typeface="Futura" charset="0"/>
              </a:rPr>
              <a:t>” </a:t>
            </a:r>
            <a:endParaRPr lang="en-US" altLang="en-US" sz="3200" i="1" dirty="0">
              <a:latin typeface="Calibri" panose="020F0502020204030204" pitchFamily="34" charset="0"/>
            </a:endParaRPr>
          </a:p>
          <a:p>
            <a:pPr algn="r">
              <a:spcBef>
                <a:spcPct val="20000"/>
              </a:spcBef>
              <a:buFont typeface="Arial" panose="020B0604020202020204" pitchFamily="34" charset="0"/>
              <a:buNone/>
            </a:pPr>
            <a:endParaRPr lang="en-US" altLang="en-US" sz="3200" i="1" dirty="0">
              <a:solidFill>
                <a:schemeClr val="tx2"/>
              </a:solidFill>
              <a:latin typeface="Calibri" panose="020F0502020204030204" pitchFamily="34" charset="0"/>
            </a:endParaRPr>
          </a:p>
          <a:p>
            <a:pPr algn="r">
              <a:spcBef>
                <a:spcPct val="20000"/>
              </a:spcBef>
              <a:buFont typeface="Arial" panose="020B0604020202020204" pitchFamily="34" charset="0"/>
              <a:buNone/>
            </a:pPr>
            <a:endParaRPr lang="en-US" altLang="en-US" sz="3200" i="1" dirty="0">
              <a:solidFill>
                <a:schemeClr val="tx2"/>
              </a:solidFill>
              <a:latin typeface="Calibri" panose="020F0502020204030204" pitchFamily="34" charset="0"/>
            </a:endParaRPr>
          </a:p>
          <a:p>
            <a:pPr algn="r">
              <a:spcBef>
                <a:spcPct val="20000"/>
              </a:spcBef>
              <a:buFont typeface="Arial" panose="020B0604020202020204" pitchFamily="34" charset="0"/>
              <a:buNone/>
            </a:pPr>
            <a:endParaRPr lang="en-US" altLang="en-US" sz="3200" i="1" dirty="0">
              <a:solidFill>
                <a:schemeClr val="tx2"/>
              </a:solidFill>
              <a:latin typeface="Calibri" panose="020F0502020204030204" pitchFamily="34" charset="0"/>
            </a:endParaRPr>
          </a:p>
          <a:p>
            <a:pPr algn="r">
              <a:spcBef>
                <a:spcPct val="20000"/>
              </a:spcBef>
              <a:buFont typeface="Arial" panose="020B0604020202020204" pitchFamily="34" charset="0"/>
              <a:buNone/>
            </a:pPr>
            <a:endParaRPr lang="en-US" altLang="en-US" sz="3200" i="1" dirty="0">
              <a:solidFill>
                <a:schemeClr val="tx2"/>
              </a:solidFill>
              <a:latin typeface="Calibri" panose="020F0502020204030204" pitchFamily="34" charset="0"/>
            </a:endParaRPr>
          </a:p>
        </p:txBody>
      </p:sp>
      <p:sp>
        <p:nvSpPr>
          <p:cNvPr id="16389" name="TextBox 1">
            <a:extLst>
              <a:ext uri="{FF2B5EF4-FFF2-40B4-BE49-F238E27FC236}">
                <a16:creationId xmlns:a16="http://schemas.microsoft.com/office/drawing/2014/main" id="{BA5B8395-7B87-46C7-86A0-14A5CEEECAC5}"/>
              </a:ext>
            </a:extLst>
          </p:cNvPr>
          <p:cNvSpPr txBox="1">
            <a:spLocks noChangeArrowheads="1"/>
          </p:cNvSpPr>
          <p:nvPr/>
        </p:nvSpPr>
        <p:spPr bwMode="auto">
          <a:xfrm>
            <a:off x="939801" y="3429000"/>
            <a:ext cx="8964612"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r>
              <a:rPr lang="en-US" altLang="en-US" sz="3600" dirty="0">
                <a:latin typeface="Calibri" panose="020F0502020204030204" pitchFamily="34" charset="0"/>
                <a:ea typeface="ＭＳ Ｐゴシック"/>
                <a:cs typeface="Calibri" panose="020F0502020204030204" pitchFamily="34" charset="0"/>
              </a:rPr>
              <a:t>James Reason, 1999</a:t>
            </a:r>
          </a:p>
          <a:p>
            <a:pPr eaLnBrk="1" hangingPunct="1"/>
            <a:endParaRPr lang="en-US" altLang="en-US" sz="2000" b="1" dirty="0">
              <a:latin typeface="Calibri" panose="020F0502020204030204" pitchFamily="34" charset="0"/>
              <a:ea typeface="ＭＳ Ｐゴシック"/>
              <a:cs typeface="Calibri" panose="020F0502020204030204" pitchFamily="34" charset="0"/>
            </a:endParaRPr>
          </a:p>
          <a:p>
            <a:pPr eaLnBrk="1" hangingPunct="1"/>
            <a:r>
              <a:rPr lang="en-US" altLang="en-US" sz="3200" b="1" dirty="0">
                <a:latin typeface="Calibri" panose="020F0502020204030204" pitchFamily="34" charset="0"/>
                <a:ea typeface="ＭＳ Ｐゴシック"/>
                <a:cs typeface="Calibri" panose="020F0502020204030204" pitchFamily="34" charset="0"/>
              </a:rPr>
              <a:t>Important</a:t>
            </a:r>
            <a:r>
              <a:rPr lang="en-US" altLang="en-US" sz="3200" dirty="0">
                <a:latin typeface="Calibri" panose="020F0502020204030204" pitchFamily="34" charset="0"/>
                <a:ea typeface="ＭＳ Ｐゴシック"/>
                <a:cs typeface="Calibri" panose="020F0502020204030204" pitchFamily="34" charset="0"/>
              </a:rPr>
              <a:t>: HF practitioners aren’t trying to change the clinicians’ limitations, just study them, take them into account and design accordingly</a:t>
            </a:r>
          </a:p>
        </p:txBody>
      </p:sp>
      <p:sp>
        <p:nvSpPr>
          <p:cNvPr id="2" name="TextBox 1">
            <a:extLst>
              <a:ext uri="{FF2B5EF4-FFF2-40B4-BE49-F238E27FC236}">
                <a16:creationId xmlns:a16="http://schemas.microsoft.com/office/drawing/2014/main" id="{50A1C7BC-4E4B-DAE3-C96A-E2841976C956}"/>
              </a:ext>
            </a:extLst>
          </p:cNvPr>
          <p:cNvSpPr txBox="1"/>
          <p:nvPr/>
        </p:nvSpPr>
        <p:spPr>
          <a:xfrm>
            <a:off x="114300" y="6388100"/>
            <a:ext cx="10287000" cy="307777"/>
          </a:xfrm>
          <a:prstGeom prst="rect">
            <a:avLst/>
          </a:prstGeom>
          <a:noFill/>
        </p:spPr>
        <p:txBody>
          <a:bodyPr wrap="square" rtlCol="0">
            <a:spAutoFit/>
          </a:bodyPr>
          <a:lstStyle/>
          <a:p>
            <a:r>
              <a:rPr lang="en-US" sz="1400">
                <a:latin typeface="Calibri" panose="020F0502020204030204" pitchFamily="34" charset="0"/>
                <a:cs typeface="Calibri" panose="020F0502020204030204" pitchFamily="34" charset="0"/>
              </a:rPr>
              <a:t>https://www.ncbi.nlm.nih.gov/pmc/articles/PMC1070929/pdf/wjm17200393.pdf</a:t>
            </a:r>
          </a:p>
        </p:txBody>
      </p:sp>
    </p:spTree>
    <p:extLst>
      <p:ext uri="{BB962C8B-B14F-4D97-AF65-F5344CB8AC3E}">
        <p14:creationId xmlns:p14="http://schemas.microsoft.com/office/powerpoint/2010/main" val="4142591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854F5-C19A-F449-801C-352F1FAA0D5B}"/>
              </a:ext>
            </a:extLst>
          </p:cNvPr>
          <p:cNvSpPr>
            <a:spLocks noGrp="1"/>
          </p:cNvSpPr>
          <p:nvPr>
            <p:ph type="title"/>
          </p:nvPr>
        </p:nvSpPr>
        <p:spPr/>
        <p:txBody>
          <a:bodyPr/>
          <a:lstStyle/>
          <a:p>
            <a:r>
              <a:rPr lang="en-US" dirty="0"/>
              <a:t>Human Factors – Disciplines Involved</a:t>
            </a:r>
          </a:p>
        </p:txBody>
      </p:sp>
      <p:sp>
        <p:nvSpPr>
          <p:cNvPr id="3" name="Content Placeholder 2">
            <a:extLst>
              <a:ext uri="{FF2B5EF4-FFF2-40B4-BE49-F238E27FC236}">
                <a16:creationId xmlns:a16="http://schemas.microsoft.com/office/drawing/2014/main" id="{A639E2D5-D8B5-1949-8E99-5381DD756808}"/>
              </a:ext>
            </a:extLst>
          </p:cNvPr>
          <p:cNvSpPr>
            <a:spLocks noGrp="1"/>
          </p:cNvSpPr>
          <p:nvPr>
            <p:ph sz="half" idx="1"/>
          </p:nvPr>
        </p:nvSpPr>
        <p:spPr/>
        <p:txBody>
          <a:bodyPr/>
          <a:lstStyle/>
          <a:p>
            <a:r>
              <a:rPr lang="en-US" sz="4000" dirty="0"/>
              <a:t> Psychology</a:t>
            </a:r>
          </a:p>
          <a:p>
            <a:r>
              <a:rPr lang="en-US" sz="4000" dirty="0"/>
              <a:t> Sociology</a:t>
            </a:r>
          </a:p>
          <a:p>
            <a:r>
              <a:rPr lang="en-US" sz="4000" dirty="0"/>
              <a:t> Engineering</a:t>
            </a:r>
          </a:p>
          <a:p>
            <a:r>
              <a:rPr lang="en-US" sz="4000" dirty="0"/>
              <a:t> Biomechanics</a:t>
            </a:r>
          </a:p>
          <a:p>
            <a:pPr marL="0" indent="0">
              <a:buNone/>
            </a:pPr>
            <a:endParaRPr lang="en-US" dirty="0"/>
          </a:p>
        </p:txBody>
      </p:sp>
      <p:sp>
        <p:nvSpPr>
          <p:cNvPr id="4" name="Content Placeholder 3">
            <a:extLst>
              <a:ext uri="{FF2B5EF4-FFF2-40B4-BE49-F238E27FC236}">
                <a16:creationId xmlns:a16="http://schemas.microsoft.com/office/drawing/2014/main" id="{11B83606-0EE4-5B4E-9F96-E4EC778DC1D5}"/>
              </a:ext>
            </a:extLst>
          </p:cNvPr>
          <p:cNvSpPr>
            <a:spLocks noGrp="1"/>
          </p:cNvSpPr>
          <p:nvPr>
            <p:ph sz="half" idx="2"/>
          </p:nvPr>
        </p:nvSpPr>
        <p:spPr>
          <a:xfrm>
            <a:off x="5654493" y="2056092"/>
            <a:ext cx="5434195" cy="4200245"/>
          </a:xfrm>
        </p:spPr>
        <p:txBody>
          <a:bodyPr>
            <a:normAutofit/>
          </a:bodyPr>
          <a:lstStyle/>
          <a:p>
            <a:r>
              <a:rPr lang="en-US" sz="4000" dirty="0"/>
              <a:t> Industrial design</a:t>
            </a:r>
          </a:p>
          <a:p>
            <a:r>
              <a:rPr lang="en-US" sz="4000" dirty="0"/>
              <a:t> Visual design</a:t>
            </a:r>
          </a:p>
          <a:p>
            <a:r>
              <a:rPr lang="en-US" sz="4000" dirty="0"/>
              <a:t> User experience</a:t>
            </a:r>
          </a:p>
          <a:p>
            <a:r>
              <a:rPr lang="en-US" sz="4000" dirty="0"/>
              <a:t> User interface design</a:t>
            </a:r>
          </a:p>
        </p:txBody>
      </p:sp>
    </p:spTree>
    <p:extLst>
      <p:ext uri="{BB962C8B-B14F-4D97-AF65-F5344CB8AC3E}">
        <p14:creationId xmlns:p14="http://schemas.microsoft.com/office/powerpoint/2010/main" val="33543962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1358</TotalTime>
  <Words>1787</Words>
  <Application>Microsoft Macintosh PowerPoint</Application>
  <PresentationFormat>Widescreen</PresentationFormat>
  <Paragraphs>223</Paragraphs>
  <Slides>36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ＭＳ Ｐゴシック</vt:lpstr>
      <vt:lpstr>Arial</vt:lpstr>
      <vt:lpstr>Calibri</vt:lpstr>
      <vt:lpstr>Century Gothic</vt:lpstr>
      <vt:lpstr>Futura</vt:lpstr>
      <vt:lpstr>Wingdings 3</vt:lpstr>
      <vt:lpstr>Ion</vt:lpstr>
      <vt:lpstr>This work is licensed under CC BY-NC-SA 4.0. To view a copy of this license, visit: https://creativecommons.org/licenses/by-nc-sa/4.0/</vt:lpstr>
      <vt:lpstr>Human Factors and Human Limitations Pre-Session Material</vt:lpstr>
      <vt:lpstr>Objectives</vt:lpstr>
      <vt:lpstr>PowerPoint Presentation</vt:lpstr>
      <vt:lpstr>Factors Limiting Human Performance</vt:lpstr>
      <vt:lpstr>Human Factors – Official Definition</vt:lpstr>
      <vt:lpstr>Human Factors – Wiki Definition</vt:lpstr>
      <vt:lpstr>PowerPoint Presentation</vt:lpstr>
      <vt:lpstr>Human Factors – Disciplines Involved</vt:lpstr>
      <vt:lpstr>Some Methods of Study</vt:lpstr>
      <vt:lpstr>Examples of Equipment Design Elements</vt:lpstr>
      <vt:lpstr>Ways Technology Can Improve Safety</vt:lpstr>
      <vt:lpstr>Ways Technology Can Compromise Safety</vt:lpstr>
      <vt:lpstr>Example of Human Factors Research</vt:lpstr>
      <vt:lpstr>The Ottawa Hospital (TOH) Study</vt:lpstr>
      <vt:lpstr>TOH HF Study</vt:lpstr>
      <vt:lpstr>Results: Objective Observer Evaluations</vt:lpstr>
      <vt:lpstr>Results: Objective Observer Evaluations</vt:lpstr>
      <vt:lpstr>Subjective Usability Data</vt:lpstr>
      <vt:lpstr>Recommendations</vt:lpstr>
      <vt:lpstr>More Recent Example: HF and COVID (PPE)</vt:lpstr>
      <vt:lpstr>Hospital Procurement of Technology</vt:lpstr>
      <vt:lpstr>Internal Human Limitations: Common Cognitive Biases in Medicine</vt:lpstr>
      <vt:lpstr>Common Examples of Cognitive Biases in Medicine  (NB: can have &gt; 1  bias at a time!)</vt:lpstr>
      <vt:lpstr>Cognitive Biases in Medicine</vt:lpstr>
      <vt:lpstr>Cognitive Biases in Medicine</vt:lpstr>
      <vt:lpstr>Cognitive Biases in Medicine</vt:lpstr>
      <vt:lpstr>Cognitive Biases in Medicine</vt:lpstr>
      <vt:lpstr>Cognitive Biases in Medicine</vt:lpstr>
      <vt:lpstr>Cognitive Biases in Medicine</vt:lpstr>
      <vt:lpstr>Cognitive Biases in Medicine</vt:lpstr>
      <vt:lpstr>Cognitive Biases in Medicine</vt:lpstr>
      <vt:lpstr>Cognitive Debiasing Interventions</vt:lpstr>
      <vt:lpstr>Cognitive Debiasing Interventions</vt:lpstr>
      <vt:lpstr>Upcoming Interactive Session</vt:lpstr>
      <vt:lpstr>This work is licensed under CC BY-NC-SA 4.0. To view a copy of this license, visit: https://creativecommons.org/licenses/by-nc-sa/4.0/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Factors and Human Limitations</dc:title>
  <dc:creator>Lucie Filteau</dc:creator>
  <cp:lastModifiedBy>Lucie Filteau</cp:lastModifiedBy>
  <cp:revision>33</cp:revision>
  <dcterms:created xsi:type="dcterms:W3CDTF">2021-04-05T17:56:30Z</dcterms:created>
  <dcterms:modified xsi:type="dcterms:W3CDTF">2024-08-20T20:24:57Z</dcterms:modified>
</cp:coreProperties>
</file>