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8"/>
  </p:notesMasterIdLst>
  <p:sldIdLst>
    <p:sldId id="693" r:id="rId2"/>
    <p:sldId id="256" r:id="rId3"/>
    <p:sldId id="690" r:id="rId4"/>
    <p:sldId id="660" r:id="rId5"/>
    <p:sldId id="278" r:id="rId6"/>
    <p:sldId id="650" r:id="rId7"/>
    <p:sldId id="661" r:id="rId8"/>
    <p:sldId id="662" r:id="rId9"/>
    <p:sldId id="663" r:id="rId10"/>
    <p:sldId id="664" r:id="rId11"/>
    <p:sldId id="667" r:id="rId12"/>
    <p:sldId id="695" r:id="rId13"/>
    <p:sldId id="669" r:id="rId14"/>
    <p:sldId id="668" r:id="rId15"/>
    <p:sldId id="638" r:id="rId16"/>
    <p:sldId id="69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379"/>
    <p:restoredTop sz="73333"/>
  </p:normalViewPr>
  <p:slideViewPr>
    <p:cSldViewPr snapToGrid="0" snapToObjects="1">
      <p:cViewPr varScale="1">
        <p:scale>
          <a:sx n="92" d="100"/>
          <a:sy n="92" d="100"/>
        </p:scale>
        <p:origin x="2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6B9E4-E46D-A348-A5A8-1239F2107B4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54823-D682-7740-99D8-57964D19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6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15BB5-E1FF-0745-86A9-101ED562AC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4823-D682-7740-99D8-57964D19BB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9B1-4F4F-384A-80E3-2F0B035C4F4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B323-3001-1548-9EA0-FC5B38A1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5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9B1-4F4F-384A-80E3-2F0B035C4F4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B323-3001-1548-9EA0-FC5B38A1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7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9B1-4F4F-384A-80E3-2F0B035C4F4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B323-3001-1548-9EA0-FC5B38A1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7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9B1-4F4F-384A-80E3-2F0B035C4F4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B323-3001-1548-9EA0-FC5B38A1C3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1595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9B1-4F4F-384A-80E3-2F0B035C4F4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B323-3001-1548-9EA0-FC5B38A1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9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9B1-4F4F-384A-80E3-2F0B035C4F4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B323-3001-1548-9EA0-FC5B38A1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15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9B1-4F4F-384A-80E3-2F0B035C4F4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B323-3001-1548-9EA0-FC5B38A1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60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9B1-4F4F-384A-80E3-2F0B035C4F4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B323-3001-1548-9EA0-FC5B38A1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73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9B1-4F4F-384A-80E3-2F0B035C4F4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B323-3001-1548-9EA0-FC5B38A1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2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11256434" y="6467475"/>
            <a:ext cx="32596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endParaRPr lang="en-US" altLang="en-US" sz="1800">
              <a:solidFill>
                <a:srgbClr val="878787"/>
              </a:solidFill>
              <a:latin typeface="Calibri" pitchFamily="-108" charset="0"/>
              <a:sym typeface="Calibri" pitchFamily="-108" charset="0"/>
            </a:endParaRPr>
          </a:p>
        </p:txBody>
      </p:sp>
      <p:pic>
        <p:nvPicPr>
          <p:cNvPr id="3" name="Picture 18" descr="Aspire deck_head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9" descr="Aspire_tagline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08000" y="6524625"/>
            <a:ext cx="3657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0" descr="Logos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479368" y="6129339"/>
            <a:ext cx="310303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/>
          </p:cNvSpPr>
          <p:nvPr userDrawn="1"/>
        </p:nvSpPr>
        <p:spPr bwMode="auto">
          <a:xfrm>
            <a:off x="7721600" y="381000"/>
            <a:ext cx="38608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altLang="en-US" sz="2400" dirty="0">
                <a:solidFill>
                  <a:srgbClr val="FFFFFF"/>
                </a:solidFill>
                <a:latin typeface="Verdana" charset="0"/>
                <a:sym typeface="Verdana" charset="0"/>
              </a:rPr>
              <a:t>QI Methods</a:t>
            </a:r>
            <a:br>
              <a:rPr lang="en-US" altLang="en-US" sz="2400" dirty="0">
                <a:solidFill>
                  <a:srgbClr val="FFFFFF"/>
                </a:solidFill>
                <a:latin typeface="Verdana" charset="0"/>
                <a:sym typeface="Verdana" charset="0"/>
              </a:rPr>
            </a:br>
            <a:endParaRPr lang="en-US" altLang="en-US" sz="2400" dirty="0">
              <a:solidFill>
                <a:srgbClr val="FFFFFF"/>
              </a:solidFill>
              <a:latin typeface="Verdana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9B1-4F4F-384A-80E3-2F0B035C4F4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B323-3001-1548-9EA0-FC5B38A1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4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9B1-4F4F-384A-80E3-2F0B035C4F4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B323-3001-1548-9EA0-FC5B38A1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7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>
            <a:normAutofit/>
          </a:bodyPr>
          <a:lstStyle>
            <a:lvl1pPr>
              <a:defRPr sz="2600" baseline="0"/>
            </a:lvl1pPr>
            <a:lvl2pPr>
              <a:defRPr sz="2200" baseline="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698047" cy="4200245"/>
          </a:xfrm>
        </p:spPr>
        <p:txBody>
          <a:bodyPr>
            <a:normAutofit/>
          </a:bodyPr>
          <a:lstStyle>
            <a:lvl1pPr>
              <a:defRPr sz="2600" baseline="0"/>
            </a:lvl1pPr>
            <a:lvl2pPr>
              <a:defRPr sz="2200" baseline="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9B1-4F4F-384A-80E3-2F0B035C4F4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B323-3001-1548-9EA0-FC5B38A1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2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9B1-4F4F-384A-80E3-2F0B035C4F4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B323-3001-1548-9EA0-FC5B38A1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9B1-4F4F-384A-80E3-2F0B035C4F4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B323-3001-1548-9EA0-FC5B38A1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9B1-4F4F-384A-80E3-2F0B035C4F4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B323-3001-1548-9EA0-FC5B38A1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9B1-4F4F-384A-80E3-2F0B035C4F4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B323-3001-1548-9EA0-FC5B38A1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5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9B1-4F4F-384A-80E3-2F0B035C4F4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B323-3001-1548-9EA0-FC5B38A1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5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588" y="1676400"/>
            <a:ext cx="9286265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B309B1-4F4F-384A-80E3-2F0B035C4F4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CB323-3001-1548-9EA0-FC5B38A1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6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i="0" kern="1200" baseline="0">
          <a:solidFill>
            <a:schemeClr val="accent1"/>
          </a:solidFill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0" i="0" kern="1200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00" b="0" i="0" kern="1200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pd.royalcollege.ca/learn/courses/51/essential-guidance-for-quality-improvement" TargetMode="External"/><Relationship Id="rId2" Type="http://schemas.openxmlformats.org/officeDocument/2006/relationships/hyperlink" Target="https://www.cas.ca/en/about-cas/committees/quality-and-patient-safet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E512-8A24-B49F-6933-5B8341A1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68" y="5517397"/>
            <a:ext cx="11670224" cy="1078207"/>
          </a:xfrm>
        </p:spPr>
        <p:txBody>
          <a:bodyPr/>
          <a:lstStyle/>
          <a:p>
            <a:r>
              <a:rPr lang="en-CA" sz="2800" b="0" i="0" u="none" strike="noStrike">
                <a:solidFill>
                  <a:schemeClr val="tx1"/>
                </a:solidFill>
                <a:effectLst/>
              </a:rPr>
              <a:t>This work is licensed under CC BY-NC-SA 4.0. To view a copy of this license, visit: </a:t>
            </a:r>
            <a:r>
              <a:rPr lang="en-CA" sz="2800" b="0" i="0" u="none" strike="noStrike">
                <a:effectLst/>
              </a:rPr>
              <a:t>https://creativecommons.org/licenses/by-nc-sa/4.0/</a:t>
            </a:r>
            <a:endParaRPr lang="en-US" sz="2800"/>
          </a:p>
        </p:txBody>
      </p:sp>
      <p:pic>
        <p:nvPicPr>
          <p:cNvPr id="5" name="Picture 4" descr="A white and black text on a white background&#10;&#10;Description automatically generated">
            <a:extLst>
              <a:ext uri="{FF2B5EF4-FFF2-40B4-BE49-F238E27FC236}">
                <a16:creationId xmlns:a16="http://schemas.microsoft.com/office/drawing/2014/main" id="{8EC714A3-454C-2A5F-01F8-B73E7F7C4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27" y="595241"/>
            <a:ext cx="8649346" cy="477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16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435E-2740-0B42-9E7D-58008E5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Tackle??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E359-E925-154D-8622-67E8740FA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88" y="1676401"/>
            <a:ext cx="9286265" cy="47288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Need more info to pick an intervention!</a:t>
            </a:r>
          </a:p>
          <a:p>
            <a:r>
              <a:rPr lang="en-US" dirty="0"/>
              <a:t>Discussions with anesthesia providers</a:t>
            </a:r>
          </a:p>
          <a:p>
            <a:pPr lvl="1"/>
            <a:r>
              <a:rPr lang="en-US" dirty="0"/>
              <a:t>Rounds/dept meeting</a:t>
            </a:r>
          </a:p>
          <a:p>
            <a:pPr lvl="1"/>
            <a:r>
              <a:rPr lang="en-US" dirty="0"/>
              <a:t>Informal (lounge)</a:t>
            </a:r>
          </a:p>
          <a:p>
            <a:r>
              <a:rPr lang="en-US" dirty="0"/>
              <a:t>Survey (exploring practice patterns, knowledge/beliefs, obstacles)</a:t>
            </a:r>
          </a:p>
          <a:p>
            <a:r>
              <a:rPr lang="en-US" dirty="0"/>
              <a:t>Chart review to explore practice</a:t>
            </a:r>
          </a:p>
          <a:p>
            <a:r>
              <a:rPr lang="en-US" dirty="0"/>
              <a:t>Walk about to look at</a:t>
            </a:r>
          </a:p>
          <a:p>
            <a:pPr lvl="1"/>
            <a:r>
              <a:rPr lang="en-US" dirty="0"/>
              <a:t>med carts (reversal availability)</a:t>
            </a:r>
          </a:p>
          <a:p>
            <a:pPr lvl="1"/>
            <a:r>
              <a:rPr lang="en-US" dirty="0"/>
              <a:t>Equipment availability/functionality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0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A283-AF69-4C44-8537-B29FE909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C501-7D5F-5A47-B673-D62BE264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Generous rocuronium doses used for short ETT cases where NMB not required for surgery</a:t>
            </a:r>
          </a:p>
          <a:p>
            <a:r>
              <a:rPr lang="en-US" dirty="0"/>
              <a:t>Intervention?</a:t>
            </a:r>
          </a:p>
          <a:p>
            <a:r>
              <a:rPr lang="en-US" dirty="0"/>
              <a:t>Measurement?</a:t>
            </a:r>
          </a:p>
          <a:p>
            <a:pPr lvl="1"/>
            <a:r>
              <a:rPr lang="en-US" dirty="0"/>
              <a:t>Outcome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r>
              <a:rPr lang="en-US" dirty="0"/>
              <a:t>Balancing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9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A283-AF69-4C44-8537-B29FE909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C501-7D5F-5A47-B673-D62BE264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Anesthesia providers are not routinely using NMB monitors for cases where NMB is being administered</a:t>
            </a:r>
          </a:p>
          <a:p>
            <a:r>
              <a:rPr lang="en-US" dirty="0"/>
              <a:t>Intervention?</a:t>
            </a:r>
          </a:p>
          <a:p>
            <a:r>
              <a:rPr lang="en-US" dirty="0"/>
              <a:t>Measurement?</a:t>
            </a:r>
          </a:p>
          <a:p>
            <a:pPr lvl="1"/>
            <a:r>
              <a:rPr lang="en-US" dirty="0"/>
              <a:t>Outcome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r>
              <a:rPr lang="en-US" dirty="0"/>
              <a:t>Balancing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6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A283-AF69-4C44-8537-B29FE909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C501-7D5F-5A47-B673-D62BE264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Pharmacy restricts </a:t>
            </a:r>
            <a:r>
              <a:rPr lang="en-US" dirty="0" err="1"/>
              <a:t>Suggamadex</a:t>
            </a:r>
            <a:r>
              <a:rPr lang="en-US" dirty="0"/>
              <a:t> use to emergency (CICV) situations</a:t>
            </a:r>
          </a:p>
          <a:p>
            <a:r>
              <a:rPr lang="en-US" dirty="0"/>
              <a:t>Intervention?</a:t>
            </a:r>
          </a:p>
          <a:p>
            <a:r>
              <a:rPr lang="en-US" dirty="0"/>
              <a:t>Measurement?</a:t>
            </a:r>
          </a:p>
          <a:p>
            <a:pPr lvl="1"/>
            <a:r>
              <a:rPr lang="en-US" dirty="0"/>
              <a:t>Outcome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r>
              <a:rPr lang="en-US" dirty="0"/>
              <a:t>Balancing</a:t>
            </a:r>
          </a:p>
        </p:txBody>
      </p:sp>
    </p:spTree>
    <p:extLst>
      <p:ext uri="{BB962C8B-B14F-4D97-AF65-F5344CB8AC3E}">
        <p14:creationId xmlns:p14="http://schemas.microsoft.com/office/powerpoint/2010/main" val="2541434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2C55-0DC3-7A4C-948D-389451AC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D079-B2F2-7D4C-801D-19A2EA95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88" y="1676400"/>
            <a:ext cx="10888085" cy="4571999"/>
          </a:xfrm>
        </p:spPr>
        <p:txBody>
          <a:bodyPr/>
          <a:lstStyle/>
          <a:p>
            <a:r>
              <a:rPr lang="en-US" dirty="0"/>
              <a:t>Quality Improvement Parts 1 and 2 are </a:t>
            </a:r>
            <a:r>
              <a:rPr lang="en-US" i="1" dirty="0"/>
              <a:t>introductory</a:t>
            </a:r>
            <a:r>
              <a:rPr lang="en-US" dirty="0"/>
              <a:t> sessions</a:t>
            </a:r>
          </a:p>
          <a:p>
            <a:r>
              <a:rPr lang="en-US" dirty="0"/>
              <a:t>Many more QI resources/tools available!</a:t>
            </a:r>
          </a:p>
          <a:p>
            <a:r>
              <a:rPr lang="en-US" dirty="0"/>
              <a:t>Additional training opportunities</a:t>
            </a:r>
          </a:p>
          <a:p>
            <a:pPr lvl="1"/>
            <a:r>
              <a:rPr lang="en-US" dirty="0"/>
              <a:t>CAS website</a:t>
            </a:r>
          </a:p>
          <a:p>
            <a:pPr lvl="1"/>
            <a:r>
              <a:rPr lang="en-US" dirty="0">
                <a:hlinkClick r:id="rId2"/>
              </a:rPr>
              <a:t>https://www.cas.ca/en/about-cas/committees/quality-and-patient-safety</a:t>
            </a:r>
            <a:endParaRPr lang="en-US" dirty="0"/>
          </a:p>
          <a:p>
            <a:r>
              <a:rPr lang="en-US" dirty="0"/>
              <a:t>Another resource in development</a:t>
            </a:r>
          </a:p>
          <a:p>
            <a:pPr lvl="1"/>
            <a:r>
              <a:rPr lang="en-US" dirty="0"/>
              <a:t>Royal College QI Essential Guidance</a:t>
            </a:r>
          </a:p>
          <a:p>
            <a:pPr lvl="1"/>
            <a:r>
              <a:rPr lang="en-US" dirty="0">
                <a:hlinkClick r:id="rId3"/>
              </a:rPr>
              <a:t>https://cpd.royalcollege.ca/learn/courses/51/essential-guidance-for-quality-improvement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9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E37B-70CB-8845-8417-6AAE3761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1992923"/>
            <a:ext cx="8825657" cy="2203939"/>
          </a:xfrm>
        </p:spPr>
        <p:txBody>
          <a:bodyPr anchor="t"/>
          <a:lstStyle/>
          <a:p>
            <a:br>
              <a:rPr lang="en-US" sz="6000" dirty="0"/>
            </a:br>
            <a:r>
              <a:rPr lang="en-US" sz="6000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5EAB2-D384-E070-5A0B-7F187301B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51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E512-8A24-B49F-6933-5B8341A1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68" y="5517397"/>
            <a:ext cx="11670224" cy="1078207"/>
          </a:xfrm>
        </p:spPr>
        <p:txBody>
          <a:bodyPr/>
          <a:lstStyle/>
          <a:p>
            <a:r>
              <a:rPr lang="en-CA" sz="2800" b="0" i="0" u="none" strike="noStrike">
                <a:solidFill>
                  <a:schemeClr val="tx1"/>
                </a:solidFill>
                <a:effectLst/>
              </a:rPr>
              <a:t>This work is licensed under CC BY-NC-SA 4.0. To view a copy of this license, visit: </a:t>
            </a:r>
            <a:r>
              <a:rPr lang="en-CA" sz="2800" b="0" i="0" u="none" strike="noStrike">
                <a:effectLst/>
              </a:rPr>
              <a:t>https://creativecommons.org/licenses/by-nc-sa/4.0/</a:t>
            </a:r>
            <a:endParaRPr lang="en-US" sz="2800"/>
          </a:p>
        </p:txBody>
      </p:sp>
      <p:pic>
        <p:nvPicPr>
          <p:cNvPr id="5" name="Picture 4" descr="A white and black text on a white background&#10;&#10;Description automatically generated">
            <a:extLst>
              <a:ext uri="{FF2B5EF4-FFF2-40B4-BE49-F238E27FC236}">
                <a16:creationId xmlns:a16="http://schemas.microsoft.com/office/drawing/2014/main" id="{8EC714A3-454C-2A5F-01F8-B73E7F7C4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27" y="595241"/>
            <a:ext cx="8649346" cy="477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5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5446-9740-8D4D-9160-4E519B430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789710"/>
            <a:ext cx="11443855" cy="2951018"/>
          </a:xfrm>
        </p:spPr>
        <p:txBody>
          <a:bodyPr/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sz="6600" dirty="0">
                <a:solidFill>
                  <a:schemeClr val="tx1"/>
                </a:solidFill>
              </a:rPr>
              <a:t>Intro to Quality Improvement 2</a:t>
            </a:r>
            <a:br>
              <a:rPr lang="en-US" dirty="0"/>
            </a:br>
            <a:r>
              <a:rPr lang="en-US" sz="4800" dirty="0"/>
              <a:t>Core program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AB96D-029D-B545-AA72-F659FCA0D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464" y="5034909"/>
            <a:ext cx="8825658" cy="1185782"/>
          </a:xfrm>
        </p:spPr>
        <p:txBody>
          <a:bodyPr>
            <a:noAutofit/>
          </a:bodyPr>
          <a:lstStyle/>
          <a:p>
            <a:r>
              <a:rPr lang="en-US" sz="1600" b="1" dirty="0"/>
              <a:t>Lucie Filteau, MD, FRCPC</a:t>
            </a:r>
          </a:p>
          <a:p>
            <a:r>
              <a:rPr lang="en-US" sz="1600" b="1" dirty="0"/>
              <a:t>PGY 2-4 AHD</a:t>
            </a:r>
          </a:p>
          <a:p>
            <a:r>
              <a:rPr lang="en-US" sz="1600" b="1" dirty="0"/>
              <a:t>QPS Lecture Series</a:t>
            </a:r>
          </a:p>
        </p:txBody>
      </p:sp>
    </p:spTree>
    <p:extLst>
      <p:ext uri="{BB962C8B-B14F-4D97-AF65-F5344CB8AC3E}">
        <p14:creationId xmlns:p14="http://schemas.microsoft.com/office/powerpoint/2010/main" val="381412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49BD-C4A4-453B-ED7B-5FFAAA4A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225070"/>
            <a:ext cx="9404723" cy="1400530"/>
          </a:xfrm>
        </p:spPr>
        <p:txBody>
          <a:bodyPr/>
          <a:lstStyle/>
          <a:p>
            <a:r>
              <a:rPr lang="en-US" dirty="0"/>
              <a:t>Ottawa Anesthesia QPS Curriculum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4A5CB-CF95-31A1-3F9B-181354564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214" y="1651000"/>
            <a:ext cx="4396338" cy="576262"/>
          </a:xfrm>
        </p:spPr>
        <p:txBody>
          <a:bodyPr/>
          <a:lstStyle/>
          <a:p>
            <a:r>
              <a:rPr lang="en-US" sz="3600" dirty="0"/>
              <a:t>PGY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8CC7-E2CB-2B2A-F75C-13B765DCE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606" y="2463800"/>
            <a:ext cx="4853540" cy="3741738"/>
          </a:xfrm>
        </p:spPr>
        <p:txBody>
          <a:bodyPr>
            <a:noAutofit/>
          </a:bodyPr>
          <a:lstStyle/>
          <a:p>
            <a:r>
              <a:rPr lang="en-US" sz="2800" dirty="0"/>
              <a:t>Intro to Safety</a:t>
            </a:r>
          </a:p>
          <a:p>
            <a:r>
              <a:rPr lang="en-US" sz="2800" dirty="0"/>
              <a:t>Handover</a:t>
            </a:r>
          </a:p>
          <a:p>
            <a:r>
              <a:rPr lang="en-US" sz="2800" dirty="0"/>
              <a:t>Stress and Substance Abuse</a:t>
            </a:r>
          </a:p>
          <a:p>
            <a:r>
              <a:rPr lang="en-US" sz="2800" dirty="0"/>
              <a:t>IPAC Session</a:t>
            </a:r>
          </a:p>
          <a:p>
            <a:r>
              <a:rPr lang="en-US" sz="2800" dirty="0"/>
              <a:t>Positioning Workshop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249B92-031A-09E1-B9FD-A7505CB16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651000"/>
            <a:ext cx="3723239" cy="576262"/>
          </a:xfrm>
        </p:spPr>
        <p:txBody>
          <a:bodyPr/>
          <a:lstStyle/>
          <a:p>
            <a:r>
              <a:rPr lang="en-US" sz="3600" dirty="0"/>
              <a:t>PGY 2-4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CDD7D-5FB5-D0BE-CAF6-56FF1EBA9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08689" y="2463800"/>
            <a:ext cx="5470705" cy="3741738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/>
              <a:t>Intro to Quality Improvement 1</a:t>
            </a:r>
          </a:p>
          <a:p>
            <a:r>
              <a:rPr lang="en-US" sz="5100" dirty="0">
                <a:solidFill>
                  <a:schemeClr val="accent1"/>
                </a:solidFill>
              </a:rPr>
              <a:t>Intro to Quality Improvement 2</a:t>
            </a:r>
          </a:p>
          <a:p>
            <a:r>
              <a:rPr lang="en-US" sz="5100" dirty="0"/>
              <a:t>Systems Thinking and Design</a:t>
            </a:r>
          </a:p>
          <a:p>
            <a:r>
              <a:rPr lang="en-US" sz="5100" dirty="0"/>
              <a:t>Human Factors</a:t>
            </a:r>
          </a:p>
          <a:p>
            <a:r>
              <a:rPr lang="en-US" sz="5100" dirty="0"/>
              <a:t>Resource Stewardship</a:t>
            </a:r>
          </a:p>
          <a:p>
            <a:r>
              <a:rPr lang="en-US" sz="5100" dirty="0"/>
              <a:t>Situational Awareness, Teamwork and Communication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0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F347-E880-5247-83F8-D5986173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6943-B1AC-C84A-A14E-3F547108F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88" y="1348034"/>
            <a:ext cx="9286265" cy="49003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Pre-session material</a:t>
            </a:r>
          </a:p>
          <a:p>
            <a:pPr lvl="1"/>
            <a:r>
              <a:rPr lang="en-US" dirty="0"/>
              <a:t>Choosing the right project</a:t>
            </a:r>
          </a:p>
          <a:p>
            <a:pPr lvl="2"/>
            <a:r>
              <a:rPr lang="en-US" dirty="0"/>
              <a:t>Project exploration, considering scope, feasibility</a:t>
            </a:r>
          </a:p>
          <a:p>
            <a:pPr lvl="1"/>
            <a:r>
              <a:rPr lang="en-US" dirty="0"/>
              <a:t>Developing a project plan</a:t>
            </a:r>
          </a:p>
          <a:p>
            <a:pPr lvl="2"/>
            <a:r>
              <a:rPr lang="en-US" dirty="0"/>
              <a:t>Selecting stakeholders, cause analysis, intervention plan(s), measurement</a:t>
            </a:r>
          </a:p>
          <a:p>
            <a:pPr lvl="2"/>
            <a:r>
              <a:rPr lang="en-US" dirty="0"/>
              <a:t>Consider sustainability of the change</a:t>
            </a:r>
          </a:p>
          <a:p>
            <a:pPr lvl="1"/>
            <a:r>
              <a:rPr lang="en-US" dirty="0"/>
              <a:t>Developing a communication/marketing plan</a:t>
            </a:r>
          </a:p>
          <a:p>
            <a:pPr lvl="1"/>
            <a:r>
              <a:rPr lang="en-US" dirty="0"/>
              <a:t>REB tips</a:t>
            </a:r>
          </a:p>
          <a:p>
            <a:pPr lvl="1"/>
            <a:r>
              <a:rPr lang="en-US" dirty="0"/>
              <a:t>Carrying out the plan</a:t>
            </a:r>
          </a:p>
          <a:p>
            <a:pPr lvl="1"/>
            <a:r>
              <a:rPr lang="en-US" dirty="0"/>
              <a:t>Publishing guidance</a:t>
            </a:r>
          </a:p>
          <a:p>
            <a:r>
              <a:rPr lang="en-US" dirty="0"/>
              <a:t>Any questions? Comments?</a:t>
            </a:r>
          </a:p>
        </p:txBody>
      </p:sp>
    </p:spTree>
    <p:extLst>
      <p:ext uri="{BB962C8B-B14F-4D97-AF65-F5344CB8AC3E}">
        <p14:creationId xmlns:p14="http://schemas.microsoft.com/office/powerpoint/2010/main" val="336931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8E0D-292F-684E-B19F-93B1F705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452718"/>
            <a:ext cx="9287246" cy="1065207"/>
          </a:xfrm>
        </p:spPr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CB5C-0179-4144-9D11-0014F3708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88" y="1676400"/>
            <a:ext cx="10500157" cy="4571999"/>
          </a:xfrm>
        </p:spPr>
        <p:txBody>
          <a:bodyPr/>
          <a:lstStyle/>
          <a:p>
            <a:r>
              <a:rPr lang="en-US" dirty="0"/>
              <a:t>There have been several recent adverse event reports felt to be related to residual neuromuscular blockade in PACU (aspiration, resp failure, reintubation)</a:t>
            </a:r>
          </a:p>
          <a:p>
            <a:r>
              <a:rPr lang="en-US" dirty="0"/>
              <a:t>Your department chair has created this working group to tackle this ongoing issue</a:t>
            </a:r>
          </a:p>
          <a:p>
            <a:r>
              <a:rPr lang="en-US" dirty="0"/>
              <a:t>Discuss possible contributing factors (to residual NMB) and devise a plan</a:t>
            </a:r>
          </a:p>
          <a:p>
            <a:r>
              <a:rPr lang="en-US" dirty="0"/>
              <a:t>Select a group recorder and reporter</a:t>
            </a:r>
          </a:p>
        </p:txBody>
      </p:sp>
    </p:spTree>
    <p:extLst>
      <p:ext uri="{BB962C8B-B14F-4D97-AF65-F5344CB8AC3E}">
        <p14:creationId xmlns:p14="http://schemas.microsoft.com/office/powerpoint/2010/main" val="45125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C24A-8406-584C-AABF-5C938A78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QI Project Plan – Questions to Tackle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8CA97-C5C8-9446-9F4B-6F006E37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Who would you involve in your project (stakeholders)?</a:t>
            </a:r>
          </a:p>
          <a:p>
            <a:r>
              <a:rPr lang="en-US" dirty="0"/>
              <a:t>2. What do you think is contributing to this problem?</a:t>
            </a:r>
          </a:p>
          <a:p>
            <a:r>
              <a:rPr lang="en-US" dirty="0"/>
              <a:t>3. Which aspect of this issue would you propose to tackle?</a:t>
            </a:r>
          </a:p>
          <a:p>
            <a:pPr marL="0" indent="0">
              <a:buNone/>
            </a:pPr>
            <a:r>
              <a:rPr lang="en-US" dirty="0"/>
              <a:t>(What/how would you change to produce improvement?)</a:t>
            </a:r>
          </a:p>
          <a:p>
            <a:r>
              <a:rPr lang="en-US" dirty="0"/>
              <a:t>4. Is the planned change sustainable?</a:t>
            </a:r>
          </a:p>
          <a:p>
            <a:r>
              <a:rPr lang="en-US" dirty="0"/>
              <a:t>5. What would you measure/track?</a:t>
            </a:r>
          </a:p>
          <a:p>
            <a:r>
              <a:rPr lang="en-US" dirty="0"/>
              <a:t>6. How would you manage/market the change?</a:t>
            </a:r>
          </a:p>
        </p:txBody>
      </p:sp>
    </p:spTree>
    <p:extLst>
      <p:ext uri="{BB962C8B-B14F-4D97-AF65-F5344CB8AC3E}">
        <p14:creationId xmlns:p14="http://schemas.microsoft.com/office/powerpoint/2010/main" val="330779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7564-FDC5-A246-8B7D-070E3EDB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3B141-68C2-034D-929C-D5296F0BB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88" y="1517926"/>
            <a:ext cx="9286265" cy="47304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Dept leadership</a:t>
            </a:r>
          </a:p>
          <a:p>
            <a:r>
              <a:rPr lang="en-US" dirty="0"/>
              <a:t>Residency leadership</a:t>
            </a:r>
          </a:p>
          <a:p>
            <a:r>
              <a:rPr lang="en-US" dirty="0"/>
              <a:t>Equipment leadership</a:t>
            </a:r>
          </a:p>
          <a:p>
            <a:r>
              <a:rPr lang="en-US" dirty="0"/>
              <a:t>Biomed</a:t>
            </a:r>
          </a:p>
          <a:p>
            <a:r>
              <a:rPr lang="en-US" dirty="0"/>
              <a:t>OR nursing representation (manager/educator)</a:t>
            </a:r>
          </a:p>
          <a:p>
            <a:r>
              <a:rPr lang="en-US" dirty="0"/>
              <a:t>AA representation</a:t>
            </a:r>
          </a:p>
          <a:p>
            <a:r>
              <a:rPr lang="en-US" dirty="0"/>
              <a:t>PACU nursing</a:t>
            </a:r>
          </a:p>
          <a:p>
            <a:r>
              <a:rPr lang="en-US" dirty="0"/>
              <a:t>EPIC/IT data miner</a:t>
            </a:r>
          </a:p>
          <a:p>
            <a:r>
              <a:rPr lang="en-US" dirty="0"/>
              <a:t>Pharmacy</a:t>
            </a:r>
          </a:p>
        </p:txBody>
      </p:sp>
    </p:spTree>
    <p:extLst>
      <p:ext uri="{BB962C8B-B14F-4D97-AF65-F5344CB8AC3E}">
        <p14:creationId xmlns:p14="http://schemas.microsoft.com/office/powerpoint/2010/main" val="10950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85B5-ED45-1B47-B345-8702501EF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452718"/>
            <a:ext cx="10760529" cy="1065207"/>
          </a:xfrm>
        </p:spPr>
        <p:txBody>
          <a:bodyPr/>
          <a:lstStyle/>
          <a:p>
            <a:r>
              <a:rPr lang="en-US" dirty="0"/>
              <a:t>Possible Contributing Factors (Residual NMB)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C5AB-4DF8-FE4A-9651-0BCB3D362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387929"/>
            <a:ext cx="11674928" cy="4860470"/>
          </a:xfrm>
        </p:spPr>
        <p:txBody>
          <a:bodyPr>
            <a:normAutofit/>
          </a:bodyPr>
          <a:lstStyle/>
          <a:p>
            <a:r>
              <a:rPr lang="en-US" dirty="0"/>
              <a:t>Lack of awareness of importance of reversal</a:t>
            </a:r>
          </a:p>
          <a:p>
            <a:r>
              <a:rPr lang="en-US" dirty="0"/>
              <a:t>Lack of belief in residual NMB data</a:t>
            </a:r>
          </a:p>
          <a:p>
            <a:r>
              <a:rPr lang="en-US" dirty="0"/>
              <a:t>NMB monitoring not consistently done</a:t>
            </a:r>
          </a:p>
          <a:p>
            <a:pPr lvl="1"/>
            <a:r>
              <a:rPr lang="en-US" dirty="0"/>
              <a:t>NMB monitoring simply not a local practice</a:t>
            </a:r>
          </a:p>
          <a:p>
            <a:pPr lvl="1"/>
            <a:r>
              <a:rPr lang="en-US" dirty="0"/>
              <a:t>Lack of equipment availability</a:t>
            </a:r>
          </a:p>
          <a:p>
            <a:pPr lvl="1"/>
            <a:r>
              <a:rPr lang="en-US" dirty="0"/>
              <a:t>Equipment available but often dysfunctional/unreliable (and no routine Biomed maintenance/support)</a:t>
            </a:r>
          </a:p>
          <a:p>
            <a:pPr lvl="1"/>
            <a:r>
              <a:rPr lang="en-US" dirty="0"/>
              <a:t>Inadequate residency training/supervision</a:t>
            </a:r>
          </a:p>
          <a:p>
            <a:pPr lvl="1"/>
            <a:r>
              <a:rPr lang="en-US" dirty="0"/>
              <a:t>Lack of adequate </a:t>
            </a:r>
            <a:r>
              <a:rPr lang="en-US" dirty="0" err="1"/>
              <a:t>intraop</a:t>
            </a:r>
            <a:r>
              <a:rPr lang="en-US" dirty="0"/>
              <a:t> anesthesia assistance, overwhelming workload</a:t>
            </a:r>
          </a:p>
          <a:p>
            <a:pPr lvl="1"/>
            <a:r>
              <a:rPr lang="en-US" dirty="0"/>
              <a:t>No local policies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4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85B5-ED45-1B47-B345-8702501EF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52718"/>
            <a:ext cx="10303329" cy="1065207"/>
          </a:xfrm>
        </p:spPr>
        <p:txBody>
          <a:bodyPr/>
          <a:lstStyle/>
          <a:p>
            <a:r>
              <a:rPr lang="en-US" dirty="0"/>
              <a:t>Possible Contributing Factors –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C5AB-4DF8-FE4A-9651-0BCB3D362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714500"/>
            <a:ext cx="11495314" cy="4898571"/>
          </a:xfrm>
        </p:spPr>
        <p:txBody>
          <a:bodyPr>
            <a:normAutofit/>
          </a:bodyPr>
          <a:lstStyle/>
          <a:p>
            <a:r>
              <a:rPr lang="en-US" dirty="0"/>
              <a:t>Adequate NMB reversal not consistently done</a:t>
            </a:r>
          </a:p>
          <a:p>
            <a:pPr lvl="1"/>
            <a:r>
              <a:rPr lang="en-US" dirty="0"/>
              <a:t>Lack of insight re factors that prolong NM blockade</a:t>
            </a:r>
          </a:p>
          <a:p>
            <a:pPr lvl="1"/>
            <a:r>
              <a:rPr lang="en-US" dirty="0"/>
              <a:t>Insufficient dosing of reversal</a:t>
            </a:r>
          </a:p>
          <a:p>
            <a:pPr lvl="1"/>
            <a:r>
              <a:rPr lang="en-US" dirty="0"/>
              <a:t>Lack of easy availability of reversal agents (Neostigmine, </a:t>
            </a:r>
            <a:r>
              <a:rPr lang="en-US" dirty="0" err="1"/>
              <a:t>Suggamadex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Hospital protocols limiting the use of </a:t>
            </a:r>
            <a:r>
              <a:rPr lang="en-US" dirty="0" err="1"/>
              <a:t>Suggamadex</a:t>
            </a:r>
            <a:endParaRPr lang="en-US" dirty="0"/>
          </a:p>
          <a:p>
            <a:pPr lvl="1"/>
            <a:r>
              <a:rPr lang="en-US" dirty="0"/>
              <a:t>Surgeons’ expectations of complete paralysis until the last stitch…</a:t>
            </a:r>
          </a:p>
          <a:p>
            <a:r>
              <a:rPr lang="en-US" dirty="0"/>
              <a:t>Anesthesiologists’ belief that all intubations require muscle relaxation</a:t>
            </a:r>
          </a:p>
          <a:p>
            <a:r>
              <a:rPr lang="en-US" dirty="0"/>
              <a:t>Lack of performance feedback (re residual NMB) to anesthesia providers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14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 to Quality Improvement Pre-session material" id="{E6FDDCAF-B1C3-284D-9B68-74592DBCE64C}" vid="{08CA08EA-9774-5145-990D-34426B55CF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Quality Core Program SLIDE TEMPLATE</Template>
  <TotalTime>3834</TotalTime>
  <Words>687</Words>
  <Application>Microsoft Macintosh PowerPoint</Application>
  <PresentationFormat>Widescreen</PresentationFormat>
  <Paragraphs>117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Verdana</vt:lpstr>
      <vt:lpstr>Wingdings 3</vt:lpstr>
      <vt:lpstr>Ion</vt:lpstr>
      <vt:lpstr>This work is licensed under CC BY-NC-SA 4.0. To view a copy of this license, visit: https://creativecommons.org/licenses/by-nc-sa/4.0/</vt:lpstr>
      <vt:lpstr> Intro to Quality Improvement 2 Core program session</vt:lpstr>
      <vt:lpstr>Ottawa Anesthesia QPS Curriculum</vt:lpstr>
      <vt:lpstr>This Session</vt:lpstr>
      <vt:lpstr>Scenario</vt:lpstr>
      <vt:lpstr>QI Project Plan – Questions to Tackle</vt:lpstr>
      <vt:lpstr>Possible Stakeholders</vt:lpstr>
      <vt:lpstr>Possible Contributing Factors (Residual NMB)</vt:lpstr>
      <vt:lpstr>Possible Contributing Factors – cont’d</vt:lpstr>
      <vt:lpstr>What to Tackle??</vt:lpstr>
      <vt:lpstr>Contributing Factor</vt:lpstr>
      <vt:lpstr>Contributing Factor</vt:lpstr>
      <vt:lpstr>Contributing Factor</vt:lpstr>
      <vt:lpstr>Parting Thoughts</vt:lpstr>
      <vt:lpstr> Questions?</vt:lpstr>
      <vt:lpstr>This work is licensed under CC BY-NC-SA 4.0. To view a copy of this license, visit: https://creativecommons.org/licenses/by-nc-sa/4.0/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Quality Improvement</dc:title>
  <dc:creator>Lucie Filteau</dc:creator>
  <cp:lastModifiedBy>Lucie Filteau</cp:lastModifiedBy>
  <cp:revision>79</cp:revision>
  <dcterms:created xsi:type="dcterms:W3CDTF">2021-03-28T14:36:53Z</dcterms:created>
  <dcterms:modified xsi:type="dcterms:W3CDTF">2024-08-22T19:41:50Z</dcterms:modified>
</cp:coreProperties>
</file>