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693" r:id="rId2"/>
    <p:sldId id="256" r:id="rId3"/>
    <p:sldId id="690" r:id="rId4"/>
    <p:sldId id="258" r:id="rId5"/>
    <p:sldId id="661" r:id="rId6"/>
    <p:sldId id="257" r:id="rId7"/>
    <p:sldId id="259" r:id="rId8"/>
    <p:sldId id="262" r:id="rId9"/>
    <p:sldId id="657" r:id="rId10"/>
    <p:sldId id="260" r:id="rId11"/>
    <p:sldId id="263" r:id="rId12"/>
    <p:sldId id="318" r:id="rId13"/>
    <p:sldId id="658" r:id="rId14"/>
    <p:sldId id="322" r:id="rId15"/>
    <p:sldId id="660" r:id="rId16"/>
    <p:sldId id="659" r:id="rId17"/>
    <p:sldId id="655" r:id="rId18"/>
    <p:sldId id="265" r:id="rId19"/>
    <p:sldId id="6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7"/>
    <p:restoredTop sz="85528"/>
  </p:normalViewPr>
  <p:slideViewPr>
    <p:cSldViewPr snapToGrid="0" snapToObjects="1">
      <p:cViewPr varScale="1">
        <p:scale>
          <a:sx n="156" d="100"/>
          <a:sy n="15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F9E3-FD94-E24A-B8AF-5729628526A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5BB5-E1FF-0745-86A9-101ED562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15BB5-E1FF-0745-86A9-101ED562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Kaoru Ishikawa: THIS IS A TEAM EFFORT, MUST CONSULT MULTIDISCIPLINARY TEAM AND YOUR FRONT LINE!!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98BF8-5E15-5544-B6C4-298C7EC78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8BF8-5E15-5544-B6C4-298C7EC78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cap="al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82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2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50C7E0-0167-2D4C-B051-FAE468813FB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593A-DB9B-234D-B159-A76D6EAE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2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600"/>
        </a:spcAft>
        <a:buClr>
          <a:schemeClr val="accent1"/>
        </a:buClr>
        <a:buSzPct val="60000"/>
        <a:buFont typeface="Wingdings 3" charset="2"/>
        <a:buChar char=""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8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0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8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512-8A24-B49F-6933-5B8341A1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5517397"/>
            <a:ext cx="11670224" cy="1078207"/>
          </a:xfrm>
        </p:spPr>
        <p:txBody>
          <a:bodyPr/>
          <a:lstStyle/>
          <a:p>
            <a:r>
              <a:rPr lang="en-CA" sz="2800" b="0" i="0" u="none" strike="noStrike">
                <a:solidFill>
                  <a:schemeClr val="tx1"/>
                </a:solidFill>
                <a:effectLst/>
              </a:rPr>
              <a:t>This work is licensed under CC BY-NC-SA 4.0. To view a copy of this license, visit: </a:t>
            </a:r>
            <a:r>
              <a:rPr lang="en-CA" sz="2800" b="0" i="0" u="none" strike="noStrike">
                <a:effectLst/>
              </a:rPr>
              <a:t>https://creativecommons.org/licenses/by-nc-sa/4.0/</a:t>
            </a:r>
            <a:endParaRPr lang="en-US" sz="2800"/>
          </a:p>
        </p:txBody>
      </p:sp>
      <p:pic>
        <p:nvPicPr>
          <p:cNvPr id="5" name="Picture 4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8EC714A3-454C-2A5F-01F8-B73E7F7C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7" y="595241"/>
            <a:ext cx="8649346" cy="47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C046-53A8-224D-8A9C-CE2BCE57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Medication 100% of the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3253-878F-F046-9A82-E694A8A8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Random storage system, variable between sites</a:t>
            </a:r>
          </a:p>
          <a:p>
            <a:r>
              <a:rPr lang="en-US" dirty="0"/>
              <a:t>Medication drawers restocked by untrained staff (errors)</a:t>
            </a:r>
          </a:p>
          <a:p>
            <a:r>
              <a:rPr lang="en-US" dirty="0"/>
              <a:t>Constant med substitutions without warning</a:t>
            </a:r>
          </a:p>
          <a:p>
            <a:r>
              <a:rPr lang="en-US" dirty="0"/>
              <a:t>No communication with pharmacy to avert purchasing of look alikes</a:t>
            </a:r>
          </a:p>
          <a:p>
            <a:r>
              <a:rPr lang="en-US" dirty="0"/>
              <a:t>Look alike vials, dangerously co-located</a:t>
            </a:r>
          </a:p>
          <a:p>
            <a:r>
              <a:rPr lang="en-US" dirty="0"/>
              <a:t>Med prep in done with multiple distractions</a:t>
            </a:r>
          </a:p>
          <a:p>
            <a:r>
              <a:rPr lang="en-US" dirty="0"/>
              <a:t>No/insufficient/cheap medication labels, or lack of labelling best practice</a:t>
            </a:r>
          </a:p>
          <a:p>
            <a:r>
              <a:rPr lang="en-US" dirty="0"/>
              <a:t>Multiple providers with different workflow practices</a:t>
            </a:r>
          </a:p>
          <a:p>
            <a:r>
              <a:rPr lang="en-US" dirty="0"/>
              <a:t>No vial scanning ability</a:t>
            </a:r>
          </a:p>
          <a:p>
            <a:r>
              <a:rPr lang="en-US" dirty="0"/>
              <a:t>Rushed, emergency situations in dark environment with fatigued staff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9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A5EF-CD32-9847-A059-E08E2204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Exercise 2:</a:t>
            </a:r>
            <a:br>
              <a:rPr lang="en-US" dirty="0"/>
            </a:br>
            <a:r>
              <a:rPr lang="en-US" dirty="0"/>
              <a:t>Root Cause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7C82-DA69-A644-97ED-24DF340F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48" y="2066773"/>
            <a:ext cx="10243561" cy="419548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Scenario:</a:t>
            </a:r>
          </a:p>
          <a:p>
            <a:pPr marL="0" indent="0" algn="ctr">
              <a:buNone/>
            </a:pPr>
            <a:r>
              <a:rPr lang="en-CA" i="1" dirty="0"/>
              <a:t>At the end of a patient’s prolonged laparoscopic surgery (yesterday), the drapes were removed and the patient’s right hand was noted to be extremely swollen, cold and pale. She was quickly diagnosed with compartment syndrome, as a result of an interstitial IV, and fasciotomies were performed. The patient is now on the ward and recovering from both surgeries.</a:t>
            </a:r>
          </a:p>
          <a:p>
            <a:pPr marL="0" indent="0" algn="ctr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You are the investigation team. Pick another group rep. Brainstorm re the possible contributing factors to this A/E. Use the Fishbone tool to assist you.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9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0B09-D065-7646-9B9F-BCBD3E63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78778"/>
            <a:ext cx="9601200" cy="996244"/>
          </a:xfrm>
        </p:spPr>
        <p:txBody>
          <a:bodyPr/>
          <a:lstStyle/>
          <a:p>
            <a:r>
              <a:rPr lang="en-US" dirty="0"/>
              <a:t>Fishbone/Ishikawa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3D893-9AB5-1D46-B0DC-0600298AE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581" y="1287379"/>
            <a:ext cx="8755063" cy="51632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82685-7F4F-4F46-A0C6-BE5802A93172}"/>
              </a:ext>
            </a:extLst>
          </p:cNvPr>
          <p:cNvSpPr txBox="1"/>
          <p:nvPr/>
        </p:nvSpPr>
        <p:spPr>
          <a:xfrm>
            <a:off x="9769642" y="1603646"/>
            <a:ext cx="23931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Categories:</a:t>
            </a:r>
          </a:p>
          <a:p>
            <a:endParaRPr lang="en-US" sz="2600" dirty="0"/>
          </a:p>
          <a:p>
            <a:r>
              <a:rPr lang="en-US" sz="2600" dirty="0"/>
              <a:t>People</a:t>
            </a:r>
          </a:p>
          <a:p>
            <a:r>
              <a:rPr lang="en-US" sz="2600" dirty="0"/>
              <a:t>Environment</a:t>
            </a:r>
          </a:p>
          <a:p>
            <a:r>
              <a:rPr lang="en-US" sz="2600" dirty="0"/>
              <a:t>Equipment</a:t>
            </a:r>
          </a:p>
          <a:p>
            <a:r>
              <a:rPr lang="en-US" sz="2600" dirty="0"/>
              <a:t>Materials </a:t>
            </a:r>
            <a:r>
              <a:rPr lang="en-US" sz="2600" dirty="0" err="1"/>
              <a:t>Mgmt</a:t>
            </a:r>
            <a:endParaRPr lang="en-US" sz="2600" dirty="0"/>
          </a:p>
          <a:p>
            <a:r>
              <a:rPr lang="en-US" sz="26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022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28290-7269-0D42-9A3B-1DF60F697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930236"/>
          </a:xfrm>
        </p:spPr>
        <p:txBody>
          <a:bodyPr/>
          <a:lstStyle/>
          <a:p>
            <a:r>
              <a:rPr lang="en-US" dirty="0"/>
              <a:t>Share your results…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3DFE45-C6F7-A54F-BAA4-93C5069F3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65A1-A44D-E849-A938-BC166AB4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70" y="205740"/>
            <a:ext cx="9601200" cy="765810"/>
          </a:xfrm>
        </p:spPr>
        <p:txBody>
          <a:bodyPr/>
          <a:lstStyle/>
          <a:p>
            <a:r>
              <a:rPr lang="en-US" dirty="0"/>
              <a:t>Possible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0C1F-0927-6D40-B118-B758169F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30" y="1097280"/>
            <a:ext cx="9704070" cy="54178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Insufficient knowledge/training/supervision</a:t>
            </a:r>
          </a:p>
          <a:p>
            <a:pPr lvl="1"/>
            <a:r>
              <a:rPr lang="en-US" dirty="0"/>
              <a:t>Fatigue, distractions</a:t>
            </a:r>
          </a:p>
          <a:p>
            <a:pPr lvl="1"/>
            <a:r>
              <a:rPr lang="en-US" dirty="0"/>
              <a:t>Inadequate communication b/w providers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Inadequate assistance with excessive workload (overwhelmed staff)</a:t>
            </a:r>
          </a:p>
          <a:p>
            <a:pPr lvl="1"/>
            <a:r>
              <a:rPr lang="en-US" dirty="0"/>
              <a:t>Production pressure, emergency situation (inadequate time)</a:t>
            </a:r>
          </a:p>
          <a:p>
            <a:r>
              <a:rPr lang="en-US" dirty="0"/>
              <a:t>Equipment</a:t>
            </a:r>
          </a:p>
          <a:p>
            <a:pPr lvl="1"/>
            <a:r>
              <a:rPr lang="en-US" dirty="0"/>
              <a:t>Saline lock confuses picture (ambiguous IV check)</a:t>
            </a:r>
          </a:p>
          <a:p>
            <a:pPr lvl="1"/>
            <a:r>
              <a:rPr lang="en-US" dirty="0"/>
              <a:t>IV pump driving pressure, alarm settings</a:t>
            </a:r>
          </a:p>
          <a:p>
            <a:r>
              <a:rPr lang="en-US" dirty="0"/>
              <a:t>Methods and Process</a:t>
            </a:r>
          </a:p>
          <a:p>
            <a:pPr lvl="1"/>
            <a:r>
              <a:rPr lang="en-US" dirty="0"/>
              <a:t>Workflow not well established (IV check not prioritized)</a:t>
            </a:r>
          </a:p>
          <a:p>
            <a:pPr lvl="1"/>
            <a:r>
              <a:rPr lang="en-US" dirty="0"/>
              <a:t>Arm tucking practice : Necessary (pros/cons)? Done with care?</a:t>
            </a:r>
          </a:p>
        </p:txBody>
      </p:sp>
    </p:spTree>
    <p:extLst>
      <p:ext uri="{BB962C8B-B14F-4D97-AF65-F5344CB8AC3E}">
        <p14:creationId xmlns:p14="http://schemas.microsoft.com/office/powerpoint/2010/main" val="314925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3E0D-D548-2A4E-88AD-8FCE3748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5" y="783857"/>
            <a:ext cx="6613071" cy="1117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High Pressure Alarm Settings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111578-7105-4228-B481-A1CA45D1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7C69-13AC-F64D-AE7C-3A74D5F3F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206" y="1901748"/>
            <a:ext cx="5845031" cy="38099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</a:pPr>
            <a:r>
              <a:rPr lang="en-US" sz="3600" dirty="0">
                <a:latin typeface="+mj-lt"/>
                <a:cs typeface="+mj-cs"/>
              </a:rPr>
              <a:t> </a:t>
            </a:r>
            <a:r>
              <a:rPr lang="en-US" sz="3600" dirty="0"/>
              <a:t>High: 983 mmHg</a:t>
            </a:r>
          </a:p>
          <a:p>
            <a:pPr>
              <a:spcAft>
                <a:spcPts val="0"/>
              </a:spcAft>
              <a:buFont typeface="Wingdings 3" charset="2"/>
              <a:buChar char=""/>
            </a:pPr>
            <a:r>
              <a:rPr lang="en-US" sz="3600" dirty="0"/>
              <a:t> Medium 672 mmHg</a:t>
            </a:r>
          </a:p>
          <a:p>
            <a:pPr>
              <a:spcAft>
                <a:spcPts val="0"/>
              </a:spcAft>
              <a:buFont typeface="Wingdings 3" charset="2"/>
              <a:buChar char=""/>
            </a:pPr>
            <a:r>
              <a:rPr lang="en-US" sz="3600" dirty="0"/>
              <a:t> Low 310 mmHg</a:t>
            </a:r>
          </a:p>
          <a:p>
            <a:pPr>
              <a:spcAft>
                <a:spcPts val="0"/>
              </a:spcAft>
              <a:buFont typeface="Wingdings 3" charset="2"/>
              <a:buChar char=""/>
            </a:pPr>
            <a:endParaRPr lang="en-US" sz="3600" dirty="0">
              <a:latin typeface="+mj-lt"/>
              <a:cs typeface="+mj-cs"/>
            </a:endParaRPr>
          </a:p>
          <a:p>
            <a:pPr>
              <a:spcAft>
                <a:spcPts val="0"/>
              </a:spcAft>
            </a:pPr>
            <a:r>
              <a:rPr lang="en-US" sz="3600" dirty="0"/>
              <a:t>Default setting = Medium</a:t>
            </a:r>
          </a:p>
          <a:p>
            <a:pPr>
              <a:spcAft>
                <a:spcPts val="0"/>
              </a:spcAft>
            </a:pPr>
            <a:r>
              <a:rPr lang="en-US" sz="3000" dirty="0"/>
              <a:t>(even lowest setting is very high!)</a:t>
            </a:r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D874118-B721-EF48-92DF-001B1DC4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9361" r="17479" b="11667"/>
          <a:stretch/>
        </p:blipFill>
        <p:spPr>
          <a:xfrm>
            <a:off x="7019554" y="328244"/>
            <a:ext cx="4935681" cy="6201511"/>
          </a:xfrm>
        </p:spPr>
      </p:pic>
    </p:spTree>
    <p:extLst>
      <p:ext uri="{BB962C8B-B14F-4D97-AF65-F5344CB8AC3E}">
        <p14:creationId xmlns:p14="http://schemas.microsoft.com/office/powerpoint/2010/main" val="8723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FF3E-29EE-3C45-A93B-2367982C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189828"/>
            <a:ext cx="9404723" cy="140053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98DA-51FE-044A-8E9C-E11302A7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0" y="1590358"/>
            <a:ext cx="9255374" cy="48362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Obtain best, least vulnerable vein and secure carefully</a:t>
            </a:r>
          </a:p>
          <a:p>
            <a:r>
              <a:rPr lang="en-US" dirty="0"/>
              <a:t>Check IV with free flow before using (maintain high index suspicion esp with ward IV’s)</a:t>
            </a:r>
          </a:p>
          <a:p>
            <a:r>
              <a:rPr lang="en-US" dirty="0"/>
              <a:t>Recheck IV sites periodically</a:t>
            </a:r>
          </a:p>
          <a:p>
            <a:r>
              <a:rPr lang="en-US" dirty="0"/>
              <a:t>Avoid IV in tucked arm</a:t>
            </a:r>
          </a:p>
          <a:p>
            <a:r>
              <a:rPr lang="en-US" dirty="0"/>
              <a:t>If IV in tucked arm unavoidable, have more than 1 IV line</a:t>
            </a:r>
          </a:p>
          <a:p>
            <a:pPr lvl="1"/>
            <a:r>
              <a:rPr lang="en-US" dirty="0"/>
              <a:t>careful attention to IV when tucking arm</a:t>
            </a:r>
          </a:p>
          <a:p>
            <a:pPr lvl="1"/>
            <a:r>
              <a:rPr lang="en-US" dirty="0"/>
              <a:t>AVOID use of IV pump for main driving line (with high volumes)</a:t>
            </a:r>
          </a:p>
          <a:p>
            <a:pPr lvl="1"/>
            <a:r>
              <a:rPr lang="en-US" dirty="0"/>
              <a:t>If free flow stops, close off IV and don’t use</a:t>
            </a:r>
          </a:p>
          <a:p>
            <a:r>
              <a:rPr lang="en-US" dirty="0"/>
              <a:t>Awareness/education…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170EF-E5FA-3D71-5E81-68F4FF0B3899}"/>
              </a:ext>
            </a:extLst>
          </p:cNvPr>
          <p:cNvSpPr txBox="1"/>
          <p:nvPr/>
        </p:nvSpPr>
        <p:spPr>
          <a:xfrm>
            <a:off x="185501" y="6483506"/>
            <a:ext cx="361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https://doi.org/10.1016/j.jclinane.2018.09.038</a:t>
            </a:r>
          </a:p>
        </p:txBody>
      </p:sp>
    </p:spTree>
    <p:extLst>
      <p:ext uri="{BB962C8B-B14F-4D97-AF65-F5344CB8AC3E}">
        <p14:creationId xmlns:p14="http://schemas.microsoft.com/office/powerpoint/2010/main" val="236382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951D074-21DD-F44A-B813-F50C703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4" y="167865"/>
            <a:ext cx="5320145" cy="14478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++ Contributing Factors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A201CBC-C786-AC47-B920-C114CFB4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474" y="1560732"/>
            <a:ext cx="4987636" cy="4975514"/>
          </a:xfrm>
        </p:spPr>
        <p:txBody>
          <a:bodyPr anchor="t">
            <a:normAutofit/>
          </a:bodyPr>
          <a:lstStyle/>
          <a:p>
            <a:r>
              <a:rPr lang="en-US" sz="3600" dirty="0"/>
              <a:t>Use a framework to guide the investigative process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600" dirty="0"/>
              <a:t>	-chart review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/>
              <a:t>	-interviews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/>
              <a:t>	-equipment check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/>
              <a:t>	-protocol review, </a:t>
            </a:r>
            <a:r>
              <a:rPr lang="en-US" sz="3600" dirty="0" err="1"/>
              <a:t>etc</a:t>
            </a:r>
            <a:r>
              <a:rPr lang="en-US" sz="3600" dirty="0"/>
              <a:t>…</a:t>
            </a:r>
          </a:p>
        </p:txBody>
      </p:sp>
      <p:pic>
        <p:nvPicPr>
          <p:cNvPr id="3" name="Picture 2" descr="A diagram of a business process&#10;&#10;Description automatically generated with medium confidence">
            <a:extLst>
              <a:ext uri="{FF2B5EF4-FFF2-40B4-BE49-F238E27FC236}">
                <a16:creationId xmlns:a16="http://schemas.microsoft.com/office/drawing/2014/main" id="{FAFE908A-81BB-F4FD-8E3D-D8861223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8" t="1526" r="3443" b="2747"/>
          <a:stretch/>
        </p:blipFill>
        <p:spPr>
          <a:xfrm>
            <a:off x="6533010" y="167865"/>
            <a:ext cx="5481653" cy="6306414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2601E-2B38-287E-745B-9FFFEBB0F851}"/>
              </a:ext>
            </a:extLst>
          </p:cNvPr>
          <p:cNvSpPr txBox="1"/>
          <p:nvPr/>
        </p:nvSpPr>
        <p:spPr>
          <a:xfrm>
            <a:off x="44783" y="6536246"/>
            <a:ext cx="883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https://www.researchgate.net/publication/49843292_Understanding_Adverse_Events_A_Human_Factors_Framework</a:t>
            </a:r>
          </a:p>
        </p:txBody>
      </p:sp>
    </p:spTree>
    <p:extLst>
      <p:ext uri="{BB962C8B-B14F-4D97-AF65-F5344CB8AC3E}">
        <p14:creationId xmlns:p14="http://schemas.microsoft.com/office/powerpoint/2010/main" val="391892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BF4DF-E88C-1344-901C-894D91FFD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65725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512-8A24-B49F-6933-5B8341A1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5517397"/>
            <a:ext cx="11670224" cy="1078207"/>
          </a:xfrm>
        </p:spPr>
        <p:txBody>
          <a:bodyPr/>
          <a:lstStyle/>
          <a:p>
            <a:r>
              <a:rPr lang="en-CA" sz="2800" b="0" i="0" u="none" strike="noStrike">
                <a:solidFill>
                  <a:schemeClr val="tx1"/>
                </a:solidFill>
                <a:effectLst/>
              </a:rPr>
              <a:t>This work is licensed under CC BY-NC-SA 4.0. To view a copy of this license, visit: </a:t>
            </a:r>
            <a:r>
              <a:rPr lang="en-CA" sz="2800" b="0" i="0" u="none" strike="noStrike">
                <a:effectLst/>
              </a:rPr>
              <a:t>https://creativecommons.org/licenses/by-nc-sa/4.0/</a:t>
            </a:r>
            <a:endParaRPr lang="en-US" sz="2800"/>
          </a:p>
        </p:txBody>
      </p:sp>
      <p:pic>
        <p:nvPicPr>
          <p:cNvPr id="5" name="Picture 4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8EC714A3-454C-2A5F-01F8-B73E7F7C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7" y="595241"/>
            <a:ext cx="8649346" cy="47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4D21A-0967-7E48-87FE-3C428D5D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en-US" sz="7400" dirty="0"/>
              <a:t>Systems Approach to</a:t>
            </a:r>
            <a:br>
              <a:rPr lang="en-US" sz="7400" dirty="0"/>
            </a:br>
            <a:r>
              <a:rPr lang="en-US" sz="7400" dirty="0"/>
              <a:t>Quality and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F485-C47A-6B44-B022-1C53E23D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45704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Lucie Filteau, MD, FRCPC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PGY 2-4 Academic Half Day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QPS Series</a:t>
            </a:r>
          </a:p>
        </p:txBody>
      </p:sp>
    </p:spTree>
    <p:extLst>
      <p:ext uri="{BB962C8B-B14F-4D97-AF65-F5344CB8AC3E}">
        <p14:creationId xmlns:p14="http://schemas.microsoft.com/office/powerpoint/2010/main" val="36535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49BD-C4A4-453B-ED7B-5FFAAA4A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225070"/>
            <a:ext cx="9404723" cy="1400530"/>
          </a:xfrm>
        </p:spPr>
        <p:txBody>
          <a:bodyPr/>
          <a:lstStyle/>
          <a:p>
            <a:r>
              <a:rPr lang="en-US" dirty="0"/>
              <a:t>Ottawa Anesthesia QPS Curriculum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4A5CB-CF95-31A1-3F9B-18135456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14" y="1651000"/>
            <a:ext cx="4396338" cy="576262"/>
          </a:xfrm>
        </p:spPr>
        <p:txBody>
          <a:bodyPr/>
          <a:lstStyle/>
          <a:p>
            <a:r>
              <a:rPr lang="en-US" sz="3600" dirty="0"/>
              <a:t>PGY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8CC7-E2CB-2B2A-F75C-13B765DC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606" y="2463800"/>
            <a:ext cx="4853540" cy="3741738"/>
          </a:xfrm>
        </p:spPr>
        <p:txBody>
          <a:bodyPr>
            <a:noAutofit/>
          </a:bodyPr>
          <a:lstStyle/>
          <a:p>
            <a:r>
              <a:rPr lang="en-US" sz="2800" dirty="0"/>
              <a:t>Intro to Safety</a:t>
            </a:r>
          </a:p>
          <a:p>
            <a:r>
              <a:rPr lang="en-US" sz="2800" dirty="0"/>
              <a:t>Handover</a:t>
            </a:r>
          </a:p>
          <a:p>
            <a:r>
              <a:rPr lang="en-US" sz="2800" dirty="0"/>
              <a:t>Stress and Substance Abuse</a:t>
            </a:r>
          </a:p>
          <a:p>
            <a:r>
              <a:rPr lang="en-US" sz="2800" dirty="0"/>
              <a:t>IPAC Session</a:t>
            </a:r>
          </a:p>
          <a:p>
            <a:r>
              <a:rPr lang="en-US" sz="2800" dirty="0"/>
              <a:t>Positioning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249B92-031A-09E1-B9FD-A7505CB1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51000"/>
            <a:ext cx="3723239" cy="576262"/>
          </a:xfrm>
        </p:spPr>
        <p:txBody>
          <a:bodyPr/>
          <a:lstStyle/>
          <a:p>
            <a:r>
              <a:rPr lang="en-US" sz="3600" dirty="0"/>
              <a:t>PGY 2-4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CDD7D-5FB5-D0BE-CAF6-56FF1EBA9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8689" y="2463800"/>
            <a:ext cx="5470705" cy="3741738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>
                <a:solidFill>
                  <a:schemeClr val="accent1"/>
                </a:solidFill>
              </a:rPr>
              <a:t>Systems Thinking and Design</a:t>
            </a:r>
          </a:p>
          <a:p>
            <a:r>
              <a:rPr lang="en-US" sz="5100" dirty="0"/>
              <a:t>Intro to Quality Improvement 1</a:t>
            </a:r>
          </a:p>
          <a:p>
            <a:r>
              <a:rPr lang="en-US" sz="5100" dirty="0"/>
              <a:t>Intro to Quality Improvement 2</a:t>
            </a:r>
            <a:endParaRPr lang="en-US" sz="5100" dirty="0">
              <a:solidFill>
                <a:schemeClr val="accent1"/>
              </a:solidFill>
            </a:endParaRPr>
          </a:p>
          <a:p>
            <a:r>
              <a:rPr lang="en-US" sz="5100" dirty="0"/>
              <a:t>Human Factors</a:t>
            </a:r>
          </a:p>
          <a:p>
            <a:r>
              <a:rPr lang="en-US" sz="5100" dirty="0"/>
              <a:t>Resource Stewardship</a:t>
            </a:r>
          </a:p>
          <a:p>
            <a:r>
              <a:rPr lang="en-US" sz="5100" dirty="0"/>
              <a:t>Situational Awareness, Teamwork and Communication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B9E5-C04C-E54F-BDFF-07B47DFB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39E6-D80B-FF4D-B2E0-4D74D226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group discussion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Pre-session material</a:t>
            </a:r>
          </a:p>
          <a:p>
            <a:r>
              <a:rPr lang="en-US" dirty="0"/>
              <a:t>Smaller groups:</a:t>
            </a:r>
          </a:p>
          <a:p>
            <a:pPr lvl="1"/>
            <a:r>
              <a:rPr lang="en-US" dirty="0"/>
              <a:t>Explore system design in the context of a </a:t>
            </a:r>
            <a:r>
              <a:rPr lang="en-US" dirty="0" err="1"/>
              <a:t>periop</a:t>
            </a:r>
            <a:r>
              <a:rPr lang="en-US" dirty="0"/>
              <a:t> setting (TRIZ exercise)</a:t>
            </a:r>
          </a:p>
          <a:p>
            <a:pPr lvl="1"/>
            <a:r>
              <a:rPr lang="en-US" dirty="0"/>
              <a:t>Explore possible contributing factors for an A/E using an analysis tool (Fishbone)</a:t>
            </a:r>
          </a:p>
        </p:txBody>
      </p:sp>
    </p:spTree>
    <p:extLst>
      <p:ext uri="{BB962C8B-B14F-4D97-AF65-F5344CB8AC3E}">
        <p14:creationId xmlns:p14="http://schemas.microsoft.com/office/powerpoint/2010/main" val="9347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3B53-A0FD-044F-A1A1-59521B82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09" y="163345"/>
            <a:ext cx="9216444" cy="1400530"/>
          </a:xfrm>
        </p:spPr>
        <p:txBody>
          <a:bodyPr/>
          <a:lstStyle/>
          <a:p>
            <a:r>
              <a:rPr lang="en-US" dirty="0"/>
              <a:t>TEDx Video: Doctors Make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EF9F-4825-D34B-8413-DA727FD5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412EAD10-8831-2A29-5005-A305C6E4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3" y="1563875"/>
            <a:ext cx="9216444" cy="5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D4A6-E06F-2A46-B59E-1C73C13A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Pre-Session Material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3611-045C-1C4F-837E-EB5C726B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systems</a:t>
            </a:r>
          </a:p>
          <a:p>
            <a:r>
              <a:rPr lang="en-US" dirty="0"/>
              <a:t>Organization Culture</a:t>
            </a:r>
          </a:p>
          <a:p>
            <a:r>
              <a:rPr lang="en-US" dirty="0"/>
              <a:t>Process of adverse event investigation</a:t>
            </a:r>
          </a:p>
          <a:p>
            <a:r>
              <a:rPr lang="en-US" dirty="0"/>
              <a:t>A/E investigation tools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Any comments or questions?</a:t>
            </a:r>
          </a:p>
        </p:txBody>
      </p:sp>
    </p:spTree>
    <p:extLst>
      <p:ext uri="{BB962C8B-B14F-4D97-AF65-F5344CB8AC3E}">
        <p14:creationId xmlns:p14="http://schemas.microsoft.com/office/powerpoint/2010/main" val="127771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22F8-EBF5-5248-9B0D-B386FB17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Brainstorming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EB7B-7C78-3047-ABC0-8FCB10B9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4263"/>
            <a:ext cx="8946541" cy="4195481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3600" dirty="0"/>
              <a:t>Design a system where a patient undergoing surgery gets the </a:t>
            </a:r>
            <a:r>
              <a:rPr lang="en-US" sz="3600" i="1" dirty="0"/>
              <a:t>wrong</a:t>
            </a:r>
            <a:r>
              <a:rPr lang="en-US" sz="3600" dirty="0"/>
              <a:t> medication 100% of the time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2400" dirty="0"/>
              <a:t>(Pick a group rep to report ideas back to larger group)</a:t>
            </a:r>
          </a:p>
        </p:txBody>
      </p:sp>
    </p:spTree>
    <p:extLst>
      <p:ext uri="{BB962C8B-B14F-4D97-AF65-F5344CB8AC3E}">
        <p14:creationId xmlns:p14="http://schemas.microsoft.com/office/powerpoint/2010/main" val="383250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FF71-9F1E-9F40-A572-3B99A172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9828"/>
            <a:ext cx="9404723" cy="1400530"/>
          </a:xfrm>
        </p:spPr>
        <p:txBody>
          <a:bodyPr/>
          <a:lstStyle/>
          <a:p>
            <a:r>
              <a:rPr lang="en-US" dirty="0"/>
              <a:t>“TRIZ”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36F0-AB7C-444B-B684-A0CEEF69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43" y="1818958"/>
            <a:ext cx="10325707" cy="4195481"/>
          </a:xfrm>
        </p:spPr>
        <p:txBody>
          <a:bodyPr/>
          <a:lstStyle/>
          <a:p>
            <a:r>
              <a:rPr lang="en-US" dirty="0"/>
              <a:t>Russian acronym for “Theory of Inventive Problem Solving”</a:t>
            </a:r>
          </a:p>
          <a:p>
            <a:r>
              <a:rPr lang="en-US" dirty="0"/>
              <a:t>Method of systems analysis through evaluation of contradictions to promote creative brainstorming</a:t>
            </a:r>
          </a:p>
          <a:p>
            <a:r>
              <a:rPr lang="en-US" dirty="0"/>
              <a:t>Designing a system for the </a:t>
            </a:r>
            <a:r>
              <a:rPr lang="en-US" b="1" dirty="0"/>
              <a:t>worst</a:t>
            </a:r>
            <a:r>
              <a:rPr lang="en-US" dirty="0"/>
              <a:t> possible outcome highlights the flaws in our current system</a:t>
            </a:r>
          </a:p>
          <a:p>
            <a:r>
              <a:rPr lang="en-US" dirty="0"/>
              <a:t>Then “reverse engineer” for system improvements</a:t>
            </a:r>
          </a:p>
        </p:txBody>
      </p:sp>
    </p:spTree>
    <p:extLst>
      <p:ext uri="{BB962C8B-B14F-4D97-AF65-F5344CB8AC3E}">
        <p14:creationId xmlns:p14="http://schemas.microsoft.com/office/powerpoint/2010/main" val="75955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28290-7269-0D42-9A3B-1DF60F697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08564"/>
          </a:xfrm>
        </p:spPr>
        <p:txBody>
          <a:bodyPr/>
          <a:lstStyle/>
          <a:p>
            <a:r>
              <a:rPr lang="en-US" dirty="0"/>
              <a:t>Share your results…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3DFE45-C6F7-A54F-BAA4-93C5069F3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22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779</Words>
  <Application>Microsoft Macintosh PowerPoint</Application>
  <PresentationFormat>Widescreen</PresentationFormat>
  <Paragraphs>113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3</vt:lpstr>
      <vt:lpstr>Ion</vt:lpstr>
      <vt:lpstr>This work is licensed under CC BY-NC-SA 4.0. To view a copy of this license, visit: https://creativecommons.org/licenses/by-nc-sa/4.0/</vt:lpstr>
      <vt:lpstr>Systems Approach to Quality and Safety</vt:lpstr>
      <vt:lpstr>Ottawa Anesthesia QPS Curriculum</vt:lpstr>
      <vt:lpstr>Group Session Plan</vt:lpstr>
      <vt:lpstr>TEDx Video: Doctors Make Mistakes</vt:lpstr>
      <vt:lpstr>Pre-Session Material Review</vt:lpstr>
      <vt:lpstr>Small Group Brainstorming Exercise</vt:lpstr>
      <vt:lpstr>“TRIZ” Exercise</vt:lpstr>
      <vt:lpstr>Share your results…</vt:lpstr>
      <vt:lpstr>Wrong Medication 100% of the Time:</vt:lpstr>
      <vt:lpstr>Small Group Exercise 2: Root Cause Analysis</vt:lpstr>
      <vt:lpstr>Fishbone/Ishikawa Diagram</vt:lpstr>
      <vt:lpstr>Share your results…</vt:lpstr>
      <vt:lpstr>Possible contributors</vt:lpstr>
      <vt:lpstr>High Pressure Alarm Settings</vt:lpstr>
      <vt:lpstr>Recommendations</vt:lpstr>
      <vt:lpstr>++ Contributing Factors</vt:lpstr>
      <vt:lpstr>The End!</vt:lpstr>
      <vt:lpstr>This work is licensed under CC BY-NC-SA 4.0. To view a copy of this license, visit: https://creativecommons.org/licenses/by-nc-sa/4.0/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Approach to Quality and Safety Part 2</dc:title>
  <dc:creator>Lucie Filteau</dc:creator>
  <cp:lastModifiedBy>Lucie Filteau</cp:lastModifiedBy>
  <cp:revision>24</cp:revision>
  <dcterms:created xsi:type="dcterms:W3CDTF">2021-04-04T23:55:36Z</dcterms:created>
  <dcterms:modified xsi:type="dcterms:W3CDTF">2024-08-20T20:45:47Z</dcterms:modified>
</cp:coreProperties>
</file>