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6" r:id="rId5"/>
    <p:sldId id="263" r:id="rId6"/>
    <p:sldId id="280" r:id="rId7"/>
    <p:sldId id="28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83097" autoAdjust="0"/>
  </p:normalViewPr>
  <p:slideViewPr>
    <p:cSldViewPr snapToGrid="0" snapToObjects="1">
      <p:cViewPr varScale="1">
        <p:scale>
          <a:sx n="76" d="100"/>
          <a:sy n="76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F41EE-C93A-4A80-8B7D-03CD47D724C1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7535-29F1-4E18-AD4C-33E2274C4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4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47535-29F1-4E18-AD4C-33E2274C43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9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47535-29F1-4E18-AD4C-33E2274C43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5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E5AE-F099-0046-89FF-7CBAFD3DD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440E-C0D8-E04E-9C56-AC432D45D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9A74-DCB6-F742-9F44-AB78DE7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DCAD-EBEF-F44F-8881-102AE585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49D9-311A-1044-A618-E5AB0E9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3C8A-CB27-F745-A366-81DFB80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3280C-F060-714B-A429-9795C9A5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7FC8-354E-FD48-B98A-9D99AD8A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7F96-0123-F943-9DEA-A3F4145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2D30-0F8D-8E47-A2A2-DE5C4A19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1903A-C7EC-7148-8205-78981AC7C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1C13-704C-3046-ADBB-3220841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6C9B-8E7D-AF4D-B98C-8EE205E6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64FA-BAEC-3B40-869D-65171A4E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52AB-AC89-8B4A-A87B-58B685DF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CCD5-989F-6B4D-9C90-12D771AC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594-0F64-9E44-81FA-8E7ED3D3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7E80-7FE7-0948-A72A-08992163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E4FD-154D-4E44-A80C-06F9CE39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BFBC-3528-0942-9C5B-6ACF790C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A48E-93AF-054D-A75D-2E81F6E6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DAF5-FB48-5C45-B602-9DC07319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64CE-068E-B348-A230-399C41A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3A5C-F425-2542-943B-7037C98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CD5E-2066-5048-8251-03E7E5EF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0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C53F-7F98-6144-8BEB-4900CCC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3A68-869D-EC48-BD63-73DA70543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1282-AAA0-AD46-9416-ECC1E9E5A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DE97-CBA3-4F49-BE44-E75FBC5D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1B0BE-54F0-7E48-A406-71600B55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4ACC-0A93-3A47-88A8-53233432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2D79-AA24-3D4B-8682-715C8D2D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7B77-C17E-C74C-9276-F1AFBAA9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AA128-611B-064E-ADF0-219024D8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14F4B-CF4F-C44B-A7E1-9F25BF34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A9272-B219-D54B-A916-2FEFAAC3B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0BDC4-1DF4-8247-8034-07B4EEA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E816C-3643-FF49-9DF0-9782C67F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26F08-01D3-5C48-82C6-8D5B381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8785-8DC6-364F-8D4E-594DD59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0FDBB-A4FD-DD4D-8664-31C3C0D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1DC1-FC80-7348-A31F-3D77FFF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8A42-AC01-A04F-88F3-8A9A1D11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FEC52-A8C9-C642-B395-3A960C6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6A50D-A834-5149-9907-B647D8D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9A17-42EA-8742-BF5C-9D00694E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F37-9656-9544-A9A6-E1085C78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F56D-2E03-EE4D-965A-76CF46E6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7F03A-F443-374F-BE8F-017B23C2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C4D3-2011-864C-B0A1-DEC8705C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68C0-3983-F64A-8CEC-C5364097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E648-4F9F-814A-9A5A-D5A3A60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2F43-6FD4-B54D-ABEB-1A574E30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B53F-D535-B742-A69B-5CF67631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C002C-7AC7-9540-82EA-8BFBF61D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8582-C482-3548-8314-5EB6A150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33F8-7DA2-2B43-9D89-2999711E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AC30-1059-3B48-BD10-65615387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6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7B2A6-F73C-234B-BD0F-30225964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982E-4FC8-7E4C-978D-20F0A0F3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279F-B658-954C-B8AD-E41A6D00E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BD1B-6FF6-BC4B-8395-31B1989A007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1597-245E-2A46-8208-3F7E4E4E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B641-F1C4-E24F-9E2C-D37FEAFB0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364D-4AA9-6C41-B8A9-DE02FFA8A3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4729E-A194-4408-A8D2-B8BE305F0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 fontScale="90000"/>
          </a:bodyPr>
          <a:lstStyle/>
          <a:p>
            <a:pPr algn="l"/>
            <a:r>
              <a:rPr lang="en-US" sz="5600" dirty="0"/>
              <a:t>Information for Inspirations: The Roles of Local News in Civil Conflict Diffusion in DR Congo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D068-C661-4DBE-9870-836A73DC2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Lucie Lu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Tianhong Yin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11/14/2022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A65F0-54F8-46FE-986B-39DE5EE6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Research question, and why matters?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D6E6-2343-40EE-9484-A6AE3411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4764" cy="464968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Civil wars are contagious</a:t>
            </a:r>
          </a:p>
          <a:p>
            <a:pPr lvl="1"/>
            <a:r>
              <a:rPr lang="en-US" sz="2600" dirty="0"/>
              <a:t>Clustered conflicts in West Africa, the Balkans and African Great Lakes</a:t>
            </a:r>
          </a:p>
          <a:p>
            <a:pPr lvl="1"/>
            <a:endParaRPr lang="en-US" sz="2600" b="1" dirty="0"/>
          </a:p>
          <a:p>
            <a:r>
              <a:rPr lang="en-US" sz="2600" dirty="0"/>
              <a:t>Information matters for conflicts to travel across borders. </a:t>
            </a:r>
            <a:r>
              <a:rPr lang="en-US" sz="3000" b="1" dirty="0"/>
              <a:t>How does news reporting diffuse civil conflicts within the border of a given country?</a:t>
            </a:r>
          </a:p>
          <a:p>
            <a:endParaRPr lang="en-US" sz="2600" b="1" dirty="0"/>
          </a:p>
          <a:p>
            <a:r>
              <a:rPr lang="en-US" sz="3000" dirty="0"/>
              <a:t>Why traditional news media? </a:t>
            </a:r>
          </a:p>
          <a:p>
            <a:pPr lvl="1"/>
            <a:r>
              <a:rPr lang="en-US" sz="2600" dirty="0"/>
              <a:t>We need journalists to dispel uncertainty and confusion in conflicting events.</a:t>
            </a:r>
          </a:p>
          <a:p>
            <a:pPr lvl="1"/>
            <a:r>
              <a:rPr lang="en-US" sz="2600" dirty="0"/>
              <a:t>Many people in developing countries </a:t>
            </a:r>
            <a:r>
              <a:rPr lang="en-US" sz="2600"/>
              <a:t>still primarily rely </a:t>
            </a:r>
            <a:r>
              <a:rPr lang="en-US" sz="2600" dirty="0"/>
              <a:t>on broadcasts for information.</a:t>
            </a:r>
          </a:p>
          <a:p>
            <a:pPr lvl="1"/>
            <a:r>
              <a:rPr lang="en-US" sz="2600" dirty="0"/>
              <a:t>Newspapers and broadcasters </a:t>
            </a:r>
            <a:r>
              <a:rPr lang="en-US" sz="2600" b="1" dirty="0"/>
              <a:t>report and frame </a:t>
            </a:r>
            <a:r>
              <a:rPr lang="en-US" sz="2600" dirty="0"/>
              <a:t>the conflict events. These decisions have a critical impact on shaping the perception of conflicts.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2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74AA5-AEF9-41FC-877F-FB9957CB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What do we know about civil conflict diffusion?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CA57-00AD-422B-B025-1F448AE2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 diffusion (tangible factors)</a:t>
            </a:r>
          </a:p>
          <a:p>
            <a:pPr lvl="1"/>
            <a:r>
              <a:rPr lang="en-US" dirty="0"/>
              <a:t>Deepen ongoing tension in the target state: regional ethnic ties, economic recessions </a:t>
            </a:r>
          </a:p>
          <a:p>
            <a:pPr lvl="1"/>
            <a:r>
              <a:rPr lang="en-US" dirty="0"/>
              <a:t>Transfer of knowledge: influx of refugees, armed groups and military equipment</a:t>
            </a:r>
          </a:p>
          <a:p>
            <a:r>
              <a:rPr lang="en-US" dirty="0"/>
              <a:t>Indirect diffusion (intangible factors)</a:t>
            </a:r>
          </a:p>
          <a:p>
            <a:pPr lvl="1"/>
            <a:r>
              <a:rPr lang="en-US" dirty="0"/>
              <a:t>Information: learning from the strategies and interactions</a:t>
            </a:r>
          </a:p>
          <a:p>
            <a:pPr lvl="1"/>
            <a:r>
              <a:rPr lang="en-US" dirty="0"/>
              <a:t>Inspiration: inspire groups in other states to follow suit, especially from the successful stories (rebel success or government concession)</a:t>
            </a:r>
          </a:p>
          <a:p>
            <a:r>
              <a:rPr lang="en-US" b="1" dirty="0"/>
              <a:t>Rich</a:t>
            </a:r>
            <a:r>
              <a:rPr lang="en-US" dirty="0"/>
              <a:t> evidence in tangible factors but </a:t>
            </a:r>
            <a:r>
              <a:rPr lang="en-US" b="1" dirty="0"/>
              <a:t>scant</a:t>
            </a:r>
            <a:r>
              <a:rPr lang="en-US" dirty="0"/>
              <a:t> evidence on intangible factors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619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74AA5-AEF9-41FC-877F-FB9957CB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What do we know about civil conflict diffusion?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CA57-00AD-422B-B025-1F448AE2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news media articles to proxy </a:t>
            </a:r>
            <a:r>
              <a:rPr lang="en-US" b="1" dirty="0"/>
              <a:t>sources of information and inspiration </a:t>
            </a:r>
            <a:r>
              <a:rPr lang="en-US" dirty="0"/>
              <a:t>for ongoing conflicts.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 news coverage provides more information about the interactions of actors in the conflict, inspiring groups to mobilize for rebellion. </a:t>
            </a:r>
          </a:p>
          <a:p>
            <a:endParaRPr lang="en-US" dirty="0"/>
          </a:p>
          <a:p>
            <a:r>
              <a:rPr lang="en-US" b="1" dirty="0"/>
              <a:t>Expectations: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 More news coverage        +            civil war diffusion</a:t>
            </a:r>
          </a:p>
          <a:p>
            <a:pPr marL="0" indent="0">
              <a:buNone/>
            </a:pPr>
            <a:r>
              <a:rPr lang="en-US" dirty="0"/>
              <a:t>   Effects are stronger in proximate diffusion.</a:t>
            </a:r>
          </a:p>
          <a:p>
            <a:pPr marL="0" indent="0">
              <a:buNone/>
            </a:pPr>
            <a:endParaRPr lang="en-US" dirty="0"/>
          </a:p>
          <a:p>
            <a:endParaRPr lang="en-US" sz="2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ED82F-8374-42BC-B3A5-591784478CC0}"/>
              </a:ext>
            </a:extLst>
          </p:cNvPr>
          <p:cNvCxnSpPr>
            <a:cxnSpLocks/>
          </p:cNvCxnSpPr>
          <p:nvPr/>
        </p:nvCxnSpPr>
        <p:spPr>
          <a:xfrm>
            <a:off x="4122845" y="5377251"/>
            <a:ext cx="12818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5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263E1-0D65-4742-8135-9DACDA0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 Case Study of Congo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A40-84D8-A54D-8DA8-C15E9310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796752" cy="4673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Time: </a:t>
            </a:r>
            <a:r>
              <a:rPr lang="en-US" dirty="0"/>
              <a:t>2010-2020</a:t>
            </a:r>
          </a:p>
          <a:p>
            <a:pPr marL="0" indent="0">
              <a:buNone/>
            </a:pPr>
            <a:r>
              <a:rPr lang="en-US" sz="3200" b="1" dirty="0"/>
              <a:t>News Report Data: </a:t>
            </a:r>
            <a:r>
              <a:rPr lang="en-US" dirty="0"/>
              <a:t>Scraped a collection of 800</a:t>
            </a:r>
            <a:r>
              <a:rPr lang="en-US" dirty="0">
                <a:effectLst/>
              </a:rPr>
              <a:t> </a:t>
            </a:r>
            <a:r>
              <a:rPr lang="en-US" dirty="0"/>
              <a:t>news articles under the category “News – Security” in Radio Okapi, an UN-supported national radio broadcast reaching the entire country.</a:t>
            </a:r>
            <a:endParaRPr lang="en-US" b="1" dirty="0"/>
          </a:p>
          <a:p>
            <a:pPr marL="0" indent="0">
              <a:buNone/>
            </a:pPr>
            <a:r>
              <a:rPr lang="en-US" sz="3200" b="1" dirty="0"/>
              <a:t>Conflict Event Data: </a:t>
            </a:r>
            <a:r>
              <a:rPr lang="en-US" dirty="0"/>
              <a:t>UCDP Georeferenced Event Dataset (GED)</a:t>
            </a:r>
          </a:p>
          <a:p>
            <a:pPr lvl="1"/>
            <a:r>
              <a:rPr lang="en-US" dirty="0"/>
              <a:t>3169 individual events of organized violence</a:t>
            </a:r>
          </a:p>
          <a:p>
            <a:pPr lvl="1"/>
            <a:r>
              <a:rPr lang="en-US" dirty="0"/>
              <a:t>Filtered by dyad limited to one side involving the government of DR Congo: 1055 state-based violent events</a:t>
            </a:r>
          </a:p>
          <a:p>
            <a:pPr lvl="1"/>
            <a:r>
              <a:rPr lang="en-US" dirty="0"/>
              <a:t>To identify </a:t>
            </a:r>
            <a:r>
              <a:rPr lang="en-US" b="1" dirty="0"/>
              <a:t>the original lethal conflict events</a:t>
            </a:r>
            <a:r>
              <a:rPr lang="en-US" dirty="0"/>
              <a:t>: death threshold &gt; 25, resulting in </a:t>
            </a:r>
            <a:r>
              <a:rPr lang="en-US" dirty="0">
                <a:sym typeface="Wingdings" panose="05000000000000000000" pitchFamily="2" charset="2"/>
              </a:rPr>
              <a:t>70 events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263E1-0D65-4742-8135-9DACDA0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Research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A40-84D8-A54D-8DA8-C15E9310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853928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IV: News Coverage of Original Lethal Conflict (binary)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Match the 70 conflict events with the news reports from the national broadcast </a:t>
            </a:r>
            <a:r>
              <a:rPr lang="en-US" dirty="0"/>
              <a:t>Radio Okapi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200" b="1" dirty="0"/>
              <a:t>DV: Contagious subsequent conflict events happened within a month of the original events</a:t>
            </a:r>
          </a:p>
          <a:p>
            <a:pPr lvl="1"/>
            <a:r>
              <a:rPr lang="en-US" dirty="0"/>
              <a:t>By geography, proximity ranges from 1-4</a:t>
            </a:r>
          </a:p>
          <a:p>
            <a:pPr lvl="2"/>
            <a:r>
              <a:rPr lang="en-US" dirty="0"/>
              <a:t>Same city same province: 1</a:t>
            </a:r>
          </a:p>
          <a:p>
            <a:pPr lvl="2"/>
            <a:r>
              <a:rPr lang="en-US" dirty="0"/>
              <a:t>Other cities same province: 2</a:t>
            </a:r>
          </a:p>
          <a:p>
            <a:pPr lvl="2"/>
            <a:r>
              <a:rPr lang="en-US" dirty="0"/>
              <a:t>Contiguous provinces: 3</a:t>
            </a:r>
          </a:p>
          <a:p>
            <a:pPr lvl="2"/>
            <a:r>
              <a:rPr lang="en-US" dirty="0"/>
              <a:t>Other provinces: 4</a:t>
            </a:r>
          </a:p>
          <a:p>
            <a:pPr lvl="1"/>
            <a:r>
              <a:rPr lang="en-US" dirty="0"/>
              <a:t>By actor (binary)</a:t>
            </a:r>
          </a:p>
        </p:txBody>
      </p:sp>
    </p:spTree>
    <p:extLst>
      <p:ext uri="{BB962C8B-B14F-4D97-AF65-F5344CB8AC3E}">
        <p14:creationId xmlns:p14="http://schemas.microsoft.com/office/powerpoint/2010/main" val="41902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263E1-0D65-4742-8135-9DACDA0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Research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0A40-84D8-A54D-8DA8-C15E9310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Unit of analysis: Pairs of original – contagious conflict</a:t>
            </a:r>
          </a:p>
          <a:p>
            <a:pPr>
              <a:buFontTx/>
              <a:buChar char="-"/>
            </a:pPr>
            <a:r>
              <a:rPr lang="en-US" dirty="0"/>
              <a:t>Numbers of observations: 1167 pairs</a:t>
            </a:r>
          </a:p>
          <a:p>
            <a:pPr>
              <a:buFontTx/>
              <a:buChar char="-"/>
            </a:pPr>
            <a:r>
              <a:rPr lang="en-US" dirty="0"/>
              <a:t>How do we quantify contagious events?</a:t>
            </a:r>
          </a:p>
          <a:p>
            <a:pPr lvl="1">
              <a:buFontTx/>
              <a:buChar char="-"/>
            </a:pPr>
            <a:r>
              <a:rPr lang="en-US" sz="2800" dirty="0"/>
              <a:t>91% of original lethal events are followed by conflicts performed by </a:t>
            </a:r>
            <a:r>
              <a:rPr lang="en-US" sz="2800" i="1" dirty="0"/>
              <a:t>the same actor</a:t>
            </a:r>
            <a:r>
              <a:rPr lang="en-US" sz="2800" dirty="0"/>
              <a:t> within a month.</a:t>
            </a:r>
          </a:p>
          <a:p>
            <a:pPr lvl="1">
              <a:buFontTx/>
              <a:buChar char="-"/>
            </a:pPr>
            <a:r>
              <a:rPr lang="en-US" sz="2800" dirty="0"/>
              <a:t>54% are followed by conflicts performed by any actor, in </a:t>
            </a:r>
            <a:r>
              <a:rPr lang="en-US" sz="2800" i="1" dirty="0"/>
              <a:t>the same city</a:t>
            </a:r>
            <a:r>
              <a:rPr lang="en-US" sz="2800" dirty="0"/>
              <a:t>, within a month.</a:t>
            </a:r>
          </a:p>
          <a:p>
            <a:pPr lvl="1">
              <a:buFontTx/>
              <a:buChar char="-"/>
            </a:pPr>
            <a:r>
              <a:rPr lang="en-US" sz="2800" dirty="0"/>
              <a:t>47% are followed by conflicts performed by </a:t>
            </a:r>
            <a:r>
              <a:rPr lang="en-US" sz="2800" i="1" dirty="0"/>
              <a:t>the same actor</a:t>
            </a:r>
            <a:r>
              <a:rPr lang="en-US" sz="2800" dirty="0"/>
              <a:t>, in </a:t>
            </a:r>
            <a:r>
              <a:rPr lang="en-US" sz="2800" i="1" dirty="0"/>
              <a:t>the same city</a:t>
            </a:r>
            <a:r>
              <a:rPr lang="en-US" sz="2800" dirty="0"/>
              <a:t>, within a month</a:t>
            </a:r>
          </a:p>
          <a:p>
            <a:pPr>
              <a:buFontTx/>
              <a:buChar char="-"/>
            </a:pPr>
            <a:r>
              <a:rPr lang="en-US" sz="3200" dirty="0"/>
              <a:t>Model specification: </a:t>
            </a:r>
          </a:p>
          <a:p>
            <a:pPr lvl="1">
              <a:buFontTx/>
              <a:buChar char="-"/>
            </a:pPr>
            <a:r>
              <a:rPr lang="en-US" sz="2800" dirty="0"/>
              <a:t>Contagious Events Proximity ~ News Report + Same actor + Deaths</a:t>
            </a:r>
          </a:p>
        </p:txBody>
      </p:sp>
    </p:spTree>
    <p:extLst>
      <p:ext uri="{BB962C8B-B14F-4D97-AF65-F5344CB8AC3E}">
        <p14:creationId xmlns:p14="http://schemas.microsoft.com/office/powerpoint/2010/main" val="22927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A7249-CEA5-423D-A507-0FECBA92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Findings From Multinomial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D225D-AE2C-40EE-B321-4DB5738A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93" y="1675227"/>
            <a:ext cx="105250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547</Words>
  <Application>Microsoft Office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Information for Inspirations: The Roles of Local News in Civil Conflict Diffusion in DR Congo</vt:lpstr>
      <vt:lpstr>Research question, and why matters?</vt:lpstr>
      <vt:lpstr>What do we know about civil conflict diffusion?</vt:lpstr>
      <vt:lpstr>What do we know about civil conflict diffusion?</vt:lpstr>
      <vt:lpstr>A Case Study of Congo</vt:lpstr>
      <vt:lpstr>Research Design</vt:lpstr>
      <vt:lpstr>Research Design</vt:lpstr>
      <vt:lpstr>Findings From Multinomial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Tianhong</dc:creator>
  <cp:lastModifiedBy>Lu, Lucie</cp:lastModifiedBy>
  <cp:revision>111</cp:revision>
  <dcterms:created xsi:type="dcterms:W3CDTF">2022-03-08T10:44:15Z</dcterms:created>
  <dcterms:modified xsi:type="dcterms:W3CDTF">2022-11-14T21:11:24Z</dcterms:modified>
</cp:coreProperties>
</file>