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2"/>
  </p:notesMasterIdLst>
  <p:sldIdLst>
    <p:sldId id="261" r:id="rId2"/>
    <p:sldId id="264" r:id="rId3"/>
    <p:sldId id="265" r:id="rId4"/>
    <p:sldId id="276" r:id="rId5"/>
    <p:sldId id="288" r:id="rId6"/>
    <p:sldId id="266" r:id="rId7"/>
    <p:sldId id="287" r:id="rId8"/>
    <p:sldId id="267" r:id="rId9"/>
    <p:sldId id="268" r:id="rId10"/>
    <p:sldId id="290" r:id="rId11"/>
    <p:sldId id="270" r:id="rId12"/>
    <p:sldId id="289" r:id="rId13"/>
    <p:sldId id="275" r:id="rId14"/>
    <p:sldId id="278" r:id="rId15"/>
    <p:sldId id="284" r:id="rId16"/>
    <p:sldId id="285" r:id="rId17"/>
    <p:sldId id="291" r:id="rId18"/>
    <p:sldId id="277" r:id="rId19"/>
    <p:sldId id="26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4"/>
            <p14:sldId id="265"/>
            <p14:sldId id="276"/>
            <p14:sldId id="288"/>
            <p14:sldId id="266"/>
            <p14:sldId id="287"/>
            <p14:sldId id="267"/>
            <p14:sldId id="268"/>
            <p14:sldId id="290"/>
            <p14:sldId id="270"/>
            <p14:sldId id="289"/>
            <p14:sldId id="275"/>
            <p14:sldId id="278"/>
            <p14:sldId id="284"/>
            <p14:sldId id="285"/>
            <p14:sldId id="291"/>
            <p14:sldId id="277"/>
            <p14:sldId id="26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5714" autoAdjust="0"/>
  </p:normalViewPr>
  <p:slideViewPr>
    <p:cSldViewPr snapToGrid="0" snapToObjects="1">
      <p:cViewPr varScale="1">
        <p:scale>
          <a:sx n="89" d="100"/>
          <a:sy n="89" d="100"/>
        </p:scale>
        <p:origin x="1473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515350" cy="1607675"/>
          </a:xfrm>
        </p:spPr>
        <p:txBody>
          <a:bodyPr/>
          <a:lstStyle/>
          <a:p>
            <a:r>
              <a:rPr lang="en-US" b="1"/>
              <a:t>When will Leaders of Developing Countries Negotiate South-North Preferential Trade Agreements?</a:t>
            </a:r>
            <a:br>
              <a:rPr lang="en-US" b="1"/>
            </a:b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48B7-254D-4AC5-B82E-E445C7ACA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70297" y="4329385"/>
            <a:ext cx="4274679" cy="1374775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  <a:t>Lucie Lu</a:t>
            </a:r>
            <a:b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</a:br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Department of Political Science</a:t>
            </a:r>
          </a:p>
          <a:p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University of Illinois at Urbana-Champaign</a:t>
            </a:r>
            <a:endParaRPr lang="en-US" sz="2400">
              <a:solidFill>
                <a:schemeClr val="bg1"/>
              </a:solidFill>
              <a:latin typeface="+mj-lt"/>
              <a:cs typeface="Georgia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05D-912B-4D1A-AF06-6BEC0D5D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38" y="376836"/>
            <a:ext cx="5867400" cy="1143000"/>
          </a:xfrm>
        </p:spPr>
        <p:txBody>
          <a:bodyPr/>
          <a:lstStyle/>
          <a:p>
            <a:r>
              <a:rPr lang="en-US" b="1" dirty="0"/>
              <a:t>Research Design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9123-7875-467C-817C-B24CCAC4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27" y="1237130"/>
            <a:ext cx="6895651" cy="4889034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Hypothesis: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The presence of shocks to security in a regime is associated with higher probabilities of its leader's PTA negotiation. </a:t>
            </a:r>
          </a:p>
          <a:p>
            <a:pPr marL="0" indent="0" algn="ctr">
              <a:buNone/>
            </a:pPr>
            <a:r>
              <a:rPr lang="en-US" sz="1050" b="1" dirty="0">
                <a:latin typeface="Georgia" panose="02040502050405020303" pitchFamily="18" charset="0"/>
              </a:rPr>
              <a:t> (Hypothesized Treatment)</a:t>
            </a:r>
          </a:p>
          <a:p>
            <a:pPr marL="0" indent="0" algn="ctr">
              <a:buNone/>
            </a:pPr>
            <a:r>
              <a:rPr lang="en-US" sz="1800" b="1" dirty="0">
                <a:latin typeface="Georgia" panose="02040502050405020303" pitchFamily="18" charset="0"/>
              </a:rPr>
              <a:t>Shock to Leader’s Security</a:t>
            </a:r>
          </a:p>
          <a:p>
            <a:pPr marL="0" indent="0">
              <a:buNone/>
            </a:pPr>
            <a:r>
              <a:rPr lang="en-US" sz="1800" b="1" dirty="0">
                <a:latin typeface="Georgia" panose="02040502050405020303" pitchFamily="18" charset="0"/>
              </a:rPr>
              <a:t>                                                     +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latin typeface="Georgia" panose="02040502050405020303" pitchFamily="18" charset="0"/>
              </a:rPr>
              <a:t>South-North PTA Negotiation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b="1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Research Design: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Compares the likelihoods of leaders with shocks to security (hypothetical treated group) and without (hypothetical control group) to negotiate the South-North PTAs.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9D08C6-630C-4924-AA7C-0F168E6A034D}"/>
              </a:ext>
            </a:extLst>
          </p:cNvPr>
          <p:cNvSpPr/>
          <p:nvPr/>
        </p:nvSpPr>
        <p:spPr>
          <a:xfrm rot="5400000">
            <a:off x="3753765" y="2854297"/>
            <a:ext cx="423545" cy="300935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279"/>
            <a:ext cx="8382000" cy="487229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u="sng" dirty="0">
                <a:solidFill>
                  <a:srgbClr val="131F33"/>
                </a:solidFill>
                <a:latin typeface="Georgia" panose="02040502050405020303" pitchFamily="18" charset="0"/>
              </a:rPr>
              <a:t>Quasi-experiment: 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eorgia" panose="02040502050405020303" pitchFamily="18" charset="0"/>
              </a:rPr>
              <a:t>Hypothetical Treatment: Shock to Leaders’ Security</a:t>
            </a:r>
          </a:p>
          <a:p>
            <a:pPr lvl="1" indent="-342900"/>
            <a:r>
              <a:rPr lang="en-US" sz="2000" dirty="0">
                <a:latin typeface="Georgia" panose="02040502050405020303" pitchFamily="18" charset="0"/>
              </a:rPr>
              <a:t>Two indices to measure the security of a leader:   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1) A leader's security when he starts his tenure at time </a:t>
            </a:r>
            <a:r>
              <a:rPr lang="en-US" sz="1800" i="1" dirty="0">
                <a:latin typeface="Georgia" panose="02040502050405020303" pitchFamily="18" charset="0"/>
              </a:rPr>
              <a:t>0</a:t>
            </a:r>
            <a:r>
              <a:rPr lang="en-US" sz="1800" dirty="0">
                <a:latin typeface="Georgia" panose="02040502050405020303" pitchFamily="18" charset="0"/>
              </a:rPr>
              <a:t> depending on his relation to the past leader (or not); and,  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2) The security of the regime when the leader holds office at time </a:t>
            </a:r>
            <a:r>
              <a:rPr lang="en-US" sz="1800" i="1" dirty="0">
                <a:latin typeface="Georgia" panose="02040502050405020303" pitchFamily="18" charset="0"/>
              </a:rPr>
              <a:t>t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pPr lvl="1" indent="-342900">
              <a:buFontTx/>
              <a:buChar char="-"/>
            </a:pPr>
            <a:r>
              <a:rPr lang="en-US" sz="2000" dirty="0">
                <a:latin typeface="Georgia" panose="02040502050405020303" pitchFamily="18" charset="0"/>
              </a:rPr>
              <a:t>Two Types of shocks to security: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1) Type 1: a leader is secure at time 0 and becomes insecure immediately onward at time 1 (experiences a shock to security at time </a:t>
            </a:r>
            <a:r>
              <a:rPr lang="en-US" sz="1800" i="1" dirty="0">
                <a:latin typeface="Georgia" panose="02040502050405020303" pitchFamily="18" charset="0"/>
              </a:rPr>
              <a:t>1</a:t>
            </a:r>
            <a:r>
              <a:rPr lang="en-US" sz="1800" dirty="0">
                <a:latin typeface="Georgia" panose="02040502050405020303" pitchFamily="18" charset="0"/>
              </a:rPr>
              <a:t>).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2) Type 2: a leader experiences a shock to security during his tenure a time</a:t>
            </a:r>
            <a:r>
              <a:rPr lang="en-US" sz="1800" i="1" dirty="0">
                <a:latin typeface="Georgia" panose="02040502050405020303" pitchFamily="18" charset="0"/>
              </a:rPr>
              <a:t> t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  <a:endParaRPr lang="en-GB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C93-7E5B-4E0B-BC6B-BFB9410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83" y="311013"/>
            <a:ext cx="8305800" cy="641282"/>
          </a:xfrm>
        </p:spPr>
        <p:txBody>
          <a:bodyPr/>
          <a:lstStyle/>
          <a:p>
            <a:r>
              <a:rPr lang="en-US" sz="4000" b="1" dirty="0"/>
              <a:t>E</a:t>
            </a:r>
            <a:r>
              <a:rPr lang="en-US" altLang="zh-CN" sz="4000" b="1" dirty="0"/>
              <a:t>xamples</a:t>
            </a:r>
            <a:r>
              <a:rPr lang="en-US" sz="4000" b="1" dirty="0"/>
              <a:t> in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A888-08F1-4237-B13E-AE90ABCC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0C1B7-6ADD-4249-BC71-3948406DC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409887"/>
              </p:ext>
            </p:extLst>
          </p:nvPr>
        </p:nvGraphicFramePr>
        <p:xfrm>
          <a:off x="155510" y="1272706"/>
          <a:ext cx="3956180" cy="550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79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431277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579528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593007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541176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528734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62456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+mn-lt"/>
                        </a:rPr>
                        <a:t>Coun</a:t>
                      </a:r>
                      <a:r>
                        <a:rPr lang="en-US" sz="1200" dirty="0">
                          <a:latin typeface="+mn-lt"/>
                        </a:rPr>
                        <a:t>-try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Ye-</a:t>
                      </a:r>
                      <a:r>
                        <a:rPr lang="en-US" sz="1200" dirty="0" err="1">
                          <a:latin typeface="+mn-lt"/>
                        </a:rPr>
                        <a:t>ar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Lea-der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Reg-</a:t>
                      </a:r>
                      <a:r>
                        <a:rPr lang="en-US" sz="1200" dirty="0" err="1">
                          <a:latin typeface="+mn-lt"/>
                        </a:rPr>
                        <a:t>ime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R.T. 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P. 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PTA </a:t>
                      </a:r>
                      <a:r>
                        <a:rPr lang="en-US" sz="1200" dirty="0" err="1">
                          <a:latin typeface="+mn-lt"/>
                        </a:rPr>
                        <a:t>nego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5610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35084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069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19797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9679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0230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39687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65349"/>
                  </a:ext>
                </a:extLst>
              </a:tr>
              <a:tr h="29926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3135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3295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4710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8452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3443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59128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99651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76021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20407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28345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038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27A7C9-47F6-430E-B034-6E39C540FABF}"/>
              </a:ext>
            </a:extLst>
          </p:cNvPr>
          <p:cNvSpPr txBox="1"/>
          <p:nvPr/>
        </p:nvSpPr>
        <p:spPr>
          <a:xfrm>
            <a:off x="304800" y="922416"/>
            <a:ext cx="355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Unit of analysis: Leader-Year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EBF6D83-0BE0-40F4-983F-8AAF83907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085739"/>
              </p:ext>
            </p:extLst>
          </p:nvPr>
        </p:nvGraphicFramePr>
        <p:xfrm>
          <a:off x="4412208" y="2255245"/>
          <a:ext cx="4688928" cy="241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83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681446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554221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534818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587979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619494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610351">
                  <a:extLst>
                    <a:ext uri="{9D8B030D-6E8A-4147-A177-3AD203B41FA5}">
                      <a16:colId xmlns:a16="http://schemas.microsoft.com/office/drawing/2014/main" val="410710100"/>
                    </a:ext>
                  </a:extLst>
                </a:gridCol>
                <a:gridCol w="528636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Cou-ntry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Te-nure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R.T. 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P. 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Shock 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PTA </a:t>
                      </a:r>
                    </a:p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1630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056101"/>
                  </a:ext>
                </a:extLst>
              </a:tr>
              <a:tr h="1630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3192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049679"/>
                  </a:ext>
                </a:extLst>
              </a:tr>
              <a:tr h="1510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91799"/>
                  </a:ext>
                </a:extLst>
              </a:tr>
              <a:tr h="1997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224846"/>
                  </a:ext>
                </a:extLst>
              </a:tr>
              <a:tr h="1336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Opposi-tion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5003929"/>
                  </a:ext>
                </a:extLst>
              </a:tr>
              <a:tr h="1024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Opposi-tion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60643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4227E9-A8FA-4229-8117-F65C5229BF1B}"/>
              </a:ext>
            </a:extLst>
          </p:cNvPr>
          <p:cNvSpPr txBox="1"/>
          <p:nvPr/>
        </p:nvSpPr>
        <p:spPr>
          <a:xfrm>
            <a:off x="5475216" y="1557054"/>
            <a:ext cx="2961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Unit of analysis: Leader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(Main dataset)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BB568A1-7897-41EA-BB74-E2CB877AA813}"/>
              </a:ext>
            </a:extLst>
          </p:cNvPr>
          <p:cNvSpPr/>
          <p:nvPr/>
        </p:nvSpPr>
        <p:spPr>
          <a:xfrm>
            <a:off x="4072713" y="3570382"/>
            <a:ext cx="339495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52512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Coding Strategies and Justifications: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Unit of analysis is leader. </a:t>
            </a:r>
            <a:r>
              <a:rPr lang="en-US" sz="2000" dirty="0">
                <a:latin typeface="Georgia" panose="02040502050405020303" pitchFamily="18" charset="0"/>
              </a:rPr>
              <a:t>The dataset covers 286 leaders in 62 developing countries in the period 1995 to 2015.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Dependent Variable</a:t>
            </a:r>
            <a:r>
              <a:rPr lang="en-US" sz="2000" dirty="0">
                <a:latin typeface="Georgia" panose="02040502050405020303" pitchFamily="18" charset="0"/>
              </a:rPr>
              <a:t>: South-North PTA negotiation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Independent Variable</a:t>
            </a:r>
            <a:r>
              <a:rPr lang="en-US" sz="2000" dirty="0">
                <a:latin typeface="Georgia" panose="02040502050405020303" pitchFamily="18" charset="0"/>
              </a:rPr>
              <a:t>: Shocks to Security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Matching on the Covariates</a:t>
            </a:r>
            <a:r>
              <a:rPr lang="en-US" sz="2000" dirty="0">
                <a:latin typeface="Georgia" panose="02040502050405020303" pitchFamily="18" charset="0"/>
              </a:rPr>
              <a:t>: Regime Type, Human Rights Conditions, Regime Duration, GDP per capita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Confounding Variables in the OLS Model: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Leaders’ tenure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Economic Recession (Negative Economic Growth) 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4403-5D57-437D-837F-BB45B284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3F1D59-C483-4A0C-863A-32230EED0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332" y="861332"/>
            <a:ext cx="5135336" cy="5135336"/>
          </a:xfrm>
        </p:spPr>
      </p:pic>
    </p:spTree>
    <p:extLst>
      <p:ext uri="{BB962C8B-B14F-4D97-AF65-F5344CB8AC3E}">
        <p14:creationId xmlns:p14="http://schemas.microsoft.com/office/powerpoint/2010/main" val="377419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F75-3D84-4208-8879-81AECB4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602747"/>
            <a:ext cx="8650045" cy="1143000"/>
          </a:xfrm>
        </p:spPr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69E3C0-970A-41A4-9C71-7AEADABA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22" y="2128828"/>
            <a:ext cx="7039026" cy="1300172"/>
          </a:xfrm>
        </p:spPr>
      </p:pic>
    </p:spTree>
    <p:extLst>
      <p:ext uri="{BB962C8B-B14F-4D97-AF65-F5344CB8AC3E}">
        <p14:creationId xmlns:p14="http://schemas.microsoft.com/office/powerpoint/2010/main" val="315327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Before Matching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74906" y="2382123"/>
            <a:ext cx="368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estimated propensity scores are the fitted probabilities of being treated given four covariates. </a:t>
            </a:r>
          </a:p>
          <a:p>
            <a:endParaRPr lang="en-US" dirty="0"/>
          </a:p>
          <a:p>
            <a:r>
              <a:rPr lang="en-US" dirty="0"/>
              <a:t>The difference between two distributions are substantial.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8B7AE-1DFE-462A-9B62-5B1AA44F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0" y="1338943"/>
            <a:ext cx="4408715" cy="5164738"/>
          </a:xfrm>
        </p:spPr>
      </p:pic>
    </p:spTree>
    <p:extLst>
      <p:ext uri="{BB962C8B-B14F-4D97-AF65-F5344CB8AC3E}">
        <p14:creationId xmlns:p14="http://schemas.microsoft.com/office/powerpoint/2010/main" val="62905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A</a:t>
            </a:r>
            <a:r>
              <a:rPr lang="en-US" altLang="zh-CN" sz="3600" b="1" dirty="0"/>
              <a:t>fter</a:t>
            </a:r>
            <a:r>
              <a:rPr lang="en-US" sz="3600" b="1" dirty="0"/>
              <a:t> Matching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A7ED-8338-4D26-B55F-F914388A2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74906" y="2243619"/>
            <a:ext cx="3688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Holding leaders’ mean tenure constant, when there is no economic recession, those leaders who have experienced insecure shocks on average have 15% higher probability to negotiate a PTA than those without such “treatment”.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ADE6ED-7B56-458C-86A4-180B7249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43" y="1417638"/>
            <a:ext cx="4308696" cy="5047567"/>
          </a:xfrm>
        </p:spPr>
      </p:pic>
    </p:spTree>
    <p:extLst>
      <p:ext uri="{BB962C8B-B14F-4D97-AF65-F5344CB8AC3E}">
        <p14:creationId xmlns:p14="http://schemas.microsoft.com/office/powerpoint/2010/main" val="372543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77" y="281798"/>
            <a:ext cx="6529873" cy="1143000"/>
          </a:xfrm>
        </p:spPr>
        <p:txBody>
          <a:bodyPr/>
          <a:lstStyle/>
          <a:p>
            <a:r>
              <a:rPr lang="en-US" b="1" dirty="0"/>
              <a:t>Preliminary Conclusions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971522" cy="4525963"/>
          </a:xfrm>
        </p:spPr>
        <p:txBody>
          <a:bodyPr/>
          <a:lstStyle/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</a:rPr>
              <a:t>My hypothesis is empirically supported: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31F33"/>
                </a:solidFill>
              </a:rPr>
              <a:t>When leaders experience political crisis, they are more likely to negotiate a South-North preferential trade agreement with the provision of economic reforms.</a:t>
            </a:r>
            <a:endParaRPr lang="en-US" sz="2000" u="sng" dirty="0">
              <a:solidFill>
                <a:srgbClr val="131F33"/>
              </a:solidFill>
            </a:endParaRP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</a:rPr>
              <a:t>Moving forward: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/>
              <a:t>Explore whether PTA negotiation helps leaders to conduct economic reforms.</a:t>
            </a: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74638"/>
            <a:ext cx="6510339" cy="1143000"/>
          </a:xfrm>
        </p:spPr>
        <p:txBody>
          <a:bodyPr/>
          <a:lstStyle/>
          <a:p>
            <a:r>
              <a:rPr lang="en-US" sz="4000" b="1" dirty="0"/>
              <a:t>Outline of Today’s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1"/>
            <a:ext cx="6627607" cy="4510144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Introduction and Research Question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Context and Rationale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Theory: The Logic of Economic Reforms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Research Design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Empirical Findings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Tentative Conclusions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81035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9A10-91F5-4A57-A5BC-3BE3DD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/>
            </a:br>
            <a:br>
              <a:rPr lang="en-US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9EBF-E1FB-46ED-8609-ED1B423C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9" y="1212365"/>
            <a:ext cx="6816012" cy="4525963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Questions and Comments are Greatly Appreciated!</a:t>
            </a:r>
            <a:br>
              <a:rPr lang="en-US" b="1"/>
            </a:br>
            <a:r>
              <a:rPr lang="en-US" b="1"/>
              <a:t>Thank you very much.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330621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Case of South Africa in 1994: PTA with EU helped with the economic transition in South Africa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Preferential trade agreements (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PTAs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) are 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binding international treaties 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that help states to foster trade and economic integration among member-states.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Georgia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226-16BE-4D60-822D-5726473D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18" y="31290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C7BE-4AE1-48F0-826A-C8759E17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18" y="1417638"/>
            <a:ext cx="5867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Under what conditions </a:t>
            </a:r>
            <a:r>
              <a:rPr lang="en-US" sz="2000" dirty="0">
                <a:latin typeface="Georgia" panose="02040502050405020303" pitchFamily="18" charset="0"/>
              </a:rPr>
              <a:t>will leaders in the developing countries negotiate the South-North Preferential Trade Agreements with required structural economic reforms?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ABC0-F9CF-4317-AA58-FB94E10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274638"/>
            <a:ext cx="5791200" cy="887412"/>
          </a:xfrm>
        </p:spPr>
        <p:txBody>
          <a:bodyPr/>
          <a:lstStyle/>
          <a:p>
            <a:r>
              <a:rPr lang="en-US" sz="4000" b="1" dirty="0"/>
              <a:t>Research question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310A-E91E-427F-999F-7E4F37E1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829425" cy="452596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Why South-North PTAs?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Power imbalances between two contracting parties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Deliberate choice of leaders: South-North PTAs with the provision of economic reforms are the deepest agreements by design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The </a:t>
            </a:r>
            <a:r>
              <a:rPr lang="en-US" sz="2000" b="1" dirty="0">
                <a:latin typeface="Georgia" panose="02040502050405020303" pitchFamily="18" charset="0"/>
              </a:rPr>
              <a:t>puzzles</a:t>
            </a:r>
            <a:r>
              <a:rPr lang="en-US" sz="2000" dirty="0">
                <a:latin typeface="Georgia" panose="02040502050405020303" pitchFamily="18" charset="0"/>
              </a:rPr>
              <a:t> are: What motivates leaders to participate in this costly game?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27" y="26278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1405780"/>
            <a:ext cx="6451756" cy="4705233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Current literature on the preferential trade agreement mainly focuses on the 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effects 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of this institution.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In contrast, explain why states form the PTAs: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The </a:t>
            </a:r>
            <a:r>
              <a:rPr lang="en-US" sz="2000" b="1" dirty="0">
                <a:latin typeface="Georgia" panose="02040502050405020303" pitchFamily="18" charset="0"/>
              </a:rPr>
              <a:t>political purposes </a:t>
            </a:r>
            <a:r>
              <a:rPr lang="en-US" sz="2000" dirty="0">
                <a:latin typeface="Georgia" panose="02040502050405020303" pitchFamily="18" charset="0"/>
              </a:rPr>
              <a:t>of the leaders in the developing countries to negotiate trade treaties are currently understudied.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3FDAA1C-E7F3-49E7-99A6-D205F8EE8366}"/>
              </a:ext>
            </a:extLst>
          </p:cNvPr>
          <p:cNvSpPr/>
          <p:nvPr/>
        </p:nvSpPr>
        <p:spPr>
          <a:xfrm>
            <a:off x="3211384" y="2778813"/>
            <a:ext cx="702906" cy="833648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DB0F-BC79-49FE-887E-BBDBCBBA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754" y="465138"/>
            <a:ext cx="5338763" cy="754062"/>
          </a:xfrm>
        </p:spPr>
        <p:txBody>
          <a:bodyPr/>
          <a:lstStyle/>
          <a:p>
            <a:r>
              <a:rPr lang="en-US" sz="4000" b="1" dirty="0"/>
              <a:t>Context and Rationale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531-5F5D-41E0-911F-5893A41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772275" cy="452596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Mansfield and Milner (2012): “Government sign PTAs for domestic political reasons” (p. 23).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Voters matter: Democratic countries are more likely to join a PTA than nondemocratic countries (Mansfield &amp; Milner, 2012; Mansfield, Milner, &amp; </a:t>
            </a:r>
            <a:r>
              <a:rPr lang="en-US" sz="2000" dirty="0" err="1">
                <a:latin typeface="Georgia" panose="02040502050405020303" pitchFamily="18" charset="0"/>
              </a:rPr>
              <a:t>Rosendorff</a:t>
            </a:r>
            <a:r>
              <a:rPr lang="en-US" sz="2000" dirty="0">
                <a:latin typeface="Georgia" panose="02040502050405020303" pitchFamily="18" charset="0"/>
              </a:rPr>
              <a:t>, 2002).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Interest groups matter: Grossman and </a:t>
            </a:r>
            <a:r>
              <a:rPr lang="en-US" sz="2000" dirty="0" err="1">
                <a:latin typeface="Georgia" panose="02040502050405020303" pitchFamily="18" charset="0"/>
              </a:rPr>
              <a:t>Helpman</a:t>
            </a:r>
            <a:r>
              <a:rPr lang="en-US" sz="2000" dirty="0">
                <a:latin typeface="Georgia" panose="02040502050405020303" pitchFamily="18" charset="0"/>
              </a:rPr>
              <a:t> (1995)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Private sectors matter: (</a:t>
            </a:r>
            <a:r>
              <a:rPr lang="en-US" sz="2000" dirty="0" err="1">
                <a:latin typeface="Georgia" panose="02040502050405020303" pitchFamily="18" charset="0"/>
              </a:rPr>
              <a:t>Staiger</a:t>
            </a:r>
            <a:r>
              <a:rPr lang="en-US" sz="2000" dirty="0">
                <a:latin typeface="Georgia" panose="02040502050405020303" pitchFamily="18" charset="0"/>
              </a:rPr>
              <a:t> &amp; </a:t>
            </a:r>
            <a:r>
              <a:rPr lang="en-US" sz="2000" dirty="0" err="1">
                <a:latin typeface="Georgia" panose="02040502050405020303" pitchFamily="18" charset="0"/>
              </a:rPr>
              <a:t>Tabellini</a:t>
            </a:r>
            <a:r>
              <a:rPr lang="en-US" sz="2000" dirty="0">
                <a:latin typeface="Georgia" panose="02040502050405020303" pitchFamily="18" charset="0"/>
              </a:rPr>
              <a:t>, 1999). 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0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88" y="30046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52861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How about opposition, those elites from the ruling coalition?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This paper focuses on the </a:t>
            </a:r>
            <a:r>
              <a:rPr lang="en-US" sz="2000" b="1" dirty="0">
                <a:latin typeface="Georgia" panose="02040502050405020303" pitchFamily="18" charset="0"/>
              </a:rPr>
              <a:t>strategic behaviors</a:t>
            </a:r>
            <a:r>
              <a:rPr lang="en-US" sz="2000" dirty="0">
                <a:latin typeface="Georgia" panose="02040502050405020303" pitchFamily="18" charset="0"/>
              </a:rPr>
              <a:t> of leaders to form PTAs to consolidate their power vis-à-vis the opposition.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88913"/>
            <a:ext cx="7117081" cy="1143000"/>
          </a:xfrm>
        </p:spPr>
        <p:txBody>
          <a:bodyPr anchor="t"/>
          <a:lstStyle/>
          <a:p>
            <a:r>
              <a:rPr lang="en-US" sz="4000" b="1" dirty="0"/>
              <a:t>Theory: The Logic of Economic Reforms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77743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Leaders of developing countries: they anticipate a forthcoming structural economic transformation </a:t>
            </a:r>
            <a:r>
              <a:rPr lang="en-US" sz="2000" i="1" dirty="0">
                <a:latin typeface="Georgia" panose="02040502050405020303" pitchFamily="18" charset="0"/>
              </a:rPr>
              <a:t>before</a:t>
            </a:r>
            <a:r>
              <a:rPr lang="en-US" sz="2000" dirty="0">
                <a:latin typeface="Georgia" panose="02040502050405020303" pitchFamily="18" charset="0"/>
              </a:rPr>
              <a:t> the negotiation.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Domestic economic reforms usually provoke controversy and organized opposition.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PTA is an effective instrument for promoting such economic reform.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Argument: The leaders in the developing countries choose to negotiate the PTAs to lock in the economic reforms for the </a:t>
            </a:r>
            <a:r>
              <a:rPr lang="en-US" sz="2000" b="1" dirty="0">
                <a:latin typeface="Georgia" panose="02040502050405020303" pitchFamily="18" charset="0"/>
              </a:rPr>
              <a:t>primary goal of political survival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endParaRPr lang="en-US" sz="2400" dirty="0">
              <a:latin typeface="Georgia" charset="0"/>
            </a:endParaRPr>
          </a:p>
          <a:p>
            <a:pPr marL="0" indent="0">
              <a:buNone/>
            </a:pPr>
            <a:endParaRPr lang="en-US" sz="2400" dirty="0">
              <a:latin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603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</TotalTime>
  <Words>1061</Words>
  <Application>Microsoft Office PowerPoint</Application>
  <PresentationFormat>On-screen Show (4:3)</PresentationFormat>
  <Paragraphs>311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方正舒体</vt:lpstr>
      <vt:lpstr>Arial</vt:lpstr>
      <vt:lpstr>Calibri</vt:lpstr>
      <vt:lpstr>Garamond</vt:lpstr>
      <vt:lpstr>Georgia</vt:lpstr>
      <vt:lpstr>Trebuchet MS</vt:lpstr>
      <vt:lpstr>Wingdings</vt:lpstr>
      <vt:lpstr>ThemeILtemplates</vt:lpstr>
      <vt:lpstr>When will Leaders of Developing Countries Negotiate South-North Preferential Trade Agreements? </vt:lpstr>
      <vt:lpstr>Outline of Today’s Presentation</vt:lpstr>
      <vt:lpstr>Introduction</vt:lpstr>
      <vt:lpstr>Research question</vt:lpstr>
      <vt:lpstr>Research question</vt:lpstr>
      <vt:lpstr>Context and Rationale</vt:lpstr>
      <vt:lpstr>Context and Rationale</vt:lpstr>
      <vt:lpstr>Context and Rationale</vt:lpstr>
      <vt:lpstr>Theory: The Logic of Economic Reforms </vt:lpstr>
      <vt:lpstr>Research Design  </vt:lpstr>
      <vt:lpstr>Research Design  </vt:lpstr>
      <vt:lpstr>Examples in Datasets</vt:lpstr>
      <vt:lpstr>Research Design  </vt:lpstr>
      <vt:lpstr>Empirical Findings: Data Description</vt:lpstr>
      <vt:lpstr>Empirical Findings: Data Description</vt:lpstr>
      <vt:lpstr>Empirical Findings: Propensity Score Before Matching </vt:lpstr>
      <vt:lpstr>Empirical Findings: Propensity Score After Matching </vt:lpstr>
      <vt:lpstr>Empirical Findings: Treatment Effect After Matching </vt:lpstr>
      <vt:lpstr>Preliminary Conclusions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Lucie Lu</cp:lastModifiedBy>
  <cp:revision>70</cp:revision>
  <dcterms:created xsi:type="dcterms:W3CDTF">2016-01-13T21:18:08Z</dcterms:created>
  <dcterms:modified xsi:type="dcterms:W3CDTF">2018-09-11T06:30:50Z</dcterms:modified>
</cp:coreProperties>
</file>