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23"/>
  </p:notesMasterIdLst>
  <p:sldIdLst>
    <p:sldId id="261" r:id="rId2"/>
    <p:sldId id="264" r:id="rId3"/>
    <p:sldId id="265" r:id="rId4"/>
    <p:sldId id="276" r:id="rId5"/>
    <p:sldId id="288" r:id="rId6"/>
    <p:sldId id="266" r:id="rId7"/>
    <p:sldId id="287" r:id="rId8"/>
    <p:sldId id="267" r:id="rId9"/>
    <p:sldId id="268" r:id="rId10"/>
    <p:sldId id="290" r:id="rId11"/>
    <p:sldId id="270" r:id="rId12"/>
    <p:sldId id="289" r:id="rId13"/>
    <p:sldId id="275" r:id="rId14"/>
    <p:sldId id="278" r:id="rId15"/>
    <p:sldId id="284" r:id="rId16"/>
    <p:sldId id="285" r:id="rId17"/>
    <p:sldId id="291" r:id="rId18"/>
    <p:sldId id="292" r:id="rId19"/>
    <p:sldId id="277" r:id="rId20"/>
    <p:sldId id="26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ACA30A-74E7-4788-980B-C5713E257473}">
          <p14:sldIdLst>
            <p14:sldId id="261"/>
            <p14:sldId id="264"/>
            <p14:sldId id="265"/>
            <p14:sldId id="276"/>
            <p14:sldId id="288"/>
            <p14:sldId id="266"/>
            <p14:sldId id="287"/>
            <p14:sldId id="267"/>
            <p14:sldId id="268"/>
            <p14:sldId id="290"/>
            <p14:sldId id="270"/>
            <p14:sldId id="289"/>
            <p14:sldId id="275"/>
            <p14:sldId id="278"/>
            <p14:sldId id="284"/>
            <p14:sldId id="285"/>
            <p14:sldId id="291"/>
            <p14:sldId id="292"/>
            <p14:sldId id="277"/>
            <p14:sldId id="26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85714" autoAdjust="0"/>
  </p:normalViewPr>
  <p:slideViewPr>
    <p:cSldViewPr snapToGrid="0" snapToObjects="1">
      <p:cViewPr varScale="1">
        <p:scale>
          <a:sx n="89" d="100"/>
          <a:sy n="89" d="100"/>
        </p:scale>
        <p:origin x="1473" y="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239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A982C-8357-4A11-962B-225B16FC7B2F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8FA1D-62CC-431E-8781-DCDB56443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2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8FA1D-62CC-431E-8781-DCDB56443A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87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8FA1D-62CC-431E-8781-DCDB56443A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2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hello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8FA1D-62CC-431E-8781-DCDB56443A0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 algn="l">
              <a:defRPr sz="4400"/>
            </a:lvl1pPr>
          </a:lstStyle>
          <a:p>
            <a:r>
              <a:rPr lang="en-US" sz="7200" dirty="0">
                <a:solidFill>
                  <a:srgbClr val="131F33"/>
                </a:solidFill>
                <a:latin typeface="Georgia"/>
                <a:cs typeface="Georgia"/>
              </a:rPr>
              <a:t>Hello.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820863"/>
            <a:ext cx="6427788" cy="372313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lnSpc>
                <a:spcPct val="13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This </a:t>
            </a:r>
            <a:r>
              <a:rPr lang="en-US" dirty="0" err="1">
                <a:solidFill>
                  <a:srgbClr val="A6A6A6"/>
                </a:solidFill>
                <a:latin typeface="+mn-lt"/>
                <a:cs typeface="Georgia"/>
              </a:rPr>
              <a:t>Powerpoint</a:t>
            </a: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 template has been created to help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you tell your Illinois Story in the best possible way. To help you make this presentation </a:t>
            </a: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we recommend the following font styles:</a:t>
            </a:r>
          </a:p>
          <a:p>
            <a:r>
              <a:rPr lang="en-US" sz="4200" b="1" dirty="0">
                <a:solidFill>
                  <a:srgbClr val="FA6300"/>
                </a:solidFill>
              </a:rPr>
              <a:t>Headers: Calibri 42pt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Body Copy: Georgia 18pt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>
              <a:lnSpc>
                <a:spcPct val="130000"/>
              </a:lnSpc>
            </a:pP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If you need assistance, please contact Creative Services. </a:t>
            </a:r>
            <a:r>
              <a:rPr lang="en-US" sz="1400" dirty="0" err="1">
                <a:solidFill>
                  <a:srgbClr val="131F33"/>
                </a:solidFill>
                <a:latin typeface="Georgia"/>
                <a:cs typeface="Georgia"/>
              </a:rPr>
              <a:t>creativeservices@illinois.edu</a:t>
            </a: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 or (217)333-9200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1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5505750" cy="160767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28650" y="1973263"/>
            <a:ext cx="2964150" cy="137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800">
                <a:latin typeface="+mn-lt"/>
              </a:defRPr>
            </a:lvl3pPr>
            <a:lvl4pPr marL="1371600" indent="0">
              <a:buNone/>
              <a:defRPr sz="1800">
                <a:latin typeface="+mn-lt"/>
              </a:defRPr>
            </a:lvl4pPr>
            <a:lvl5pPr marL="1828800" indent="0"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5" name="Picture 4" descr="Slide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>
                <a:solidFill>
                  <a:srgbClr val="131F33"/>
                </a:solidFill>
              </a:rPr>
              <a:t>Click to edit Master title style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  <a:prstGeom prst="rect">
            <a:avLst/>
          </a:prstGeom>
        </p:spPr>
        <p:txBody>
          <a:bodyPr/>
          <a:lstStyle/>
          <a:p>
            <a:pPr lvl="0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Click to edit Master text styles</a:t>
            </a:r>
          </a:p>
          <a:p>
            <a:pPr lvl="1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Second level</a:t>
            </a:r>
          </a:p>
          <a:p>
            <a:pPr lvl="2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Third level</a:t>
            </a:r>
          </a:p>
          <a:p>
            <a:pPr lvl="3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Fourth level</a:t>
            </a:r>
          </a:p>
          <a:p>
            <a:pPr lvl="4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Fifth level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6" name="Picture 5" descr="Slide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5867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>
                <a:solidFill>
                  <a:srgbClr val="131F33"/>
                </a:solidFill>
              </a:rPr>
              <a:t>Click to edit Master title style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5867400" cy="4525963"/>
          </a:xfrm>
          <a:prstGeom prst="rect">
            <a:avLst/>
          </a:prstGeom>
        </p:spPr>
        <p:txBody>
          <a:bodyPr/>
          <a:lstStyle/>
          <a:p>
            <a:pPr lvl="0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Click to edit Master text styles</a:t>
            </a:r>
          </a:p>
          <a:p>
            <a:pPr lvl="1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Second level</a:t>
            </a:r>
          </a:p>
          <a:p>
            <a:pPr lvl="2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Third level</a:t>
            </a:r>
          </a:p>
          <a:p>
            <a:pPr lvl="3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Fourth level</a:t>
            </a:r>
          </a:p>
          <a:p>
            <a:pPr lvl="4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Fifth level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6" name="Picture 5" descr="Slide1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 algn="l">
              <a:defRPr sz="4400"/>
            </a:lvl1pPr>
          </a:lstStyle>
          <a:p>
            <a:r>
              <a:rPr lang="en-US" sz="7200" dirty="0">
                <a:solidFill>
                  <a:srgbClr val="131F33"/>
                </a:solidFill>
                <a:latin typeface="Georgia"/>
                <a:cs typeface="Georgia"/>
              </a:rPr>
              <a:t>Hello.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820863"/>
            <a:ext cx="6427788" cy="372313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lnSpc>
                <a:spcPct val="13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This </a:t>
            </a:r>
            <a:r>
              <a:rPr lang="en-US" dirty="0" err="1">
                <a:solidFill>
                  <a:srgbClr val="A6A6A6"/>
                </a:solidFill>
                <a:latin typeface="+mn-lt"/>
                <a:cs typeface="Georgia"/>
              </a:rPr>
              <a:t>Powerpoint</a:t>
            </a: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 template has been created to help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you tell your Illinois Story in the best possible way. To help you make this presentation </a:t>
            </a: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we recommend the following font styles:</a:t>
            </a:r>
          </a:p>
          <a:p>
            <a:r>
              <a:rPr lang="en-US" sz="4200" b="1" dirty="0">
                <a:solidFill>
                  <a:srgbClr val="FA6300"/>
                </a:solidFill>
              </a:rPr>
              <a:t>Headers: Calibri 42pt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Body Copy: Georgia 18pt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>
              <a:lnSpc>
                <a:spcPct val="130000"/>
              </a:lnSpc>
            </a:pP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If you need assistance, please contact Creative Services. </a:t>
            </a:r>
            <a:r>
              <a:rPr lang="en-US" sz="1400" dirty="0" err="1">
                <a:solidFill>
                  <a:srgbClr val="131F33"/>
                </a:solidFill>
                <a:latin typeface="Georgia"/>
                <a:cs typeface="Georgia"/>
              </a:rPr>
              <a:t>creativeservices@illinois.edu</a:t>
            </a: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 or (217)333-9200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1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5505750" cy="160767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28650" y="1973263"/>
            <a:ext cx="2964150" cy="137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800">
                <a:latin typeface="+mn-lt"/>
              </a:defRPr>
            </a:lvl3pPr>
            <a:lvl4pPr marL="1371600" indent="0">
              <a:buNone/>
              <a:defRPr sz="1800">
                <a:latin typeface="+mn-lt"/>
              </a:defRPr>
            </a:lvl4pPr>
            <a:lvl5pPr marL="1828800" indent="0"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8157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131F33"/>
                </a:solidFill>
              </a:rPr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  <a:prstGeom prst="rect">
            <a:avLst/>
          </a:prstGeom>
        </p:spPr>
        <p:txBody>
          <a:bodyPr/>
          <a:lstStyle/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no sea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takimata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sanctus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At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vero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accusam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justo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duo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dolores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rebum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Consectetuer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adipiscing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diam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nonummy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nibh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Duis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autem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iriure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molestie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consequat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0535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5867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131F33"/>
                </a:solidFill>
              </a:rPr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5867400" cy="4525963"/>
          </a:xfrm>
          <a:prstGeom prst="rect">
            <a:avLst/>
          </a:prstGeom>
        </p:spPr>
        <p:txBody>
          <a:bodyPr/>
          <a:lstStyle/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no sea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takimata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sanctus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At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vero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accusam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justo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duo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dolores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rebum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Consectetuer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adipiscing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diam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nonummy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nibh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Duis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autem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iriure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molestie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consequat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6677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2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49" r:id="rId5"/>
    <p:sldLayoutId id="2147483650" r:id="rId6"/>
    <p:sldLayoutId id="2147483651" r:id="rId7"/>
    <p:sldLayoutId id="2147483652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F5DE8A-09A6-409B-B3D6-1A4D9187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8515350" cy="1607675"/>
          </a:xfrm>
        </p:spPr>
        <p:txBody>
          <a:bodyPr/>
          <a:lstStyle/>
          <a:p>
            <a:r>
              <a:rPr lang="en-US" b="1"/>
              <a:t>When will Leaders of Developing Countries Negotiate South-North Preferential Trade Agreements?</a:t>
            </a:r>
            <a:br>
              <a:rPr lang="en-US" b="1"/>
            </a:br>
            <a:endParaRPr lang="en-US" b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048B7-254D-4AC5-B82E-E445C7ACA2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70297" y="4329385"/>
            <a:ext cx="4274679" cy="1374775"/>
          </a:xfrm>
        </p:spPr>
        <p:txBody>
          <a:bodyPr/>
          <a:lstStyle/>
          <a:p>
            <a:r>
              <a:rPr lang="en-US" sz="2400">
                <a:solidFill>
                  <a:schemeClr val="bg1"/>
                </a:solidFill>
                <a:latin typeface="+mj-lt"/>
                <a:cs typeface="Georgia" charset="0"/>
              </a:rPr>
              <a:t>Lucie Lu</a:t>
            </a:r>
            <a:br>
              <a:rPr lang="en-US" sz="2400">
                <a:solidFill>
                  <a:schemeClr val="bg1"/>
                </a:solidFill>
                <a:latin typeface="+mj-lt"/>
                <a:cs typeface="Georgia" charset="0"/>
              </a:rPr>
            </a:br>
            <a:r>
              <a:rPr lang="en-US" sz="1600">
                <a:solidFill>
                  <a:schemeClr val="bg1"/>
                </a:solidFill>
                <a:latin typeface="+mj-lt"/>
                <a:cs typeface="Georgia" charset="0"/>
              </a:rPr>
              <a:t>Department of Political Science</a:t>
            </a:r>
          </a:p>
          <a:p>
            <a:r>
              <a:rPr lang="en-US" sz="1600">
                <a:solidFill>
                  <a:schemeClr val="bg1"/>
                </a:solidFill>
                <a:latin typeface="+mj-lt"/>
                <a:cs typeface="Georgia" charset="0"/>
              </a:rPr>
              <a:t>University of Illinois at Urbana-Champaign</a:t>
            </a:r>
            <a:endParaRPr lang="en-US" sz="2400">
              <a:solidFill>
                <a:schemeClr val="bg1"/>
              </a:solidFill>
              <a:latin typeface="+mj-lt"/>
              <a:cs typeface="Georgia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9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205D-912B-4D1A-AF06-6BEC0D5DB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38" y="376836"/>
            <a:ext cx="5867400" cy="1143000"/>
          </a:xfrm>
        </p:spPr>
        <p:txBody>
          <a:bodyPr/>
          <a:lstStyle/>
          <a:p>
            <a:r>
              <a:rPr lang="en-US" b="1" dirty="0"/>
              <a:t>Research Design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F9123-7875-467C-817C-B24CCAC4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927" y="1237130"/>
            <a:ext cx="6895651" cy="4889034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>
                <a:latin typeface="Georgia" panose="02040502050405020303" pitchFamily="18" charset="0"/>
              </a:rPr>
              <a:t>Hypothesis: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The presence of shocks to security in a regime is associated with higher probabilities of its leader's PTA negotiation. </a:t>
            </a:r>
          </a:p>
          <a:p>
            <a:pPr marL="0" indent="0" algn="ctr">
              <a:buNone/>
            </a:pPr>
            <a:r>
              <a:rPr lang="en-US" sz="1050" b="1" dirty="0">
                <a:latin typeface="Georgia" panose="02040502050405020303" pitchFamily="18" charset="0"/>
              </a:rPr>
              <a:t> (Hypothesized Treatment)</a:t>
            </a:r>
          </a:p>
          <a:p>
            <a:pPr marL="0" indent="0" algn="ctr">
              <a:buNone/>
            </a:pPr>
            <a:r>
              <a:rPr lang="en-US" sz="1800" b="1" dirty="0">
                <a:latin typeface="Georgia" panose="02040502050405020303" pitchFamily="18" charset="0"/>
              </a:rPr>
              <a:t>Shock to Leader’s Security</a:t>
            </a:r>
          </a:p>
          <a:p>
            <a:pPr marL="0" indent="0">
              <a:buNone/>
            </a:pPr>
            <a:r>
              <a:rPr lang="en-US" sz="1800" b="1" dirty="0">
                <a:latin typeface="Georgia" panose="02040502050405020303" pitchFamily="18" charset="0"/>
              </a:rPr>
              <a:t>                                                     +</a:t>
            </a:r>
            <a:r>
              <a:rPr lang="en-US" sz="2000" b="1" dirty="0">
                <a:latin typeface="Georgia" panose="02040502050405020303" pitchFamily="18" charset="0"/>
              </a:rPr>
              <a:t> 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latin typeface="Georgia" panose="02040502050405020303" pitchFamily="18" charset="0"/>
              </a:rPr>
              <a:t>South-North PTA Negotiation</a:t>
            </a:r>
            <a:endParaRPr lang="en-US" sz="2000" dirty="0">
              <a:latin typeface="Georgia" panose="02040502050405020303" pitchFamily="18" charset="0"/>
            </a:endParaRPr>
          </a:p>
          <a:p>
            <a:pPr marL="0" indent="0" algn="ctr">
              <a:buNone/>
            </a:pPr>
            <a:endParaRPr lang="en-US" b="1" u="sng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Georgia" panose="02040502050405020303" pitchFamily="18" charset="0"/>
              </a:rPr>
              <a:t>Research Design: 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Compares the likelihoods of leaders with shocks to security (hypothetical treated group) and without (hypothetical control group) to negotiate the South-North PTAs.</a:t>
            </a:r>
          </a:p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09D08C6-630C-4924-AA7C-0F168E6A034D}"/>
              </a:ext>
            </a:extLst>
          </p:cNvPr>
          <p:cNvSpPr/>
          <p:nvPr/>
        </p:nvSpPr>
        <p:spPr>
          <a:xfrm rot="5400000">
            <a:off x="3753765" y="2854297"/>
            <a:ext cx="423545" cy="300935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72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620D-74D4-4708-9120-24ED5BEE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Research Design 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C40ED-1F18-4567-A661-C1CCF4946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28279"/>
            <a:ext cx="8382000" cy="4872290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000" b="1" u="sng" dirty="0">
                <a:solidFill>
                  <a:srgbClr val="131F33"/>
                </a:solidFill>
                <a:latin typeface="Georgia" panose="02040502050405020303" pitchFamily="18" charset="0"/>
              </a:rPr>
              <a:t>Quasi-experiment: </a:t>
            </a:r>
          </a:p>
          <a:p>
            <a:pPr marL="381000" indent="-381000">
              <a:buFont typeface="Arial" panose="020B0604020202020204" pitchFamily="34" charset="0"/>
              <a:buChar char="•"/>
            </a:pPr>
            <a:r>
              <a:rPr lang="en-GB" sz="2000" b="1" dirty="0">
                <a:latin typeface="Georgia" panose="02040502050405020303" pitchFamily="18" charset="0"/>
              </a:rPr>
              <a:t>Hypothetical Treatment: Shock to Leaders’ Security</a:t>
            </a:r>
          </a:p>
          <a:p>
            <a:pPr lvl="1" indent="-342900"/>
            <a:r>
              <a:rPr lang="en-US" sz="2000" dirty="0">
                <a:latin typeface="Georgia" panose="02040502050405020303" pitchFamily="18" charset="0"/>
              </a:rPr>
              <a:t>Two indices to measure the security of a leader:   </a:t>
            </a:r>
          </a:p>
          <a:p>
            <a:pPr marL="400050" lvl="1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1) A leader's security when he starts his tenure at time </a:t>
            </a:r>
            <a:r>
              <a:rPr lang="en-US" sz="1800" i="1" dirty="0">
                <a:latin typeface="Georgia" panose="02040502050405020303" pitchFamily="18" charset="0"/>
              </a:rPr>
              <a:t>0</a:t>
            </a:r>
            <a:r>
              <a:rPr lang="en-US" sz="1800" dirty="0">
                <a:latin typeface="Georgia" panose="02040502050405020303" pitchFamily="18" charset="0"/>
              </a:rPr>
              <a:t> depending on his relation to the past leader (or not); and,  </a:t>
            </a:r>
          </a:p>
          <a:p>
            <a:pPr marL="400050" lvl="1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2) The security of the regime when the leader holds office at time </a:t>
            </a:r>
            <a:r>
              <a:rPr lang="en-US" sz="1800" i="1" dirty="0">
                <a:latin typeface="Georgia" panose="02040502050405020303" pitchFamily="18" charset="0"/>
              </a:rPr>
              <a:t>t</a:t>
            </a:r>
            <a:r>
              <a:rPr lang="en-US" sz="1800" dirty="0">
                <a:latin typeface="Georgia" panose="02040502050405020303" pitchFamily="18" charset="0"/>
              </a:rPr>
              <a:t>.</a:t>
            </a:r>
          </a:p>
          <a:p>
            <a:pPr lvl="1" indent="-342900">
              <a:buFontTx/>
              <a:buChar char="-"/>
            </a:pPr>
            <a:r>
              <a:rPr lang="en-US" sz="2000" dirty="0">
                <a:latin typeface="Georgia" panose="02040502050405020303" pitchFamily="18" charset="0"/>
              </a:rPr>
              <a:t>Two Types of shocks to security:</a:t>
            </a:r>
          </a:p>
          <a:p>
            <a:pPr marL="400050" lvl="1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1) Type 1: a leader is secure at time 0 and becomes insecure immediately onward at time 1 (experiences a shock to security at time </a:t>
            </a:r>
            <a:r>
              <a:rPr lang="en-US" sz="1800" i="1" dirty="0">
                <a:latin typeface="Georgia" panose="02040502050405020303" pitchFamily="18" charset="0"/>
              </a:rPr>
              <a:t>1</a:t>
            </a:r>
            <a:r>
              <a:rPr lang="en-US" sz="1800" dirty="0">
                <a:latin typeface="Georgia" panose="02040502050405020303" pitchFamily="18" charset="0"/>
              </a:rPr>
              <a:t>).</a:t>
            </a:r>
          </a:p>
          <a:p>
            <a:pPr marL="400050" lvl="1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2) Type 2: a leader experiences a shock to security during his tenure a time</a:t>
            </a:r>
            <a:r>
              <a:rPr lang="en-US" sz="1800" i="1" dirty="0">
                <a:latin typeface="Georgia" panose="02040502050405020303" pitchFamily="18" charset="0"/>
              </a:rPr>
              <a:t> t</a:t>
            </a:r>
            <a:r>
              <a:rPr lang="en-US" sz="1800" dirty="0">
                <a:latin typeface="Georgia" panose="02040502050405020303" pitchFamily="18" charset="0"/>
              </a:rPr>
              <a:t>.</a:t>
            </a:r>
            <a:endParaRPr lang="en-GB" sz="2000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26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CC93-7E5B-4E0B-BC6B-BFB9410A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83" y="311013"/>
            <a:ext cx="8305800" cy="641282"/>
          </a:xfrm>
        </p:spPr>
        <p:txBody>
          <a:bodyPr/>
          <a:lstStyle/>
          <a:p>
            <a:r>
              <a:rPr lang="en-US" sz="4000" b="1" dirty="0"/>
              <a:t>E</a:t>
            </a:r>
            <a:r>
              <a:rPr lang="en-US" altLang="zh-CN" sz="4000" b="1" dirty="0"/>
              <a:t>xamples</a:t>
            </a:r>
            <a:r>
              <a:rPr lang="en-US" sz="4000" b="1" dirty="0"/>
              <a:t> in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8A888-08F1-4237-B13E-AE90ABCC3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A0C1B7-6ADD-4249-BC71-3948406DC0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5409887"/>
              </p:ext>
            </p:extLst>
          </p:nvPr>
        </p:nvGraphicFramePr>
        <p:xfrm>
          <a:off x="155510" y="1272706"/>
          <a:ext cx="3956180" cy="550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479">
                  <a:extLst>
                    <a:ext uri="{9D8B030D-6E8A-4147-A177-3AD203B41FA5}">
                      <a16:colId xmlns:a16="http://schemas.microsoft.com/office/drawing/2014/main" val="989939223"/>
                    </a:ext>
                  </a:extLst>
                </a:gridCol>
                <a:gridCol w="431277">
                  <a:extLst>
                    <a:ext uri="{9D8B030D-6E8A-4147-A177-3AD203B41FA5}">
                      <a16:colId xmlns:a16="http://schemas.microsoft.com/office/drawing/2014/main" val="1453167551"/>
                    </a:ext>
                  </a:extLst>
                </a:gridCol>
                <a:gridCol w="579528">
                  <a:extLst>
                    <a:ext uri="{9D8B030D-6E8A-4147-A177-3AD203B41FA5}">
                      <a16:colId xmlns:a16="http://schemas.microsoft.com/office/drawing/2014/main" val="93091768"/>
                    </a:ext>
                  </a:extLst>
                </a:gridCol>
                <a:gridCol w="593007">
                  <a:extLst>
                    <a:ext uri="{9D8B030D-6E8A-4147-A177-3AD203B41FA5}">
                      <a16:colId xmlns:a16="http://schemas.microsoft.com/office/drawing/2014/main" val="2714195197"/>
                    </a:ext>
                  </a:extLst>
                </a:gridCol>
                <a:gridCol w="634979">
                  <a:extLst>
                    <a:ext uri="{9D8B030D-6E8A-4147-A177-3AD203B41FA5}">
                      <a16:colId xmlns:a16="http://schemas.microsoft.com/office/drawing/2014/main" val="427274139"/>
                    </a:ext>
                  </a:extLst>
                </a:gridCol>
                <a:gridCol w="541176">
                  <a:extLst>
                    <a:ext uri="{9D8B030D-6E8A-4147-A177-3AD203B41FA5}">
                      <a16:colId xmlns:a16="http://schemas.microsoft.com/office/drawing/2014/main" val="310886011"/>
                    </a:ext>
                  </a:extLst>
                </a:gridCol>
                <a:gridCol w="528734">
                  <a:extLst>
                    <a:ext uri="{9D8B030D-6E8A-4147-A177-3AD203B41FA5}">
                      <a16:colId xmlns:a16="http://schemas.microsoft.com/office/drawing/2014/main" val="3340810437"/>
                    </a:ext>
                  </a:extLst>
                </a:gridCol>
              </a:tblGrid>
              <a:tr h="624562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+mn-lt"/>
                        </a:rPr>
                        <a:t>Coun</a:t>
                      </a:r>
                      <a:r>
                        <a:rPr lang="en-US" sz="1200" dirty="0">
                          <a:latin typeface="+mn-lt"/>
                        </a:rPr>
                        <a:t>-try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Ye-</a:t>
                      </a:r>
                      <a:r>
                        <a:rPr lang="en-US" sz="1200" dirty="0" err="1">
                          <a:latin typeface="+mn-lt"/>
                        </a:rPr>
                        <a:t>ar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Lea-der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Reg-</a:t>
                      </a:r>
                      <a:r>
                        <a:rPr lang="en-US" sz="1200" dirty="0" err="1">
                          <a:latin typeface="+mn-lt"/>
                        </a:rPr>
                        <a:t>ime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R.T. Past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P. Eff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PTA </a:t>
                      </a:r>
                      <a:r>
                        <a:rPr lang="en-US" sz="1200" dirty="0" err="1">
                          <a:latin typeface="+mn-lt"/>
                        </a:rPr>
                        <a:t>nego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2488615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1995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Berisha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056101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1996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Berisha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535084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1997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Berisha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60692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1997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Fatas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031211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1998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Fatas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919797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1999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9679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102305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939687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165349"/>
                  </a:ext>
                </a:extLst>
              </a:tr>
              <a:tr h="299269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50000"/>
                        </a:lnSpc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50000"/>
                        </a:lnSpc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50000"/>
                        </a:lnSpc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algn="ctr" rtl="0" fontAlgn="ctr">
                        <a:lnSpc>
                          <a:spcPct val="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algn="ctr" rtl="0" fontAlgn="ctr">
                        <a:lnSpc>
                          <a:spcPct val="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50000"/>
                        </a:lnSpc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50000"/>
                        </a:lnSpc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50000"/>
                        </a:lnSpc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31351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Algeria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Zeroual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Regime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732952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Algeria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1996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Zeroual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Regime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247102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Algeria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1997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Zeroual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Regime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584525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Algeria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1998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Zeroual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Regime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463443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Algeria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1999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Zeroual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Regime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459128"/>
                  </a:ext>
                </a:extLst>
              </a:tr>
              <a:tr h="366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Egypt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Mansour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Opposit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-ion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999651"/>
                  </a:ext>
                </a:extLst>
              </a:tr>
              <a:tr h="366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Egypt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Mansour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Opposit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-ion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776021"/>
                  </a:ext>
                </a:extLst>
              </a:tr>
              <a:tr h="3661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Nambia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2005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Pohamb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Opposit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-ion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220407"/>
                  </a:ext>
                </a:extLst>
              </a:tr>
              <a:tr h="36618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Nambia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Pohamb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Opposit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-ion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928345"/>
                  </a:ext>
                </a:extLst>
              </a:tr>
              <a:tr h="36618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Nambia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Pohamb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Opposit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-ion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2038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27A7C9-47F6-430E-B034-6E39C540FABF}"/>
              </a:ext>
            </a:extLst>
          </p:cNvPr>
          <p:cNvSpPr txBox="1"/>
          <p:nvPr/>
        </p:nvSpPr>
        <p:spPr>
          <a:xfrm>
            <a:off x="304800" y="922416"/>
            <a:ext cx="3550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Unit of analysis: Leader-Year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EBF6D83-0BE0-40F4-983F-8AAF83907A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2085739"/>
              </p:ext>
            </p:extLst>
          </p:nvPr>
        </p:nvGraphicFramePr>
        <p:xfrm>
          <a:off x="4412208" y="2255245"/>
          <a:ext cx="4688928" cy="2418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983">
                  <a:extLst>
                    <a:ext uri="{9D8B030D-6E8A-4147-A177-3AD203B41FA5}">
                      <a16:colId xmlns:a16="http://schemas.microsoft.com/office/drawing/2014/main" val="989939223"/>
                    </a:ext>
                  </a:extLst>
                </a:gridCol>
                <a:gridCol w="681446">
                  <a:extLst>
                    <a:ext uri="{9D8B030D-6E8A-4147-A177-3AD203B41FA5}">
                      <a16:colId xmlns:a16="http://schemas.microsoft.com/office/drawing/2014/main" val="1453167551"/>
                    </a:ext>
                  </a:extLst>
                </a:gridCol>
                <a:gridCol w="554221">
                  <a:extLst>
                    <a:ext uri="{9D8B030D-6E8A-4147-A177-3AD203B41FA5}">
                      <a16:colId xmlns:a16="http://schemas.microsoft.com/office/drawing/2014/main" val="93091768"/>
                    </a:ext>
                  </a:extLst>
                </a:gridCol>
                <a:gridCol w="534818">
                  <a:extLst>
                    <a:ext uri="{9D8B030D-6E8A-4147-A177-3AD203B41FA5}">
                      <a16:colId xmlns:a16="http://schemas.microsoft.com/office/drawing/2014/main" val="2714195197"/>
                    </a:ext>
                  </a:extLst>
                </a:gridCol>
                <a:gridCol w="587979">
                  <a:extLst>
                    <a:ext uri="{9D8B030D-6E8A-4147-A177-3AD203B41FA5}">
                      <a16:colId xmlns:a16="http://schemas.microsoft.com/office/drawing/2014/main" val="427274139"/>
                    </a:ext>
                  </a:extLst>
                </a:gridCol>
                <a:gridCol w="619494">
                  <a:extLst>
                    <a:ext uri="{9D8B030D-6E8A-4147-A177-3AD203B41FA5}">
                      <a16:colId xmlns:a16="http://schemas.microsoft.com/office/drawing/2014/main" val="310886011"/>
                    </a:ext>
                  </a:extLst>
                </a:gridCol>
                <a:gridCol w="610351">
                  <a:extLst>
                    <a:ext uri="{9D8B030D-6E8A-4147-A177-3AD203B41FA5}">
                      <a16:colId xmlns:a16="http://schemas.microsoft.com/office/drawing/2014/main" val="410710100"/>
                    </a:ext>
                  </a:extLst>
                </a:gridCol>
                <a:gridCol w="528636">
                  <a:extLst>
                    <a:ext uri="{9D8B030D-6E8A-4147-A177-3AD203B41FA5}">
                      <a16:colId xmlns:a16="http://schemas.microsoft.com/office/drawing/2014/main" val="33408104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Cou-ntry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Te-nure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Reg-</a:t>
                      </a: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R.T. Past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P. Eff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Shock (Z)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PTA </a:t>
                      </a:r>
                    </a:p>
                    <a:p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nego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488615"/>
                  </a:ext>
                </a:extLst>
              </a:tr>
              <a:tr h="16309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Berisha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ins_all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5056101"/>
                  </a:ext>
                </a:extLst>
              </a:tr>
              <a:tr h="16309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Fatas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shock_t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8031211"/>
                  </a:ext>
                </a:extLst>
              </a:tr>
              <a:tr h="31922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shock_t1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049679"/>
                  </a:ext>
                </a:extLst>
              </a:tr>
              <a:tr h="15109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991799"/>
                  </a:ext>
                </a:extLst>
              </a:tr>
              <a:tr h="19977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Algeria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Zeroual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shock_t1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5224846"/>
                  </a:ext>
                </a:extLst>
              </a:tr>
              <a:tr h="1336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Egypt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Mansour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Opposi-tion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ins_all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5003929"/>
                  </a:ext>
                </a:extLst>
              </a:tr>
              <a:tr h="1024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Nambia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Pohamb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Opposi-tion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s_all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60643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44227E9-A8FA-4229-8117-F65C5229BF1B}"/>
              </a:ext>
            </a:extLst>
          </p:cNvPr>
          <p:cNvSpPr txBox="1"/>
          <p:nvPr/>
        </p:nvSpPr>
        <p:spPr>
          <a:xfrm>
            <a:off x="5475216" y="1557054"/>
            <a:ext cx="2961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Unit of analysis: Leader</a:t>
            </a:r>
          </a:p>
          <a:p>
            <a:pPr algn="ctr"/>
            <a:r>
              <a:rPr lang="en-US" sz="2000" dirty="0">
                <a:latin typeface="Georgia" panose="02040502050405020303" pitchFamily="18" charset="0"/>
              </a:rPr>
              <a:t>(Main dataset)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BB568A1-7897-41EA-BB74-E2CB877AA813}"/>
              </a:ext>
            </a:extLst>
          </p:cNvPr>
          <p:cNvSpPr/>
          <p:nvPr/>
        </p:nvSpPr>
        <p:spPr>
          <a:xfrm>
            <a:off x="4072713" y="3570382"/>
            <a:ext cx="339495" cy="453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14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473E-FA7E-43FC-9290-03A2A773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Research Design</a:t>
            </a:r>
            <a:br>
              <a:rPr lang="en-US" sz="4000" b="1" dirty="0"/>
            </a:b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9457-CF33-4C50-B587-9B075291C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052512"/>
            <a:ext cx="8305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>
                <a:latin typeface="Georgia" panose="02040502050405020303" pitchFamily="18" charset="0"/>
              </a:rPr>
              <a:t>Coding Strategies and Justifications: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Unit of analysis is leader. </a:t>
            </a:r>
            <a:r>
              <a:rPr lang="en-US" sz="2000" dirty="0">
                <a:latin typeface="Georgia" panose="02040502050405020303" pitchFamily="18" charset="0"/>
              </a:rPr>
              <a:t>The dataset covers 286 leaders in 62 developing countries in the period 1995 to 2015.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Dependent Variable</a:t>
            </a:r>
            <a:r>
              <a:rPr lang="en-US" sz="2000" dirty="0">
                <a:latin typeface="Georgia" panose="02040502050405020303" pitchFamily="18" charset="0"/>
              </a:rPr>
              <a:t>: South-North PTA negotiation</a:t>
            </a:r>
          </a:p>
          <a:p>
            <a:pPr marL="0"/>
            <a:r>
              <a:rPr lang="en-US" sz="2000" b="1" dirty="0">
                <a:latin typeface="Georgia" panose="02040502050405020303" pitchFamily="18" charset="0"/>
              </a:rPr>
              <a:t>Independent Variable</a:t>
            </a:r>
            <a:r>
              <a:rPr lang="en-US" sz="2000" dirty="0">
                <a:latin typeface="Georgia" panose="02040502050405020303" pitchFamily="18" charset="0"/>
              </a:rPr>
              <a:t>: Shocks to Security</a:t>
            </a:r>
          </a:p>
          <a:p>
            <a:pPr marL="0"/>
            <a:r>
              <a:rPr lang="en-US" sz="2000" b="1" dirty="0">
                <a:latin typeface="Georgia" panose="02040502050405020303" pitchFamily="18" charset="0"/>
              </a:rPr>
              <a:t>Matching on the Covariates</a:t>
            </a:r>
            <a:r>
              <a:rPr lang="en-US" sz="2000" dirty="0">
                <a:latin typeface="Georgia" panose="02040502050405020303" pitchFamily="18" charset="0"/>
              </a:rPr>
              <a:t>: Regime Type, Human Rights Conditions, Regime Duration, GDP per capita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Confounding Variables in the OLS Model: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Leaders’ tenure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Economic Recession (Negative Economic Growth) </a:t>
            </a:r>
          </a:p>
          <a:p>
            <a:pPr marL="457200" lvl="1" indent="0">
              <a:buNone/>
            </a:pP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507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54403-5D57-437D-837F-BB45B284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Empirical Findings: Data Description</a:t>
            </a:r>
            <a:endParaRPr lang="en-US" sz="3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3F1D59-C483-4A0C-863A-32230EED0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4332" y="861332"/>
            <a:ext cx="5135336" cy="5135336"/>
          </a:xfrm>
        </p:spPr>
      </p:pic>
    </p:spTree>
    <p:extLst>
      <p:ext uri="{BB962C8B-B14F-4D97-AF65-F5344CB8AC3E}">
        <p14:creationId xmlns:p14="http://schemas.microsoft.com/office/powerpoint/2010/main" val="3774199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DF75-3D84-4208-8879-81AECB4C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602747"/>
            <a:ext cx="8650045" cy="1143000"/>
          </a:xfrm>
        </p:spPr>
        <p:txBody>
          <a:bodyPr/>
          <a:lstStyle/>
          <a:p>
            <a:r>
              <a:rPr lang="en-US" sz="3600" b="1" dirty="0"/>
              <a:t>Empirical Findings: Data Description</a:t>
            </a:r>
            <a:endParaRPr lang="en-US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69E3C0-970A-41A4-9C71-7AEADABA2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022" y="2128828"/>
            <a:ext cx="7039026" cy="1300172"/>
          </a:xfrm>
        </p:spPr>
      </p:pic>
    </p:spTree>
    <p:extLst>
      <p:ext uri="{BB962C8B-B14F-4D97-AF65-F5344CB8AC3E}">
        <p14:creationId xmlns:p14="http://schemas.microsoft.com/office/powerpoint/2010/main" val="3153279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600" b="1" dirty="0"/>
              <a:t>Empirical Findings:</a:t>
            </a:r>
            <a:br>
              <a:rPr lang="en-US" sz="3600" b="1" dirty="0"/>
            </a:br>
            <a:r>
              <a:rPr lang="en-US" sz="3600" b="1" dirty="0"/>
              <a:t>Propensity Score Before Matching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4B6B10-7EA4-4D1C-8867-DE250B8C67F8}"/>
              </a:ext>
            </a:extLst>
          </p:cNvPr>
          <p:cNvSpPr txBox="1"/>
          <p:nvPr/>
        </p:nvSpPr>
        <p:spPr>
          <a:xfrm rot="10800000" flipV="1">
            <a:off x="4980991" y="2167116"/>
            <a:ext cx="368870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000" dirty="0">
                <a:latin typeface="Georgia" panose="02040502050405020303" pitchFamily="18" charset="0"/>
              </a:rPr>
              <a:t>The estimated propensity scores are the fitted probabilities of being treated given four covariates. 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The difference between two distributions are substantial.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28B7AE-1DFE-462A-9B62-5B1AA44F2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170" y="1338943"/>
            <a:ext cx="4408715" cy="5164738"/>
          </a:xfrm>
        </p:spPr>
      </p:pic>
    </p:spTree>
    <p:extLst>
      <p:ext uri="{BB962C8B-B14F-4D97-AF65-F5344CB8AC3E}">
        <p14:creationId xmlns:p14="http://schemas.microsoft.com/office/powerpoint/2010/main" val="629059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1439-AD3E-482B-8610-EC5CDB13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Empirical Findings:</a:t>
            </a:r>
            <a:br>
              <a:rPr lang="en-US" sz="3600" b="1" dirty="0"/>
            </a:br>
            <a:r>
              <a:rPr lang="en-US" sz="3600" b="1" dirty="0"/>
              <a:t>Propensity Score A</a:t>
            </a:r>
            <a:r>
              <a:rPr lang="en-US" altLang="zh-CN" sz="3600" b="1" dirty="0"/>
              <a:t>fter</a:t>
            </a:r>
            <a:r>
              <a:rPr lang="en-US" sz="3600" b="1" dirty="0"/>
              <a:t> Matching</a:t>
            </a:r>
            <a:br>
              <a:rPr lang="en-US" sz="3600" b="1" dirty="0"/>
            </a:b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585AB4-56FC-4AD5-9138-C078217A9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1530419"/>
            <a:ext cx="8305800" cy="37971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D8A4CA-7050-453B-B24E-E77B08D97243}"/>
              </a:ext>
            </a:extLst>
          </p:cNvPr>
          <p:cNvSpPr txBox="1"/>
          <p:nvPr/>
        </p:nvSpPr>
        <p:spPr>
          <a:xfrm>
            <a:off x="311169" y="5440361"/>
            <a:ext cx="889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After matching, leaders in the treatment and control groups are comparable. </a:t>
            </a:r>
          </a:p>
        </p:txBody>
      </p:sp>
    </p:spTree>
    <p:extLst>
      <p:ext uri="{BB962C8B-B14F-4D97-AF65-F5344CB8AC3E}">
        <p14:creationId xmlns:p14="http://schemas.microsoft.com/office/powerpoint/2010/main" val="931099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1439-AD3E-482B-8610-EC5CDB13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Empirical Findings:</a:t>
            </a:r>
            <a:br>
              <a:rPr lang="en-US" sz="3600" b="1" dirty="0"/>
            </a:br>
            <a:r>
              <a:rPr lang="en-US" sz="3600" b="1" dirty="0"/>
              <a:t>Treatment Effect After Matching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8A4CA-7050-453B-B24E-E77B08D97243}"/>
              </a:ext>
            </a:extLst>
          </p:cNvPr>
          <p:cNvSpPr txBox="1"/>
          <p:nvPr/>
        </p:nvSpPr>
        <p:spPr>
          <a:xfrm>
            <a:off x="311169" y="5440361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96BE6A-9652-4D23-99DD-BEF7EB578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788" y="1506088"/>
            <a:ext cx="8252012" cy="4480585"/>
          </a:xfrm>
        </p:spPr>
      </p:pic>
    </p:spTree>
    <p:extLst>
      <p:ext uri="{BB962C8B-B14F-4D97-AF65-F5344CB8AC3E}">
        <p14:creationId xmlns:p14="http://schemas.microsoft.com/office/powerpoint/2010/main" val="3829995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600" b="1" dirty="0"/>
              <a:t>Empirical Findings:</a:t>
            </a:r>
            <a:br>
              <a:rPr lang="en-US" sz="3600" b="1" dirty="0"/>
            </a:br>
            <a:r>
              <a:rPr lang="en-US" sz="3600" b="1" dirty="0"/>
              <a:t>Treatment Effect After Matching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4B6B10-7EA4-4D1C-8867-DE250B8C67F8}"/>
              </a:ext>
            </a:extLst>
          </p:cNvPr>
          <p:cNvSpPr txBox="1"/>
          <p:nvPr/>
        </p:nvSpPr>
        <p:spPr>
          <a:xfrm rot="10800000" flipV="1">
            <a:off x="5274906" y="1951232"/>
            <a:ext cx="368870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Holding leaders’ mean tenure constant, when there is no economic recession, those leaders who have experienced insecure shocks on average have around </a:t>
            </a:r>
            <a:r>
              <a:rPr lang="en-US" sz="2000" b="1" dirty="0">
                <a:latin typeface="Georgia" panose="02040502050405020303" pitchFamily="18" charset="0"/>
              </a:rPr>
              <a:t>15% </a:t>
            </a:r>
            <a:r>
              <a:rPr lang="en-US" sz="2000" dirty="0">
                <a:latin typeface="Georgia" panose="02040502050405020303" pitchFamily="18" charset="0"/>
              </a:rPr>
              <a:t>higher probability to negotiate a PTA than those without such “treatment”.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ADE6ED-7B56-458C-86A4-180B7249B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443" y="1417638"/>
            <a:ext cx="4308696" cy="5047567"/>
          </a:xfrm>
        </p:spPr>
      </p:pic>
    </p:spTree>
    <p:extLst>
      <p:ext uri="{BB962C8B-B14F-4D97-AF65-F5344CB8AC3E}">
        <p14:creationId xmlns:p14="http://schemas.microsoft.com/office/powerpoint/2010/main" val="372543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274638"/>
            <a:ext cx="6510339" cy="1143000"/>
          </a:xfrm>
        </p:spPr>
        <p:txBody>
          <a:bodyPr/>
          <a:lstStyle/>
          <a:p>
            <a:r>
              <a:rPr lang="en-US" sz="4000" b="1" dirty="0"/>
              <a:t>Outline of Today’s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600201"/>
            <a:ext cx="6627607" cy="4510144"/>
          </a:xfrm>
        </p:spPr>
        <p:txBody>
          <a:bodyPr/>
          <a:lstStyle/>
          <a:p>
            <a:r>
              <a:rPr lang="en-US" sz="2000" dirty="0">
                <a:latin typeface="Georgia" panose="02040502050405020303" pitchFamily="18" charset="0"/>
              </a:rPr>
              <a:t>Introduction and Research Question</a:t>
            </a:r>
          </a:p>
          <a:p>
            <a:r>
              <a:rPr lang="en-US" sz="2000" dirty="0">
                <a:latin typeface="Georgia" panose="02040502050405020303" pitchFamily="18" charset="0"/>
              </a:rPr>
              <a:t>Context and Rationale</a:t>
            </a:r>
          </a:p>
          <a:p>
            <a:r>
              <a:rPr lang="en-US" sz="2000" dirty="0">
                <a:latin typeface="Georgia" panose="02040502050405020303" pitchFamily="18" charset="0"/>
              </a:rPr>
              <a:t>Theory: The Logic of Economic Reforms</a:t>
            </a:r>
          </a:p>
          <a:p>
            <a:r>
              <a:rPr lang="en-US" sz="2000" dirty="0">
                <a:latin typeface="Georgia" panose="02040502050405020303" pitchFamily="18" charset="0"/>
              </a:rPr>
              <a:t>Research Design</a:t>
            </a:r>
          </a:p>
          <a:p>
            <a:r>
              <a:rPr lang="en-US" sz="2000" dirty="0">
                <a:latin typeface="Georgia" panose="02040502050405020303" pitchFamily="18" charset="0"/>
              </a:rPr>
              <a:t>Empirical Findings</a:t>
            </a:r>
          </a:p>
          <a:p>
            <a:r>
              <a:rPr lang="en-US" sz="2000" dirty="0">
                <a:latin typeface="Georgia" panose="02040502050405020303" pitchFamily="18" charset="0"/>
              </a:rPr>
              <a:t>Tentative Conclusions</a:t>
            </a:r>
          </a:p>
          <a:p>
            <a:r>
              <a:rPr lang="en-US" sz="2000" dirty="0">
                <a:latin typeface="Georgia" panose="02040502050405020303" pitchFamily="18" charset="0"/>
              </a:rPr>
              <a:t>Questions and Comments</a:t>
            </a:r>
          </a:p>
        </p:txBody>
      </p:sp>
    </p:spTree>
    <p:extLst>
      <p:ext uri="{BB962C8B-B14F-4D97-AF65-F5344CB8AC3E}">
        <p14:creationId xmlns:p14="http://schemas.microsoft.com/office/powerpoint/2010/main" val="2810351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477" y="281798"/>
            <a:ext cx="6529873" cy="1143000"/>
          </a:xfrm>
        </p:spPr>
        <p:txBody>
          <a:bodyPr/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075" y="1126864"/>
            <a:ext cx="7117079" cy="4994237"/>
          </a:xfrm>
        </p:spPr>
        <p:txBody>
          <a:bodyPr/>
          <a:lstStyle/>
          <a:p>
            <a:pPr marL="0" indent="0">
              <a:spcBef>
                <a:spcPct val="50000"/>
              </a:spcBef>
              <a:spcAft>
                <a:spcPts val="1200"/>
              </a:spcAft>
              <a:buNone/>
            </a:pPr>
            <a:r>
              <a:rPr lang="en-US" sz="2400" u="sng" dirty="0">
                <a:solidFill>
                  <a:srgbClr val="131F33"/>
                </a:solidFill>
                <a:latin typeface="Georgia" panose="02040502050405020303" pitchFamily="18" charset="0"/>
              </a:rPr>
              <a:t>My hypothesis is empirically supported:</a:t>
            </a:r>
          </a:p>
          <a:p>
            <a:pPr marL="400050" lvl="1" indent="0">
              <a:spcBef>
                <a:spcPct val="500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131F33"/>
                </a:solidFill>
                <a:latin typeface="Georgia" panose="02040502050405020303" pitchFamily="18" charset="0"/>
              </a:rPr>
              <a:t>When leaders experience political crisis, they are more likely to negotiate a South-North preferential trade agreement with the provision of economic reforms.</a:t>
            </a:r>
          </a:p>
          <a:p>
            <a:pPr marL="0" indent="0">
              <a:spcBef>
                <a:spcPct val="50000"/>
              </a:spcBef>
              <a:spcAft>
                <a:spcPts val="1200"/>
              </a:spcAft>
              <a:buNone/>
            </a:pPr>
            <a:r>
              <a:rPr lang="en-US" sz="2400" u="sng" dirty="0">
                <a:solidFill>
                  <a:srgbClr val="131F33"/>
                </a:solidFill>
                <a:latin typeface="Georgia" panose="02040502050405020303" pitchFamily="18" charset="0"/>
              </a:rPr>
              <a:t>Recap: </a:t>
            </a:r>
          </a:p>
          <a:p>
            <a:pPr marL="400050" lvl="1" indent="0">
              <a:spcBef>
                <a:spcPct val="500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131F33"/>
                </a:solidFill>
                <a:latin typeface="Georgia" panose="02040502050405020303" pitchFamily="18" charset="0"/>
              </a:rPr>
              <a:t>Why and when will leaders in developing country negotiate South-North Preferential Trade Agreements? The answer is simple and intuitive: when leaders in developing country experience a shock that creates political instability, they are more likely to negotiate a preferential trade agreement with the provision of economic reform with the expectation to cut off the power sources of the disloyal opposition.</a:t>
            </a:r>
          </a:p>
        </p:txBody>
      </p:sp>
    </p:spTree>
    <p:extLst>
      <p:ext uri="{BB962C8B-B14F-4D97-AF65-F5344CB8AC3E}">
        <p14:creationId xmlns:p14="http://schemas.microsoft.com/office/powerpoint/2010/main" val="3863931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A9A10-91F5-4A57-A5BC-3BE3DD9C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/>
            </a:br>
            <a:br>
              <a:rPr lang="en-US" b="1"/>
            </a:b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F9EBF-E1FB-46ED-8609-ED1B423CB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89" y="1212365"/>
            <a:ext cx="6816012" cy="4525963"/>
          </a:xfrm>
        </p:spPr>
        <p:txBody>
          <a:bodyPr/>
          <a:lstStyle/>
          <a:p>
            <a:pPr marL="0" indent="0">
              <a:spcBef>
                <a:spcPct val="50000"/>
              </a:spcBef>
              <a:spcAft>
                <a:spcPts val="1200"/>
              </a:spcAft>
              <a:buNone/>
            </a:pPr>
            <a:r>
              <a:rPr lang="en-US" sz="2400" u="sng" dirty="0">
                <a:solidFill>
                  <a:srgbClr val="131F33"/>
                </a:solidFill>
                <a:latin typeface="Georgia" panose="02040502050405020303" pitchFamily="18" charset="0"/>
              </a:rPr>
              <a:t>Moving forward:</a:t>
            </a:r>
          </a:p>
          <a:p>
            <a:pPr lvl="1" indent="-342900">
              <a:spcBef>
                <a:spcPct val="50000"/>
              </a:spcBef>
              <a:spcAft>
                <a:spcPts val="1200"/>
              </a:spcAft>
            </a:pPr>
            <a:r>
              <a:rPr lang="en-US" sz="2000" dirty="0">
                <a:latin typeface="Georgia" panose="02040502050405020303" pitchFamily="18" charset="0"/>
              </a:rPr>
              <a:t>Explore whether PTA negotiation helps leaders to conduct economic reforms.</a:t>
            </a:r>
          </a:p>
          <a:p>
            <a:pPr marL="400050" lvl="1" indent="0">
              <a:spcBef>
                <a:spcPct val="50000"/>
              </a:spcBef>
              <a:spcAft>
                <a:spcPts val="1200"/>
              </a:spcAft>
              <a:buNone/>
            </a:pPr>
            <a:endParaRPr lang="en-US" sz="2000" b="1" dirty="0">
              <a:latin typeface="Georgia" panose="02040502050405020303" pitchFamily="18" charset="0"/>
            </a:endParaRPr>
          </a:p>
          <a:p>
            <a:pPr marL="400050" lvl="1" indent="0">
              <a:spcBef>
                <a:spcPct val="50000"/>
              </a:spcBef>
              <a:spcAft>
                <a:spcPts val="1200"/>
              </a:spcAft>
              <a:buNone/>
            </a:pPr>
            <a:r>
              <a:rPr lang="en-US" b="1" dirty="0">
                <a:latin typeface="Georgia" panose="02040502050405020303" pitchFamily="18" charset="0"/>
              </a:rPr>
              <a:t>Questions and Comments are Greatly Appreciated!</a:t>
            </a:r>
            <a:br>
              <a:rPr lang="en-US" b="1" dirty="0">
                <a:latin typeface="Georgia" panose="02040502050405020303" pitchFamily="18" charset="0"/>
              </a:rPr>
            </a:b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23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330621"/>
            <a:ext cx="5867400" cy="1143000"/>
          </a:xfrm>
        </p:spPr>
        <p:txBody>
          <a:bodyPr anchor="ctr"/>
          <a:lstStyle/>
          <a:p>
            <a:r>
              <a:rPr lang="en-US" sz="40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6451756" cy="470523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Georgia" panose="02040502050405020303" pitchFamily="18" charset="0"/>
                <a:cs typeface="Georgia" charset="0"/>
              </a:rPr>
              <a:t>Case of South Africa in 1994: PTA with the EU helped with the economic transition in South Africa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Georgia" panose="02040502050405020303" pitchFamily="18" charset="0"/>
              </a:rPr>
              <a:t>South Africa’s experience is a successful case: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Economic reforms usually provoke controversy and organized opposition domestically, so often the ability of leaders to implement such liberal economic reforms is limited.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PTAs provide member governments with a mandate to make policy changes, while they supply material benefits and mechanisms to reward and punish members’ behaviours.  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 dirty="0">
              <a:latin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0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CF226-16BE-4D60-822D-5726473D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18" y="312900"/>
            <a:ext cx="5867400" cy="1143000"/>
          </a:xfrm>
        </p:spPr>
        <p:txBody>
          <a:bodyPr anchor="ctr"/>
          <a:lstStyle/>
          <a:p>
            <a:r>
              <a:rPr lang="en-US" sz="4000" b="1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C7BE-4AE1-48F0-826A-C8759E17B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718" y="1417638"/>
            <a:ext cx="58674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Recognizing the preferential trade agreement with provisions of economic reforms is a binding commitment that imposes policy reforms and entails political costs, some leaders in the developing countries chose to negotiate it with the major liberal trade powers, while some did not.</a:t>
            </a:r>
          </a:p>
          <a:p>
            <a:pPr marL="0" indent="0">
              <a:buNone/>
            </a:pPr>
            <a:r>
              <a:rPr lang="en-US" sz="2000" b="1" dirty="0">
                <a:latin typeface="Georgia" panose="02040502050405020303" pitchFamily="18" charset="0"/>
              </a:rPr>
              <a:t>Why and when </a:t>
            </a:r>
            <a:r>
              <a:rPr lang="en-US" sz="2000" dirty="0">
                <a:latin typeface="Georgia" panose="02040502050405020303" pitchFamily="18" charset="0"/>
              </a:rPr>
              <a:t>will leaders in the developing countries negotiate South-North preferential trade agreements with provisions of economic reforms?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4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ABC0-F9CF-4317-AA58-FB94E10B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263" y="274638"/>
            <a:ext cx="5791200" cy="887412"/>
          </a:xfrm>
        </p:spPr>
        <p:txBody>
          <a:bodyPr/>
          <a:lstStyle/>
          <a:p>
            <a:r>
              <a:rPr lang="en-US" sz="4000" b="1" dirty="0"/>
              <a:t>Research question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310A-E91E-427F-999F-7E4F37E19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600200"/>
            <a:ext cx="6829425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Why focusing on South-North PTAs, in particular?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Rapidly growing international institution </a:t>
            </a:r>
            <a:r>
              <a:rPr lang="en-US" sz="1800" dirty="0">
                <a:latin typeface="Georgia" panose="02040502050405020303" pitchFamily="18" charset="0"/>
                <a:cs typeface="Georgia" charset="0"/>
              </a:rPr>
              <a:t>that help states to foster trade and economic integration among member-states.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South-North PTAs with the provision of economic reforms are one of the most costly and deepest agreements by design.</a:t>
            </a: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Why does it matter?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PTA negotiation reflects deliberate choices of leaders.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Explain what motivates a leader to negotiate this particular deep and demanding international treaty and conduct economic reforms.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5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327" y="262780"/>
            <a:ext cx="5867400" cy="1143000"/>
          </a:xfrm>
        </p:spPr>
        <p:txBody>
          <a:bodyPr anchor="ctr"/>
          <a:lstStyle/>
          <a:p>
            <a:r>
              <a:rPr lang="en-US" sz="4000" b="1" dirty="0"/>
              <a:t>Context and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274" y="1405780"/>
            <a:ext cx="6451756" cy="4705233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>
                <a:latin typeface="Georgia" panose="02040502050405020303" pitchFamily="18" charset="0"/>
                <a:cs typeface="Georgia" charset="0"/>
              </a:rPr>
              <a:t>Effects versus causes: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  <a:cs typeface="Georgia" charset="0"/>
              </a:rPr>
              <a:t>Current literature on the preferential trade agreement mainly focuses on the </a:t>
            </a:r>
            <a:r>
              <a:rPr lang="en-US" sz="1800" b="1" dirty="0">
                <a:latin typeface="Georgia" panose="02040502050405020303" pitchFamily="18" charset="0"/>
                <a:cs typeface="Georgia" charset="0"/>
              </a:rPr>
              <a:t>effects </a:t>
            </a:r>
            <a:r>
              <a:rPr lang="en-US" sz="1800" dirty="0">
                <a:latin typeface="Georgia" panose="02040502050405020303" pitchFamily="18" charset="0"/>
                <a:cs typeface="Georgia" charset="0"/>
              </a:rPr>
              <a:t>of this institution: whether they have achieved their economic purposes.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  <a:cs typeface="Georgia" charset="0"/>
              </a:rPr>
              <a:t>In contrast, this paper contributes to the </a:t>
            </a:r>
            <a:r>
              <a:rPr lang="en-US" sz="1800" b="1" dirty="0">
                <a:latin typeface="Georgia" panose="02040502050405020303" pitchFamily="18" charset="0"/>
                <a:cs typeface="Georgia" charset="0"/>
              </a:rPr>
              <a:t>causes </a:t>
            </a:r>
            <a:r>
              <a:rPr lang="en-US" sz="1800" dirty="0">
                <a:latin typeface="Georgia" panose="02040502050405020303" pitchFamily="18" charset="0"/>
                <a:cs typeface="Georgia" charset="0"/>
              </a:rPr>
              <a:t>of states’ formation of the PTAs.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>
                <a:latin typeface="Georgia" panose="02040502050405020303" pitchFamily="18" charset="0"/>
                <a:cs typeface="Georgia" charset="0"/>
              </a:rPr>
              <a:t>What are the gaps in the literature?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Overlook the design differences of the PTAs: the provision of economic reform comes in.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Overlook a key actor: How about opposition? </a:t>
            </a:r>
          </a:p>
          <a:p>
            <a:pPr marL="457200" lvl="1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Georgia" panose="02040502050405020303" pitchFamily="18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>
              <a:latin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77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DB0F-BC79-49FE-887E-BBDBCBBA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754" y="465138"/>
            <a:ext cx="5338763" cy="754062"/>
          </a:xfrm>
        </p:spPr>
        <p:txBody>
          <a:bodyPr/>
          <a:lstStyle/>
          <a:p>
            <a:r>
              <a:rPr lang="en-US" sz="4000" b="1" dirty="0"/>
              <a:t>Context and Rationale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C7531-5F5D-41E0-911F-5893A4141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776" y="1280160"/>
            <a:ext cx="6588498" cy="484600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Recent studies zoom into the domestic factors within the states to explain this trend.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Regime types matter: Democratic countries are more likely to join a PTA than nondemocratic countries (Mansfield &amp; Milner, 2012; Mansfield, Milner, &amp; </a:t>
            </a:r>
            <a:r>
              <a:rPr lang="en-US" sz="1800" dirty="0" err="1">
                <a:latin typeface="Georgia" panose="02040502050405020303" pitchFamily="18" charset="0"/>
              </a:rPr>
              <a:t>Rosendorff</a:t>
            </a:r>
            <a:r>
              <a:rPr lang="en-US" sz="1800" dirty="0">
                <a:latin typeface="Georgia" panose="02040502050405020303" pitchFamily="18" charset="0"/>
              </a:rPr>
              <a:t>, 2002).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Interest groups matter: Grossman and </a:t>
            </a:r>
            <a:r>
              <a:rPr lang="en-US" sz="1800" dirty="0" err="1">
                <a:latin typeface="Georgia" panose="02040502050405020303" pitchFamily="18" charset="0"/>
              </a:rPr>
              <a:t>Helpman</a:t>
            </a:r>
            <a:r>
              <a:rPr lang="en-US" sz="1800" dirty="0">
                <a:latin typeface="Georgia" panose="02040502050405020303" pitchFamily="18" charset="0"/>
              </a:rPr>
              <a:t> (1995)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Private sectors matter: (</a:t>
            </a:r>
            <a:r>
              <a:rPr lang="en-US" sz="1800" dirty="0" err="1">
                <a:latin typeface="Georgia" panose="02040502050405020303" pitchFamily="18" charset="0"/>
              </a:rPr>
              <a:t>Staiger</a:t>
            </a:r>
            <a:r>
              <a:rPr lang="en-US" sz="1800" dirty="0">
                <a:latin typeface="Georgia" panose="02040502050405020303" pitchFamily="18" charset="0"/>
              </a:rPr>
              <a:t> &amp; </a:t>
            </a:r>
            <a:r>
              <a:rPr lang="en-US" sz="1800" dirty="0" err="1">
                <a:latin typeface="Georgia" panose="02040502050405020303" pitchFamily="18" charset="0"/>
              </a:rPr>
              <a:t>Tabellini</a:t>
            </a:r>
            <a:r>
              <a:rPr lang="en-US" sz="1800" dirty="0">
                <a:latin typeface="Georgia" panose="02040502050405020303" pitchFamily="18" charset="0"/>
              </a:rPr>
              <a:t>, 1999). </a:t>
            </a: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Opposition matters: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A leader negotiates a PTA with the provision of economic reform to punish the opponents’ past transgression. 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05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88" y="300460"/>
            <a:ext cx="5867400" cy="1143000"/>
          </a:xfrm>
        </p:spPr>
        <p:txBody>
          <a:bodyPr anchor="ctr"/>
          <a:lstStyle/>
          <a:p>
            <a:r>
              <a:rPr lang="en-US" sz="4000" b="1" dirty="0"/>
              <a:t>Context and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600200"/>
            <a:ext cx="6952861" cy="470523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Highlights:</a:t>
            </a: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leaders negotiate PTAs for </a:t>
            </a:r>
            <a:r>
              <a:rPr lang="en-US" sz="1800" b="1" dirty="0">
                <a:latin typeface="Georgia" panose="02040502050405020303" pitchFamily="18" charset="0"/>
              </a:rPr>
              <a:t>political reason</a:t>
            </a:r>
            <a:r>
              <a:rPr lang="en-US" sz="1800" dirty="0">
                <a:latin typeface="Georgia" panose="02040502050405020303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PTA negotiation is a deliberate choice that a leader makes to commit to the binding and stringent policy reforms to rearrange the domestic power structures.</a:t>
            </a: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869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188913"/>
            <a:ext cx="7117081" cy="1143000"/>
          </a:xfrm>
        </p:spPr>
        <p:txBody>
          <a:bodyPr anchor="t"/>
          <a:lstStyle/>
          <a:p>
            <a:r>
              <a:rPr lang="en-US" sz="4000" b="1" dirty="0"/>
              <a:t>Theory: The Logic of Economic Reforms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600200"/>
            <a:ext cx="6977743" cy="4705233"/>
          </a:xfrm>
        </p:spPr>
        <p:txBody>
          <a:bodyPr/>
          <a:lstStyle/>
          <a:p>
            <a:endParaRPr lang="en-US" sz="2400" dirty="0">
              <a:latin typeface="Georgia" charset="0"/>
            </a:endParaRPr>
          </a:p>
          <a:p>
            <a:pPr marL="0" indent="0">
              <a:buNone/>
            </a:pPr>
            <a:endParaRPr lang="en-US" sz="2400" dirty="0">
              <a:latin typeface="Georgia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 dirty="0">
              <a:latin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76032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ILtemplates">
  <a:themeElements>
    <a:clrScheme name="Custom 3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ILtemplates" id="{6EC0D3B8-D00B-9A47-9A8C-D7EB10692958}" vid="{653600DB-8A06-0545-A332-28A5B2E837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3274</TotalTime>
  <Words>1253</Words>
  <Application>Microsoft Office PowerPoint</Application>
  <PresentationFormat>On-screen Show (4:3)</PresentationFormat>
  <Paragraphs>324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方正舒体</vt:lpstr>
      <vt:lpstr>Arial</vt:lpstr>
      <vt:lpstr>Calibri</vt:lpstr>
      <vt:lpstr>Garamond</vt:lpstr>
      <vt:lpstr>Georgia</vt:lpstr>
      <vt:lpstr>Trebuchet MS</vt:lpstr>
      <vt:lpstr>Wingdings</vt:lpstr>
      <vt:lpstr>ThemeILtemplates</vt:lpstr>
      <vt:lpstr>When will Leaders of Developing Countries Negotiate South-North Preferential Trade Agreements? </vt:lpstr>
      <vt:lpstr>Outline of Today’s Presentation</vt:lpstr>
      <vt:lpstr>Introduction</vt:lpstr>
      <vt:lpstr>Research question</vt:lpstr>
      <vt:lpstr>Research question</vt:lpstr>
      <vt:lpstr>Context and Rationale</vt:lpstr>
      <vt:lpstr>Context and Rationale</vt:lpstr>
      <vt:lpstr>Context and Rationale</vt:lpstr>
      <vt:lpstr>Theory: The Logic of Economic Reforms </vt:lpstr>
      <vt:lpstr>Research Design  </vt:lpstr>
      <vt:lpstr>Research Design  </vt:lpstr>
      <vt:lpstr>Examples in Datasets</vt:lpstr>
      <vt:lpstr>Research Design  </vt:lpstr>
      <vt:lpstr>Empirical Findings: Data Description</vt:lpstr>
      <vt:lpstr>Empirical Findings: Data Description</vt:lpstr>
      <vt:lpstr>Empirical Findings: Propensity Score Before Matching </vt:lpstr>
      <vt:lpstr>Empirical Findings: Propensity Score After Matching </vt:lpstr>
      <vt:lpstr>Empirical Findings: Treatment Effect After Matching </vt:lpstr>
      <vt:lpstr>Empirical Findings: Treatment Effect After Matching </vt:lpstr>
      <vt:lpstr>Conclusion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Hoerr</dc:creator>
  <cp:lastModifiedBy>Lucie Lu</cp:lastModifiedBy>
  <cp:revision>73</cp:revision>
  <dcterms:created xsi:type="dcterms:W3CDTF">2016-01-13T21:18:08Z</dcterms:created>
  <dcterms:modified xsi:type="dcterms:W3CDTF">2018-09-11T14:37:22Z</dcterms:modified>
</cp:coreProperties>
</file>