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54"/>
    <a:srgbClr val="5771A1"/>
    <a:srgbClr val="D74520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7"/>
    <p:restoredTop sz="94674"/>
  </p:normalViewPr>
  <p:slideViewPr>
    <p:cSldViewPr snapToObjects="1">
      <p:cViewPr varScale="1">
        <p:scale>
          <a:sx n="17" d="100"/>
          <a:sy n="17" d="100"/>
        </p:scale>
        <p:origin x="1257" y="141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E645C15-BC93-A44A-A06A-B4B04C4ED5F7}" type="datetime1">
              <a:rPr lang="en-US"/>
              <a:pPr>
                <a:defRPr/>
              </a:pPr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E72FF227-20E3-6C4F-8C56-249F9EE6D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3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86200"/>
            <a:ext cx="43891200" cy="29032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4038600"/>
            <a:ext cx="43891200" cy="0"/>
          </a:xfrm>
          <a:prstGeom prst="line">
            <a:avLst/>
          </a:prstGeom>
          <a:ln w="3810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7CA6F-884E-634E-A75A-572F483F8848}" type="datetime1">
              <a:rPr lang="en-US"/>
              <a:pPr>
                <a:defRPr/>
              </a:pPr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23B04B-B7F2-FF4D-8077-EF3B1F9C6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9D8FB5-0612-A746-80CF-DDCC9E0BE654}" type="datetime1">
              <a:rPr lang="en-US"/>
              <a:pPr>
                <a:defRPr/>
              </a:pPr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C0733A-467B-FA4F-A4AA-CB0DB1566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86200"/>
            <a:ext cx="43891200" cy="290322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4038600"/>
            <a:ext cx="43891200" cy="0"/>
          </a:xfrm>
          <a:prstGeom prst="line">
            <a:avLst/>
          </a:prstGeom>
          <a:ln w="381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  <a:prstGeom prst="rect">
            <a:avLst/>
          </a:prstGeo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4A1045-DEEA-8946-B37B-F877AEF129FC}" type="datetime1">
              <a:rPr lang="en-US"/>
              <a:pPr>
                <a:defRPr/>
              </a:pPr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9A86B2-360D-E24E-B447-F98F32436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  <a:prstGeom prst="rect">
            <a:avLst/>
          </a:prstGeo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  <a:prstGeom prst="rect">
            <a:avLst/>
          </a:prstGeo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F8FCF0-B109-4E41-830D-87865EE91AB8}" type="datetime1">
              <a:rPr lang="en-US"/>
              <a:pPr>
                <a:defRPr/>
              </a:pPr>
              <a:t>7/23/2018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BA0FE9-D76A-B441-9EDF-101CA9A46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C552A1-6EB6-214B-B59F-414060EFC9BA}" type="datetime1">
              <a:rPr lang="en-US"/>
              <a:pPr>
                <a:defRPr/>
              </a:pPr>
              <a:t>7/23/2018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8AD041-EDB0-4D41-9E5B-79FB90219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22401C-AAEC-224B-B0FC-7E890D4BAFD9}" type="datetime1">
              <a:rPr lang="en-US"/>
              <a:pPr>
                <a:defRPr/>
              </a:pPr>
              <a:t>7/23/2018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EED259-E526-8742-8A7F-7FDFE0507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6E7D08-D5EF-6242-865A-CE48CC4D2D04}" type="datetime1">
              <a:rPr lang="en-US"/>
              <a:pPr>
                <a:defRPr/>
              </a:pPr>
              <a:t>7/23/2018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3F65F-BDD2-7143-9DB4-7F6E1DC01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  <a:prstGeom prst="rect">
            <a:avLst/>
          </a:prstGeo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1F0F8D-0D4A-614C-B06A-DCF9395ADB14}" type="datetime1">
              <a:rPr lang="en-US"/>
              <a:pPr>
                <a:defRPr/>
              </a:pPr>
              <a:t>7/23/2018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F3A24D-1705-F04C-93FD-1C69EE75A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30288A-D7A5-0941-93D1-D21B196E9A39}" type="datetime1">
              <a:rPr lang="en-US"/>
              <a:pPr>
                <a:defRPr/>
              </a:pPr>
              <a:t>7/23/2018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608315-0CFA-A846-8E58-42DE526B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ChangeArrowheads="1"/>
          </p:cNvSpPr>
          <p:nvPr/>
        </p:nvSpPr>
        <p:spPr bwMode="auto">
          <a:xfrm>
            <a:off x="1143000" y="2163763"/>
            <a:ext cx="41605200" cy="147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3" tIns="45614" rIns="91243" bIns="456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b="1" dirty="0">
                <a:solidFill>
                  <a:schemeClr val="tx2"/>
                </a:solidFill>
                <a:latin typeface="Georgia" charset="0"/>
                <a:cs typeface="Georgia" charset="0"/>
              </a:rPr>
              <a:t>Lucie Lu</a:t>
            </a:r>
            <a:br>
              <a:rPr lang="en-US" sz="5000" b="1" dirty="0">
                <a:solidFill>
                  <a:schemeClr val="tx2"/>
                </a:solidFill>
                <a:latin typeface="Georgia" charset="0"/>
                <a:cs typeface="Georgia" charset="0"/>
              </a:rPr>
            </a:br>
            <a:r>
              <a:rPr lang="en-US" sz="4000" b="1" dirty="0">
                <a:solidFill>
                  <a:schemeClr val="tx2"/>
                </a:solidFill>
                <a:latin typeface="Georgia" charset="0"/>
                <a:cs typeface="Georgia" charset="0"/>
              </a:rPr>
              <a:t>Department of Political Science, University of Illinois at Urbana-Champaign</a:t>
            </a:r>
            <a:endParaRPr lang="en-US" sz="5000" b="1" dirty="0">
              <a:solidFill>
                <a:schemeClr val="tx2"/>
              </a:solidFill>
              <a:latin typeface="Georgia" charset="0"/>
              <a:cs typeface="Georgia" charset="0"/>
            </a:endParaRPr>
          </a:p>
        </p:txBody>
      </p:sp>
      <p:sp>
        <p:nvSpPr>
          <p:cNvPr id="15362" name="TextBox 91"/>
          <p:cNvSpPr txBox="1">
            <a:spLocks noChangeArrowheads="1"/>
          </p:cNvSpPr>
          <p:nvPr/>
        </p:nvSpPr>
        <p:spPr bwMode="auto">
          <a:xfrm>
            <a:off x="1143000" y="609600"/>
            <a:ext cx="416052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800" dirty="0">
                <a:latin typeface="Arial Black" charset="0"/>
              </a:rPr>
              <a:t>When will Leaders Negotiate South-North PTA?</a:t>
            </a:r>
          </a:p>
        </p:txBody>
      </p:sp>
      <p:sp>
        <p:nvSpPr>
          <p:cNvPr id="15364" name="Rectangle 33"/>
          <p:cNvSpPr>
            <a:spLocks noChangeArrowheads="1"/>
          </p:cNvSpPr>
          <p:nvPr/>
        </p:nvSpPr>
        <p:spPr bwMode="auto">
          <a:xfrm>
            <a:off x="1143000" y="18059400"/>
            <a:ext cx="9829800" cy="1410768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400" b="1" u="sng" dirty="0">
                <a:solidFill>
                  <a:srgbClr val="131F33"/>
                </a:solidFill>
              </a:rPr>
              <a:t>MOTIVATIONS</a:t>
            </a:r>
          </a:p>
          <a:p>
            <a:pPr>
              <a:spcBef>
                <a:spcPct val="50000"/>
              </a:spcBef>
            </a:pPr>
            <a:r>
              <a:rPr lang="en-US" sz="3600" dirty="0">
                <a:latin typeface="Georgia" charset="0"/>
              </a:rPr>
              <a:t>Government also sign PTAs for domestic political reasons. This paper focuses on the </a:t>
            </a:r>
            <a:r>
              <a:rPr lang="en-US" sz="3600" b="1" dirty="0">
                <a:latin typeface="Georgia" charset="0"/>
              </a:rPr>
              <a:t>strategic behaviors</a:t>
            </a:r>
            <a:r>
              <a:rPr lang="en-US" sz="3600" dirty="0">
                <a:latin typeface="Georgia" charset="0"/>
              </a:rPr>
              <a:t> of leaders to form PTAs to consolidate their power vis-à-vis the opposition.</a:t>
            </a:r>
            <a:endParaRPr lang="en-US" sz="3200" dirty="0">
              <a:latin typeface="Georgia" charset="0"/>
            </a:endParaRPr>
          </a:p>
          <a:p>
            <a:pPr marL="381000" indent="-381000">
              <a:spcBef>
                <a:spcPct val="50000"/>
              </a:spcBef>
            </a:pPr>
            <a:r>
              <a:rPr lang="en-GB" sz="4400" b="1" u="sng" dirty="0">
                <a:solidFill>
                  <a:srgbClr val="131F33"/>
                </a:solidFill>
              </a:rPr>
              <a:t>THEORY</a:t>
            </a:r>
            <a:r>
              <a:rPr lang="en-GB" sz="4000" b="1" u="sng" dirty="0">
                <a:solidFill>
                  <a:srgbClr val="131F33"/>
                </a:solidFill>
              </a:rPr>
              <a:t> </a:t>
            </a:r>
            <a:endParaRPr lang="en-GB" sz="4000" b="1" dirty="0">
              <a:solidFill>
                <a:srgbClr val="131F33"/>
              </a:solidFill>
            </a:endParaRPr>
          </a:p>
          <a:p>
            <a:pPr marL="381000" indent="-381000"/>
            <a:endParaRPr lang="en-US" sz="2800" b="1" dirty="0"/>
          </a:p>
          <a:p>
            <a:r>
              <a:rPr lang="en-US" sz="3600" dirty="0">
                <a:latin typeface="Georgia" charset="0"/>
              </a:rPr>
              <a:t>When leaders of developing countries negotiate PTAs with developed countries, they anticipate a forthcoming structural economic transformation.</a:t>
            </a:r>
          </a:p>
          <a:p>
            <a:endParaRPr lang="en-US" sz="3600" dirty="0">
              <a:latin typeface="Georgia" charset="0"/>
            </a:endParaRPr>
          </a:p>
          <a:p>
            <a:r>
              <a:rPr lang="en-US" sz="3600" dirty="0">
                <a:latin typeface="Georgia" charset="0"/>
              </a:rPr>
              <a:t>However, domestic economic reforms usually provoke controversy and organized opposition.</a:t>
            </a:r>
          </a:p>
          <a:p>
            <a:r>
              <a:rPr lang="en-US" sz="3600" dirty="0">
                <a:latin typeface="Georgia" charset="0"/>
              </a:rPr>
              <a:t> </a:t>
            </a:r>
          </a:p>
          <a:p>
            <a:r>
              <a:rPr lang="en-US" sz="3600" dirty="0">
                <a:latin typeface="Georgia" charset="0"/>
              </a:rPr>
              <a:t>PTA is an effective instrument for promoting economic reform. </a:t>
            </a:r>
          </a:p>
          <a:p>
            <a:endParaRPr lang="en-US" sz="3600" dirty="0">
              <a:latin typeface="Georgia" charset="0"/>
            </a:endParaRPr>
          </a:p>
          <a:p>
            <a:r>
              <a:rPr lang="en-US" sz="3600" dirty="0">
                <a:latin typeface="Georgia" charset="0"/>
              </a:rPr>
              <a:t>What motivates leaders to participate in this costly game? When is the optimal time to do so?</a:t>
            </a:r>
          </a:p>
          <a:p>
            <a:endParaRPr lang="en-US" sz="3600" dirty="0">
              <a:latin typeface="Georgia" charset="0"/>
            </a:endParaRPr>
          </a:p>
          <a:p>
            <a:pPr>
              <a:spcBef>
                <a:spcPct val="50000"/>
              </a:spcBef>
            </a:pPr>
            <a:endParaRPr lang="en-US" sz="3600" dirty="0">
              <a:latin typeface="Georgia" charset="0"/>
            </a:endParaRPr>
          </a:p>
          <a:p>
            <a:pPr>
              <a:spcBef>
                <a:spcPct val="50000"/>
              </a:spcBef>
            </a:pPr>
            <a:endParaRPr lang="en-US" sz="3200" b="1" u="sng" dirty="0">
              <a:solidFill>
                <a:srgbClr val="131F33"/>
              </a:solidFill>
            </a:endParaRPr>
          </a:p>
        </p:txBody>
      </p:sp>
      <p:sp>
        <p:nvSpPr>
          <p:cNvPr id="15365" name="Rectangle 49"/>
          <p:cNvSpPr>
            <a:spLocks noChangeArrowheads="1"/>
          </p:cNvSpPr>
          <p:nvPr/>
        </p:nvSpPr>
        <p:spPr bwMode="auto">
          <a:xfrm>
            <a:off x="1143000" y="5181600"/>
            <a:ext cx="9829800" cy="1219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4400" b="1" u="sng" dirty="0">
                <a:solidFill>
                  <a:schemeClr val="accent1"/>
                </a:solidFill>
              </a:rPr>
              <a:t>INTRODUCTION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dirty="0"/>
              <a:t> </a:t>
            </a:r>
            <a:endParaRPr lang="en-US" sz="32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>
                <a:latin typeface="Georgia" charset="0"/>
                <a:cs typeface="Georgia" charset="0"/>
              </a:rPr>
              <a:t>Preferential trade agreements (</a:t>
            </a:r>
            <a:r>
              <a:rPr lang="en-US" sz="3600" b="1" dirty="0">
                <a:latin typeface="Georgia" charset="0"/>
                <a:cs typeface="Georgia" charset="0"/>
              </a:rPr>
              <a:t>PTAs</a:t>
            </a:r>
            <a:r>
              <a:rPr lang="en-US" sz="3600" dirty="0">
                <a:latin typeface="Georgia" charset="0"/>
                <a:cs typeface="Georgia" charset="0"/>
              </a:rPr>
              <a:t>) are binding international treaties that help states to foster trade and economic integration among member-states.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3600" dirty="0">
              <a:latin typeface="Georgia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>
                <a:latin typeface="Georgia" charset="0"/>
                <a:cs typeface="Georgia" charset="0"/>
              </a:rPr>
              <a:t>Current literature on the preferential trade agreement mainly focuses on the </a:t>
            </a:r>
            <a:r>
              <a:rPr lang="en-US" sz="3600" b="1" dirty="0">
                <a:latin typeface="Georgia" charset="0"/>
                <a:cs typeface="Georgia" charset="0"/>
              </a:rPr>
              <a:t>effects </a:t>
            </a:r>
            <a:r>
              <a:rPr lang="en-US" sz="3600" dirty="0">
                <a:latin typeface="Georgia" charset="0"/>
                <a:cs typeface="Georgia" charset="0"/>
              </a:rPr>
              <a:t>of this institution.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eorgia" charset="0"/>
                <a:cs typeface="Georgia" charset="0"/>
              </a:rPr>
              <a:t>The desired economic purposes PTAs have achieved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eorgia" charset="0"/>
                <a:cs typeface="Georgia" charset="0"/>
              </a:rPr>
              <a:t>Explain why states form the PTAs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Georgia" charset="0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eorgia" charset="0"/>
              </a:rPr>
              <a:t>The </a:t>
            </a:r>
            <a:r>
              <a:rPr lang="en-US" sz="3600" b="1" dirty="0">
                <a:latin typeface="Georgia" charset="0"/>
              </a:rPr>
              <a:t>political purposes </a:t>
            </a:r>
            <a:r>
              <a:rPr lang="en-US" sz="3600" dirty="0">
                <a:latin typeface="Georgia" charset="0"/>
              </a:rPr>
              <a:t>of the leaders in the developing countries to sign trade treaties are currently understudied.</a:t>
            </a:r>
          </a:p>
          <a:p>
            <a:endParaRPr lang="en-US" sz="2800" dirty="0">
              <a:latin typeface="Georgia" charset="0"/>
              <a:cs typeface="Georgia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1781631" y="5181599"/>
            <a:ext cx="9829800" cy="1562100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marL="381000" indent="-381000">
              <a:spcBef>
                <a:spcPts val="300"/>
              </a:spcBef>
              <a:spcAft>
                <a:spcPts val="600"/>
              </a:spcAft>
            </a:pPr>
            <a:r>
              <a:rPr lang="en-US" sz="4400" b="1" u="sng" dirty="0">
                <a:solidFill>
                  <a:srgbClr val="131F33"/>
                </a:solidFill>
              </a:rPr>
              <a:t>ARGUMENTS</a:t>
            </a:r>
          </a:p>
          <a:p>
            <a:pPr marL="381000" indent="-381000">
              <a:spcBef>
                <a:spcPts val="300"/>
              </a:spcBef>
              <a:spcAft>
                <a:spcPts val="600"/>
              </a:spcAft>
            </a:pPr>
            <a:endParaRPr lang="en-US" sz="3200" dirty="0">
              <a:latin typeface="Georgia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3600" dirty="0">
                <a:latin typeface="Georgia" charset="0"/>
              </a:rPr>
              <a:t>The leaders in the developing countries choose to sign the PTAs to lock in the economic reforms for the </a:t>
            </a:r>
            <a:r>
              <a:rPr lang="en-US" sz="3600" b="1" dirty="0">
                <a:latin typeface="Georgia" charset="0"/>
              </a:rPr>
              <a:t>primary goal of political survival</a:t>
            </a:r>
            <a:r>
              <a:rPr lang="en-US" sz="3600" dirty="0">
                <a:latin typeface="Georgia" charset="0"/>
              </a:rPr>
              <a:t>.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3600" dirty="0">
              <a:latin typeface="Georgia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3600" dirty="0">
                <a:latin typeface="Georgia" charset="0"/>
              </a:rPr>
              <a:t> When a leader is threatened by the opposition, in the hope of using liberalized reform to consolidate his power, a leader can use PTA to facilitate the liberal reforms originally curtailed by the domestic opposition.</a:t>
            </a:r>
          </a:p>
          <a:p>
            <a:pPr marL="381000" indent="-381000">
              <a:spcBef>
                <a:spcPts val="300"/>
              </a:spcBef>
              <a:spcAft>
                <a:spcPts val="600"/>
              </a:spcAft>
            </a:pPr>
            <a:endParaRPr lang="en-US" sz="3200" dirty="0">
              <a:latin typeface="Georgia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4400" b="1" u="sng" dirty="0">
                <a:solidFill>
                  <a:srgbClr val="131F33"/>
                </a:solidFill>
              </a:rPr>
              <a:t>RESEARCH QUESTION 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3200" dirty="0">
              <a:latin typeface="Georgia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3600" dirty="0">
                <a:latin typeface="Georgia" charset="0"/>
              </a:rPr>
              <a:t>Under what conditions will leaders in the developing countries negotiate the South-North Preferential Trade Agreements with required structural economic reforms?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3600" dirty="0">
              <a:latin typeface="Georgia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4400" b="1" u="sng" dirty="0">
                <a:solidFill>
                  <a:srgbClr val="131F33"/>
                </a:solidFill>
              </a:rPr>
              <a:t>HYPOTHESIS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3600" dirty="0">
              <a:latin typeface="Georgia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3600" b="1" dirty="0" err="1">
                <a:latin typeface="Georgia" charset="0"/>
              </a:rPr>
              <a:t>Insecureness</a:t>
            </a:r>
            <a:r>
              <a:rPr lang="en-US" sz="3600" b="1" dirty="0">
                <a:latin typeface="Georgia" charset="0"/>
              </a:rPr>
              <a:t>                 PTA Negotiation</a:t>
            </a:r>
          </a:p>
          <a:p>
            <a:pPr marL="457200" indent="-4572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Georgia" charset="0"/>
            </a:endParaRPr>
          </a:p>
          <a:p>
            <a:pPr marL="381000" indent="-381000">
              <a:spcBef>
                <a:spcPts val="300"/>
              </a:spcBef>
              <a:spcAft>
                <a:spcPts val="600"/>
              </a:spcAft>
            </a:pPr>
            <a:endParaRPr lang="en-US" sz="3200" dirty="0">
              <a:latin typeface="Georgia" charset="0"/>
            </a:endParaRPr>
          </a:p>
        </p:txBody>
      </p:sp>
      <p:sp>
        <p:nvSpPr>
          <p:cNvPr id="15367" name="Rectangle 51"/>
          <p:cNvSpPr>
            <a:spLocks noChangeArrowheads="1"/>
          </p:cNvSpPr>
          <p:nvPr/>
        </p:nvSpPr>
        <p:spPr bwMode="auto">
          <a:xfrm>
            <a:off x="21939815" y="5181600"/>
            <a:ext cx="10352318" cy="270072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400" b="1" u="sng" dirty="0">
                <a:solidFill>
                  <a:srgbClr val="131F33"/>
                </a:solidFill>
              </a:rPr>
              <a:t>RESULTS</a:t>
            </a:r>
            <a:endParaRPr lang="en-GB" sz="4000" b="1" dirty="0">
              <a:solidFill>
                <a:srgbClr val="131F33"/>
              </a:solidFill>
            </a:endParaRPr>
          </a:p>
          <a:p>
            <a:r>
              <a:rPr lang="en-US" sz="2800" dirty="0">
                <a:latin typeface="Georgia" charset="0"/>
                <a:cs typeface="Georgia" charset="0"/>
              </a:rPr>
              <a:t>  </a:t>
            </a:r>
          </a:p>
          <a:p>
            <a:pPr>
              <a:spcBef>
                <a:spcPct val="50000"/>
              </a:spcBef>
            </a:pPr>
            <a:endParaRPr lang="en-US" sz="4000" b="1" dirty="0">
              <a:solidFill>
                <a:srgbClr val="CC3300"/>
              </a:solidFill>
            </a:endParaRPr>
          </a:p>
        </p:txBody>
      </p:sp>
      <p:sp>
        <p:nvSpPr>
          <p:cNvPr id="15368" name="Rectangle 52"/>
          <p:cNvSpPr>
            <a:spLocks noChangeArrowheads="1"/>
          </p:cNvSpPr>
          <p:nvPr/>
        </p:nvSpPr>
        <p:spPr bwMode="auto">
          <a:xfrm>
            <a:off x="32292134" y="5181598"/>
            <a:ext cx="10456068" cy="1443723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endParaRPr lang="en-US" sz="2800" dirty="0"/>
          </a:p>
        </p:txBody>
      </p:sp>
      <p:sp>
        <p:nvSpPr>
          <p:cNvPr id="15370" name="Rectangle 34"/>
          <p:cNvSpPr>
            <a:spLocks noChangeArrowheads="1"/>
          </p:cNvSpPr>
          <p:nvPr/>
        </p:nvSpPr>
        <p:spPr bwMode="auto">
          <a:xfrm>
            <a:off x="32749332" y="20421601"/>
            <a:ext cx="9998869" cy="93370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en-GB" sz="4400" b="1" u="sng" dirty="0">
                <a:solidFill>
                  <a:srgbClr val="131F33"/>
                </a:solidFill>
              </a:rPr>
              <a:t>PRELIMINARY CONCLUSIONS</a:t>
            </a:r>
            <a:endParaRPr lang="en-US" sz="4000" b="1" u="sng" dirty="0">
              <a:solidFill>
                <a:srgbClr val="131F33"/>
              </a:solidFill>
            </a:endParaRPr>
          </a:p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en-US" sz="3600" dirty="0">
                <a:solidFill>
                  <a:srgbClr val="131F33"/>
                </a:solidFill>
                <a:latin typeface="Georgia" panose="02040502050405020303" pitchFamily="18" charset="0"/>
              </a:rPr>
              <a:t>Holding leaders’ tenure constant, on average, without insecure shocks, leader’s probability of negotiating a PTA is around 20%.</a:t>
            </a:r>
          </a:p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en-US" sz="3600" dirty="0">
                <a:solidFill>
                  <a:srgbClr val="131F33"/>
                </a:solidFill>
                <a:latin typeface="Georgia" panose="02040502050405020303" pitchFamily="18" charset="0"/>
              </a:rPr>
              <a:t>Comparing to an insecure leader, an insecure leader with shocks has 30% higher probability of negotiating a PTA. </a:t>
            </a:r>
          </a:p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en-US" sz="3600" dirty="0">
                <a:solidFill>
                  <a:srgbClr val="131F33"/>
                </a:solidFill>
                <a:latin typeface="Georgia" panose="02040502050405020303" pitchFamily="18" charset="0"/>
              </a:rPr>
              <a:t>Comparing to an secure leader, a secure leader with an insecure shock has relatively lower probability of negotiating a PTA, with a large confidence interval.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712" y="30331209"/>
            <a:ext cx="9844088" cy="1708689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AB6A9D80-93D9-43E3-BEA8-A3C8DDFF5422}"/>
              </a:ext>
            </a:extLst>
          </p:cNvPr>
          <p:cNvSpPr/>
          <p:nvPr/>
        </p:nvSpPr>
        <p:spPr>
          <a:xfrm>
            <a:off x="5600700" y="14554200"/>
            <a:ext cx="914400" cy="838200"/>
          </a:xfrm>
          <a:prstGeom prst="down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1647ECF6-3F7B-4A95-B4AA-3B99EC1BD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1631" y="21564600"/>
            <a:ext cx="9829800" cy="10602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400" b="1" u="sng" dirty="0">
                <a:solidFill>
                  <a:srgbClr val="131F33"/>
                </a:solidFill>
              </a:rPr>
              <a:t>RESEARCH DESIGN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3600" b="1" u="sng" dirty="0">
                <a:solidFill>
                  <a:srgbClr val="131F33"/>
                </a:solidFill>
              </a:rPr>
              <a:t>Quasi-experiment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GB" sz="3600" b="1" dirty="0">
                <a:latin typeface="Georgia" charset="0"/>
              </a:rPr>
              <a:t>Treatment: leaders with insecure shocks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GB" sz="3600" dirty="0">
                <a:latin typeface="Georgia" charset="0"/>
              </a:rPr>
              <a:t>Developed new measurement of secureness of leaders: </a:t>
            </a:r>
            <a:r>
              <a:rPr lang="en-US" sz="3600" dirty="0">
                <a:latin typeface="Georgia" charset="0"/>
              </a:rPr>
              <a:t>The dataset covers 497 leader-spells in the period 1995 to 2015.</a:t>
            </a:r>
            <a:endParaRPr lang="en-GB" sz="3600" dirty="0">
              <a:latin typeface="Georgia" charset="0"/>
            </a:endParaRP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3600" dirty="0">
                <a:latin typeface="Georgia" charset="0"/>
              </a:rPr>
              <a:t>Compares the likelihoods of different types of leaders to negotiate South-North PTAs.</a:t>
            </a:r>
            <a:endParaRPr lang="en-GB" sz="3600" dirty="0">
              <a:latin typeface="Georgia" charset="0"/>
            </a:endParaRPr>
          </a:p>
          <a:p>
            <a:endParaRPr lang="en-US" sz="2800" dirty="0"/>
          </a:p>
          <a:p>
            <a:endParaRPr lang="en-US" sz="2800" dirty="0">
              <a:latin typeface="Georgia" charset="0"/>
              <a:cs typeface="Georgia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1E7414-D341-4773-874F-113D751E54BB}"/>
              </a:ext>
            </a:extLst>
          </p:cNvPr>
          <p:cNvSpPr/>
          <p:nvPr/>
        </p:nvSpPr>
        <p:spPr>
          <a:xfrm>
            <a:off x="15718123" y="19618834"/>
            <a:ext cx="978408" cy="843532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1ABC6C-4CB0-4850-9CA1-1F35D3933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2486"/>
              </p:ext>
            </p:extLst>
          </p:nvPr>
        </p:nvGraphicFramePr>
        <p:xfrm>
          <a:off x="12238831" y="28239532"/>
          <a:ext cx="8915400" cy="318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69">
                  <a:extLst>
                    <a:ext uri="{9D8B030D-6E8A-4147-A177-3AD203B41FA5}">
                      <a16:colId xmlns:a16="http://schemas.microsoft.com/office/drawing/2014/main" val="1331812480"/>
                    </a:ext>
                  </a:extLst>
                </a:gridCol>
                <a:gridCol w="4542631">
                  <a:extLst>
                    <a:ext uri="{9D8B030D-6E8A-4147-A177-3AD203B41FA5}">
                      <a16:colId xmlns:a16="http://schemas.microsoft.com/office/drawing/2014/main" val="1563495087"/>
                    </a:ext>
                  </a:extLst>
                </a:gridCol>
              </a:tblGrid>
              <a:tr h="1449734">
                <a:tc>
                  <a:txBody>
                    <a:bodyPr/>
                    <a:lstStyle/>
                    <a:p>
                      <a:r>
                        <a:rPr lang="en-US" sz="3600" dirty="0"/>
                        <a:t>Secure leaders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2194560" rtl="0" eaLnBrk="1" latinLnBrk="0" hangingPunct="1"/>
                      <a:r>
                        <a:rPr lang="en-US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Secure leaders with insecure shocks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39307"/>
                  </a:ext>
                </a:extLst>
              </a:tr>
              <a:tr h="1467648"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27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Insecure leaders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275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Insecure leaders with insecure shocks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999899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5A449DBE-1BA8-419A-AE7C-65A91882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1934" y="20421601"/>
            <a:ext cx="10037890" cy="99096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54BA31-AEF8-4311-A7C3-3075591AA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0879" y="6926826"/>
            <a:ext cx="9584949" cy="114455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DE7883-5E20-4221-81D7-381547E06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5876" y="6902245"/>
            <a:ext cx="9605532" cy="114701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C6A17C-76EB-442F-ADCA-1C1AE0258D41}"/>
              </a:ext>
            </a:extLst>
          </p:cNvPr>
          <p:cNvSpPr txBox="1"/>
          <p:nvPr/>
        </p:nvSpPr>
        <p:spPr>
          <a:xfrm>
            <a:off x="22348403" y="18513692"/>
            <a:ext cx="9401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Fig. 1.  Distribution of PTA negotiation by regime types.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D0EF7D-CF21-4859-B0A7-44CF5299D421}"/>
              </a:ext>
            </a:extLst>
          </p:cNvPr>
          <p:cNvSpPr txBox="1"/>
          <p:nvPr/>
        </p:nvSpPr>
        <p:spPr>
          <a:xfrm>
            <a:off x="33147177" y="18513692"/>
            <a:ext cx="9401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Fig. 3.  Prediction of PTA negotiation probability.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9E8A35-9EF2-4507-B092-6536DB5929AF}"/>
              </a:ext>
            </a:extLst>
          </p:cNvPr>
          <p:cNvSpPr txBox="1"/>
          <p:nvPr/>
        </p:nvSpPr>
        <p:spPr>
          <a:xfrm>
            <a:off x="22523536" y="30472519"/>
            <a:ext cx="9401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Fig. 2.  The Kaplan-Meier estimation of PTA negotiation rates.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stertemplate" id="{F6BEB1BC-FBF2-DC4F-8CD2-EB5531F07268}" vid="{534350A6-9488-7E4F-8C83-8CF109C6E0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PowerPointPosterTemplate</Template>
  <TotalTime>1024</TotalTime>
  <Words>360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Arial Black</vt:lpstr>
      <vt:lpstr>Calibri</vt:lpstr>
      <vt:lpstr>Georgia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Lu, Lucie</dc:creator>
  <cp:keywords/>
  <dc:description/>
  <cp:lastModifiedBy>Lucie Lu</cp:lastModifiedBy>
  <cp:revision>31</cp:revision>
  <cp:lastPrinted>2009-06-18T18:06:01Z</cp:lastPrinted>
  <dcterms:created xsi:type="dcterms:W3CDTF">2018-07-14T02:54:08Z</dcterms:created>
  <dcterms:modified xsi:type="dcterms:W3CDTF">2018-07-23T17:35:29Z</dcterms:modified>
  <cp:category/>
</cp:coreProperties>
</file>