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0"/>
  </p:notesMasterIdLst>
  <p:sldIdLst>
    <p:sldId id="261" r:id="rId2"/>
    <p:sldId id="265" r:id="rId3"/>
    <p:sldId id="266" r:id="rId4"/>
    <p:sldId id="267" r:id="rId5"/>
    <p:sldId id="294" r:id="rId6"/>
    <p:sldId id="290" r:id="rId7"/>
    <p:sldId id="270" r:id="rId8"/>
    <p:sldId id="298" r:id="rId9"/>
    <p:sldId id="289" r:id="rId10"/>
    <p:sldId id="275" r:id="rId11"/>
    <p:sldId id="284" r:id="rId12"/>
    <p:sldId id="285" r:id="rId13"/>
    <p:sldId id="291" r:id="rId14"/>
    <p:sldId id="292" r:id="rId15"/>
    <p:sldId id="277" r:id="rId16"/>
    <p:sldId id="263" r:id="rId17"/>
    <p:sldId id="296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CA30A-74E7-4788-980B-C5713E257473}">
          <p14:sldIdLst>
            <p14:sldId id="261"/>
            <p14:sldId id="265"/>
            <p14:sldId id="266"/>
            <p14:sldId id="267"/>
            <p14:sldId id="294"/>
            <p14:sldId id="290"/>
            <p14:sldId id="270"/>
            <p14:sldId id="298"/>
            <p14:sldId id="289"/>
            <p14:sldId id="275"/>
            <p14:sldId id="284"/>
            <p14:sldId id="285"/>
            <p14:sldId id="291"/>
            <p14:sldId id="292"/>
            <p14:sldId id="277"/>
            <p14:sldId id="263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85714" autoAdjust="0"/>
  </p:normalViewPr>
  <p:slideViewPr>
    <p:cSldViewPr snapToGrid="0" snapToObjects="1">
      <p:cViewPr varScale="1">
        <p:scale>
          <a:sx n="89" d="100"/>
          <a:sy n="89" d="100"/>
        </p:scale>
        <p:origin x="1377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982C-8357-4A11-962B-225B16FC7B2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FA1D-62CC-431E-8781-DCDB5644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6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4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53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667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49" r:id="rId5"/>
    <p:sldLayoutId id="2147483650" r:id="rId6"/>
    <p:sldLayoutId id="2147483651" r:id="rId7"/>
    <p:sldLayoutId id="214748365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F5DE8A-09A6-409B-B3D6-1A4D9187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61942-CDE1-46F7-9683-96CEA34409A3}"/>
              </a:ext>
            </a:extLst>
          </p:cNvPr>
          <p:cNvSpPr/>
          <p:nvPr/>
        </p:nvSpPr>
        <p:spPr>
          <a:xfrm>
            <a:off x="774550" y="1295321"/>
            <a:ext cx="6481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Why and When will Leaders of Developing County Negotiate South-North Preferential Trade Agreements?</a:t>
            </a:r>
            <a:endParaRPr lang="en-US" sz="3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B93B-9425-4B1E-B5A4-8F393B8133C2}"/>
              </a:ext>
            </a:extLst>
          </p:cNvPr>
          <p:cNvSpPr txBox="1"/>
          <p:nvPr/>
        </p:nvSpPr>
        <p:spPr>
          <a:xfrm>
            <a:off x="3945366" y="4480560"/>
            <a:ext cx="3379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Lucie Lu</a:t>
            </a:r>
          </a:p>
          <a:p>
            <a:r>
              <a:rPr lang="en-US" sz="2000" dirty="0">
                <a:latin typeface="+mj-lt"/>
              </a:rPr>
              <a:t>Department of Political Science</a:t>
            </a:r>
          </a:p>
          <a:p>
            <a:r>
              <a:rPr lang="en-US" sz="2000" dirty="0">
                <a:latin typeface="+mj-lt"/>
              </a:rPr>
              <a:t>September 19, 2018</a:t>
            </a: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473E-FA7E-43FC-9290-03A2A77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</a:t>
            </a:r>
            <a:br>
              <a:rPr lang="en-US" sz="4000" b="1" dirty="0"/>
            </a:b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9457-CF33-4C50-B587-9B075291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52512"/>
            <a:ext cx="8343900" cy="4966392"/>
          </a:xfrm>
        </p:spPr>
        <p:txBody>
          <a:bodyPr/>
          <a:lstStyle/>
          <a:p>
            <a:r>
              <a:rPr lang="en-US" sz="2000" b="1" dirty="0">
                <a:latin typeface="Georgia" panose="02040502050405020303" pitchFamily="18" charset="0"/>
              </a:rPr>
              <a:t>Unit of analysis is leader.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The dataset covers 286 leaders in 62 developing countries from 1995 to 2015.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Exclude liberal democracies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Exclude leaders whose tenure is less than one year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Dependent Variable</a:t>
            </a:r>
            <a:r>
              <a:rPr lang="en-US" sz="2000" dirty="0">
                <a:latin typeface="Georgia" panose="02040502050405020303" pitchFamily="18" charset="0"/>
              </a:rPr>
              <a:t>: South-North PTA negotiation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Independent Variable</a:t>
            </a:r>
            <a:r>
              <a:rPr lang="en-US" sz="2000" dirty="0">
                <a:latin typeface="Georgia" panose="02040502050405020303" pitchFamily="18" charset="0"/>
              </a:rPr>
              <a:t>: Negative Shocks to Security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Matching on the Covariates</a:t>
            </a:r>
            <a:r>
              <a:rPr lang="en-US" sz="2000" dirty="0">
                <a:latin typeface="Georgia" panose="02040502050405020303" pitchFamily="18" charset="0"/>
              </a:rPr>
              <a:t>: 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Regime Type (V-Dem’s </a:t>
            </a:r>
            <a:r>
              <a:rPr lang="en-US" sz="2000" dirty="0">
                <a:latin typeface="Georgia" panose="02040502050405020303" pitchFamily="18" charset="0"/>
              </a:rPr>
              <a:t>Electoral Democracy Index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Human Rights Conditions (PTS Score)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Regime Duration (Archigos, 2016)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GDP per capita (World Bank)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Confounding Variables in the OLS Model: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Leaders’ tenure (Archigos, 2016)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Negative Economic Growth (World Bank)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0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DF75-3D84-4208-8879-81AECB4C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602747"/>
            <a:ext cx="8650045" cy="1143000"/>
          </a:xfrm>
        </p:spPr>
        <p:txBody>
          <a:bodyPr/>
          <a:lstStyle/>
          <a:p>
            <a:r>
              <a:rPr lang="en-US" sz="3600" b="1" dirty="0"/>
              <a:t>Empirical Findings: Data Description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7DDB2-C667-4349-8AC1-E7997E09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8F54CF-CDA4-4B12-A657-8AED1231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3" y="1552110"/>
            <a:ext cx="8781153" cy="19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7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Before Matching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8B7AE-1DFE-462A-9B62-5B1AA44F2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818" y="1418624"/>
            <a:ext cx="4408715" cy="5164738"/>
          </a:xfrm>
        </p:spPr>
      </p:pic>
    </p:spTree>
    <p:extLst>
      <p:ext uri="{BB962C8B-B14F-4D97-AF65-F5344CB8AC3E}">
        <p14:creationId xmlns:p14="http://schemas.microsoft.com/office/powerpoint/2010/main" val="62905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1439-AD3E-482B-8610-EC5CDB13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A</a:t>
            </a:r>
            <a:r>
              <a:rPr lang="en-US" altLang="zh-CN" sz="3600" b="1" dirty="0"/>
              <a:t>fter</a:t>
            </a:r>
            <a:r>
              <a:rPr lang="en-US" sz="3600" b="1" dirty="0"/>
              <a:t> Matching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85AB4-56FC-4AD5-9138-C078217A9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69" y="1561275"/>
            <a:ext cx="8485000" cy="3879086"/>
          </a:xfrm>
        </p:spPr>
      </p:pic>
    </p:spTree>
    <p:extLst>
      <p:ext uri="{BB962C8B-B14F-4D97-AF65-F5344CB8AC3E}">
        <p14:creationId xmlns:p14="http://schemas.microsoft.com/office/powerpoint/2010/main" val="9310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1439-AD3E-482B-8610-EC5CDB13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8A4CA-7050-453B-B24E-E77B08D97243}"/>
              </a:ext>
            </a:extLst>
          </p:cNvPr>
          <p:cNvSpPr txBox="1"/>
          <p:nvPr/>
        </p:nvSpPr>
        <p:spPr>
          <a:xfrm>
            <a:off x="311169" y="5440361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96BE6A-9652-4D23-99DD-BEF7EB578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88" y="1506088"/>
            <a:ext cx="8252012" cy="4480585"/>
          </a:xfrm>
        </p:spPr>
      </p:pic>
    </p:spTree>
    <p:extLst>
      <p:ext uri="{BB962C8B-B14F-4D97-AF65-F5344CB8AC3E}">
        <p14:creationId xmlns:p14="http://schemas.microsoft.com/office/powerpoint/2010/main" val="382999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4065-FC7D-43B7-8598-947EBF15A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91" y="1465729"/>
            <a:ext cx="791201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883" y="464678"/>
            <a:ext cx="6529873" cy="1143000"/>
          </a:xfrm>
        </p:spPr>
        <p:txBody>
          <a:bodyPr/>
          <a:lstStyle/>
          <a:p>
            <a:r>
              <a:rPr lang="en-US" sz="3600" b="1" dirty="0"/>
              <a:t>Conclusion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126864"/>
            <a:ext cx="7030122" cy="4849009"/>
          </a:xfrm>
        </p:spPr>
        <p:txBody>
          <a:bodyPr/>
          <a:lstStyle/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  <a:latin typeface="Georgia" panose="02040502050405020303" pitchFamily="18" charset="0"/>
              </a:rPr>
              <a:t>My hypothesis is empirically supported:</a:t>
            </a:r>
          </a:p>
          <a:p>
            <a:pPr marL="400050" lvl="1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31F33"/>
                </a:solidFill>
                <a:latin typeface="Georgia" panose="02040502050405020303" pitchFamily="18" charset="0"/>
              </a:rPr>
              <a:t>When leaders experience a political crisis, they are </a:t>
            </a:r>
            <a:r>
              <a:rPr lang="en-US" sz="2000" b="1" dirty="0">
                <a:solidFill>
                  <a:srgbClr val="131F33"/>
                </a:solidFill>
                <a:latin typeface="Georgia" panose="02040502050405020303" pitchFamily="18" charset="0"/>
              </a:rPr>
              <a:t>more likely </a:t>
            </a:r>
            <a:r>
              <a:rPr lang="en-US" sz="2000" dirty="0">
                <a:solidFill>
                  <a:srgbClr val="131F33"/>
                </a:solidFill>
                <a:latin typeface="Georgia" panose="02040502050405020303" pitchFamily="18" charset="0"/>
              </a:rPr>
              <a:t>to negotiate a South-North preferential trade agreement with the provision of economic reforms.</a:t>
            </a: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  <a:latin typeface="Georgia" panose="02040502050405020303" pitchFamily="18" charset="0"/>
              </a:rPr>
              <a:t>Moving forward:</a:t>
            </a:r>
          </a:p>
          <a:p>
            <a:pPr lvl="1" indent="-342900">
              <a:spcBef>
                <a:spcPct val="500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Georgia" panose="02040502050405020303" pitchFamily="18" charset="0"/>
              </a:rPr>
              <a:t>Explore whether PTA negotiation helps leaders to conduct economic reforms.</a:t>
            </a:r>
          </a:p>
          <a:p>
            <a:pPr lvl="1" indent="-342900">
              <a:spcBef>
                <a:spcPct val="500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Georgia" panose="02040502050405020303" pitchFamily="18" charset="0"/>
              </a:rPr>
              <a:t>Use a multilevel analysis to account for the nested structure of data variability.</a:t>
            </a: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endParaRPr lang="en-US" sz="2400" dirty="0">
              <a:solidFill>
                <a:srgbClr val="131F3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77" y="281798"/>
            <a:ext cx="6529873" cy="1143000"/>
          </a:xfrm>
        </p:spPr>
        <p:txBody>
          <a:bodyPr/>
          <a:lstStyle/>
          <a:p>
            <a:r>
              <a:rPr lang="en-US" sz="3600" b="1" dirty="0"/>
              <a:t>Appendix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1F1C12-D50E-45CB-81AE-D15ED6F2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0930" y="1379182"/>
            <a:ext cx="5867400" cy="40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A2C46-116D-443D-B056-667FF97E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55665"/>
          </a:xfrm>
        </p:spPr>
        <p:txBody>
          <a:bodyPr/>
          <a:lstStyle/>
          <a:p>
            <a:r>
              <a:rPr lang="en-US" sz="3600" b="1" dirty="0">
                <a:latin typeface="Georgia" panose="02040502050405020303" pitchFamily="18" charset="0"/>
              </a:rPr>
              <a:t>References</a:t>
            </a:r>
            <a:br>
              <a:rPr lang="en-US" sz="3600" b="1" dirty="0">
                <a:latin typeface="Georgia" panose="02040502050405020303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EF90-4A32-4887-9AFA-1B4C0076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30304"/>
            <a:ext cx="8444948" cy="5195860"/>
          </a:xfrm>
        </p:spPr>
        <p:txBody>
          <a:bodyPr/>
          <a:lstStyle/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Baccini, L., &amp; Urpelainen, J. (2014). International Institutions and Domestic Politics: Can Preferential Trading Agreements Help Leaders Promote Economic Reform? </a:t>
            </a:r>
            <a:r>
              <a:rPr lang="en-US" sz="1050" i="1" dirty="0">
                <a:latin typeface="Georgia" panose="02040502050405020303" pitchFamily="18" charset="0"/>
              </a:rPr>
              <a:t>The Journal of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76</a:t>
            </a:r>
            <a:r>
              <a:rPr lang="en-US" sz="1050" dirty="0">
                <a:latin typeface="Georgia" panose="02040502050405020303" pitchFamily="18" charset="0"/>
              </a:rPr>
              <a:t>(1), 195–214. https://doi.org/10.1017/S0022381613001278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Bagwell, K., &amp; Staiger, R. W. (1998). Will Preferential Agreements Undermine the Multilateral Trading System? </a:t>
            </a:r>
            <a:r>
              <a:rPr lang="en-US" sz="1050" i="1" dirty="0">
                <a:latin typeface="Georgia" panose="02040502050405020303" pitchFamily="18" charset="0"/>
              </a:rPr>
              <a:t>The Economic Journal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108</a:t>
            </a:r>
            <a:r>
              <a:rPr lang="en-US" sz="1050" dirty="0">
                <a:latin typeface="Georgia" panose="02040502050405020303" pitchFamily="18" charset="0"/>
              </a:rPr>
              <a:t>(449), 1162–1182. https://doi.org/10.1111/1468-0297.00336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Baldwin, R. E. (2012). A Domino Theory of Regionalism. In G. </a:t>
            </a:r>
            <a:r>
              <a:rPr lang="en-US" sz="1050" dirty="0" err="1">
                <a:latin typeface="Georgia" panose="02040502050405020303" pitchFamily="18" charset="0"/>
              </a:rPr>
              <a:t>Hufbauer</a:t>
            </a:r>
            <a:r>
              <a:rPr lang="en-US" sz="1050" dirty="0">
                <a:latin typeface="Georgia" panose="02040502050405020303" pitchFamily="18" charset="0"/>
              </a:rPr>
              <a:t> &amp; K. </a:t>
            </a:r>
            <a:r>
              <a:rPr lang="en-US" sz="1050" dirty="0" err="1">
                <a:latin typeface="Georgia" panose="02040502050405020303" pitchFamily="18" charset="0"/>
              </a:rPr>
              <a:t>Suominen</a:t>
            </a:r>
            <a:r>
              <a:rPr lang="en-US" sz="1050" dirty="0">
                <a:latin typeface="Georgia" panose="02040502050405020303" pitchFamily="18" charset="0"/>
              </a:rPr>
              <a:t> (Eds.), </a:t>
            </a:r>
            <a:r>
              <a:rPr lang="en-US" sz="1050" i="1" dirty="0">
                <a:latin typeface="Georgia" panose="02040502050405020303" pitchFamily="18" charset="0"/>
              </a:rPr>
              <a:t>The Economics of Free Trade. Volume 2.</a:t>
            </a:r>
            <a:r>
              <a:rPr lang="en-US" sz="1050" dirty="0">
                <a:latin typeface="Georgia" panose="02040502050405020303" pitchFamily="18" charset="0"/>
              </a:rPr>
              <a:t> (pp. 416–439). Elgar Research Collection. The International Library of Critical Writings in Economics, vol. 262. Cheltenham, U.K. and Northampton, Mass.: Elgar.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Bilal, S., &amp; </a:t>
            </a:r>
            <a:r>
              <a:rPr lang="en-US" sz="1050" dirty="0" err="1">
                <a:latin typeface="Georgia" panose="02040502050405020303" pitchFamily="18" charset="0"/>
              </a:rPr>
              <a:t>Laporte</a:t>
            </a:r>
            <a:r>
              <a:rPr lang="en-US" sz="1050" dirty="0">
                <a:latin typeface="Georgia" panose="02040502050405020303" pitchFamily="18" charset="0"/>
              </a:rPr>
              <a:t>, G. (2004). </a:t>
            </a:r>
            <a:r>
              <a:rPr lang="en-US" sz="1050" i="1" dirty="0">
                <a:latin typeface="Georgia" panose="02040502050405020303" pitchFamily="18" charset="0"/>
              </a:rPr>
              <a:t>How David Prepared to Talk to Goliath? South Africa’s experience of negotiating trade with the EU</a:t>
            </a:r>
            <a:r>
              <a:rPr lang="en-US" sz="105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Dür</a:t>
            </a:r>
            <a:r>
              <a:rPr lang="en-US" sz="1050" dirty="0">
                <a:latin typeface="Georgia" panose="02040502050405020303" pitchFamily="18" charset="0"/>
              </a:rPr>
              <a:t>, A., Baccini, L., &amp; </a:t>
            </a:r>
            <a:r>
              <a:rPr lang="en-US" sz="1050" dirty="0" err="1">
                <a:latin typeface="Georgia" panose="02040502050405020303" pitchFamily="18" charset="0"/>
              </a:rPr>
              <a:t>Elsig</a:t>
            </a:r>
            <a:r>
              <a:rPr lang="en-US" sz="1050" dirty="0">
                <a:latin typeface="Georgia" panose="02040502050405020303" pitchFamily="18" charset="0"/>
              </a:rPr>
              <a:t>, M. (2014). The Design of International Trade Agreements: Introducing a New Dataset. </a:t>
            </a:r>
            <a:r>
              <a:rPr lang="en-US" sz="1050" i="1" dirty="0">
                <a:latin typeface="Georgia" panose="02040502050405020303" pitchFamily="18" charset="0"/>
              </a:rPr>
              <a:t>The Review of International Organizations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9</a:t>
            </a:r>
            <a:r>
              <a:rPr lang="en-US" sz="1050" dirty="0">
                <a:latin typeface="Georgia" panose="02040502050405020303" pitchFamily="18" charset="0"/>
              </a:rPr>
              <a:t>(3), 353–375. https://doi.org/10.1007/s11558-013-9179-8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Grossman, G. M., &amp; </a:t>
            </a:r>
            <a:r>
              <a:rPr lang="en-US" sz="1050" dirty="0" err="1">
                <a:latin typeface="Georgia" panose="02040502050405020303" pitchFamily="18" charset="0"/>
              </a:rPr>
              <a:t>Helpman</a:t>
            </a:r>
            <a:r>
              <a:rPr lang="en-US" sz="1050" dirty="0">
                <a:latin typeface="Georgia" panose="02040502050405020303" pitchFamily="18" charset="0"/>
              </a:rPr>
              <a:t>, E. (1995). The Politics of Free-Trade Agreements. </a:t>
            </a:r>
            <a:r>
              <a:rPr lang="en-US" sz="1050" i="1" dirty="0">
                <a:latin typeface="Georgia" panose="02040502050405020303" pitchFamily="18" charset="0"/>
              </a:rPr>
              <a:t>The American Economic Review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85</a:t>
            </a:r>
            <a:r>
              <a:rPr lang="en-US" sz="1050" dirty="0">
                <a:latin typeface="Georgia" panose="02040502050405020303" pitchFamily="18" charset="0"/>
              </a:rPr>
              <a:t>(4), 667–690.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Kuran</a:t>
            </a:r>
            <a:r>
              <a:rPr lang="en-US" sz="1050" dirty="0">
                <a:latin typeface="Georgia" panose="02040502050405020303" pitchFamily="18" charset="0"/>
              </a:rPr>
              <a:t>, T. (1991). Now out of Never: The Element of Surprise in the East European Revolution of 1989. </a:t>
            </a:r>
            <a:r>
              <a:rPr lang="en-US" sz="1050" i="1" dirty="0">
                <a:latin typeface="Georgia" panose="02040502050405020303" pitchFamily="18" charset="0"/>
              </a:rPr>
              <a:t>World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44</a:t>
            </a:r>
            <a:r>
              <a:rPr lang="en-US" sz="1050" dirty="0">
                <a:latin typeface="Georgia" panose="02040502050405020303" pitchFamily="18" charset="0"/>
              </a:rPr>
              <a:t>(01), 7–48. https://doi.org/10.2307/2010422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Mansfield, E. D., &amp; Milner, H. V. (2012). </a:t>
            </a:r>
            <a:r>
              <a:rPr lang="en-US" sz="1050" i="1" dirty="0">
                <a:latin typeface="Georgia" panose="02040502050405020303" pitchFamily="18" charset="0"/>
              </a:rPr>
              <a:t>Votes, Vetoes, and the Political Economy of International Trade Agreements</a:t>
            </a:r>
            <a:r>
              <a:rPr lang="en-US" sz="1050" dirty="0">
                <a:latin typeface="Georgia" panose="02040502050405020303" pitchFamily="18" charset="0"/>
              </a:rPr>
              <a:t>. Princeton University Press. Retrieved from https://muse-jhu-edu.proxy2.library.illinois.edu/book/30505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Mansfield, E. D., Milner, H. V., &amp; </a:t>
            </a:r>
            <a:r>
              <a:rPr lang="en-US" sz="1050" dirty="0" err="1">
                <a:latin typeface="Georgia" panose="02040502050405020303" pitchFamily="18" charset="0"/>
              </a:rPr>
              <a:t>Rosendorff</a:t>
            </a:r>
            <a:r>
              <a:rPr lang="en-US" sz="1050" dirty="0">
                <a:latin typeface="Georgia" panose="02040502050405020303" pitchFamily="18" charset="0"/>
              </a:rPr>
              <a:t>, B. P. (2002). Why Democracies Cooperate More: Electoral Control and International Trade Agreements. </a:t>
            </a:r>
            <a:r>
              <a:rPr lang="en-US" sz="1050" i="1" dirty="0">
                <a:latin typeface="Georgia" panose="02040502050405020303" pitchFamily="18" charset="0"/>
              </a:rPr>
              <a:t>International Organization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56</a:t>
            </a:r>
            <a:r>
              <a:rPr lang="en-US" sz="1050" dirty="0">
                <a:latin typeface="Georgia" panose="02040502050405020303" pitchFamily="18" charset="0"/>
              </a:rPr>
              <a:t>(3), 477–513.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Mansfield, E. D., &amp; Reinhardt, E. (2003). Multilateral Determinants of Regionalism: The Effects of GATT/WTO on the Formation of Preferential Trading Arrangements. </a:t>
            </a:r>
            <a:r>
              <a:rPr lang="en-US" sz="1050" i="1" dirty="0">
                <a:latin typeface="Georgia" panose="02040502050405020303" pitchFamily="18" charset="0"/>
              </a:rPr>
              <a:t>International Organization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57</a:t>
            </a:r>
            <a:r>
              <a:rPr lang="en-US" sz="1050" dirty="0">
                <a:latin typeface="Georgia" panose="02040502050405020303" pitchFamily="18" charset="0"/>
              </a:rPr>
              <a:t>(4), 829–862.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Regan, P. M., &amp; Henderson, E. A. (2002). Democracy, threats and political repression in developing countries: Are democracies internally less violent? </a:t>
            </a:r>
            <a:r>
              <a:rPr lang="en-US" sz="1050" i="1" dirty="0">
                <a:latin typeface="Georgia" panose="02040502050405020303" pitchFamily="18" charset="0"/>
              </a:rPr>
              <a:t>Third World Quarterly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23</a:t>
            </a:r>
            <a:r>
              <a:rPr lang="en-US" sz="1050" dirty="0">
                <a:latin typeface="Georgia" panose="02040502050405020303" pitchFamily="18" charset="0"/>
              </a:rPr>
              <a:t>(1), 119–136. https://doi.org/10.1080/01436590220108207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Rodrik, D. (1992). </a:t>
            </a:r>
            <a:r>
              <a:rPr lang="en-US" sz="1050" i="1" dirty="0">
                <a:latin typeface="Georgia" panose="02040502050405020303" pitchFamily="18" charset="0"/>
              </a:rPr>
              <a:t>The Rush to Free Trade in the Developing World: Why So Late? Why Now? Will it Last?</a:t>
            </a:r>
            <a:r>
              <a:rPr lang="en-US" sz="1050" dirty="0">
                <a:latin typeface="Georgia" panose="02040502050405020303" pitchFamily="18" charset="0"/>
              </a:rPr>
              <a:t> (No. w3947). Cambridge, MA: National Bureau of Economic Research. https://doi.org/10.3386/w3947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Schamis</a:t>
            </a:r>
            <a:r>
              <a:rPr lang="en-US" sz="1050" dirty="0">
                <a:latin typeface="Georgia" panose="02040502050405020303" pitchFamily="18" charset="0"/>
              </a:rPr>
              <a:t>, H. E. (1999). Distributional Coalitions and the Politics of Economic Reform in Latin America. </a:t>
            </a:r>
            <a:r>
              <a:rPr lang="en-US" sz="1050" i="1" dirty="0">
                <a:latin typeface="Georgia" panose="02040502050405020303" pitchFamily="18" charset="0"/>
              </a:rPr>
              <a:t>World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51</a:t>
            </a:r>
            <a:r>
              <a:rPr lang="en-US" sz="1050" dirty="0">
                <a:latin typeface="Georgia" panose="02040502050405020303" pitchFamily="18" charset="0"/>
              </a:rPr>
              <a:t>(2), 236–268. https://doi.org/10.1017/S0043887100008182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Staiger</a:t>
            </a:r>
            <a:r>
              <a:rPr lang="en-US" sz="1050" dirty="0">
                <a:latin typeface="Georgia" panose="02040502050405020303" pitchFamily="18" charset="0"/>
              </a:rPr>
              <a:t>, R. W., &amp; </a:t>
            </a:r>
            <a:r>
              <a:rPr lang="en-US" sz="1050" dirty="0" err="1">
                <a:latin typeface="Georgia" panose="02040502050405020303" pitchFamily="18" charset="0"/>
              </a:rPr>
              <a:t>Tabellini</a:t>
            </a:r>
            <a:r>
              <a:rPr lang="en-US" sz="1050" dirty="0">
                <a:latin typeface="Georgia" panose="02040502050405020303" pitchFamily="18" charset="0"/>
              </a:rPr>
              <a:t>, G. (1999). Do </a:t>
            </a:r>
            <a:r>
              <a:rPr lang="en-US" sz="1050" dirty="0" err="1">
                <a:latin typeface="Georgia" panose="02040502050405020303" pitchFamily="18" charset="0"/>
              </a:rPr>
              <a:t>Gatt</a:t>
            </a:r>
            <a:r>
              <a:rPr lang="en-US" sz="1050" dirty="0">
                <a:latin typeface="Georgia" panose="02040502050405020303" pitchFamily="18" charset="0"/>
              </a:rPr>
              <a:t> Rules Help Governments Make Domestic Commitments? </a:t>
            </a:r>
            <a:r>
              <a:rPr lang="en-US" sz="1050" i="1" dirty="0">
                <a:latin typeface="Georgia" panose="02040502050405020303" pitchFamily="18" charset="0"/>
              </a:rPr>
              <a:t>Economics &amp;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11</a:t>
            </a:r>
            <a:r>
              <a:rPr lang="en-US" sz="1050" dirty="0">
                <a:latin typeface="Georgia" panose="02040502050405020303" pitchFamily="18" charset="0"/>
              </a:rPr>
              <a:t>(2), 109–144. https://doi.org/10.1111/1468-0343.00055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Wintrobe</a:t>
            </a:r>
            <a:r>
              <a:rPr lang="en-US" sz="1050" dirty="0">
                <a:latin typeface="Georgia" panose="02040502050405020303" pitchFamily="18" charset="0"/>
              </a:rPr>
              <a:t>, R. (1998). </a:t>
            </a:r>
            <a:r>
              <a:rPr lang="en-US" sz="1050" i="1" dirty="0">
                <a:latin typeface="Georgia" panose="02040502050405020303" pitchFamily="18" charset="0"/>
              </a:rPr>
              <a:t>The political economy of dictatorship /</a:t>
            </a:r>
            <a:r>
              <a:rPr lang="en-US" sz="1050" dirty="0">
                <a:latin typeface="Georgia" panose="02040502050405020303" pitchFamily="18" charset="0"/>
              </a:rPr>
              <a:t>. Cambridge, UK ; Cambridge University Press,.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Empirical Puzzle: </a:t>
            </a:r>
            <a:r>
              <a:rPr lang="en-US" sz="2000" dirty="0">
                <a:latin typeface="Georgia" panose="02040502050405020303" pitchFamily="18" charset="0"/>
              </a:rPr>
              <a:t>Preferential trade agreements (hereafter PTAs) 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 negotiation between South Africa and the EU in 1994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</a:rPr>
              <a:t>Research Question: </a:t>
            </a:r>
            <a:r>
              <a:rPr lang="en-US" sz="2000" b="1" dirty="0">
                <a:latin typeface="Georgia" panose="02040502050405020303" pitchFamily="18" charset="0"/>
              </a:rPr>
              <a:t>Why and when </a:t>
            </a:r>
            <a:r>
              <a:rPr lang="en-US" sz="2000" dirty="0">
                <a:latin typeface="Georgia" panose="02040502050405020303" pitchFamily="18" charset="0"/>
              </a:rPr>
              <a:t>will leaders in the developing country negotiate South-North preferential trade agreements with provisions of economic reforms?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</a:rPr>
              <a:t>Why important?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South-North PTA is rapidly growing.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Power imbalances between S-N reflect their political costs and motives.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Contributes to a larger debate: do PTA change leaders’ behaviours, or leader self-select into the treaty?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0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28" y="1333948"/>
            <a:ext cx="7949901" cy="460489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Georgia" panose="02040502050405020303" pitchFamily="18" charset="0"/>
              </a:rPr>
              <a:t>PTA is an international institution.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Georgia" panose="02040502050405020303" pitchFamily="18" charset="0"/>
              </a:rPr>
              <a:t>Two themes in the literatures: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Effects vs. </a:t>
            </a:r>
            <a:r>
              <a:rPr lang="en-US" sz="2000" b="1" dirty="0">
                <a:latin typeface="Georgia" panose="02040502050405020303" pitchFamily="18" charset="0"/>
                <a:cs typeface="Georgia" charset="0"/>
              </a:rPr>
              <a:t>Causes</a:t>
            </a:r>
            <a:r>
              <a:rPr lang="en-US" sz="2000" dirty="0">
                <a:latin typeface="Georgia" panose="02040502050405020303" pitchFamily="18" charset="0"/>
                <a:cs typeface="Georgia" charset="0"/>
              </a:rPr>
              <a:t> of PTAs.</a:t>
            </a:r>
            <a:endParaRPr lang="en-US" sz="2400" dirty="0">
              <a:latin typeface="Georgia" panose="02040502050405020303" pitchFamily="18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Georgia" panose="02040502050405020303" pitchFamily="18" charset="0"/>
                <a:cs typeface="Georgia" charset="0"/>
              </a:rPr>
              <a:t>What are the gaps in the literature?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Treat PTA as unit of analysis.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	 Focus on the deepest and costly subcategory of PTAs.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Overlook a key actor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Georgia" panose="02040502050405020303" pitchFamily="18" charset="0"/>
              </a:rPr>
              <a:t>Literature only looked at median voters</a:t>
            </a:r>
            <a:r>
              <a:rPr lang="en-US" sz="1800" baseline="30000" dirty="0">
                <a:latin typeface="Georgia" panose="02040502050405020303" pitchFamily="18" charset="0"/>
              </a:rPr>
              <a:t>1</a:t>
            </a:r>
            <a:r>
              <a:rPr lang="en-US" sz="1800" dirty="0">
                <a:latin typeface="Georgia" panose="02040502050405020303" pitchFamily="18" charset="0"/>
              </a:rPr>
              <a:t>, interest groups</a:t>
            </a:r>
            <a:r>
              <a:rPr lang="en-US" sz="1800" baseline="30000" dirty="0">
                <a:latin typeface="Georgia" panose="02040502050405020303" pitchFamily="18" charset="0"/>
              </a:rPr>
              <a:t>2</a:t>
            </a:r>
            <a:r>
              <a:rPr lang="en-US" sz="1800" dirty="0">
                <a:latin typeface="Georgia" panose="02040502050405020303" pitchFamily="18" charset="0"/>
              </a:rPr>
              <a:t>, and private sectors</a:t>
            </a:r>
            <a:r>
              <a:rPr lang="en-US" sz="1800" baseline="30000" dirty="0">
                <a:latin typeface="Georgia" panose="02040502050405020303" pitchFamily="18" charset="0"/>
              </a:rPr>
              <a:t>3</a:t>
            </a:r>
            <a:r>
              <a:rPr lang="en-US" sz="1800" dirty="0">
                <a:latin typeface="Georgia" panose="02040502050405020303" pitchFamily="18" charset="0"/>
              </a:rPr>
              <a:t> matters.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Opposition matters.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latin typeface="Georgia" charset="0"/>
              <a:cs typeface="Georgia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080467-D46C-4BF1-B0F0-D495902CBFC4}"/>
              </a:ext>
            </a:extLst>
          </p:cNvPr>
          <p:cNvSpPr txBox="1">
            <a:spLocks/>
          </p:cNvSpPr>
          <p:nvPr/>
        </p:nvSpPr>
        <p:spPr>
          <a:xfrm>
            <a:off x="-52386" y="5957888"/>
            <a:ext cx="7949901" cy="4476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sz="900" dirty="0">
                <a:latin typeface="Georgia" panose="02040502050405020303" pitchFamily="18" charset="0"/>
              </a:rPr>
              <a:t>1. Mansfield &amp; Milner, 2012; Mansfield, Milner, &amp; </a:t>
            </a:r>
            <a:r>
              <a:rPr lang="en-US" sz="900" dirty="0" err="1">
                <a:latin typeface="Georgia" panose="02040502050405020303" pitchFamily="18" charset="0"/>
              </a:rPr>
              <a:t>Rosendorff</a:t>
            </a:r>
            <a:r>
              <a:rPr lang="en-US" sz="900" dirty="0">
                <a:latin typeface="Georgia" panose="02040502050405020303" pitchFamily="18" charset="0"/>
              </a:rPr>
              <a:t>, 2002. </a:t>
            </a:r>
          </a:p>
          <a:p>
            <a:pPr marL="914400" lvl="2" indent="0">
              <a:buNone/>
            </a:pPr>
            <a:r>
              <a:rPr lang="en-US" sz="900" dirty="0">
                <a:latin typeface="Georgia" panose="02040502050405020303" pitchFamily="18" charset="0"/>
              </a:rPr>
              <a:t>2. Grossman and </a:t>
            </a:r>
            <a:r>
              <a:rPr lang="en-US" sz="900" dirty="0" err="1">
                <a:latin typeface="Georgia" panose="02040502050405020303" pitchFamily="18" charset="0"/>
              </a:rPr>
              <a:t>Helpman</a:t>
            </a:r>
            <a:r>
              <a:rPr lang="en-US" sz="900" dirty="0">
                <a:latin typeface="Georgia" panose="02040502050405020303" pitchFamily="18" charset="0"/>
              </a:rPr>
              <a:t>, 1995.</a:t>
            </a:r>
          </a:p>
          <a:p>
            <a:pPr marL="914400" lvl="2" indent="0">
              <a:buNone/>
            </a:pPr>
            <a:r>
              <a:rPr lang="en-US" sz="900" dirty="0">
                <a:latin typeface="Georgia" panose="02040502050405020303" pitchFamily="18" charset="0"/>
              </a:rPr>
              <a:t>3. </a:t>
            </a:r>
            <a:r>
              <a:rPr lang="en-US" sz="900" dirty="0" err="1">
                <a:latin typeface="Georgia" panose="02040502050405020303" pitchFamily="18" charset="0"/>
              </a:rPr>
              <a:t>Staiger</a:t>
            </a:r>
            <a:r>
              <a:rPr lang="en-US" sz="900" dirty="0">
                <a:latin typeface="Georgia" panose="02040502050405020303" pitchFamily="18" charset="0"/>
              </a:rPr>
              <a:t> &amp; </a:t>
            </a:r>
            <a:r>
              <a:rPr lang="en-US" sz="900" dirty="0" err="1">
                <a:latin typeface="Georgia" panose="02040502050405020303" pitchFamily="18" charset="0"/>
              </a:rPr>
              <a:t>Tabellini</a:t>
            </a:r>
            <a:r>
              <a:rPr lang="en-US" sz="900" dirty="0">
                <a:latin typeface="Georgia" panose="02040502050405020303" pitchFamily="18" charset="0"/>
              </a:rPr>
              <a:t>, 1999.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Georgia" panose="02040502050405020303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900" dirty="0">
              <a:latin typeface="Georgia" panose="02040502050405020303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9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sz="9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sz="9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7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3532"/>
            <a:ext cx="8081963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Leaders negotiate PTAs after </a:t>
            </a:r>
            <a:r>
              <a:rPr lang="en-US" sz="2000" b="1" dirty="0">
                <a:latin typeface="Georgia" panose="02040502050405020303" pitchFamily="18" charset="0"/>
              </a:rPr>
              <a:t>political crisis: </a:t>
            </a:r>
            <a:r>
              <a:rPr lang="en-US" sz="2000" dirty="0">
                <a:latin typeface="Georgia" panose="02040502050405020303" pitchFamily="18" charset="0"/>
              </a:rPr>
              <a:t>A leader negotiates a PTA with the provision of economic reform to punish the opponents’ past transgression. 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PTA negotiation is a </a:t>
            </a:r>
            <a:r>
              <a:rPr lang="en-US" sz="2000" b="1" dirty="0">
                <a:latin typeface="Georgia" panose="02040502050405020303" pitchFamily="18" charset="0"/>
              </a:rPr>
              <a:t>deliberate choice </a:t>
            </a:r>
            <a:r>
              <a:rPr lang="en-US" sz="2000" dirty="0">
                <a:latin typeface="Georgia" panose="02040502050405020303" pitchFamily="18" charset="0"/>
              </a:rPr>
              <a:t>that a leader makes to commit to the binding and stringent policy reforms to rearrange the domestic power structures.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DB0F-BC79-49FE-887E-BBDBCBBA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Theory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7531-5F5D-41E0-911F-5893A414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569362" cy="581229"/>
          </a:xfrm>
        </p:spPr>
        <p:txBody>
          <a:bodyPr/>
          <a:lstStyle/>
          <a:p>
            <a:pPr marL="514350" indent="-514350">
              <a:buAutoNum type="romanUcParenBoth"/>
            </a:pPr>
            <a:r>
              <a:rPr lang="en-US" sz="2000" dirty="0">
                <a:latin typeface="Georgia" panose="02040502050405020303" pitchFamily="18" charset="0"/>
              </a:rPr>
              <a:t>The Logic of Economic Reforms</a:t>
            </a:r>
          </a:p>
          <a:p>
            <a:pPr marL="514350" indent="-514350">
              <a:buAutoNum type="romanUcParenBoth"/>
            </a:pPr>
            <a:endParaRPr lang="en-US" sz="2000" dirty="0">
              <a:latin typeface="Georgia" panose="02040502050405020303" pitchFamily="18" charset="0"/>
            </a:endParaRPr>
          </a:p>
          <a:p>
            <a:pPr marL="514350" indent="-514350">
              <a:buAutoNum type="romanUcParenBoth"/>
            </a:pPr>
            <a:endParaRPr lang="en-US" sz="2000" dirty="0">
              <a:latin typeface="Georgia" panose="02040502050405020303" pitchFamily="18" charset="0"/>
            </a:endParaRPr>
          </a:p>
          <a:p>
            <a:pPr marL="514350" indent="-514350">
              <a:buAutoNum type="romanUcParenBoth"/>
            </a:pPr>
            <a:endParaRPr lang="en-US" sz="2000" dirty="0">
              <a:latin typeface="Georgia" panose="02040502050405020303" pitchFamily="18" charset="0"/>
            </a:endParaRPr>
          </a:p>
          <a:p>
            <a:pPr marL="514350" indent="-514350">
              <a:buAutoNum type="romanUcParenBoth"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                 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1C98D2-D5CB-48B3-A0CE-B7A835C1222E}"/>
              </a:ext>
            </a:extLst>
          </p:cNvPr>
          <p:cNvSpPr/>
          <p:nvPr/>
        </p:nvSpPr>
        <p:spPr>
          <a:xfrm>
            <a:off x="1434799" y="5126020"/>
            <a:ext cx="2872741" cy="7745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Reform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5780FB5-660C-4EA9-A447-86631EF2F9A1}"/>
              </a:ext>
            </a:extLst>
          </p:cNvPr>
          <p:cNvSpPr/>
          <p:nvPr/>
        </p:nvSpPr>
        <p:spPr>
          <a:xfrm>
            <a:off x="3407484" y="5325038"/>
            <a:ext cx="301214" cy="32273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B3859-7912-4716-8033-345A25383F9E}"/>
              </a:ext>
            </a:extLst>
          </p:cNvPr>
          <p:cNvSpPr/>
          <p:nvPr/>
        </p:nvSpPr>
        <p:spPr>
          <a:xfrm>
            <a:off x="3795207" y="5322561"/>
            <a:ext cx="301214" cy="32273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CF3ED5-2B74-479A-91B1-B42572183968}"/>
              </a:ext>
            </a:extLst>
          </p:cNvPr>
          <p:cNvSpPr/>
          <p:nvPr/>
        </p:nvSpPr>
        <p:spPr>
          <a:xfrm>
            <a:off x="4906383" y="5126020"/>
            <a:ext cx="2925184" cy="7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Reform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Side-payment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0E7844C-1558-48DD-A024-0D5EF0E423EA}"/>
              </a:ext>
            </a:extLst>
          </p:cNvPr>
          <p:cNvSpPr/>
          <p:nvPr/>
        </p:nvSpPr>
        <p:spPr>
          <a:xfrm>
            <a:off x="6838279" y="5209392"/>
            <a:ext cx="301214" cy="32273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1811053-1D49-486F-BA06-9A2AA50135E9}"/>
              </a:ext>
            </a:extLst>
          </p:cNvPr>
          <p:cNvSpPr/>
          <p:nvPr/>
        </p:nvSpPr>
        <p:spPr>
          <a:xfrm>
            <a:off x="7139493" y="5467576"/>
            <a:ext cx="301214" cy="295836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2A98FD-4500-4ECF-98F1-CEEF2762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608"/>
            <a:ext cx="9144000" cy="239640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5E6A68-E908-4FC4-A6F5-E703FA575A1B}"/>
              </a:ext>
            </a:extLst>
          </p:cNvPr>
          <p:cNvSpPr/>
          <p:nvPr/>
        </p:nvSpPr>
        <p:spPr>
          <a:xfrm>
            <a:off x="1939512" y="4678697"/>
            <a:ext cx="645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 Disloyal opposition                            Loyal opposition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796D3C-0019-4E66-955F-1FD8649EDED2}"/>
              </a:ext>
            </a:extLst>
          </p:cNvPr>
          <p:cNvSpPr/>
          <p:nvPr/>
        </p:nvSpPr>
        <p:spPr>
          <a:xfrm>
            <a:off x="343348" y="3355258"/>
            <a:ext cx="84994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charset="0"/>
              </a:rPr>
              <a:t>(II) </a:t>
            </a:r>
            <a:r>
              <a:rPr lang="en-US" sz="2000" dirty="0">
                <a:latin typeface="Georgia" panose="02040502050405020303" pitchFamily="18" charset="0"/>
              </a:rPr>
              <a:t>Why negotiating a PTA with major liberal powers?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eorgia" charset="0"/>
              </a:rPr>
              <a:t>PTA as a signal: </a:t>
            </a:r>
            <a:r>
              <a:rPr lang="en-US" dirty="0">
                <a:latin typeface="Georgia" charset="0"/>
                <a:sym typeface="Wingdings" panose="05000000000000000000" pitchFamily="2" charset="2"/>
              </a:rPr>
              <a:t> leader’s commitment,  opposition’s deposition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Georgia" charset="0"/>
                <a:sym typeface="Wingdings" panose="05000000000000000000" pitchFamily="2" charset="2"/>
              </a:rPr>
              <a:t>PTA as a mechanism to redistribute </a:t>
            </a:r>
            <a:r>
              <a:rPr lang="en-US" b="1" dirty="0">
                <a:latin typeface="Georgia" charset="0"/>
                <a:sym typeface="Wingdings" panose="05000000000000000000" pitchFamily="2" charset="2"/>
              </a:rPr>
              <a:t>rent</a:t>
            </a:r>
            <a:r>
              <a:rPr lang="en-US" dirty="0">
                <a:latin typeface="Georgia" charset="0"/>
                <a:sym typeface="Wingdings" panose="05000000000000000000" pitchFamily="2" charset="2"/>
              </a:rPr>
              <a:t>: 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266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05D-912B-4D1A-AF06-6BEC0D5D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Research Design 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9123-7875-467C-817C-B24CCAC4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3801"/>
            <a:ext cx="8170433" cy="5050398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Hypothesis: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Negative shocks to a leader's security increase the probability of PTA negotiations.</a:t>
            </a:r>
          </a:p>
          <a:p>
            <a:pPr marL="0" indent="0" algn="ctr">
              <a:buNone/>
            </a:pPr>
            <a:r>
              <a:rPr lang="en-US" sz="1050" b="1" dirty="0">
                <a:latin typeface="Georgia" panose="02040502050405020303" pitchFamily="18" charset="0"/>
              </a:rPr>
              <a:t> (Hypothetical Treatment)</a:t>
            </a:r>
          </a:p>
          <a:p>
            <a:pPr marL="0" indent="0" algn="ctr">
              <a:buNone/>
            </a:pPr>
            <a:r>
              <a:rPr lang="en-US" sz="1800" b="1" dirty="0">
                <a:latin typeface="Georgia" panose="02040502050405020303" pitchFamily="18" charset="0"/>
              </a:rPr>
              <a:t>Shock to Leader’s Security</a:t>
            </a:r>
          </a:p>
          <a:p>
            <a:pPr marL="0" indent="0">
              <a:buNone/>
            </a:pPr>
            <a:r>
              <a:rPr lang="en-US" sz="1800" b="1" dirty="0">
                <a:latin typeface="Georgia" panose="02040502050405020303" pitchFamily="18" charset="0"/>
              </a:rPr>
              <a:t>                                                             </a:t>
            </a:r>
            <a:r>
              <a:rPr lang="en-US" sz="2400" b="1" dirty="0">
                <a:latin typeface="Georgia" panose="02040502050405020303" pitchFamily="18" charset="0"/>
              </a:rPr>
              <a:t>+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latin typeface="Georgia" panose="02040502050405020303" pitchFamily="18" charset="0"/>
              </a:rPr>
              <a:t>South-North PTA Negotiation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b="1" u="sng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Research Design: 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Compares the likelihoods of the South-North PTAs negotiation in: 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9D08C6-630C-4924-AA7C-0F168E6A034D}"/>
              </a:ext>
            </a:extLst>
          </p:cNvPr>
          <p:cNvSpPr/>
          <p:nvPr/>
        </p:nvSpPr>
        <p:spPr>
          <a:xfrm rot="5400000">
            <a:off x="4322127" y="2575289"/>
            <a:ext cx="423545" cy="300935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8647D3-143D-40BC-9E5E-2767CCB37A4A}"/>
              </a:ext>
            </a:extLst>
          </p:cNvPr>
          <p:cNvSpPr/>
          <p:nvPr/>
        </p:nvSpPr>
        <p:spPr>
          <a:xfrm>
            <a:off x="4533899" y="4719601"/>
            <a:ext cx="3039485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Leaders </a:t>
            </a:r>
            <a:r>
              <a:rPr lang="en-US" b="1" dirty="0">
                <a:latin typeface="Georgia" panose="02040502050405020303" pitchFamily="18" charset="0"/>
              </a:rPr>
              <a:t>without</a:t>
            </a:r>
            <a:r>
              <a:rPr lang="en-US" dirty="0">
                <a:latin typeface="Georgia" panose="02040502050405020303" pitchFamily="18" charset="0"/>
              </a:rPr>
              <a:t> Shocks to Security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91BEB-74B1-4E62-9283-F7DD417C0359}"/>
              </a:ext>
            </a:extLst>
          </p:cNvPr>
          <p:cNvSpPr/>
          <p:nvPr/>
        </p:nvSpPr>
        <p:spPr>
          <a:xfrm>
            <a:off x="1343947" y="4719601"/>
            <a:ext cx="3039485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Leaders </a:t>
            </a:r>
            <a:r>
              <a:rPr lang="en-US" b="1" dirty="0">
                <a:latin typeface="Georgia" panose="02040502050405020303" pitchFamily="18" charset="0"/>
              </a:rPr>
              <a:t>with</a:t>
            </a:r>
            <a:r>
              <a:rPr lang="en-US" dirty="0">
                <a:latin typeface="Georgia" panose="02040502050405020303" pitchFamily="18" charset="0"/>
              </a:rPr>
              <a:t> Shocks to Security</a:t>
            </a:r>
          </a:p>
        </p:txBody>
      </p:sp>
    </p:spTree>
    <p:extLst>
      <p:ext uri="{BB962C8B-B14F-4D97-AF65-F5344CB8AC3E}">
        <p14:creationId xmlns:p14="http://schemas.microsoft.com/office/powerpoint/2010/main" val="425497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620D-74D4-4708-9120-24ED5BEE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78" y="274638"/>
            <a:ext cx="8224221" cy="753641"/>
          </a:xfrm>
        </p:spPr>
        <p:txBody>
          <a:bodyPr/>
          <a:lstStyle/>
          <a:p>
            <a:r>
              <a:rPr lang="en-US" sz="3600" b="1" dirty="0"/>
              <a:t>Research Design 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0ED-1F18-4567-A661-C1CCF494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28279"/>
            <a:ext cx="8763000" cy="487229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Measure the Security of a Leader</a:t>
            </a:r>
            <a:r>
              <a:rPr lang="en-US" sz="1600" dirty="0">
                <a:latin typeface="Georgia" panose="02040502050405020303" pitchFamily="18" charset="0"/>
              </a:rPr>
              <a:t>:   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en-US" sz="1800" dirty="0">
                <a:latin typeface="Georgia" panose="02040502050405020303" pitchFamily="18" charset="0"/>
              </a:rPr>
              <a:t>1) A leader's security before he starts his tenure at time </a:t>
            </a:r>
            <a:r>
              <a:rPr lang="en-US" sz="1800" b="1" i="1" dirty="0">
                <a:latin typeface="Georgia" panose="02040502050405020303" pitchFamily="18" charset="0"/>
              </a:rPr>
              <a:t>0</a:t>
            </a:r>
            <a:r>
              <a:rPr lang="en-US" sz="1800" i="1" dirty="0">
                <a:latin typeface="Georgia" panose="02040502050405020303" pitchFamily="18" charset="0"/>
              </a:rPr>
              <a:t> </a:t>
            </a:r>
            <a:r>
              <a:rPr lang="en-US" sz="1800" dirty="0">
                <a:latin typeface="Georgia" panose="02040502050405020303" pitchFamily="18" charset="0"/>
              </a:rPr>
              <a:t>(Svolik 2012)</a:t>
            </a:r>
            <a:r>
              <a:rPr lang="en-US" sz="1600" dirty="0">
                <a:latin typeface="Georgia" panose="02040502050405020303" pitchFamily="18" charset="0"/>
              </a:rPr>
              <a:t>;</a:t>
            </a:r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spcAft>
                <a:spcPts val="600"/>
              </a:spcAft>
              <a:buNone/>
            </a:pPr>
            <a:r>
              <a:rPr lang="en-US" sz="1800" dirty="0">
                <a:latin typeface="Georgia" panose="02040502050405020303" pitchFamily="18" charset="0"/>
              </a:rPr>
              <a:t>2) The security of the regime at time</a:t>
            </a:r>
            <a:r>
              <a:rPr lang="en-US" sz="1800" b="1" dirty="0">
                <a:latin typeface="Georgia" panose="02040502050405020303" pitchFamily="18" charset="0"/>
              </a:rPr>
              <a:t> </a:t>
            </a:r>
            <a:r>
              <a:rPr lang="en-US" sz="1800" b="1" i="1" dirty="0">
                <a:latin typeface="Georgia" panose="02040502050405020303" pitchFamily="18" charset="0"/>
              </a:rPr>
              <a:t>t </a:t>
            </a:r>
            <a:r>
              <a:rPr lang="en-US" sz="1800" dirty="0">
                <a:latin typeface="Georgia" panose="02040502050405020303" pitchFamily="18" charset="0"/>
              </a:rPr>
              <a:t>(political effectiveness score in the state fragility index).</a:t>
            </a:r>
          </a:p>
          <a:p>
            <a:pPr marL="0" indent="0">
              <a:spcAft>
                <a:spcPts val="600"/>
              </a:spcAft>
              <a:buNone/>
            </a:pPr>
            <a:endParaRPr lang="en-GB" sz="2000" b="1" dirty="0">
              <a:latin typeface="Georgia" panose="02040502050405020303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Identify Leaders who have </a:t>
            </a:r>
            <a:r>
              <a:rPr lang="en-US" sz="2000" b="1" dirty="0">
                <a:latin typeface="Georgia" panose="02040502050405020303" pitchFamily="18" charset="0"/>
              </a:rPr>
              <a:t>Shocks to Security </a:t>
            </a:r>
            <a:r>
              <a:rPr lang="en-US" sz="2000" dirty="0">
                <a:latin typeface="Georgia" panose="02040502050405020303" pitchFamily="18" charset="0"/>
              </a:rPr>
              <a:t>(</a:t>
            </a:r>
            <a:r>
              <a:rPr lang="en-US" sz="1800" dirty="0">
                <a:latin typeface="Georgia" panose="02040502050405020303" pitchFamily="18" charset="0"/>
              </a:rPr>
              <a:t>Hypothetical Treatment</a:t>
            </a:r>
            <a:r>
              <a:rPr lang="en-US" sz="2000" dirty="0">
                <a:latin typeface="Georgia" panose="02040502050405020303" pitchFamily="18" charset="0"/>
              </a:rPr>
              <a:t>):</a:t>
            </a:r>
          </a:p>
          <a:p>
            <a:pPr marL="685800"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Georgia" panose="02040502050405020303" pitchFamily="18" charset="0"/>
              </a:rPr>
              <a:t>Type 1: a leader experiences a shock to security at time </a:t>
            </a:r>
            <a:r>
              <a:rPr lang="en-US" sz="1800" b="1" i="1" dirty="0">
                <a:latin typeface="Georgia" panose="02040502050405020303" pitchFamily="18" charset="0"/>
              </a:rPr>
              <a:t>1</a:t>
            </a:r>
            <a:r>
              <a:rPr lang="en-US" sz="1800" i="1" dirty="0">
                <a:latin typeface="Georgia" panose="02040502050405020303" pitchFamily="18" charset="0"/>
              </a:rPr>
              <a:t>.</a:t>
            </a:r>
            <a:endParaRPr lang="en-US" sz="1800" dirty="0">
              <a:latin typeface="Georgia" panose="02040502050405020303" pitchFamily="18" charset="0"/>
            </a:endParaRPr>
          </a:p>
          <a:p>
            <a:pPr marL="1085850"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political effectiveness score </a:t>
            </a:r>
            <a:r>
              <a:rPr lang="en-US" sz="1800" dirty="0">
                <a:latin typeface="Georgia" panose="02040502050405020303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latin typeface="Georgia" panose="02040502050405020303" pitchFamily="18" charset="0"/>
              </a:rPr>
              <a:t> 0.</a:t>
            </a:r>
          </a:p>
          <a:p>
            <a:pPr marL="685800"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Georgia" panose="02040502050405020303" pitchFamily="18" charset="0"/>
              </a:rPr>
              <a:t>Type 2: a leader experiences a shock to security at time</a:t>
            </a:r>
            <a:r>
              <a:rPr lang="en-US" sz="1800" i="1" dirty="0">
                <a:latin typeface="Georgia" panose="02040502050405020303" pitchFamily="18" charset="0"/>
              </a:rPr>
              <a:t> </a:t>
            </a:r>
            <a:r>
              <a:rPr lang="en-US" sz="1800" b="1" i="1" dirty="0">
                <a:latin typeface="Georgia" panose="02040502050405020303" pitchFamily="18" charset="0"/>
              </a:rPr>
              <a:t>t</a:t>
            </a:r>
            <a:r>
              <a:rPr lang="en-US" sz="1800" b="1" dirty="0">
                <a:latin typeface="Georgia" panose="02040502050405020303" pitchFamily="18" charset="0"/>
              </a:rPr>
              <a:t>.</a:t>
            </a:r>
          </a:p>
          <a:p>
            <a:pPr lvl="2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worsening political effectiveness score.</a:t>
            </a:r>
            <a:endParaRPr lang="en-GB" sz="18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2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C93-7E5B-4E0B-BC6B-BFB9410A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83" y="311013"/>
            <a:ext cx="8305800" cy="641282"/>
          </a:xfrm>
        </p:spPr>
        <p:txBody>
          <a:bodyPr/>
          <a:lstStyle/>
          <a:p>
            <a:r>
              <a:rPr lang="en-US" sz="3600" b="1" dirty="0"/>
              <a:t>Who are Treated?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9BE9F0-F5DE-49F1-8C81-F61B1BF94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2" y="1553279"/>
            <a:ext cx="4168588" cy="275923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79AE47-C687-415F-82F6-C0C81F5D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657" y="1609725"/>
            <a:ext cx="4114362" cy="27027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65323F-FF9F-417A-AF07-B49E223854A9}"/>
              </a:ext>
            </a:extLst>
          </p:cNvPr>
          <p:cNvSpPr txBox="1"/>
          <p:nvPr/>
        </p:nvSpPr>
        <p:spPr>
          <a:xfrm>
            <a:off x="1884405" y="4199681"/>
            <a:ext cx="5375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Control group                                                     Treated group</a:t>
            </a:r>
          </a:p>
        </p:txBody>
      </p:sp>
    </p:spTree>
    <p:extLst>
      <p:ext uri="{BB962C8B-B14F-4D97-AF65-F5344CB8AC3E}">
        <p14:creationId xmlns:p14="http://schemas.microsoft.com/office/powerpoint/2010/main" val="108613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C93-7E5B-4E0B-BC6B-BFB9410A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83" y="311013"/>
            <a:ext cx="8305800" cy="641282"/>
          </a:xfrm>
        </p:spPr>
        <p:txBody>
          <a:bodyPr/>
          <a:lstStyle/>
          <a:p>
            <a:r>
              <a:rPr lang="en-US" sz="3600" b="1" dirty="0"/>
              <a:t>E</a:t>
            </a:r>
            <a:r>
              <a:rPr lang="en-US" altLang="zh-CN" sz="3600" b="1" dirty="0"/>
              <a:t>xamples</a:t>
            </a:r>
            <a:r>
              <a:rPr lang="en-US" sz="3600" b="1" dirty="0"/>
              <a:t> in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A888-08F1-4237-B13E-AE90ABCC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A0C1B7-6ADD-4249-BC71-3948406DC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549925"/>
              </p:ext>
            </p:extLst>
          </p:nvPr>
        </p:nvGraphicFramePr>
        <p:xfrm>
          <a:off x="1433191" y="1492657"/>
          <a:ext cx="6434385" cy="258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069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701436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942552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964474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1032737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880175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859942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50052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Leader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Regime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R.T. Past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P. 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PTA</a:t>
                      </a:r>
                    </a:p>
                    <a:p>
                      <a:r>
                        <a:rPr lang="en-US" sz="1200" dirty="0" err="1">
                          <a:latin typeface="+mn-lt"/>
                        </a:rPr>
                        <a:t>Nego</a:t>
                      </a:r>
                      <a:r>
                        <a:rPr lang="en-US" sz="1200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19797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32952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47102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84525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3443"/>
                  </a:ext>
                </a:extLst>
              </a:tr>
              <a:tr h="29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591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27A7C9-47F6-430E-B034-6E39C540FABF}"/>
              </a:ext>
            </a:extLst>
          </p:cNvPr>
          <p:cNvSpPr txBox="1"/>
          <p:nvPr/>
        </p:nvSpPr>
        <p:spPr>
          <a:xfrm>
            <a:off x="983302" y="1150041"/>
            <a:ext cx="3550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Unit of analysis: Leader-Year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EBF6D83-0BE0-40F4-983F-8AAF83907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511956"/>
              </p:ext>
            </p:extLst>
          </p:nvPr>
        </p:nvGraphicFramePr>
        <p:xfrm>
          <a:off x="1433191" y="4713120"/>
          <a:ext cx="6434385" cy="107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79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838939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760529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733905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806855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850102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837555">
                  <a:extLst>
                    <a:ext uri="{9D8B030D-6E8A-4147-A177-3AD203B41FA5}">
                      <a16:colId xmlns:a16="http://schemas.microsoft.com/office/drawing/2014/main" val="410710100"/>
                    </a:ext>
                  </a:extLst>
                </a:gridCol>
                <a:gridCol w="725421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462856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R.T. 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P. 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Shock(Z)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PTA </a:t>
                      </a:r>
                    </a:p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Nego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30059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3121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2248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4227E9-A8FA-4229-8117-F65C5229BF1B}"/>
              </a:ext>
            </a:extLst>
          </p:cNvPr>
          <p:cNvSpPr txBox="1"/>
          <p:nvPr/>
        </p:nvSpPr>
        <p:spPr>
          <a:xfrm>
            <a:off x="1046491" y="4374566"/>
            <a:ext cx="296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Unit of analysis: Leader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D75DEBD-FC96-4FD8-819A-08677DA176A8}"/>
              </a:ext>
            </a:extLst>
          </p:cNvPr>
          <p:cNvSpPr/>
          <p:nvPr/>
        </p:nvSpPr>
        <p:spPr>
          <a:xfrm>
            <a:off x="4382205" y="4149855"/>
            <a:ext cx="536353" cy="4786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49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4626</TotalTime>
  <Words>1374</Words>
  <Application>Microsoft Office PowerPoint</Application>
  <PresentationFormat>On-screen Show (4:3)</PresentationFormat>
  <Paragraphs>212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方正舒体</vt:lpstr>
      <vt:lpstr>Arial</vt:lpstr>
      <vt:lpstr>Calibri</vt:lpstr>
      <vt:lpstr>Garamond</vt:lpstr>
      <vt:lpstr>Georgia</vt:lpstr>
      <vt:lpstr>Times New Roman</vt:lpstr>
      <vt:lpstr>Trebuchet MS</vt:lpstr>
      <vt:lpstr>Wingdings</vt:lpstr>
      <vt:lpstr>ThemeILtemplates</vt:lpstr>
      <vt:lpstr> </vt:lpstr>
      <vt:lpstr>Research Question</vt:lpstr>
      <vt:lpstr>Context and Rationale</vt:lpstr>
      <vt:lpstr>Argument</vt:lpstr>
      <vt:lpstr>Theory</vt:lpstr>
      <vt:lpstr>Research Design  </vt:lpstr>
      <vt:lpstr>Research Design  </vt:lpstr>
      <vt:lpstr>Who are Treated?</vt:lpstr>
      <vt:lpstr>Examples in Datasets</vt:lpstr>
      <vt:lpstr>Research Design  </vt:lpstr>
      <vt:lpstr>Empirical Findings: Data Description</vt:lpstr>
      <vt:lpstr>Empirical Findings: Propensity Score Before Matching </vt:lpstr>
      <vt:lpstr>Empirical Findings: Propensity Score After Matching </vt:lpstr>
      <vt:lpstr>Empirical Findings: Treatment Effect After Matching </vt:lpstr>
      <vt:lpstr>Empirical Findings: Treatment Effect After Matching </vt:lpstr>
      <vt:lpstr>Conclusion </vt:lpstr>
      <vt:lpstr>Appendix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Lucie Lu</cp:lastModifiedBy>
  <cp:revision>132</cp:revision>
  <dcterms:created xsi:type="dcterms:W3CDTF">2016-01-13T21:18:08Z</dcterms:created>
  <dcterms:modified xsi:type="dcterms:W3CDTF">2018-09-17T03:20:09Z</dcterms:modified>
</cp:coreProperties>
</file>