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5"/>
  </p:notesMasterIdLst>
  <p:sldIdLst>
    <p:sldId id="261" r:id="rId2"/>
    <p:sldId id="264" r:id="rId3"/>
    <p:sldId id="265" r:id="rId4"/>
    <p:sldId id="276" r:id="rId5"/>
    <p:sldId id="266" r:id="rId6"/>
    <p:sldId id="267" r:id="rId7"/>
    <p:sldId id="268" r:id="rId8"/>
    <p:sldId id="270" r:id="rId9"/>
    <p:sldId id="275" r:id="rId10"/>
    <p:sldId id="271" r:id="rId11"/>
    <p:sldId id="272" r:id="rId12"/>
    <p:sldId id="26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CA30A-74E7-4788-980B-C5713E257473}">
          <p14:sldIdLst>
            <p14:sldId id="261"/>
            <p14:sldId id="264"/>
            <p14:sldId id="265"/>
            <p14:sldId id="276"/>
            <p14:sldId id="266"/>
            <p14:sldId id="267"/>
            <p14:sldId id="268"/>
            <p14:sldId id="270"/>
            <p14:sldId id="275"/>
            <p14:sldId id="271"/>
          </p14:sldIdLst>
        </p14:section>
        <p14:section name="Untitled Section" id="{8897FE8A-071E-478B-A5F3-0E7ACC1BF896}">
          <p14:sldIdLst>
            <p14:sldId id="272"/>
            <p14:sldId id="26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5714" autoAdjust="0"/>
  </p:normalViewPr>
  <p:slideViewPr>
    <p:cSldViewPr snapToGrid="0" snapToObjects="1">
      <p:cViewPr varScale="1">
        <p:scale>
          <a:sx n="77" d="100"/>
          <a:sy n="77" d="100"/>
        </p:scale>
        <p:origin x="178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A982C-8357-4A11-962B-225B16FC7B2F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FA1D-62CC-431E-8781-DCDB5644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8FA1D-62CC-431E-8781-DCDB56443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5" name="Picture 4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>
                <a:solidFill>
                  <a:srgbClr val="131F33"/>
                </a:solidFill>
              </a:rPr>
              <a:t>Click to edit Master title style</a:t>
            </a:r>
            <a:endParaRPr lang="en-US" dirty="0">
              <a:solidFill>
                <a:srgbClr val="131F3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lvl="0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Click to edit Master text styles</a:t>
            </a:r>
          </a:p>
          <a:p>
            <a:pPr lvl="1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Second level</a:t>
            </a:r>
          </a:p>
          <a:p>
            <a:pPr lvl="2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Third level</a:t>
            </a:r>
          </a:p>
          <a:p>
            <a:pPr lvl="3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Fourth level</a:t>
            </a:r>
          </a:p>
          <a:p>
            <a:pPr lvl="4" defTabSz="914400">
              <a:buFont typeface="Wingdings" charset="0"/>
              <a:buChar char=""/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Fifth level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6" name="Picture 5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>
              <a:defRPr sz="4400"/>
            </a:lvl1pPr>
          </a:lstStyle>
          <a:p>
            <a:r>
              <a:rPr lang="en-US" sz="7200" dirty="0">
                <a:solidFill>
                  <a:srgbClr val="131F33"/>
                </a:solidFill>
                <a:latin typeface="Georgia"/>
                <a:cs typeface="Georgia"/>
              </a:rPr>
              <a:t>Hello.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20863"/>
            <a:ext cx="6427788" cy="372313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3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This </a:t>
            </a:r>
            <a:r>
              <a:rPr lang="en-US" dirty="0" err="1">
                <a:solidFill>
                  <a:srgbClr val="A6A6A6"/>
                </a:solidFill>
                <a:latin typeface="+mn-lt"/>
                <a:cs typeface="Georgia"/>
              </a:rPr>
              <a:t>Powerpoint</a:t>
            </a: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 template has been created to help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A6A6A6"/>
                </a:solidFill>
                <a:latin typeface="+mn-lt"/>
                <a:cs typeface="Georgia"/>
              </a:rPr>
              <a:t>you tell your Illinois Story in the best possible way. To help you make this presentation </a:t>
            </a: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we recommend the following font styles:</a:t>
            </a:r>
          </a:p>
          <a:p>
            <a:r>
              <a:rPr lang="en-US" sz="4200" b="1" dirty="0">
                <a:solidFill>
                  <a:srgbClr val="FA6300"/>
                </a:solidFill>
              </a:rPr>
              <a:t>Headers: Calibri 42pt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131F33"/>
                </a:solidFill>
                <a:latin typeface="+mn-lt"/>
                <a:cs typeface="Georgia"/>
              </a:rPr>
              <a:t>Body Copy: Georgia 18pt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If you need assistance, please contact Creative Services. </a:t>
            </a:r>
            <a:r>
              <a:rPr lang="en-US" sz="1400" dirty="0" err="1">
                <a:solidFill>
                  <a:srgbClr val="131F33"/>
                </a:solidFill>
                <a:latin typeface="Georgia"/>
                <a:cs typeface="Georgia"/>
              </a:rPr>
              <a:t>creativeservices@illinois.edu</a:t>
            </a:r>
            <a:r>
              <a:rPr lang="en-US" sz="1400" dirty="0">
                <a:solidFill>
                  <a:srgbClr val="131F33"/>
                </a:solidFill>
                <a:latin typeface="Georgia"/>
                <a:cs typeface="Georgia"/>
              </a:rPr>
              <a:t> or (217)333-9200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131F33"/>
              </a:solidFill>
              <a:latin typeface="+mn-lt"/>
              <a:cs typeface="Georgia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5505750" cy="160767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28650" y="1973263"/>
            <a:ext cx="2964150" cy="137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800">
                <a:latin typeface="+mn-lt"/>
              </a:defRPr>
            </a:lvl3pPr>
            <a:lvl4pPr marL="1371600" indent="0">
              <a:buNone/>
              <a:defRPr sz="1800">
                <a:latin typeface="+mn-lt"/>
              </a:defRPr>
            </a:lvl4pPr>
            <a:lvl5pPr marL="1828800" indent="0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8157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535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5867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131F33"/>
                </a:solidFill>
              </a:rPr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867400" cy="4525963"/>
          </a:xfrm>
          <a:prstGeom prst="rect">
            <a:avLst/>
          </a:prstGeom>
        </p:spPr>
        <p:txBody>
          <a:bodyPr/>
          <a:lstStyle/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no sea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takimata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sanctus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At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vero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eos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accusam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justo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duo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dolores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et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rebum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Consectetuer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adipiscing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,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sed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diam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nonummy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nibh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Duis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autem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iriure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pPr defTabSz="914400">
              <a:buFont typeface="Wingdings" charset="0"/>
              <a:buChar char="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Hendrerit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vulputate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velit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esse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molestie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consequat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Lorem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ipsum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 dolor sit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amet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rPr>
              <a:t>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667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49" r:id="rId5"/>
    <p:sldLayoutId id="2147483650" r:id="rId6"/>
    <p:sldLayoutId id="2147483651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F5DE8A-09A6-409B-B3D6-1A4D918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8515350" cy="1607675"/>
          </a:xfrm>
        </p:spPr>
        <p:txBody>
          <a:bodyPr/>
          <a:lstStyle/>
          <a:p>
            <a:r>
              <a:rPr lang="en-US" b="1"/>
              <a:t>When will Leaders of Developing Countries Negotiate South-North Preferential Trade Agreements?</a:t>
            </a:r>
            <a:br>
              <a:rPr lang="en-US" b="1"/>
            </a:b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48B7-254D-4AC5-B82E-E445C7ACA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70297" y="4329385"/>
            <a:ext cx="4274679" cy="1374775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  <a:t>Lucie Lu</a:t>
            </a:r>
            <a:br>
              <a:rPr lang="en-US" sz="2400">
                <a:solidFill>
                  <a:schemeClr val="bg1"/>
                </a:solidFill>
                <a:latin typeface="+mj-lt"/>
                <a:cs typeface="Georgia" charset="0"/>
              </a:rPr>
            </a:br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Department of Political Science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  <a:cs typeface="Georgia" charset="0"/>
              </a:rPr>
              <a:t>University of Illinois at Urbana-Champaign</a:t>
            </a:r>
            <a:endParaRPr lang="en-US" sz="2400">
              <a:solidFill>
                <a:schemeClr val="bg1"/>
              </a:solidFill>
              <a:latin typeface="+mj-lt"/>
              <a:cs typeface="Georgia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5BF0-B146-4F54-AA21-937F029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Empirical Findings: </a:t>
            </a:r>
            <a:br>
              <a:rPr lang="en-US" sz="3600" b="1"/>
            </a:br>
            <a:r>
              <a:rPr lang="en-US" sz="3600" b="1"/>
              <a:t>Data Description</a:t>
            </a:r>
            <a:endParaRPr lang="en-US" sz="3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D1800-E769-4E41-99B1-E44B052AD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47" y="1482012"/>
            <a:ext cx="5956705" cy="5173824"/>
          </a:xfrm>
        </p:spPr>
      </p:pic>
    </p:spTree>
    <p:extLst>
      <p:ext uri="{BB962C8B-B14F-4D97-AF65-F5344CB8AC3E}">
        <p14:creationId xmlns:p14="http://schemas.microsoft.com/office/powerpoint/2010/main" val="293796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b="1"/>
              <a:t>Empirical Findings:</a:t>
            </a:r>
            <a:br>
              <a:rPr lang="en-US" sz="3600" b="1"/>
            </a:br>
            <a:r>
              <a:rPr lang="en-US" sz="3600" b="1"/>
              <a:t>Treatment Effect with One Covariate</a:t>
            </a:r>
            <a:br>
              <a:rPr lang="en-US" sz="3600" b="1"/>
            </a:br>
            <a:endParaRPr lang="en-US" sz="3600" b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34BEDC-21C1-447B-A226-383436D96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070" y="1513848"/>
            <a:ext cx="3525775" cy="45199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B6B10-7EA4-4D1C-8867-DE250B8C67F8}"/>
              </a:ext>
            </a:extLst>
          </p:cNvPr>
          <p:cNvSpPr txBox="1"/>
          <p:nvPr/>
        </p:nvSpPr>
        <p:spPr>
          <a:xfrm rot="10800000" flipV="1">
            <a:off x="5063412" y="2797614"/>
            <a:ext cx="3623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Those leaders who have experienced insecure shocks were on average 18% more likely to negotiate a PTA than those without such "treatment". </a:t>
            </a:r>
          </a:p>
        </p:txBody>
      </p:sp>
    </p:spTree>
    <p:extLst>
      <p:ext uri="{BB962C8B-B14F-4D97-AF65-F5344CB8AC3E}">
        <p14:creationId xmlns:p14="http://schemas.microsoft.com/office/powerpoint/2010/main" val="2687425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477" y="281798"/>
            <a:ext cx="6529873" cy="1143000"/>
          </a:xfrm>
        </p:spPr>
        <p:txBody>
          <a:bodyPr/>
          <a:lstStyle/>
          <a:p>
            <a:r>
              <a:rPr lang="en-US" b="1"/>
              <a:t>Preliminary Conclusions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6971522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rgbClr val="131F33"/>
                </a:solidFill>
              </a:rPr>
              <a:t>My hypothesis is empirically supported. </a:t>
            </a:r>
          </a:p>
          <a:p>
            <a:pPr marL="0" indent="0">
              <a:spcBef>
                <a:spcPct val="50000"/>
              </a:spcBef>
              <a:spcAft>
                <a:spcPts val="1200"/>
              </a:spcAft>
              <a:buNone/>
            </a:pPr>
            <a:r>
              <a:rPr lang="en-US" sz="2400" u="sng" dirty="0">
                <a:solidFill>
                  <a:srgbClr val="131F33"/>
                </a:solidFill>
              </a:rPr>
              <a:t>Next steps:</a:t>
            </a:r>
          </a:p>
          <a:p>
            <a:r>
              <a:rPr lang="en-US" sz="2400" dirty="0"/>
              <a:t>Expand the datasets to include unstable democracies cases</a:t>
            </a:r>
          </a:p>
          <a:p>
            <a:r>
              <a:rPr lang="en-US" sz="2400"/>
              <a:t>More </a:t>
            </a:r>
            <a:r>
              <a:rPr lang="en-US" sz="2400" dirty="0"/>
              <a:t>concrete qualitative cases to test the theory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endParaRPr lang="en-US" sz="2400" dirty="0">
              <a:solidFill>
                <a:srgbClr val="131F3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9A10-91F5-4A57-A5BC-3BE3DD9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/>
            </a:b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9EBF-E1FB-46ED-8609-ED1B423C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9" y="1212365"/>
            <a:ext cx="6816012" cy="4525963"/>
          </a:xfrm>
        </p:spPr>
        <p:txBody>
          <a:bodyPr/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Questions and Comments are Greatly Appreciated!</a:t>
            </a:r>
            <a:br>
              <a:rPr lang="en-US" b="1"/>
            </a:br>
            <a:r>
              <a:rPr lang="en-US" b="1"/>
              <a:t>Thank you very much.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Outline of Today’s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r>
              <a:rPr lang="en-US" sz="2400"/>
              <a:t>Introduction and Research Question</a:t>
            </a:r>
          </a:p>
          <a:p>
            <a:r>
              <a:rPr lang="en-US" sz="2400"/>
              <a:t>Context and Rationale</a:t>
            </a:r>
          </a:p>
          <a:p>
            <a:r>
              <a:rPr lang="en-US" sz="2400"/>
              <a:t>Theory: The Logic of Economic Reforms</a:t>
            </a:r>
          </a:p>
          <a:p>
            <a:pPr lvl="1"/>
            <a:r>
              <a:rPr lang="en-US" sz="2000"/>
              <a:t>Power dynamics between oppositions and leaders</a:t>
            </a:r>
          </a:p>
          <a:p>
            <a:pPr marL="514350" indent="-457200"/>
            <a:r>
              <a:rPr lang="en-US" sz="2400"/>
              <a:t>Research Design</a:t>
            </a:r>
          </a:p>
          <a:p>
            <a:pPr marL="514350" indent="-457200"/>
            <a:r>
              <a:rPr lang="en-US" sz="2400"/>
              <a:t>Empirical Findings at this Stage</a:t>
            </a:r>
          </a:p>
          <a:p>
            <a:pPr marL="514350" indent="-457200"/>
            <a:r>
              <a:rPr lang="en-US" sz="2400"/>
              <a:t>Tentative Conclusions</a:t>
            </a:r>
          </a:p>
          <a:p>
            <a:pPr marL="514350" indent="-457200"/>
            <a:r>
              <a:rPr lang="en-US" sz="240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03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330621"/>
            <a:ext cx="5867400" cy="1143000"/>
          </a:xfrm>
        </p:spPr>
        <p:txBody>
          <a:bodyPr anchor="ctr"/>
          <a:lstStyle/>
          <a:p>
            <a:r>
              <a:rPr lang="en-US" sz="40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Case of South Africa in 1994: PTA with EU helped with the economic transition in South Africa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Preferential trade agreements (</a:t>
            </a:r>
            <a:r>
              <a:rPr lang="en-US" sz="2400" b="1">
                <a:cs typeface="Georgia" charset="0"/>
              </a:rPr>
              <a:t>PTAs</a:t>
            </a:r>
            <a:r>
              <a:rPr lang="en-US" sz="2400">
                <a:cs typeface="Georgia" charset="0"/>
              </a:rPr>
              <a:t>) are </a:t>
            </a:r>
            <a:r>
              <a:rPr lang="en-US" sz="2400" b="1">
                <a:cs typeface="Georgia" charset="0"/>
              </a:rPr>
              <a:t>binding international treaties </a:t>
            </a:r>
            <a:r>
              <a:rPr lang="en-US" sz="2400">
                <a:cs typeface="Georgia" charset="0"/>
              </a:rPr>
              <a:t>that help states to foster trade and economic integration among member-states.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Focus: Bilateral South-North Preferential Trade Agreements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F226-16BE-4D60-822D-5726473D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18" y="312900"/>
            <a:ext cx="5867400" cy="1143000"/>
          </a:xfrm>
        </p:spPr>
        <p:txBody>
          <a:bodyPr anchor="ctr"/>
          <a:lstStyle/>
          <a:p>
            <a:r>
              <a:rPr lang="en-US" b="1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C7BE-4AE1-48F0-826A-C8759E17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718" y="1417638"/>
            <a:ext cx="5867400" cy="4525963"/>
          </a:xfrm>
        </p:spPr>
        <p:txBody>
          <a:bodyPr/>
          <a:lstStyle/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 b="1"/>
              <a:t>Under what conditions </a:t>
            </a:r>
            <a:r>
              <a:rPr lang="en-US" sz="2400"/>
              <a:t>will leaders in the developing countries negotiate the South-North Preferential Trade Agreements with required structural economic reforms?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27" y="386605"/>
            <a:ext cx="5867400" cy="1143000"/>
          </a:xfrm>
        </p:spPr>
        <p:txBody>
          <a:bodyPr anchor="ctr"/>
          <a:lstStyle/>
          <a:p>
            <a:r>
              <a:rPr lang="en-US" sz="4000" b="1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600200"/>
            <a:ext cx="6451756" cy="470523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Current literature on the preferential trade agreement mainly focuses on the </a:t>
            </a:r>
            <a:r>
              <a:rPr lang="en-US" sz="2400" b="1">
                <a:cs typeface="Georgia" charset="0"/>
              </a:rPr>
              <a:t>effects </a:t>
            </a:r>
            <a:r>
              <a:rPr lang="en-US" sz="2400">
                <a:cs typeface="Georgia" charset="0"/>
              </a:rPr>
              <a:t>of this institution.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cs typeface="Georgia" charset="0"/>
              </a:rPr>
              <a:t>In contrast, explain why states form the PTAs: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political purposes </a:t>
            </a:r>
            <a:r>
              <a:rPr lang="en-US" sz="2400"/>
              <a:t>of the leaders in the developing countries to sign trade treaties are currently understudied.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FDAA1C-E7F3-49E7-99A6-D205F8EE8366}"/>
              </a:ext>
            </a:extLst>
          </p:cNvPr>
          <p:cNvSpPr/>
          <p:nvPr/>
        </p:nvSpPr>
        <p:spPr>
          <a:xfrm>
            <a:off x="3205844" y="3675106"/>
            <a:ext cx="702906" cy="978408"/>
          </a:xfrm>
          <a:prstGeom prst="down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7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88" y="300460"/>
            <a:ext cx="5867400" cy="1143000"/>
          </a:xfrm>
        </p:spPr>
        <p:txBody>
          <a:bodyPr anchor="ctr"/>
          <a:lstStyle/>
          <a:p>
            <a:r>
              <a:rPr lang="en-US" sz="4000" b="1"/>
              <a:t>Context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52861" cy="47052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The </a:t>
            </a:r>
            <a:r>
              <a:rPr lang="en-US" sz="2400" b="1"/>
              <a:t>puzzles</a:t>
            </a:r>
            <a:r>
              <a:rPr lang="en-US" sz="2400"/>
              <a:t> are: What motivates leaders to participate in this costly game? When is the optimal time to do so?</a:t>
            </a:r>
          </a:p>
          <a:p>
            <a:pPr>
              <a:spcBef>
                <a:spcPct val="50000"/>
              </a:spcBef>
            </a:pPr>
            <a:endParaRPr lang="en-US" sz="2400"/>
          </a:p>
          <a:p>
            <a:pPr>
              <a:spcBef>
                <a:spcPct val="50000"/>
              </a:spcBef>
            </a:pPr>
            <a:r>
              <a:rPr lang="en-US" sz="2400"/>
              <a:t>This paper focuses on the </a:t>
            </a:r>
            <a:r>
              <a:rPr lang="en-US" sz="2400" b="1"/>
              <a:t>strategic behaviors</a:t>
            </a:r>
            <a:r>
              <a:rPr lang="en-US" sz="2400"/>
              <a:t> of leaders to form PTAs to consolidate their power vis-à-vis the opposition.</a:t>
            </a:r>
            <a:endParaRPr lang="en-US" sz="200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86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9411-4E46-468A-90D2-4EEC51DE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74638"/>
            <a:ext cx="6853335" cy="1143000"/>
          </a:xfrm>
        </p:spPr>
        <p:txBody>
          <a:bodyPr anchor="t"/>
          <a:lstStyle/>
          <a:p>
            <a:r>
              <a:rPr lang="en-US" sz="4000" b="1"/>
              <a:t>Theory: The Logic of Economic Reforms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10D-AEF4-40C4-B95B-917B6115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00200"/>
            <a:ext cx="6977743" cy="4705233"/>
          </a:xfrm>
        </p:spPr>
        <p:txBody>
          <a:bodyPr/>
          <a:lstStyle/>
          <a:p>
            <a:r>
              <a:rPr lang="en-US" sz="2400"/>
              <a:t>Leaders of developing countries: they anticipate a forthcoming structural economic transformation </a:t>
            </a:r>
            <a:r>
              <a:rPr lang="en-US" sz="2400" i="1"/>
              <a:t>before</a:t>
            </a:r>
            <a:r>
              <a:rPr lang="en-US" sz="2400"/>
              <a:t> the negotiation.</a:t>
            </a:r>
          </a:p>
          <a:p>
            <a:r>
              <a:rPr lang="en-US" sz="2400"/>
              <a:t>Domestic economic reforms usually provoke controversy and organized opposition.</a:t>
            </a:r>
          </a:p>
          <a:p>
            <a:r>
              <a:rPr lang="en-US" sz="2400"/>
              <a:t>PTA is an effective instrument for promoting such economic reform. </a:t>
            </a:r>
          </a:p>
          <a:p>
            <a:r>
              <a:rPr lang="en-US" sz="2400"/>
              <a:t>Argument: The leaders in the developing countries choose to sign the PTAs to lock in the economic reforms for the </a:t>
            </a:r>
            <a:r>
              <a:rPr lang="en-US" sz="2400" b="1"/>
              <a:t>primary goal of political survival</a:t>
            </a:r>
            <a:r>
              <a:rPr lang="en-US" sz="2400"/>
              <a:t>.</a:t>
            </a:r>
          </a:p>
          <a:p>
            <a:endParaRPr lang="en-US" sz="2400">
              <a:latin typeface="Georgia" charset="0"/>
            </a:endParaRPr>
          </a:p>
          <a:p>
            <a:pPr marL="0" indent="0">
              <a:buNone/>
            </a:pPr>
            <a:endParaRPr lang="en-US" sz="2400">
              <a:latin typeface="Georgia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400">
              <a:latin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6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620D-74D4-4708-9120-24ED5BEE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Research Design I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0ED-1F18-4567-A661-C1CCF494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7854"/>
            <a:ext cx="8305800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b="1" u="sng">
                <a:solidFill>
                  <a:srgbClr val="131F33"/>
                </a:solidFill>
              </a:rPr>
              <a:t>Quasi-experiment: </a:t>
            </a:r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400" b="1"/>
              <a:t>Treatment: leaders with insecure shocks</a:t>
            </a:r>
          </a:p>
          <a:p>
            <a:pPr lvl="1" indent="-342900">
              <a:buFontTx/>
              <a:buChar char="-"/>
            </a:pPr>
            <a:r>
              <a:rPr lang="en-US" sz="2000"/>
              <a:t>Empirically, how should I conceptualize an insecure shock?</a:t>
            </a:r>
          </a:p>
          <a:p>
            <a:pPr lvl="1" indent="-342900">
              <a:buFontTx/>
              <a:buChar char="-"/>
            </a:pPr>
            <a:r>
              <a:rPr lang="en-US" sz="2000" b="1"/>
              <a:t>Measuring a leader’s secureness at time 0 and over time</a:t>
            </a:r>
            <a:endParaRPr lang="en-GB" sz="2400" b="1"/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GB" sz="2400" b="1"/>
              <a:t>Unit of analysis: </a:t>
            </a:r>
            <a:r>
              <a:rPr lang="en-US" sz="2400"/>
              <a:t>leader in the developing countries</a:t>
            </a:r>
          </a:p>
          <a:p>
            <a:r>
              <a:rPr lang="en-US" sz="2400"/>
              <a:t>Cases: 94 leaders in autocracies, covering 31 countries between 1995-2005</a:t>
            </a:r>
            <a:endParaRPr lang="en-GB" sz="2400"/>
          </a:p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400"/>
              <a:t>Compares the likelihoods of leaders with insecure shocks and without the insecure shocks to negotiate the South-North PTAs.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473E-FA7E-43FC-9290-03A2A773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Research Design II:</a:t>
            </a:r>
            <a:br>
              <a:rPr lang="en-US" b="1"/>
            </a:b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9457-CF33-4C50-B587-9B075291C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Arial" panose="020B0604020202020204" pitchFamily="34" charset="0"/>
              <a:buChar char="•"/>
            </a:pPr>
            <a:r>
              <a:rPr lang="en-US" sz="2400" u="sng"/>
              <a:t>Hypothesis: </a:t>
            </a:r>
            <a:r>
              <a:rPr lang="en-US" sz="2400" b="1" u="sng"/>
              <a:t> </a:t>
            </a:r>
          </a:p>
          <a:p>
            <a:pPr marL="0" indent="0">
              <a:buNone/>
            </a:pPr>
            <a:r>
              <a:rPr lang="en-US" sz="2400" b="1"/>
              <a:t>      Insecure shocks               PTA Negotiation</a:t>
            </a:r>
            <a:endParaRPr lang="en-GB" sz="2400"/>
          </a:p>
          <a:p>
            <a:pPr marL="0" indent="0">
              <a:buNone/>
            </a:pPr>
            <a:endParaRPr lang="en-US" sz="2400" b="1" u="sng"/>
          </a:p>
          <a:p>
            <a:r>
              <a:rPr lang="en-US" sz="2400" b="1" u="sng"/>
              <a:t>Coding Strategies and Justifications:</a:t>
            </a:r>
          </a:p>
          <a:p>
            <a:r>
              <a:rPr lang="en-US" sz="2400"/>
              <a:t>Dependent Variable</a:t>
            </a:r>
          </a:p>
          <a:p>
            <a:pPr marL="0"/>
            <a:r>
              <a:rPr lang="en-US" sz="2400"/>
              <a:t>Independent Variable</a:t>
            </a:r>
          </a:p>
          <a:p>
            <a:r>
              <a:rPr lang="en-US" sz="2400"/>
              <a:t>Control Variables:</a:t>
            </a:r>
          </a:p>
          <a:p>
            <a:pPr lvl="1"/>
            <a:r>
              <a:rPr lang="en-US" sz="2000"/>
              <a:t>Leaders’ tenure</a:t>
            </a:r>
          </a:p>
          <a:p>
            <a:pPr lvl="1"/>
            <a:r>
              <a:rPr lang="en-US" sz="2000"/>
              <a:t>GDP growth</a:t>
            </a:r>
          </a:p>
          <a:p>
            <a:pPr lvl="1"/>
            <a:r>
              <a:rPr lang="en-US" sz="2000"/>
              <a:t>Human rights conditions</a:t>
            </a:r>
          </a:p>
          <a:p>
            <a:pPr marL="457200" lvl="1" indent="0">
              <a:buNone/>
            </a:pPr>
            <a:endParaRPr lang="en-US" sz="2000">
              <a:latin typeface="Georgia" panose="02040502050405020303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9205F5-EA64-4AC9-88C9-66218C0E5445}"/>
              </a:ext>
            </a:extLst>
          </p:cNvPr>
          <p:cNvSpPr/>
          <p:nvPr/>
        </p:nvSpPr>
        <p:spPr>
          <a:xfrm>
            <a:off x="3469183" y="204896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0782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457</Words>
  <Application>Microsoft Office PowerPoint</Application>
  <PresentationFormat>On-screen Show (4:3)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Georgia</vt:lpstr>
      <vt:lpstr>Trebuchet MS</vt:lpstr>
      <vt:lpstr>Wingdings</vt:lpstr>
      <vt:lpstr>ThemeILtemplates</vt:lpstr>
      <vt:lpstr>When will Leaders of Developing Countries Negotiate South-North Preferential Trade Agreements? </vt:lpstr>
      <vt:lpstr>Outline of Today’s Presentation</vt:lpstr>
      <vt:lpstr>Introduction</vt:lpstr>
      <vt:lpstr>Research question</vt:lpstr>
      <vt:lpstr>Context and Rationale</vt:lpstr>
      <vt:lpstr>Context and Rationale</vt:lpstr>
      <vt:lpstr>Theory: The Logic of Economic Reforms </vt:lpstr>
      <vt:lpstr>Research Design I </vt:lpstr>
      <vt:lpstr>Research Design II:  </vt:lpstr>
      <vt:lpstr>Empirical Findings:  Data Description</vt:lpstr>
      <vt:lpstr>Empirical Findings: Treatment Effect with One Covariate </vt:lpstr>
      <vt:lpstr>Preliminary Conclusions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Lu, Lucie</cp:lastModifiedBy>
  <cp:revision>32</cp:revision>
  <dcterms:created xsi:type="dcterms:W3CDTF">2016-01-13T21:18:08Z</dcterms:created>
  <dcterms:modified xsi:type="dcterms:W3CDTF">2018-07-23T21:26:30Z</dcterms:modified>
</cp:coreProperties>
</file>