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20"/>
  </p:notesMasterIdLst>
  <p:sldIdLst>
    <p:sldId id="261" r:id="rId2"/>
    <p:sldId id="264" r:id="rId3"/>
    <p:sldId id="265" r:id="rId4"/>
    <p:sldId id="276" r:id="rId5"/>
    <p:sldId id="266" r:id="rId6"/>
    <p:sldId id="267" r:id="rId7"/>
    <p:sldId id="268" r:id="rId8"/>
    <p:sldId id="270" r:id="rId9"/>
    <p:sldId id="279" r:id="rId10"/>
    <p:sldId id="275" r:id="rId11"/>
    <p:sldId id="280" r:id="rId12"/>
    <p:sldId id="278" r:id="rId13"/>
    <p:sldId id="277" r:id="rId14"/>
    <p:sldId id="272" r:id="rId15"/>
    <p:sldId id="281" r:id="rId16"/>
    <p:sldId id="282" r:id="rId17"/>
    <p:sldId id="26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ACA30A-74E7-4788-980B-C5713E257473}">
          <p14:sldIdLst>
            <p14:sldId id="261"/>
            <p14:sldId id="264"/>
            <p14:sldId id="265"/>
            <p14:sldId id="276"/>
            <p14:sldId id="266"/>
            <p14:sldId id="267"/>
            <p14:sldId id="268"/>
            <p14:sldId id="270"/>
            <p14:sldId id="279"/>
            <p14:sldId id="275"/>
            <p14:sldId id="280"/>
          </p14:sldIdLst>
        </p14:section>
        <p14:section name="Untitled Section" id="{8897FE8A-071E-478B-A5F3-0E7ACC1BF896}">
          <p14:sldIdLst>
            <p14:sldId id="278"/>
            <p14:sldId id="277"/>
            <p14:sldId id="272"/>
            <p14:sldId id="281"/>
            <p14:sldId id="282"/>
            <p14:sldId id="26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85714" autoAdjust="0"/>
  </p:normalViewPr>
  <p:slideViewPr>
    <p:cSldViewPr snapToGrid="0" snapToObjects="1">
      <p:cViewPr varScale="1">
        <p:scale>
          <a:sx n="77" d="100"/>
          <a:sy n="77" d="100"/>
        </p:scale>
        <p:origin x="1788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A982C-8357-4A11-962B-225B16FC7B2F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8FA1D-62CC-431E-8781-DCDB56443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2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8FA1D-62CC-431E-8781-DCDB56443A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87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8FA1D-62CC-431E-8781-DCDB56443A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2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hello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8FA1D-62CC-431E-8781-DCDB56443A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 algn="l">
              <a:defRPr sz="4400"/>
            </a:lvl1pPr>
          </a:lstStyle>
          <a:p>
            <a:r>
              <a:rPr lang="en-US" sz="7200" dirty="0">
                <a:solidFill>
                  <a:srgbClr val="131F33"/>
                </a:solidFill>
                <a:latin typeface="Georgia"/>
                <a:cs typeface="Georgia"/>
              </a:rPr>
              <a:t>Hello.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820863"/>
            <a:ext cx="6427788" cy="372313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lnSpc>
                <a:spcPct val="13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This </a:t>
            </a:r>
            <a:r>
              <a:rPr lang="en-US" dirty="0" err="1">
                <a:solidFill>
                  <a:srgbClr val="A6A6A6"/>
                </a:solidFill>
                <a:latin typeface="+mn-lt"/>
                <a:cs typeface="Georgia"/>
              </a:rPr>
              <a:t>Powerpoint</a:t>
            </a: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 template has been created to help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you tell your Illinois Story in the best possible way. To help you make this presentation </a:t>
            </a: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we recommend the following font styles:</a:t>
            </a:r>
          </a:p>
          <a:p>
            <a:r>
              <a:rPr lang="en-US" sz="4200" b="1" dirty="0">
                <a:solidFill>
                  <a:srgbClr val="FA6300"/>
                </a:solidFill>
              </a:rPr>
              <a:t>Headers: Calibri 42pt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Body Copy: Georgia 18pt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131F33"/>
              </a:solidFill>
              <a:latin typeface="+mn-lt"/>
              <a:cs typeface="Georgia"/>
            </a:endParaRPr>
          </a:p>
          <a:p>
            <a:pPr>
              <a:lnSpc>
                <a:spcPct val="130000"/>
              </a:lnSpc>
            </a:pPr>
            <a:r>
              <a:rPr lang="en-US" sz="1400" dirty="0">
                <a:solidFill>
                  <a:srgbClr val="131F33"/>
                </a:solidFill>
                <a:latin typeface="Georgia"/>
                <a:cs typeface="Georgia"/>
              </a:rPr>
              <a:t>If you need assistance, please contact Creative Services. </a:t>
            </a:r>
            <a:r>
              <a:rPr lang="en-US" sz="1400" dirty="0" err="1">
                <a:solidFill>
                  <a:srgbClr val="131F33"/>
                </a:solidFill>
                <a:latin typeface="Georgia"/>
                <a:cs typeface="Georgia"/>
              </a:rPr>
              <a:t>creativeservices@illinois.edu</a:t>
            </a:r>
            <a:r>
              <a:rPr lang="en-US" sz="1400" dirty="0">
                <a:solidFill>
                  <a:srgbClr val="131F33"/>
                </a:solidFill>
                <a:latin typeface="Georgia"/>
                <a:cs typeface="Georgia"/>
              </a:rPr>
              <a:t> or (217)333-9200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131F33"/>
              </a:solidFill>
              <a:latin typeface="+mn-lt"/>
              <a:cs typeface="Georgia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1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5505750" cy="160767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28650" y="1973263"/>
            <a:ext cx="2964150" cy="137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800">
                <a:latin typeface="+mn-lt"/>
              </a:defRPr>
            </a:lvl3pPr>
            <a:lvl4pPr marL="1371600" indent="0">
              <a:buNone/>
              <a:defRPr sz="1800">
                <a:latin typeface="+mn-lt"/>
              </a:defRPr>
            </a:lvl4pPr>
            <a:lvl5pPr marL="1828800" indent="0"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5" name="Picture 4" descr="Slide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>
                <a:solidFill>
                  <a:srgbClr val="131F33"/>
                </a:solidFill>
              </a:rPr>
              <a:t>Click to edit Master title style</a:t>
            </a:r>
            <a:endParaRPr lang="en-US" dirty="0">
              <a:solidFill>
                <a:srgbClr val="131F33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  <a:prstGeom prst="rect">
            <a:avLst/>
          </a:prstGeom>
        </p:spPr>
        <p:txBody>
          <a:bodyPr/>
          <a:lstStyle/>
          <a:p>
            <a:pPr lvl="0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Click to edit Master text styles</a:t>
            </a:r>
          </a:p>
          <a:p>
            <a:pPr lvl="1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Second level</a:t>
            </a:r>
          </a:p>
          <a:p>
            <a:pPr lvl="2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Third level</a:t>
            </a:r>
          </a:p>
          <a:p>
            <a:pPr lvl="3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Fourth level</a:t>
            </a:r>
          </a:p>
          <a:p>
            <a:pPr lvl="4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Fifth level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6" name="Picture 5" descr="Slide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5867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>
                <a:solidFill>
                  <a:srgbClr val="131F33"/>
                </a:solidFill>
              </a:rPr>
              <a:t>Click to edit Master title style</a:t>
            </a:r>
            <a:endParaRPr lang="en-US" dirty="0">
              <a:solidFill>
                <a:srgbClr val="131F33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5867400" cy="4525963"/>
          </a:xfrm>
          <a:prstGeom prst="rect">
            <a:avLst/>
          </a:prstGeom>
        </p:spPr>
        <p:txBody>
          <a:bodyPr/>
          <a:lstStyle/>
          <a:p>
            <a:pPr lvl="0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Click to edit Master text styles</a:t>
            </a:r>
          </a:p>
          <a:p>
            <a:pPr lvl="1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Second level</a:t>
            </a:r>
          </a:p>
          <a:p>
            <a:pPr lvl="2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Third level</a:t>
            </a:r>
          </a:p>
          <a:p>
            <a:pPr lvl="3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Fourth level</a:t>
            </a:r>
          </a:p>
          <a:p>
            <a:pPr lvl="4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Fifth level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6" name="Picture 5" descr="Slide1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 algn="l">
              <a:defRPr sz="4400"/>
            </a:lvl1pPr>
          </a:lstStyle>
          <a:p>
            <a:r>
              <a:rPr lang="en-US" sz="7200" dirty="0">
                <a:solidFill>
                  <a:srgbClr val="131F33"/>
                </a:solidFill>
                <a:latin typeface="Georgia"/>
                <a:cs typeface="Georgia"/>
              </a:rPr>
              <a:t>Hello.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820863"/>
            <a:ext cx="6427788" cy="372313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lnSpc>
                <a:spcPct val="13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This </a:t>
            </a:r>
            <a:r>
              <a:rPr lang="en-US" dirty="0" err="1">
                <a:solidFill>
                  <a:srgbClr val="A6A6A6"/>
                </a:solidFill>
                <a:latin typeface="+mn-lt"/>
                <a:cs typeface="Georgia"/>
              </a:rPr>
              <a:t>Powerpoint</a:t>
            </a: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 template has been created to help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you tell your Illinois Story in the best possible way. To help you make this presentation </a:t>
            </a: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we recommend the following font styles:</a:t>
            </a:r>
          </a:p>
          <a:p>
            <a:r>
              <a:rPr lang="en-US" sz="4200" b="1" dirty="0">
                <a:solidFill>
                  <a:srgbClr val="FA6300"/>
                </a:solidFill>
              </a:rPr>
              <a:t>Headers: Calibri 42pt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Body Copy: Georgia 18pt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131F33"/>
              </a:solidFill>
              <a:latin typeface="+mn-lt"/>
              <a:cs typeface="Georgia"/>
            </a:endParaRPr>
          </a:p>
          <a:p>
            <a:pPr>
              <a:lnSpc>
                <a:spcPct val="130000"/>
              </a:lnSpc>
            </a:pPr>
            <a:r>
              <a:rPr lang="en-US" sz="1400" dirty="0">
                <a:solidFill>
                  <a:srgbClr val="131F33"/>
                </a:solidFill>
                <a:latin typeface="Georgia"/>
                <a:cs typeface="Georgia"/>
              </a:rPr>
              <a:t>If you need assistance, please contact Creative Services. </a:t>
            </a:r>
            <a:r>
              <a:rPr lang="en-US" sz="1400" dirty="0" err="1">
                <a:solidFill>
                  <a:srgbClr val="131F33"/>
                </a:solidFill>
                <a:latin typeface="Georgia"/>
                <a:cs typeface="Georgia"/>
              </a:rPr>
              <a:t>creativeservices@illinois.edu</a:t>
            </a:r>
            <a:r>
              <a:rPr lang="en-US" sz="1400" dirty="0">
                <a:solidFill>
                  <a:srgbClr val="131F33"/>
                </a:solidFill>
                <a:latin typeface="Georgia"/>
                <a:cs typeface="Georgia"/>
              </a:rPr>
              <a:t> or (217)333-9200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131F33"/>
              </a:solidFill>
              <a:latin typeface="+mn-lt"/>
              <a:cs typeface="Georgia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1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5505750" cy="160767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28650" y="1973263"/>
            <a:ext cx="2964150" cy="137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800">
                <a:latin typeface="+mn-lt"/>
              </a:defRPr>
            </a:lvl3pPr>
            <a:lvl4pPr marL="1371600" indent="0">
              <a:buNone/>
              <a:defRPr sz="1800">
                <a:latin typeface="+mn-lt"/>
              </a:defRPr>
            </a:lvl4pPr>
            <a:lvl5pPr marL="1828800" indent="0"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8157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rgbClr val="131F33"/>
                </a:solidFill>
              </a:rPr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  <a:prstGeom prst="rect">
            <a:avLst/>
          </a:prstGeom>
        </p:spPr>
        <p:txBody>
          <a:bodyPr/>
          <a:lstStyle/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no sea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takimata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sanctus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At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vero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eos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accusam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justo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duo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dolores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rebum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Consectetuer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adipiscing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diam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nonummy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nibh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Duis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autem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iriure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molestie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consequat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0535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5867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rgbClr val="131F33"/>
                </a:solidFill>
              </a:rPr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5867400" cy="4525963"/>
          </a:xfrm>
          <a:prstGeom prst="rect">
            <a:avLst/>
          </a:prstGeom>
        </p:spPr>
        <p:txBody>
          <a:bodyPr/>
          <a:lstStyle/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no sea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takimata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sanctus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At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vero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eos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accusam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justo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duo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dolores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rebum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Consectetuer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adipiscing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diam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nonummy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nibh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Duis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autem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iriure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molestie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consequat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76677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2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49" r:id="rId5"/>
    <p:sldLayoutId id="2147483650" r:id="rId6"/>
    <p:sldLayoutId id="2147483651" r:id="rId7"/>
    <p:sldLayoutId id="2147483652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F5DE8A-09A6-409B-B3D6-1A4D9187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8515350" cy="1607675"/>
          </a:xfrm>
        </p:spPr>
        <p:txBody>
          <a:bodyPr/>
          <a:lstStyle/>
          <a:p>
            <a:r>
              <a:rPr lang="en-US" b="1"/>
              <a:t>When will Leaders of Developing Countries Negotiate South-North Preferential Trade Agreements?</a:t>
            </a:r>
            <a:br>
              <a:rPr lang="en-US" b="1"/>
            </a:br>
            <a:endParaRPr lang="en-US" b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048B7-254D-4AC5-B82E-E445C7ACA2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70297" y="4329385"/>
            <a:ext cx="4274679" cy="1374775"/>
          </a:xfrm>
        </p:spPr>
        <p:txBody>
          <a:bodyPr/>
          <a:lstStyle/>
          <a:p>
            <a:r>
              <a:rPr lang="en-US" sz="2400">
                <a:solidFill>
                  <a:schemeClr val="bg1"/>
                </a:solidFill>
                <a:latin typeface="+mj-lt"/>
                <a:cs typeface="Georgia" charset="0"/>
              </a:rPr>
              <a:t>Lucie Lu</a:t>
            </a:r>
            <a:br>
              <a:rPr lang="en-US" sz="2400">
                <a:solidFill>
                  <a:schemeClr val="bg1"/>
                </a:solidFill>
                <a:latin typeface="+mj-lt"/>
                <a:cs typeface="Georgia" charset="0"/>
              </a:rPr>
            </a:br>
            <a:r>
              <a:rPr lang="en-US" sz="1600">
                <a:solidFill>
                  <a:schemeClr val="bg1"/>
                </a:solidFill>
                <a:latin typeface="+mj-lt"/>
                <a:cs typeface="Georgia" charset="0"/>
              </a:rPr>
              <a:t>Department of Political Science</a:t>
            </a:r>
          </a:p>
          <a:p>
            <a:r>
              <a:rPr lang="en-US" sz="1600">
                <a:solidFill>
                  <a:schemeClr val="bg1"/>
                </a:solidFill>
                <a:latin typeface="+mj-lt"/>
                <a:cs typeface="Georgia" charset="0"/>
              </a:rPr>
              <a:t>University of Illinois at Urbana-Champaign</a:t>
            </a:r>
            <a:endParaRPr lang="en-US" sz="2400">
              <a:solidFill>
                <a:schemeClr val="bg1"/>
              </a:solidFill>
              <a:latin typeface="+mj-lt"/>
              <a:cs typeface="Georgia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9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473E-FA7E-43FC-9290-03A2A773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Design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9457-CF33-4C50-B587-9B075291C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buFont typeface="Arial" panose="020B0604020202020204" pitchFamily="34" charset="0"/>
              <a:buChar char="•"/>
            </a:pPr>
            <a:r>
              <a:rPr lang="en-US" sz="2400" u="sng" dirty="0"/>
              <a:t>Hypothesis: </a:t>
            </a:r>
            <a:r>
              <a:rPr lang="en-US" sz="2400" b="1" u="sng" dirty="0"/>
              <a:t> </a:t>
            </a:r>
          </a:p>
          <a:p>
            <a:pPr marL="0" indent="0">
              <a:buNone/>
            </a:pPr>
            <a:r>
              <a:rPr lang="en-US" sz="2400" b="1" dirty="0"/>
              <a:t>      Insecure shocks               PTA Negotiation</a:t>
            </a:r>
            <a:endParaRPr lang="en-GB" sz="2400" dirty="0"/>
          </a:p>
          <a:p>
            <a:pPr marL="0" indent="0">
              <a:buNone/>
            </a:pPr>
            <a:endParaRPr lang="en-US" sz="2400" b="1" u="sng" dirty="0"/>
          </a:p>
          <a:p>
            <a:r>
              <a:rPr lang="en-US" sz="2400" b="1" u="sng" dirty="0"/>
              <a:t>Coding Strategies and Justifications:</a:t>
            </a:r>
          </a:p>
          <a:p>
            <a:r>
              <a:rPr lang="en-US" sz="2400" dirty="0"/>
              <a:t>Dependent Variable: South-North PTA negotiation</a:t>
            </a:r>
          </a:p>
          <a:p>
            <a:pPr marL="0"/>
            <a:r>
              <a:rPr lang="en-US" sz="2400" dirty="0"/>
              <a:t>Independent Variable: insecure shocks</a:t>
            </a:r>
          </a:p>
          <a:p>
            <a:r>
              <a:rPr lang="en-US" sz="2400" dirty="0"/>
              <a:t>Control Variables:</a:t>
            </a:r>
          </a:p>
          <a:p>
            <a:pPr lvl="1"/>
            <a:r>
              <a:rPr lang="en-US" sz="2000" dirty="0"/>
              <a:t>Leaders’ tenure</a:t>
            </a:r>
          </a:p>
          <a:p>
            <a:pPr lvl="1"/>
            <a:r>
              <a:rPr lang="en-US" sz="2000" dirty="0"/>
              <a:t>GDP growth (potential covariate)</a:t>
            </a:r>
          </a:p>
          <a:p>
            <a:pPr lvl="1"/>
            <a:r>
              <a:rPr lang="en-US" sz="2000" dirty="0"/>
              <a:t>Human rights conditions (potential covariate)</a:t>
            </a:r>
          </a:p>
          <a:p>
            <a:pPr marL="457200" lvl="1" indent="0">
              <a:buNone/>
            </a:pPr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09205F5-EA64-4AC9-88C9-66218C0E5445}"/>
              </a:ext>
            </a:extLst>
          </p:cNvPr>
          <p:cNvSpPr/>
          <p:nvPr/>
        </p:nvSpPr>
        <p:spPr>
          <a:xfrm>
            <a:off x="3469183" y="2048964"/>
            <a:ext cx="978408" cy="484632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07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C450-C923-4C8E-8890-A17DBD86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Design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360B2-2E54-4D6C-BFB9-6987547B2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hypothesized treatment in this study is an insecure shock that a leader experiences. There are two types of insecure shocks. Before getting into it, here I use two indices to measure the </a:t>
            </a:r>
            <a:r>
              <a:rPr lang="en-US" sz="2000" b="1" dirty="0"/>
              <a:t>secureness </a:t>
            </a:r>
            <a:r>
              <a:rPr lang="en-US" sz="2000" dirty="0"/>
              <a:t>of a leader in autocracies: 1) a leader’s </a:t>
            </a:r>
            <a:r>
              <a:rPr lang="en-US" sz="2000" dirty="0" err="1"/>
              <a:t>securenss</a:t>
            </a:r>
            <a:r>
              <a:rPr lang="en-US" sz="2000" dirty="0"/>
              <a:t> when he starts his tenure at time 0, and 2) the secureness of the regime when the leader holds office at time t.</a:t>
            </a:r>
          </a:p>
          <a:p>
            <a:r>
              <a:rPr lang="en-US" sz="2000" dirty="0"/>
              <a:t>So here are two types of </a:t>
            </a:r>
            <a:r>
              <a:rPr lang="en-US" sz="2000" dirty="0" err="1"/>
              <a:t>insecureness</a:t>
            </a:r>
            <a:r>
              <a:rPr lang="en-US" sz="2000" dirty="0"/>
              <a:t> shocks across regime types. However, note that in democracies, a leader’s relation to his past is irrelevant; hence, a leader is automatically assumed as a secure leader at time 0.</a:t>
            </a:r>
          </a:p>
          <a:p>
            <a:r>
              <a:rPr lang="en-US" sz="2000" dirty="0"/>
              <a:t>Type 1: a leader is secure at time 0 and becomes insecure immediately onward at time 1.</a:t>
            </a:r>
          </a:p>
          <a:p>
            <a:r>
              <a:rPr lang="en-US" sz="2000" dirty="0"/>
              <a:t>Type 2: a leader experiences an in-secureness shock during his tenure a time t.</a:t>
            </a:r>
          </a:p>
        </p:txBody>
      </p:sp>
    </p:spTree>
    <p:extLst>
      <p:ext uri="{BB962C8B-B14F-4D97-AF65-F5344CB8AC3E}">
        <p14:creationId xmlns:p14="http://schemas.microsoft.com/office/powerpoint/2010/main" val="1312591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54403-5D57-437D-837F-BB45B284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Empirical Findings: Data Description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86461E-B10C-46F6-AE63-68F808CD0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193" y="847530"/>
            <a:ext cx="7731102" cy="5162939"/>
          </a:xfrm>
        </p:spPr>
      </p:pic>
    </p:spTree>
    <p:extLst>
      <p:ext uri="{BB962C8B-B14F-4D97-AF65-F5344CB8AC3E}">
        <p14:creationId xmlns:p14="http://schemas.microsoft.com/office/powerpoint/2010/main" val="3774199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600" b="1" dirty="0"/>
              <a:t>Empirical Findings:</a:t>
            </a:r>
            <a:br>
              <a:rPr lang="en-US" sz="3600" b="1" dirty="0"/>
            </a:br>
            <a:r>
              <a:rPr lang="en-US" sz="3600" b="1" dirty="0"/>
              <a:t>Treatment Effect with One Covariate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4B6B10-7EA4-4D1C-8867-DE250B8C67F8}"/>
              </a:ext>
            </a:extLst>
          </p:cNvPr>
          <p:cNvSpPr txBox="1"/>
          <p:nvPr/>
        </p:nvSpPr>
        <p:spPr>
          <a:xfrm rot="10800000" flipV="1">
            <a:off x="5274906" y="1689620"/>
            <a:ext cx="36887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Holding leaders’ mean tenure constant, on average, without an insecure shock, a leader’s probability of negotiating a PTA is around 21.37%. </a:t>
            </a:r>
          </a:p>
          <a:p>
            <a:endParaRPr lang="en-US" dirty="0"/>
          </a:p>
          <a:p>
            <a:r>
              <a:rPr lang="en-US" dirty="0"/>
              <a:t>In contrast, those leaders who have experienced insecure shocks on average have 10.39% higher probability to negotiate a PTA than those without such “treatment”.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110CEE-7DE5-4279-B481-F50A80093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45" y="1517165"/>
            <a:ext cx="5124444" cy="4591276"/>
          </a:xfrm>
        </p:spPr>
      </p:pic>
    </p:spTree>
    <p:extLst>
      <p:ext uri="{BB962C8B-B14F-4D97-AF65-F5344CB8AC3E}">
        <p14:creationId xmlns:p14="http://schemas.microsoft.com/office/powerpoint/2010/main" val="3725436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600" b="1" dirty="0"/>
              <a:t>Empirical Findings:</a:t>
            </a:r>
            <a:br>
              <a:rPr lang="en-US" sz="3600" b="1" dirty="0"/>
            </a:br>
            <a:r>
              <a:rPr lang="en-US" sz="3600" b="1" dirty="0"/>
              <a:t>Treatment Effect with One Covariate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4B6B10-7EA4-4D1C-8867-DE250B8C67F8}"/>
              </a:ext>
            </a:extLst>
          </p:cNvPr>
          <p:cNvSpPr txBox="1"/>
          <p:nvPr/>
        </p:nvSpPr>
        <p:spPr>
          <a:xfrm rot="10800000" flipV="1">
            <a:off x="5206482" y="1890322"/>
            <a:ext cx="36233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Holding leaders’ mean tenure constant, on average, without an insecure shock, a leader’s probability of negotiating a PTA in autocracies is around 22.28%. </a:t>
            </a:r>
          </a:p>
          <a:p>
            <a:endParaRPr lang="en-US" dirty="0"/>
          </a:p>
          <a:p>
            <a:r>
              <a:rPr lang="en-US" dirty="0"/>
              <a:t>In contrast, those leaders who have experienced insecure</a:t>
            </a:r>
          </a:p>
          <a:p>
            <a:r>
              <a:rPr lang="en-US" dirty="0"/>
              <a:t>shocks were on average have 41% probability to negotiate a PTA. The treatment effect (18.72%) is also statistically significant.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E3355C-0C44-4FA6-BCBA-944BFAC5E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53" y="1417637"/>
            <a:ext cx="5007429" cy="4665921"/>
          </a:xfrm>
        </p:spPr>
      </p:pic>
    </p:spTree>
    <p:extLst>
      <p:ext uri="{BB962C8B-B14F-4D97-AF65-F5344CB8AC3E}">
        <p14:creationId xmlns:p14="http://schemas.microsoft.com/office/powerpoint/2010/main" val="2687425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D29B-0383-4C23-9352-42D9A349A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Empirical Findings:</a:t>
            </a:r>
            <a:br>
              <a:rPr lang="en-US" sz="3600" b="1" dirty="0"/>
            </a:br>
            <a:r>
              <a:rPr lang="en-US" sz="3600" b="1" dirty="0"/>
              <a:t>Treatment Effect with One Covariate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BF323-717D-409A-8E85-63FAA080B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 autocracies: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Note that in democracies, holding tenure constant, a leader with insecure shock has higher probability of PTA to negotiate a PTA, as expected, but the treatment effect is around 5% with no statistical significance (the Fisher’s null is 0.406).</a:t>
            </a:r>
          </a:p>
          <a:p>
            <a:pPr marL="0" indent="0">
              <a:buNone/>
            </a:pPr>
            <a:r>
              <a:rPr lang="en-US" sz="2000" b="1" dirty="0"/>
              <a:t>Preliminary conclusion:</a:t>
            </a:r>
          </a:p>
          <a:p>
            <a:r>
              <a:rPr lang="en-US" sz="2000" dirty="0">
                <a:solidFill>
                  <a:srgbClr val="131F33"/>
                </a:solidFill>
              </a:rPr>
              <a:t>My hypothesis is empirically supported.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E8C1C5-3195-4BF9-9E9F-EB48B818A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714" y="1600200"/>
            <a:ext cx="3897645" cy="213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19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452A1-FEEA-4061-8928-BE9BE6A8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79B61-75ED-48B4-920C-5843EA3F5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Questions at this stage:</a:t>
            </a:r>
          </a:p>
          <a:p>
            <a:pPr marL="0" indent="0">
              <a:buNone/>
            </a:pPr>
            <a:r>
              <a:rPr lang="en-US" sz="2000" dirty="0"/>
              <a:t>1. Right now, the unit of analysis is leader. I want to incorporate the other two covariates (GDP growth and human rights conditions of the regimes across time span 1995-2015), I may need to</a:t>
            </a:r>
          </a:p>
          <a:p>
            <a:pPr marL="0" indent="0">
              <a:buNone/>
            </a:pPr>
            <a:r>
              <a:rPr lang="en-US" sz="2000" dirty="0"/>
              <a:t>1) either collapse those data points for each leader;</a:t>
            </a:r>
          </a:p>
          <a:p>
            <a:pPr marL="0" indent="0">
              <a:buNone/>
            </a:pPr>
            <a:r>
              <a:rPr lang="en-US" sz="2000" dirty="0"/>
              <a:t>2) notice whether there is a worsening economic or human rights condition, if yes, code as 1, otherwise 0;</a:t>
            </a:r>
          </a:p>
          <a:p>
            <a:pPr marL="0" indent="0">
              <a:buNone/>
            </a:pPr>
            <a:r>
              <a:rPr lang="en-US" sz="2000" dirty="0"/>
              <a:t>3) do multilateral linear model/Bayesian analysis.</a:t>
            </a:r>
          </a:p>
          <a:p>
            <a:pPr marL="0" indent="0">
              <a:buNone/>
            </a:pPr>
            <a:r>
              <a:rPr lang="en-US" sz="2000" dirty="0"/>
              <a:t>Do you have any suggestion about how to move forward?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2. Do you think it’s necessary to discuss the results by regime types?</a:t>
            </a:r>
          </a:p>
        </p:txBody>
      </p:sp>
    </p:spTree>
    <p:extLst>
      <p:ext uri="{BB962C8B-B14F-4D97-AF65-F5344CB8AC3E}">
        <p14:creationId xmlns:p14="http://schemas.microsoft.com/office/powerpoint/2010/main" val="1978529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477" y="281798"/>
            <a:ext cx="6529873" cy="1143000"/>
          </a:xfrm>
        </p:spPr>
        <p:txBody>
          <a:bodyPr/>
          <a:lstStyle/>
          <a:p>
            <a:r>
              <a:rPr lang="en-US" b="1"/>
              <a:t>Preliminary Conclusions</a:t>
            </a:r>
            <a:br>
              <a:rPr lang="en-US" b="1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6971522" cy="4525963"/>
          </a:xfrm>
        </p:spPr>
        <p:txBody>
          <a:bodyPr/>
          <a:lstStyle/>
          <a:p>
            <a:pPr marL="0" indent="0">
              <a:spcBef>
                <a:spcPct val="5000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131F33"/>
                </a:solidFill>
              </a:rPr>
              <a:t>My hypothesis is empirically supported. </a:t>
            </a:r>
          </a:p>
          <a:p>
            <a:pPr marL="0" indent="0">
              <a:spcBef>
                <a:spcPct val="50000"/>
              </a:spcBef>
              <a:spcAft>
                <a:spcPts val="1200"/>
              </a:spcAft>
              <a:buNone/>
            </a:pPr>
            <a:r>
              <a:rPr lang="en-US" sz="2400" u="sng" dirty="0">
                <a:solidFill>
                  <a:srgbClr val="131F33"/>
                </a:solidFill>
              </a:rPr>
              <a:t>Next steps:</a:t>
            </a:r>
          </a:p>
          <a:p>
            <a:r>
              <a:rPr lang="en-US" sz="2400" dirty="0"/>
              <a:t>Expand the datasets to include unstable democracies cases</a:t>
            </a:r>
          </a:p>
          <a:p>
            <a:r>
              <a:rPr lang="en-US" sz="2400" dirty="0"/>
              <a:t>More concrete qualitative cases to test the theory</a:t>
            </a:r>
          </a:p>
          <a:p>
            <a:pPr>
              <a:spcBef>
                <a:spcPct val="50000"/>
              </a:spcBef>
              <a:spcAft>
                <a:spcPts val="1200"/>
              </a:spcAft>
            </a:pPr>
            <a:endParaRPr lang="en-US" sz="2400" dirty="0">
              <a:solidFill>
                <a:srgbClr val="131F33"/>
              </a:solidFill>
              <a:latin typeface="Georgia" panose="02040502050405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31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A9A10-91F5-4A57-A5BC-3BE3DD9C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/>
            </a:br>
            <a:br>
              <a:rPr lang="en-US" b="1"/>
            </a:b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F9EBF-E1FB-46ED-8609-ED1B423CB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89" y="1212365"/>
            <a:ext cx="6816012" cy="4525963"/>
          </a:xfrm>
        </p:spPr>
        <p:txBody>
          <a:bodyPr/>
          <a:lstStyle/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Questions and Comments are Greatly Appreciated!</a:t>
            </a:r>
            <a:br>
              <a:rPr lang="en-US" b="1"/>
            </a:br>
            <a:r>
              <a:rPr lang="en-US" b="1"/>
              <a:t>Thank you very much.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3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411-4E46-468A-90D2-4EEC51DE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Outline of Today’s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10D-AEF4-40C4-B95B-917B6115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6451756" cy="4705233"/>
          </a:xfrm>
        </p:spPr>
        <p:txBody>
          <a:bodyPr/>
          <a:lstStyle/>
          <a:p>
            <a:r>
              <a:rPr lang="en-US" sz="2400"/>
              <a:t>Introduction and Research Question</a:t>
            </a:r>
          </a:p>
          <a:p>
            <a:r>
              <a:rPr lang="en-US" sz="2400"/>
              <a:t>Context and Rationale</a:t>
            </a:r>
          </a:p>
          <a:p>
            <a:r>
              <a:rPr lang="en-US" sz="2400"/>
              <a:t>Theory: The Logic of Economic Reforms</a:t>
            </a:r>
          </a:p>
          <a:p>
            <a:pPr lvl="1"/>
            <a:r>
              <a:rPr lang="en-US" sz="2000"/>
              <a:t>Power dynamics between oppositions and leaders</a:t>
            </a:r>
          </a:p>
          <a:p>
            <a:pPr marL="514350" indent="-457200"/>
            <a:r>
              <a:rPr lang="en-US" sz="2400"/>
              <a:t>Research Design</a:t>
            </a:r>
          </a:p>
          <a:p>
            <a:pPr marL="514350" indent="-457200"/>
            <a:r>
              <a:rPr lang="en-US" sz="2400"/>
              <a:t>Empirical Findings at this Stage</a:t>
            </a:r>
          </a:p>
          <a:p>
            <a:pPr marL="514350" indent="-457200"/>
            <a:r>
              <a:rPr lang="en-US" sz="2400"/>
              <a:t>Tentative Conclusions</a:t>
            </a:r>
          </a:p>
          <a:p>
            <a:pPr marL="514350" indent="-457200"/>
            <a:r>
              <a:rPr lang="en-US" sz="2400"/>
              <a:t>Questions and Comments</a:t>
            </a:r>
          </a:p>
        </p:txBody>
      </p:sp>
    </p:spTree>
    <p:extLst>
      <p:ext uri="{BB962C8B-B14F-4D97-AF65-F5344CB8AC3E}">
        <p14:creationId xmlns:p14="http://schemas.microsoft.com/office/powerpoint/2010/main" val="281035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411-4E46-468A-90D2-4EEC51DE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330621"/>
            <a:ext cx="5867400" cy="1143000"/>
          </a:xfrm>
        </p:spPr>
        <p:txBody>
          <a:bodyPr anchor="ctr"/>
          <a:lstStyle/>
          <a:p>
            <a:r>
              <a:rPr lang="en-US" sz="4000" b="1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10D-AEF4-40C4-B95B-917B6115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6451756" cy="470523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>
                <a:cs typeface="Georgia" charset="0"/>
              </a:rPr>
              <a:t>Case of South Africa in 1994: PTA with EU helped with the economic transition in South Africa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>
                <a:cs typeface="Georgia" charset="0"/>
              </a:rPr>
              <a:t>Preferential trade agreements (</a:t>
            </a:r>
            <a:r>
              <a:rPr lang="en-US" sz="2400" b="1">
                <a:cs typeface="Georgia" charset="0"/>
              </a:rPr>
              <a:t>PTAs</a:t>
            </a:r>
            <a:r>
              <a:rPr lang="en-US" sz="2400">
                <a:cs typeface="Georgia" charset="0"/>
              </a:rPr>
              <a:t>) are </a:t>
            </a:r>
            <a:r>
              <a:rPr lang="en-US" sz="2400" b="1">
                <a:cs typeface="Georgia" charset="0"/>
              </a:rPr>
              <a:t>binding international treaties </a:t>
            </a:r>
            <a:r>
              <a:rPr lang="en-US" sz="2400">
                <a:cs typeface="Georgia" charset="0"/>
              </a:rPr>
              <a:t>that help states to foster trade and economic integration among member-states.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>
                <a:cs typeface="Georgia" charset="0"/>
              </a:rPr>
              <a:t>Focus: Bilateral South-North Preferential Trade Agreements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>
              <a:latin typeface="Georgia" charset="0"/>
              <a:cs typeface="Georgia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>
              <a:latin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0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CF226-16BE-4D60-822D-5726473D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18" y="312900"/>
            <a:ext cx="5867400" cy="1143000"/>
          </a:xfrm>
        </p:spPr>
        <p:txBody>
          <a:bodyPr anchor="ctr"/>
          <a:lstStyle/>
          <a:p>
            <a:r>
              <a:rPr lang="en-US" b="1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1C7BE-4AE1-48F0-826A-C8759E17B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718" y="1417638"/>
            <a:ext cx="5867400" cy="4525963"/>
          </a:xfrm>
        </p:spPr>
        <p:txBody>
          <a:bodyPr/>
          <a:lstStyle/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r>
              <a:rPr lang="en-US" sz="2400" b="1"/>
              <a:t>Under what conditions </a:t>
            </a:r>
            <a:r>
              <a:rPr lang="en-US" sz="2400"/>
              <a:t>will leaders in the developing countries negotiate the South-North Preferential Trade Agreements with required structural economic reforms?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4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411-4E46-468A-90D2-4EEC51DE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327" y="386605"/>
            <a:ext cx="5867400" cy="1143000"/>
          </a:xfrm>
        </p:spPr>
        <p:txBody>
          <a:bodyPr anchor="ctr"/>
          <a:lstStyle/>
          <a:p>
            <a:r>
              <a:rPr lang="en-US" sz="4000" b="1"/>
              <a:t>Context and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10D-AEF4-40C4-B95B-917B6115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274" y="1600200"/>
            <a:ext cx="6451756" cy="470523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>
                <a:cs typeface="Georgia" charset="0"/>
              </a:rPr>
              <a:t>Current literature on the preferential trade agreement mainly focuses on the </a:t>
            </a:r>
            <a:r>
              <a:rPr lang="en-US" sz="2400" b="1">
                <a:cs typeface="Georgia" charset="0"/>
              </a:rPr>
              <a:t>effects </a:t>
            </a:r>
            <a:r>
              <a:rPr lang="en-US" sz="2400">
                <a:cs typeface="Georgia" charset="0"/>
              </a:rPr>
              <a:t>of this institution.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>
                <a:cs typeface="Georgia" charset="0"/>
              </a:rPr>
              <a:t>In contrast, explain why states form the PTAs: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/>
              <a:t>The </a:t>
            </a:r>
            <a:r>
              <a:rPr lang="en-US" sz="2400" b="1"/>
              <a:t>political purposes </a:t>
            </a:r>
            <a:r>
              <a:rPr lang="en-US" sz="2400"/>
              <a:t>of the leaders in the developing countries to sign trade treaties are currently understudied.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>
              <a:latin typeface="Georgia" charset="0"/>
              <a:cs typeface="Georgia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3FDAA1C-E7F3-49E7-99A6-D205F8EE8366}"/>
              </a:ext>
            </a:extLst>
          </p:cNvPr>
          <p:cNvSpPr/>
          <p:nvPr/>
        </p:nvSpPr>
        <p:spPr>
          <a:xfrm>
            <a:off x="3205844" y="3675106"/>
            <a:ext cx="702906" cy="978408"/>
          </a:xfrm>
          <a:prstGeom prst="down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77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411-4E46-468A-90D2-4EEC51DE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88" y="300460"/>
            <a:ext cx="5867400" cy="1143000"/>
          </a:xfrm>
        </p:spPr>
        <p:txBody>
          <a:bodyPr anchor="ctr"/>
          <a:lstStyle/>
          <a:p>
            <a:r>
              <a:rPr lang="en-US" sz="4000" b="1"/>
              <a:t>Context and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10D-AEF4-40C4-B95B-917B6115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600200"/>
            <a:ext cx="6952861" cy="4705233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/>
              <a:t>The </a:t>
            </a:r>
            <a:r>
              <a:rPr lang="en-US" sz="2400" b="1"/>
              <a:t>puzzles</a:t>
            </a:r>
            <a:r>
              <a:rPr lang="en-US" sz="2400"/>
              <a:t> are: What motivates leaders to participate in this costly game? When is the optimal time to do so?</a:t>
            </a:r>
          </a:p>
          <a:p>
            <a:pPr>
              <a:spcBef>
                <a:spcPct val="50000"/>
              </a:spcBef>
            </a:pPr>
            <a:endParaRPr lang="en-US" sz="2400"/>
          </a:p>
          <a:p>
            <a:pPr>
              <a:spcBef>
                <a:spcPct val="50000"/>
              </a:spcBef>
            </a:pPr>
            <a:r>
              <a:rPr lang="en-US" sz="2400"/>
              <a:t>This paper focuses on the </a:t>
            </a:r>
            <a:r>
              <a:rPr lang="en-US" sz="2400" b="1"/>
              <a:t>strategic behaviors</a:t>
            </a:r>
            <a:r>
              <a:rPr lang="en-US" sz="2400"/>
              <a:t> of leaders to form PTAs to consolidate their power vis-à-vis the opposition.</a:t>
            </a:r>
            <a:endParaRPr lang="en-US" sz="200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>
              <a:latin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86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411-4E46-468A-90D2-4EEC51DE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274638"/>
            <a:ext cx="6853335" cy="1143000"/>
          </a:xfrm>
        </p:spPr>
        <p:txBody>
          <a:bodyPr anchor="t"/>
          <a:lstStyle/>
          <a:p>
            <a:r>
              <a:rPr lang="en-US" sz="4000" b="1"/>
              <a:t>Theory: The Logic of Economic Reforms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10D-AEF4-40C4-B95B-917B6115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600200"/>
            <a:ext cx="6977743" cy="4705233"/>
          </a:xfrm>
        </p:spPr>
        <p:txBody>
          <a:bodyPr/>
          <a:lstStyle/>
          <a:p>
            <a:r>
              <a:rPr lang="en-US" sz="2400"/>
              <a:t>Leaders of developing countries: they anticipate a forthcoming structural economic transformation </a:t>
            </a:r>
            <a:r>
              <a:rPr lang="en-US" sz="2400" i="1"/>
              <a:t>before</a:t>
            </a:r>
            <a:r>
              <a:rPr lang="en-US" sz="2400"/>
              <a:t> the negotiation.</a:t>
            </a:r>
          </a:p>
          <a:p>
            <a:r>
              <a:rPr lang="en-US" sz="2400"/>
              <a:t>Domestic economic reforms usually provoke controversy and organized opposition.</a:t>
            </a:r>
          </a:p>
          <a:p>
            <a:r>
              <a:rPr lang="en-US" sz="2400"/>
              <a:t>PTA is an effective instrument for promoting such economic reform. </a:t>
            </a:r>
          </a:p>
          <a:p>
            <a:r>
              <a:rPr lang="en-US" sz="2400"/>
              <a:t>Argument: The leaders in the developing countries choose to sign the PTAs to lock in the economic reforms for the </a:t>
            </a:r>
            <a:r>
              <a:rPr lang="en-US" sz="2400" b="1"/>
              <a:t>primary goal of political survival</a:t>
            </a:r>
            <a:r>
              <a:rPr lang="en-US" sz="2400"/>
              <a:t>.</a:t>
            </a:r>
          </a:p>
          <a:p>
            <a:endParaRPr lang="en-US" sz="2400">
              <a:latin typeface="Georgia" charset="0"/>
            </a:endParaRPr>
          </a:p>
          <a:p>
            <a:pPr marL="0" indent="0">
              <a:buNone/>
            </a:pPr>
            <a:endParaRPr lang="en-US" sz="2400">
              <a:latin typeface="Georgia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>
              <a:latin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760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620D-74D4-4708-9120-24ED5BEE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Design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C40ED-1F18-4567-A661-C1CCF4946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37854"/>
            <a:ext cx="8305800" cy="452596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400" b="1" u="sng" dirty="0">
                <a:solidFill>
                  <a:srgbClr val="131F33"/>
                </a:solidFill>
              </a:rPr>
              <a:t>Quasi-experiment: </a:t>
            </a:r>
          </a:p>
          <a:p>
            <a:pPr marL="381000" indent="-381000">
              <a:buFont typeface="Arial" panose="020B0604020202020204" pitchFamily="34" charset="0"/>
              <a:buChar char="•"/>
            </a:pPr>
            <a:r>
              <a:rPr lang="en-GB" sz="2400" b="1" dirty="0"/>
              <a:t>Treatment: leaders with insecure shocks</a:t>
            </a:r>
          </a:p>
          <a:p>
            <a:pPr lvl="1" indent="-342900">
              <a:buFontTx/>
              <a:buChar char="-"/>
            </a:pPr>
            <a:r>
              <a:rPr lang="en-US" sz="2000" dirty="0"/>
              <a:t>Empirically, how should I conceptualize an insecure shock?</a:t>
            </a:r>
          </a:p>
          <a:p>
            <a:pPr lvl="1" indent="-342900">
              <a:buFontTx/>
              <a:buChar char="-"/>
            </a:pPr>
            <a:r>
              <a:rPr lang="en-US" sz="2000" b="1" dirty="0"/>
              <a:t>Measuring a leader’s secureness at time 0 and over time</a:t>
            </a:r>
            <a:endParaRPr lang="en-GB" sz="2400" b="1" dirty="0"/>
          </a:p>
          <a:p>
            <a:pPr marL="381000" indent="-381000">
              <a:buFont typeface="Arial" panose="020B0604020202020204" pitchFamily="34" charset="0"/>
              <a:buChar char="•"/>
            </a:pPr>
            <a:r>
              <a:rPr lang="en-GB" sz="2400" b="1" dirty="0"/>
              <a:t>Unit of analysis: </a:t>
            </a:r>
            <a:r>
              <a:rPr lang="en-US" sz="2400" dirty="0"/>
              <a:t>leader in the developing countries</a:t>
            </a:r>
          </a:p>
          <a:p>
            <a:r>
              <a:rPr lang="en-US" sz="2400" dirty="0"/>
              <a:t>This dataset covers 293 leaders in 61 developing countries between 1995-2005. </a:t>
            </a:r>
            <a:endParaRPr lang="en-GB" sz="2400" dirty="0"/>
          </a:p>
          <a:p>
            <a:pPr marL="381000" indent="-381000">
              <a:buFont typeface="Arial" panose="020B0604020202020204" pitchFamily="34" charset="0"/>
              <a:buChar char="•"/>
            </a:pPr>
            <a:r>
              <a:rPr lang="en-US" sz="2400" dirty="0"/>
              <a:t>Compares the likelihoods of leaders with insecure shocks and without the insecure shocks to negotiate the South-North PTAs.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2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4A46-FB28-4AC3-9C26-6050DD27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Design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A5F2A-6188-4B2E-A2E0-80510BB66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Cases: 81 events out of 293 total observations. </a:t>
            </a:r>
          </a:p>
          <a:p>
            <a:r>
              <a:rPr lang="en-US" sz="2000" dirty="0"/>
              <a:t>It excludes leaders in the liberal democracies (V-Dem’s Electoral Democracy Index above 0.75) where a more demanding notion of democracy that the rule of law and constraints on the executives are respected. </a:t>
            </a:r>
          </a:p>
          <a:p>
            <a:r>
              <a:rPr lang="en-US" sz="2000" dirty="0"/>
              <a:t>This dataset also excludes 7 cases where the PTA negotiation (event) happened before the insecure shock (treatment).</a:t>
            </a:r>
          </a:p>
          <a:p>
            <a:r>
              <a:rPr lang="en-US" sz="2000" dirty="0"/>
              <a:t>Furthermore, it removes leaders whose tenure is less than one year, in such case they have no time to pursue any substantial policy changes given the short amount of time in office.</a:t>
            </a:r>
          </a:p>
        </p:txBody>
      </p:sp>
    </p:spTree>
    <p:extLst>
      <p:ext uri="{BB962C8B-B14F-4D97-AF65-F5344CB8AC3E}">
        <p14:creationId xmlns:p14="http://schemas.microsoft.com/office/powerpoint/2010/main" val="263682993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ILtemplates">
  <a:themeElements>
    <a:clrScheme name="Custom 3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ILtemplates" id="{6EC0D3B8-D00B-9A47-9A8C-D7EB10692958}" vid="{653600DB-8A06-0545-A332-28A5B2E837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</TotalTime>
  <Words>999</Words>
  <Application>Microsoft Office PowerPoint</Application>
  <PresentationFormat>On-screen Show (4:3)</PresentationFormat>
  <Paragraphs>107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Garamond</vt:lpstr>
      <vt:lpstr>Georgia</vt:lpstr>
      <vt:lpstr>Trebuchet MS</vt:lpstr>
      <vt:lpstr>Wingdings</vt:lpstr>
      <vt:lpstr>ThemeILtemplates</vt:lpstr>
      <vt:lpstr>When will Leaders of Developing Countries Negotiate South-North Preferential Trade Agreements? </vt:lpstr>
      <vt:lpstr>Outline of Today’s Presentation</vt:lpstr>
      <vt:lpstr>Introduction</vt:lpstr>
      <vt:lpstr>Research question</vt:lpstr>
      <vt:lpstr>Context and Rationale</vt:lpstr>
      <vt:lpstr>Context and Rationale</vt:lpstr>
      <vt:lpstr>Theory: The Logic of Economic Reforms </vt:lpstr>
      <vt:lpstr>Research Design  </vt:lpstr>
      <vt:lpstr>Research Design  </vt:lpstr>
      <vt:lpstr>Research Design  </vt:lpstr>
      <vt:lpstr>Research Design  </vt:lpstr>
      <vt:lpstr>Empirical Findings: Data Description</vt:lpstr>
      <vt:lpstr>Empirical Findings: Treatment Effect with One Covariate </vt:lpstr>
      <vt:lpstr>Empirical Findings: Treatment Effect with One Covariate </vt:lpstr>
      <vt:lpstr>Empirical Findings: Treatment Effect with One Covariate </vt:lpstr>
      <vt:lpstr>Moving Forward</vt:lpstr>
      <vt:lpstr>Preliminary Conclusions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Hoerr</dc:creator>
  <cp:lastModifiedBy>Lu, Lucie</cp:lastModifiedBy>
  <cp:revision>37</cp:revision>
  <dcterms:created xsi:type="dcterms:W3CDTF">2016-01-13T21:18:08Z</dcterms:created>
  <dcterms:modified xsi:type="dcterms:W3CDTF">2018-08-03T05:07:52Z</dcterms:modified>
</cp:coreProperties>
</file>