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61" r:id="rId2"/>
    <p:sldId id="264" r:id="rId3"/>
    <p:sldId id="265" r:id="rId4"/>
    <p:sldId id="276" r:id="rId5"/>
    <p:sldId id="288" r:id="rId6"/>
    <p:sldId id="266" r:id="rId7"/>
    <p:sldId id="287" r:id="rId8"/>
    <p:sldId id="267" r:id="rId9"/>
    <p:sldId id="268" r:id="rId10"/>
    <p:sldId id="270" r:id="rId11"/>
    <p:sldId id="289" r:id="rId12"/>
    <p:sldId id="275" r:id="rId13"/>
    <p:sldId id="286" r:id="rId14"/>
    <p:sldId id="278" r:id="rId15"/>
    <p:sldId id="284" r:id="rId16"/>
    <p:sldId id="285" r:id="rId17"/>
    <p:sldId id="277" r:id="rId18"/>
    <p:sldId id="26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88"/>
            <p14:sldId id="266"/>
            <p14:sldId id="287"/>
            <p14:sldId id="267"/>
            <p14:sldId id="268"/>
            <p14:sldId id="270"/>
            <p14:sldId id="289"/>
            <p14:sldId id="275"/>
            <p14:sldId id="286"/>
            <p14:sldId id="278"/>
            <p14:sldId id="284"/>
            <p14:sldId id="285"/>
            <p14:sldId id="277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5714" autoAdjust="0"/>
  </p:normalViewPr>
  <p:slideViewPr>
    <p:cSldViewPr snapToGrid="0" snapToObjects="1">
      <p:cViewPr>
        <p:scale>
          <a:sx n="100" d="100"/>
          <a:sy n="100" d="100"/>
        </p:scale>
        <p:origin x="111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3058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u="sng" dirty="0">
                <a:solidFill>
                  <a:srgbClr val="131F33"/>
                </a:solidFill>
                <a:latin typeface="Georgia" panose="02040502050405020303" pitchFamily="18" charset="0"/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eorgia" panose="02040502050405020303" pitchFamily="18" charset="0"/>
              </a:rPr>
              <a:t>Hypothesized Treatment: leaders with secureness shocks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Measuring a leader’s secureness at time 0 and over time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A leader’s secureness at time 0 is defined differently in democracies and non-democracies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Two Types of Secureness shocks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1: a leader is secure at time 0 and becomes insecure immediately onward at time 1.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2: a leader experiences a secureness shock during his tenure a time t.</a:t>
            </a: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40005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leaders with secureness shocks (treated group) and without (control group) to negotiate the South-North PTAs.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4000" b="1" dirty="0"/>
              <a:t>Extraction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09887"/>
              </p:ext>
            </p:extLst>
          </p:nvPr>
        </p:nvGraphicFramePr>
        <p:xfrm>
          <a:off x="155510" y="1272706"/>
          <a:ext cx="3956180" cy="550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431277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79528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93007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528734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62456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Coun</a:t>
                      </a:r>
                      <a:r>
                        <a:rPr lang="en-US" sz="1200" dirty="0">
                          <a:latin typeface="+mn-lt"/>
                        </a:rPr>
                        <a:t>-try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Ye-</a:t>
                      </a:r>
                      <a:r>
                        <a:rPr lang="en-US" sz="1200" dirty="0" err="1">
                          <a:latin typeface="+mn-lt"/>
                        </a:rPr>
                        <a:t>ar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Lea-der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Reg-</a:t>
                      </a:r>
                      <a:r>
                        <a:rPr lang="en-US" sz="1200" dirty="0" err="1">
                          <a:latin typeface="+mn-lt"/>
                        </a:rPr>
                        <a:t>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 </a:t>
                      </a:r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35084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069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230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3968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65349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3135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9965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7602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20407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8345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304800" y="922416"/>
            <a:ext cx="355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085739"/>
              </p:ext>
            </p:extLst>
          </p:nvPr>
        </p:nvGraphicFramePr>
        <p:xfrm>
          <a:off x="4412208" y="2255245"/>
          <a:ext cx="4688928" cy="241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83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68144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54221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34818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587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619494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610351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528636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Cou-ntry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Te-nure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92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510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91799"/>
                  </a:ext>
                </a:extLst>
              </a:tr>
              <a:tr h="1997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  <a:tr h="1336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003929"/>
                  </a:ext>
                </a:extLst>
              </a:tr>
              <a:tr h="1024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64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5475216" y="1557054"/>
            <a:ext cx="296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(Main dataset)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B568A1-7897-41EA-BB74-E2CB877AA813}"/>
              </a:ext>
            </a:extLst>
          </p:cNvPr>
          <p:cNvSpPr/>
          <p:nvPr/>
        </p:nvSpPr>
        <p:spPr>
          <a:xfrm>
            <a:off x="4072713" y="3570382"/>
            <a:ext cx="33949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Coding Strategies and Justifications: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  <a:r>
              <a:rPr lang="en-US" sz="20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Secureness Shocks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Covariates</a:t>
            </a:r>
            <a:r>
              <a:rPr lang="en-US" sz="2000" dirty="0">
                <a:latin typeface="Georgia" panose="02040502050405020303" pitchFamily="18" charset="0"/>
              </a:rPr>
              <a:t>: Regime Type, Human Rights Conditions, Regime Duration, 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Leaders’ tenure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BDD-D340-46C2-8912-994081B2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84C1-4F98-41A2-8D14-69BB55CB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228725"/>
            <a:ext cx="8305800" cy="4525963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Hypothesis: </a:t>
            </a:r>
            <a:r>
              <a:rPr lang="en-US" sz="2000" b="1" u="sng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                                                         (Hypothesized Treatment)</a:t>
            </a:r>
          </a:p>
          <a:p>
            <a:pPr marL="0" indent="0">
              <a:buNone/>
            </a:pPr>
            <a:r>
              <a:rPr lang="en-US" sz="2800" b="1" dirty="0">
                <a:latin typeface="Georgia" panose="02040502050405020303" pitchFamily="18" charset="0"/>
              </a:rPr>
              <a:t>                       Secureness Shocks</a:t>
            </a:r>
            <a:endParaRPr lang="en-GB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                        +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South-North PTA Negotiation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E97D6D-11C6-4C3E-9256-87F5CBDBD69A}"/>
              </a:ext>
            </a:extLst>
          </p:cNvPr>
          <p:cNvSpPr/>
          <p:nvPr/>
        </p:nvSpPr>
        <p:spPr>
          <a:xfrm rot="5400000">
            <a:off x="3834337" y="2581148"/>
            <a:ext cx="677577" cy="378649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1D59-C483-4A0C-863A-32230EED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2" y="861332"/>
            <a:ext cx="5135336" cy="5135336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Findings: Data Description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E24F2-1F20-4DFC-A45C-F7AC8908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52F19-0EE3-45FA-A8FA-578EBCB1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1" y="2640272"/>
            <a:ext cx="8363339" cy="1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382123"/>
            <a:ext cx="368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estimated propensity scores are the fitted probabilities of being treated given four covariates. </a:t>
            </a:r>
          </a:p>
          <a:p>
            <a:endParaRPr lang="en-US" dirty="0"/>
          </a:p>
          <a:p>
            <a:r>
              <a:rPr lang="en-US" dirty="0"/>
              <a:t>The difference between two distributions are substantial.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1338943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243619"/>
            <a:ext cx="368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Holding leaders’ mean tenure constant, when there is no economic recession, those leaders who have experienced insecure shocks on average have 15% higher probability to negotiate a PTA than those without such “treatment”.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DE6ED-7B56-458C-86A4-180B724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43" y="1417638"/>
            <a:ext cx="4308696" cy="5047567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 dirty="0"/>
              <a:t>Preliminary Conclusions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</a:rPr>
              <a:t>When leaders experience political crisis, they are more likely to negotiate a South-North preferential trade agreement with the provision of economic reforms.</a:t>
            </a:r>
            <a:endParaRPr lang="en-US" sz="2000" u="sng" dirty="0">
              <a:solidFill>
                <a:srgbClr val="131F33"/>
              </a:solidFill>
            </a:endParaRP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Moving forward: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/>
              <a:t>Explore whether PTA negotiation helps leaders to conduct economic reforms.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510339" cy="1143000"/>
          </a:xfrm>
        </p:spPr>
        <p:txBody>
          <a:bodyPr/>
          <a:lstStyle/>
          <a:p>
            <a:r>
              <a:rPr lang="en-US" sz="4000" b="1" dirty="0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Introduction and Research Question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Context and Rationale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Theory: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Research Design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Empirical Findings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Tentative Conclusions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Preferential trade agreements (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PTAs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) are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binding international treaties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that help states to foster trade and economic integration among member-states.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Under what conditions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countries negotiate the South-North Preferential Trade Agreements with required structural economic reforms?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BC0-F9CF-4317-AA58-FB94E10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274638"/>
            <a:ext cx="5791200" cy="887412"/>
          </a:xfrm>
        </p:spPr>
        <p:txBody>
          <a:bodyPr/>
          <a:lstStyle/>
          <a:p>
            <a:r>
              <a:rPr lang="en-US" sz="4000" b="1" dirty="0"/>
              <a:t>Research question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10A-E91E-427F-999F-7E4F37E1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82942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Why South-North PTAs?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Power imbalances between two contracting parties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Deliberate choice of leaders: South-North PTAs with the provision of economic reforms are the deepest agreements by design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puzzles</a:t>
            </a:r>
            <a:r>
              <a:rPr lang="en-US" sz="2000" dirty="0">
                <a:latin typeface="Georgia" panose="02040502050405020303" pitchFamily="18" charset="0"/>
              </a:rPr>
              <a:t> are: What motivates leaders to participate in this costly game?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26278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405780"/>
            <a:ext cx="6451756" cy="470523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Current literature on the preferential trade agreement mainly focuses on the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effects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of this institution.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In contrast, explain why states form the PTAs: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political purposes </a:t>
            </a:r>
            <a:r>
              <a:rPr lang="en-US" sz="2000" dirty="0">
                <a:latin typeface="Georgia" panose="02040502050405020303" pitchFamily="18" charset="0"/>
              </a:rPr>
              <a:t>of the leaders in the developing countries to negotiate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11384" y="2778813"/>
            <a:ext cx="702906" cy="83364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74638"/>
            <a:ext cx="5338763" cy="754062"/>
          </a:xfrm>
        </p:spPr>
        <p:txBody>
          <a:bodyPr/>
          <a:lstStyle/>
          <a:p>
            <a:r>
              <a:rPr lang="en-US" sz="4000" b="1" dirty="0"/>
              <a:t>Context and Rationale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77227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Mansfield and Milner (2012): “Government sign PTAs for domestic political reasons” (p. 23).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Voters matter: Democratic countries are more likely to join a PTA than nondemocratic countries (Mansfield &amp; Milner, 2012; Mansfield, Milner, &amp; </a:t>
            </a:r>
            <a:r>
              <a:rPr lang="en-US" sz="2000" dirty="0" err="1">
                <a:latin typeface="Georgia" panose="02040502050405020303" pitchFamily="18" charset="0"/>
              </a:rPr>
              <a:t>Rosendorff</a:t>
            </a:r>
            <a:r>
              <a:rPr lang="en-US" sz="2000" dirty="0">
                <a:latin typeface="Georgia" panose="02040502050405020303" pitchFamily="18" charset="0"/>
              </a:rPr>
              <a:t>, 2002).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Interest groups matter: Grossman and </a:t>
            </a:r>
            <a:r>
              <a:rPr lang="en-US" sz="2000" dirty="0" err="1">
                <a:latin typeface="Georgia" panose="02040502050405020303" pitchFamily="18" charset="0"/>
              </a:rPr>
              <a:t>Helpman</a:t>
            </a:r>
            <a:r>
              <a:rPr lang="en-US" sz="2000" dirty="0">
                <a:latin typeface="Georgia" panose="02040502050405020303" pitchFamily="18" charset="0"/>
              </a:rPr>
              <a:t> (1995)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Private sectors matter: (</a:t>
            </a:r>
            <a:r>
              <a:rPr lang="en-US" sz="2000" dirty="0" err="1">
                <a:latin typeface="Georgia" panose="02040502050405020303" pitchFamily="18" charset="0"/>
              </a:rPr>
              <a:t>Staiger</a:t>
            </a:r>
            <a:r>
              <a:rPr lang="en-US" sz="2000" dirty="0">
                <a:latin typeface="Georgia" panose="02040502050405020303" pitchFamily="18" charset="0"/>
              </a:rPr>
              <a:t> &amp; </a:t>
            </a:r>
            <a:r>
              <a:rPr lang="en-US" sz="2000" dirty="0" err="1">
                <a:latin typeface="Georgia" panose="02040502050405020303" pitchFamily="18" charset="0"/>
              </a:rPr>
              <a:t>Tabellini</a:t>
            </a:r>
            <a:r>
              <a:rPr lang="en-US" sz="2000" dirty="0">
                <a:latin typeface="Georgia" panose="02040502050405020303" pitchFamily="18" charset="0"/>
              </a:rPr>
              <a:t>, 1999). 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How about opposition, those elites from the ruling coalition?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This paper focuses on the </a:t>
            </a:r>
            <a:r>
              <a:rPr lang="en-US" sz="2000" b="1" dirty="0">
                <a:latin typeface="Georgia" panose="02040502050405020303" pitchFamily="18" charset="0"/>
              </a:rPr>
              <a:t>strategic behaviors</a:t>
            </a:r>
            <a:r>
              <a:rPr lang="en-US" sz="2000" dirty="0">
                <a:latin typeface="Georgia" panose="02040502050405020303" pitchFamily="18" charset="0"/>
              </a:rPr>
              <a:t> of leaders to form PTAs to consolidate their power vis-à-vis the opposition.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8913"/>
            <a:ext cx="6853335" cy="1143000"/>
          </a:xfrm>
        </p:spPr>
        <p:txBody>
          <a:bodyPr anchor="t"/>
          <a:lstStyle/>
          <a:p>
            <a:r>
              <a:rPr lang="en-US" sz="4000" b="1" dirty="0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Leaders of developing countries: they anticipate a forthcoming structural economic transformation </a:t>
            </a:r>
            <a:r>
              <a:rPr lang="en-US" sz="2000" i="1" dirty="0">
                <a:latin typeface="Georgia" panose="02040502050405020303" pitchFamily="18" charset="0"/>
              </a:rPr>
              <a:t>before</a:t>
            </a:r>
            <a:r>
              <a:rPr lang="en-US" sz="2000" dirty="0">
                <a:latin typeface="Georgia" panose="02040502050405020303" pitchFamily="18" charset="0"/>
              </a:rPr>
              <a:t> the negotiation.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Domestic economic reforms usually provoke controversy and organized opposition.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PTA is an effective instrument for promoting such economic reform.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Argument: The leaders in the developing countries choose to negotiate the PTAs to lock in the economic reforms for the </a:t>
            </a:r>
            <a:r>
              <a:rPr lang="en-US" sz="2000" b="1" dirty="0">
                <a:latin typeface="Georgia" panose="02040502050405020303" pitchFamily="18" charset="0"/>
              </a:rPr>
              <a:t>primary goal of political survival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endParaRPr lang="en-US" sz="2400" dirty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980</Words>
  <Application>Microsoft Office PowerPoint</Application>
  <PresentationFormat>On-screen Show (4:3)</PresentationFormat>
  <Paragraphs>307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Research question</vt:lpstr>
      <vt:lpstr>Context and Rationale</vt:lpstr>
      <vt:lpstr>Context and Rationale</vt:lpstr>
      <vt:lpstr>Context and Rationale</vt:lpstr>
      <vt:lpstr>Theory: The Logic of Economic Reforms </vt:lpstr>
      <vt:lpstr>Research Design  </vt:lpstr>
      <vt:lpstr>Extraction of Datasets</vt:lpstr>
      <vt:lpstr>Research Design  </vt:lpstr>
      <vt:lpstr>Main Hypothesis</vt:lpstr>
      <vt:lpstr>Empirical Findings: Data Description</vt:lpstr>
      <vt:lpstr>Empirical Findings: Data Description</vt:lpstr>
      <vt:lpstr>Empirical Findings: Propensity Score Before Matching </vt:lpstr>
      <vt:lpstr>Empirical Findings: Treatment Effect After Matching 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59</cp:revision>
  <dcterms:created xsi:type="dcterms:W3CDTF">2016-01-13T21:18:08Z</dcterms:created>
  <dcterms:modified xsi:type="dcterms:W3CDTF">2018-09-10T04:11:22Z</dcterms:modified>
</cp:coreProperties>
</file>