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3" r:id="rId1"/>
  </p:sldMasterIdLst>
  <p:notesMasterIdLst>
    <p:notesMasterId r:id="rId21"/>
  </p:notesMasterIdLst>
  <p:sldIdLst>
    <p:sldId id="261" r:id="rId2"/>
    <p:sldId id="265" r:id="rId3"/>
    <p:sldId id="266" r:id="rId4"/>
    <p:sldId id="267" r:id="rId5"/>
    <p:sldId id="294" r:id="rId6"/>
    <p:sldId id="297" r:id="rId7"/>
    <p:sldId id="290" r:id="rId8"/>
    <p:sldId id="270" r:id="rId9"/>
    <p:sldId id="293" r:id="rId10"/>
    <p:sldId id="289" r:id="rId11"/>
    <p:sldId id="275" r:id="rId12"/>
    <p:sldId id="284" r:id="rId13"/>
    <p:sldId id="285" r:id="rId14"/>
    <p:sldId id="291" r:id="rId15"/>
    <p:sldId id="292" r:id="rId16"/>
    <p:sldId id="277" r:id="rId17"/>
    <p:sldId id="263" r:id="rId18"/>
    <p:sldId id="296" r:id="rId19"/>
    <p:sldId id="295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9ACA30A-74E7-4788-980B-C5713E257473}">
          <p14:sldIdLst>
            <p14:sldId id="261"/>
            <p14:sldId id="265"/>
            <p14:sldId id="266"/>
            <p14:sldId id="267"/>
            <p14:sldId id="294"/>
            <p14:sldId id="297"/>
            <p14:sldId id="290"/>
            <p14:sldId id="270"/>
            <p14:sldId id="293"/>
            <p14:sldId id="289"/>
            <p14:sldId id="275"/>
            <p14:sldId id="284"/>
            <p14:sldId id="285"/>
            <p14:sldId id="291"/>
            <p14:sldId id="292"/>
            <p14:sldId id="277"/>
            <p14:sldId id="263"/>
            <p14:sldId id="296"/>
            <p14:sldId id="29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1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2" autoAdjust="0"/>
    <p:restoredTop sz="85714" autoAdjust="0"/>
  </p:normalViewPr>
  <p:slideViewPr>
    <p:cSldViewPr snapToGrid="0" snapToObjects="1">
      <p:cViewPr varScale="1">
        <p:scale>
          <a:sx n="89" d="100"/>
          <a:sy n="89" d="100"/>
        </p:scale>
        <p:origin x="720" y="6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0239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8" d="100"/>
          <a:sy n="68" d="100"/>
        </p:scale>
        <p:origin x="3288" y="2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4A982C-8357-4A11-962B-225B16FC7B2F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18FA1D-62CC-431E-8781-DCDB56443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224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8FA1D-62CC-431E-8781-DCDB56443A0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087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hello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8FA1D-62CC-431E-8781-DCDB56443A0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1623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hello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8FA1D-62CC-431E-8781-DCDB56443A0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542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tru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4"/>
          <p:cNvSpPr>
            <a:spLocks noGrp="1"/>
          </p:cNvSpPr>
          <p:nvPr>
            <p:ph type="title" hasCustomPrompt="1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>
            <a:lvl1pPr algn="l">
              <a:defRPr sz="4400"/>
            </a:lvl1pPr>
          </a:lstStyle>
          <a:p>
            <a:r>
              <a:rPr lang="en-US" sz="7200" dirty="0">
                <a:solidFill>
                  <a:srgbClr val="131F33"/>
                </a:solidFill>
                <a:latin typeface="Georgia"/>
                <a:cs typeface="Georgia"/>
              </a:rPr>
              <a:t>Hello.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628650" y="1820863"/>
            <a:ext cx="6427788" cy="3723137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 baseline="0">
                <a:solidFill>
                  <a:schemeClr val="tx2"/>
                </a:solidFill>
                <a:latin typeface="+mj-lt"/>
              </a:defRPr>
            </a:lvl1pPr>
          </a:lstStyle>
          <a:p>
            <a:pPr>
              <a:lnSpc>
                <a:spcPct val="130000"/>
              </a:lnSpc>
            </a:pPr>
            <a:r>
              <a:rPr lang="en-US" dirty="0">
                <a:solidFill>
                  <a:srgbClr val="A6A6A6"/>
                </a:solidFill>
                <a:latin typeface="+mn-lt"/>
                <a:cs typeface="Georgia"/>
              </a:rPr>
              <a:t>This </a:t>
            </a:r>
            <a:r>
              <a:rPr lang="en-US" dirty="0" err="1">
                <a:solidFill>
                  <a:srgbClr val="A6A6A6"/>
                </a:solidFill>
                <a:latin typeface="+mn-lt"/>
                <a:cs typeface="Georgia"/>
              </a:rPr>
              <a:t>Powerpoint</a:t>
            </a:r>
            <a:r>
              <a:rPr lang="en-US" dirty="0">
                <a:solidFill>
                  <a:srgbClr val="A6A6A6"/>
                </a:solidFill>
                <a:latin typeface="+mn-lt"/>
                <a:cs typeface="Georgia"/>
              </a:rPr>
              <a:t> template has been created to help 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A6A6A6"/>
                </a:solidFill>
                <a:latin typeface="+mn-lt"/>
                <a:cs typeface="Georgia"/>
              </a:rPr>
              <a:t>you tell your Illinois Story in the best possible way. To help you make this presentation </a:t>
            </a:r>
            <a:r>
              <a:rPr lang="en-US" dirty="0">
                <a:solidFill>
                  <a:srgbClr val="131F33"/>
                </a:solidFill>
                <a:latin typeface="+mn-lt"/>
                <a:cs typeface="Georgia"/>
              </a:rPr>
              <a:t>we recommend the following font styles:</a:t>
            </a:r>
          </a:p>
          <a:p>
            <a:r>
              <a:rPr lang="en-US" sz="4200" b="1" dirty="0">
                <a:solidFill>
                  <a:srgbClr val="FA6300"/>
                </a:solidFill>
              </a:rPr>
              <a:t>Headers: Calibri 42pt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131F33"/>
                </a:solidFill>
                <a:latin typeface="+mn-lt"/>
                <a:cs typeface="Georgia"/>
              </a:rPr>
              <a:t>Body Copy: Georgia 18pt</a:t>
            </a:r>
          </a:p>
          <a:p>
            <a:pPr>
              <a:lnSpc>
                <a:spcPct val="120000"/>
              </a:lnSpc>
            </a:pPr>
            <a:endParaRPr lang="en-US" dirty="0">
              <a:solidFill>
                <a:srgbClr val="131F33"/>
              </a:solidFill>
              <a:latin typeface="+mn-lt"/>
              <a:cs typeface="Georgia"/>
            </a:endParaRPr>
          </a:p>
          <a:p>
            <a:pPr>
              <a:lnSpc>
                <a:spcPct val="130000"/>
              </a:lnSpc>
            </a:pPr>
            <a:r>
              <a:rPr lang="en-US" sz="1400" dirty="0">
                <a:solidFill>
                  <a:srgbClr val="131F33"/>
                </a:solidFill>
                <a:latin typeface="Georgia"/>
                <a:cs typeface="Georgia"/>
              </a:rPr>
              <a:t>If you need assistance, please contact Creative Services. </a:t>
            </a:r>
            <a:r>
              <a:rPr lang="en-US" sz="1400" dirty="0" err="1">
                <a:solidFill>
                  <a:srgbClr val="131F33"/>
                </a:solidFill>
                <a:latin typeface="Georgia"/>
                <a:cs typeface="Georgia"/>
              </a:rPr>
              <a:t>creativeservices@illinois.edu</a:t>
            </a:r>
            <a:r>
              <a:rPr lang="en-US" sz="1400" dirty="0">
                <a:solidFill>
                  <a:srgbClr val="131F33"/>
                </a:solidFill>
                <a:latin typeface="Georgia"/>
                <a:cs typeface="Georgia"/>
              </a:rPr>
              <a:t> or (217)333-9200</a:t>
            </a:r>
          </a:p>
          <a:p>
            <a:pPr>
              <a:lnSpc>
                <a:spcPct val="120000"/>
              </a:lnSpc>
            </a:pPr>
            <a:endParaRPr lang="en-US" dirty="0">
              <a:solidFill>
                <a:srgbClr val="131F33"/>
              </a:solidFill>
              <a:latin typeface="+mn-lt"/>
              <a:cs typeface="Georgia"/>
            </a:endParaRP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010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lide4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5505750" cy="160767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28650" y="1973263"/>
            <a:ext cx="2964150" cy="13747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800">
                <a:latin typeface="+mn-lt"/>
              </a:defRPr>
            </a:lvl3pPr>
            <a:lvl4pPr marL="1371600" indent="0">
              <a:buNone/>
              <a:defRPr sz="1800">
                <a:latin typeface="+mn-lt"/>
              </a:defRPr>
            </a:lvl4pPr>
            <a:lvl5pPr marL="1828800" indent="0">
              <a:buNone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5" name="Picture 4" descr="Slide4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16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9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05800" cy="1143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>
                <a:solidFill>
                  <a:srgbClr val="131F33"/>
                </a:solidFill>
              </a:rPr>
              <a:t>Click to edit Master title style</a:t>
            </a:r>
            <a:endParaRPr lang="en-US" dirty="0">
              <a:solidFill>
                <a:srgbClr val="131F33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305800" cy="4525963"/>
          </a:xfrm>
          <a:prstGeom prst="rect">
            <a:avLst/>
          </a:prstGeom>
        </p:spPr>
        <p:txBody>
          <a:bodyPr/>
          <a:lstStyle/>
          <a:p>
            <a:pPr lvl="0" defTabSz="914400">
              <a:buFont typeface="Wingdings" charset="0"/>
              <a:buChar char=""/>
            </a:pPr>
            <a:r>
              <a:rPr lang="en-US" sz="200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Click to edit Master text styles</a:t>
            </a:r>
          </a:p>
          <a:p>
            <a:pPr lvl="1" defTabSz="914400">
              <a:buFont typeface="Wingdings" charset="0"/>
              <a:buChar char=""/>
            </a:pPr>
            <a:r>
              <a:rPr lang="en-US" sz="200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Second level</a:t>
            </a:r>
          </a:p>
          <a:p>
            <a:pPr lvl="2" defTabSz="914400">
              <a:buFont typeface="Wingdings" charset="0"/>
              <a:buChar char=""/>
            </a:pPr>
            <a:r>
              <a:rPr lang="en-US" sz="200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Third level</a:t>
            </a:r>
          </a:p>
          <a:p>
            <a:pPr lvl="3" defTabSz="914400">
              <a:buFont typeface="Wingdings" charset="0"/>
              <a:buChar char=""/>
            </a:pPr>
            <a:r>
              <a:rPr lang="en-US" sz="200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Fourth level</a:t>
            </a:r>
          </a:p>
          <a:p>
            <a:pPr lvl="4" defTabSz="914400">
              <a:buFont typeface="Wingdings" charset="0"/>
              <a:buChar char=""/>
            </a:pPr>
            <a:r>
              <a:rPr lang="en-US" sz="200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Fifth level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Georgia"/>
              <a:cs typeface="Georgia"/>
            </a:endParaRPr>
          </a:p>
        </p:txBody>
      </p:sp>
      <p:pic>
        <p:nvPicPr>
          <p:cNvPr id="6" name="Picture 5" descr="Slide9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64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1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5867400" cy="1143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>
                <a:solidFill>
                  <a:srgbClr val="131F33"/>
                </a:solidFill>
              </a:rPr>
              <a:t>Click to edit Master title style</a:t>
            </a:r>
            <a:endParaRPr lang="en-US" dirty="0">
              <a:solidFill>
                <a:srgbClr val="131F33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5867400" cy="4525963"/>
          </a:xfrm>
          <a:prstGeom prst="rect">
            <a:avLst/>
          </a:prstGeom>
        </p:spPr>
        <p:txBody>
          <a:bodyPr/>
          <a:lstStyle/>
          <a:p>
            <a:pPr lvl="0" defTabSz="914400">
              <a:buFont typeface="Wingdings" charset="0"/>
              <a:buChar char=""/>
            </a:pPr>
            <a:r>
              <a:rPr lang="en-US" sz="200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Click to edit Master text styles</a:t>
            </a:r>
          </a:p>
          <a:p>
            <a:pPr lvl="1" defTabSz="914400">
              <a:buFont typeface="Wingdings" charset="0"/>
              <a:buChar char=""/>
            </a:pPr>
            <a:r>
              <a:rPr lang="en-US" sz="200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Second level</a:t>
            </a:r>
          </a:p>
          <a:p>
            <a:pPr lvl="2" defTabSz="914400">
              <a:buFont typeface="Wingdings" charset="0"/>
              <a:buChar char=""/>
            </a:pPr>
            <a:r>
              <a:rPr lang="en-US" sz="200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Third level</a:t>
            </a:r>
          </a:p>
          <a:p>
            <a:pPr lvl="3" defTabSz="914400">
              <a:buFont typeface="Wingdings" charset="0"/>
              <a:buChar char=""/>
            </a:pPr>
            <a:r>
              <a:rPr lang="en-US" sz="200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Fourth level</a:t>
            </a:r>
          </a:p>
          <a:p>
            <a:pPr lvl="4" defTabSz="914400">
              <a:buFont typeface="Wingdings" charset="0"/>
              <a:buChar char=""/>
            </a:pPr>
            <a:r>
              <a:rPr lang="en-US" sz="200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Fifth level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Georgia"/>
              <a:cs typeface="Georgia"/>
            </a:endParaRPr>
          </a:p>
        </p:txBody>
      </p:sp>
      <p:pic>
        <p:nvPicPr>
          <p:cNvPr id="6" name="Picture 5" descr="Slide18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20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stru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4"/>
          <p:cNvSpPr>
            <a:spLocks noGrp="1"/>
          </p:cNvSpPr>
          <p:nvPr>
            <p:ph type="title" hasCustomPrompt="1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>
            <a:lvl1pPr algn="l">
              <a:defRPr sz="4400"/>
            </a:lvl1pPr>
          </a:lstStyle>
          <a:p>
            <a:r>
              <a:rPr lang="en-US" sz="7200" dirty="0">
                <a:solidFill>
                  <a:srgbClr val="131F33"/>
                </a:solidFill>
                <a:latin typeface="Georgia"/>
                <a:cs typeface="Georgia"/>
              </a:rPr>
              <a:t>Hello.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628650" y="1820863"/>
            <a:ext cx="6427788" cy="3723137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 baseline="0">
                <a:solidFill>
                  <a:schemeClr val="tx2"/>
                </a:solidFill>
                <a:latin typeface="+mj-lt"/>
              </a:defRPr>
            </a:lvl1pPr>
          </a:lstStyle>
          <a:p>
            <a:pPr>
              <a:lnSpc>
                <a:spcPct val="130000"/>
              </a:lnSpc>
            </a:pPr>
            <a:r>
              <a:rPr lang="en-US" dirty="0">
                <a:solidFill>
                  <a:srgbClr val="A6A6A6"/>
                </a:solidFill>
                <a:latin typeface="+mn-lt"/>
                <a:cs typeface="Georgia"/>
              </a:rPr>
              <a:t>This </a:t>
            </a:r>
            <a:r>
              <a:rPr lang="en-US" dirty="0" err="1">
                <a:solidFill>
                  <a:srgbClr val="A6A6A6"/>
                </a:solidFill>
                <a:latin typeface="+mn-lt"/>
                <a:cs typeface="Georgia"/>
              </a:rPr>
              <a:t>Powerpoint</a:t>
            </a:r>
            <a:r>
              <a:rPr lang="en-US" dirty="0">
                <a:solidFill>
                  <a:srgbClr val="A6A6A6"/>
                </a:solidFill>
                <a:latin typeface="+mn-lt"/>
                <a:cs typeface="Georgia"/>
              </a:rPr>
              <a:t> template has been created to help 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A6A6A6"/>
                </a:solidFill>
                <a:latin typeface="+mn-lt"/>
                <a:cs typeface="Georgia"/>
              </a:rPr>
              <a:t>you tell your Illinois Story in the best possible way. To help you make this presentation </a:t>
            </a:r>
            <a:r>
              <a:rPr lang="en-US" dirty="0">
                <a:solidFill>
                  <a:srgbClr val="131F33"/>
                </a:solidFill>
                <a:latin typeface="+mn-lt"/>
                <a:cs typeface="Georgia"/>
              </a:rPr>
              <a:t>we recommend the following font styles:</a:t>
            </a:r>
          </a:p>
          <a:p>
            <a:r>
              <a:rPr lang="en-US" sz="4200" b="1" dirty="0">
                <a:solidFill>
                  <a:srgbClr val="FA6300"/>
                </a:solidFill>
              </a:rPr>
              <a:t>Headers: Calibri 42pt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131F33"/>
                </a:solidFill>
                <a:latin typeface="+mn-lt"/>
                <a:cs typeface="Georgia"/>
              </a:rPr>
              <a:t>Body Copy: Georgia 18pt</a:t>
            </a:r>
          </a:p>
          <a:p>
            <a:pPr>
              <a:lnSpc>
                <a:spcPct val="120000"/>
              </a:lnSpc>
            </a:pPr>
            <a:endParaRPr lang="en-US" dirty="0">
              <a:solidFill>
                <a:srgbClr val="131F33"/>
              </a:solidFill>
              <a:latin typeface="+mn-lt"/>
              <a:cs typeface="Georgia"/>
            </a:endParaRPr>
          </a:p>
          <a:p>
            <a:pPr>
              <a:lnSpc>
                <a:spcPct val="130000"/>
              </a:lnSpc>
            </a:pPr>
            <a:r>
              <a:rPr lang="en-US" sz="1400" dirty="0">
                <a:solidFill>
                  <a:srgbClr val="131F33"/>
                </a:solidFill>
                <a:latin typeface="Georgia"/>
                <a:cs typeface="Georgia"/>
              </a:rPr>
              <a:t>If you need assistance, please contact Creative Services. </a:t>
            </a:r>
            <a:r>
              <a:rPr lang="en-US" sz="1400" dirty="0" err="1">
                <a:solidFill>
                  <a:srgbClr val="131F33"/>
                </a:solidFill>
                <a:latin typeface="Georgia"/>
                <a:cs typeface="Georgia"/>
              </a:rPr>
              <a:t>creativeservices@illinois.edu</a:t>
            </a:r>
            <a:r>
              <a:rPr lang="en-US" sz="1400" dirty="0">
                <a:solidFill>
                  <a:srgbClr val="131F33"/>
                </a:solidFill>
                <a:latin typeface="Georgia"/>
                <a:cs typeface="Georgia"/>
              </a:rPr>
              <a:t> or (217)333-9200</a:t>
            </a:r>
          </a:p>
          <a:p>
            <a:pPr>
              <a:lnSpc>
                <a:spcPct val="120000"/>
              </a:lnSpc>
            </a:pPr>
            <a:endParaRPr lang="en-US" dirty="0">
              <a:solidFill>
                <a:srgbClr val="131F33"/>
              </a:solidFill>
              <a:latin typeface="+mn-lt"/>
              <a:cs typeface="Georgia"/>
            </a:endParaRP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011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lide4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5505750" cy="160767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28650" y="1973263"/>
            <a:ext cx="2964150" cy="13747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800">
                <a:latin typeface="+mn-lt"/>
              </a:defRPr>
            </a:lvl3pPr>
            <a:lvl4pPr marL="1371600" indent="0">
              <a:buNone/>
              <a:defRPr sz="1800">
                <a:latin typeface="+mn-lt"/>
              </a:defRPr>
            </a:lvl4pPr>
            <a:lvl5pPr marL="1828800" indent="0">
              <a:buNone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281579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9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05800" cy="1143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>
                <a:solidFill>
                  <a:srgbClr val="131F33"/>
                </a:solidFill>
              </a:rPr>
              <a:t>Slide Title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305800" cy="4525963"/>
          </a:xfrm>
          <a:prstGeom prst="rect">
            <a:avLst/>
          </a:prstGeom>
        </p:spPr>
        <p:txBody>
          <a:bodyPr/>
          <a:lstStyle/>
          <a:p>
            <a:pPr defTabSz="914400">
              <a:buFont typeface="Wingdings" charset="0"/>
              <a:buChar char=""/>
            </a:pP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Lorem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ipsum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no sea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takimata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sanctus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est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Lorem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ipsum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dolor sit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amet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. At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vero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eos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et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accusam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et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justo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duo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dolores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et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ea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rebum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.</a:t>
            </a:r>
          </a:p>
          <a:p>
            <a:pPr defTabSz="914400">
              <a:buFont typeface="Wingdings" charset="0"/>
              <a:buChar char=""/>
            </a:pP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Consectetuer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adipiscing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elit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,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sed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diam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nonummy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nibh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Georgia"/>
              <a:cs typeface="Georgia"/>
            </a:endParaRPr>
          </a:p>
          <a:p>
            <a:pPr defTabSz="914400">
              <a:buFont typeface="Wingdings" charset="0"/>
              <a:buChar char=""/>
            </a:pP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Duis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autem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vel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eum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iriure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in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hendrerit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in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vulputate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velit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.</a:t>
            </a:r>
          </a:p>
          <a:p>
            <a:pPr defTabSz="914400">
              <a:buFont typeface="Wingdings" charset="0"/>
              <a:buChar char=""/>
            </a:pP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Hendrerit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in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vulputate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velit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esse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molestie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consequat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.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Lorem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ipsum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dolor sit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amet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.</a:t>
            </a:r>
          </a:p>
          <a:p>
            <a:endParaRPr lang="en-US" sz="2000" dirty="0">
              <a:solidFill>
                <a:schemeClr val="bg1">
                  <a:lumMod val="50000"/>
                </a:schemeClr>
              </a:solidFill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2905352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18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5867400" cy="1143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>
                <a:solidFill>
                  <a:srgbClr val="131F33"/>
                </a:solidFill>
              </a:rPr>
              <a:t>Slide Title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5867400" cy="4525963"/>
          </a:xfrm>
          <a:prstGeom prst="rect">
            <a:avLst/>
          </a:prstGeom>
        </p:spPr>
        <p:txBody>
          <a:bodyPr/>
          <a:lstStyle/>
          <a:p>
            <a:pPr defTabSz="914400">
              <a:buFont typeface="Wingdings" charset="0"/>
              <a:buChar char=""/>
            </a:pP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Lorem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ipsum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no sea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takimata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sanctus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est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Lorem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ipsum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dolor sit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amet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. At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vero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eos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et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accusam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et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justo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duo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dolores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et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ea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rebum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.</a:t>
            </a:r>
          </a:p>
          <a:p>
            <a:pPr defTabSz="914400">
              <a:buFont typeface="Wingdings" charset="0"/>
              <a:buChar char=""/>
            </a:pP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Consectetuer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adipiscing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elit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,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sed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diam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nonummy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nibh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Georgia"/>
              <a:cs typeface="Georgia"/>
            </a:endParaRPr>
          </a:p>
          <a:p>
            <a:pPr defTabSz="914400">
              <a:buFont typeface="Wingdings" charset="0"/>
              <a:buChar char=""/>
            </a:pP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Duis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autem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vel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eum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iriure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in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hendrerit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in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vulputate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velit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.</a:t>
            </a:r>
          </a:p>
          <a:p>
            <a:pPr defTabSz="914400">
              <a:buFont typeface="Wingdings" charset="0"/>
              <a:buChar char=""/>
            </a:pP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Hendrerit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in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vulputate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velit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esse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molestie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consequat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.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Lorem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ipsum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dolor sit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amet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.</a:t>
            </a:r>
          </a:p>
          <a:p>
            <a:endParaRPr lang="en-US" sz="2000" dirty="0">
              <a:solidFill>
                <a:schemeClr val="bg1">
                  <a:lumMod val="50000"/>
                </a:schemeClr>
              </a:solidFill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2766779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432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49" r:id="rId5"/>
    <p:sldLayoutId id="2147483650" r:id="rId6"/>
    <p:sldLayoutId id="2147483651" r:id="rId7"/>
    <p:sldLayoutId id="2147483652" r:id="rId8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1F5DE8A-09A6-409B-B3D6-1A4D91879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b="1" dirty="0"/>
            </a:br>
            <a:endParaRPr lang="en-US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3761942-CDE1-46F7-9683-96CEA34409A3}"/>
              </a:ext>
            </a:extLst>
          </p:cNvPr>
          <p:cNvSpPr/>
          <p:nvPr/>
        </p:nvSpPr>
        <p:spPr>
          <a:xfrm>
            <a:off x="774550" y="1295321"/>
            <a:ext cx="648148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latin typeface="+mj-lt"/>
              </a:rPr>
              <a:t>Why and When will Leaders of Developing County Negotiate South-North Preferential Trade Agreements?</a:t>
            </a:r>
            <a:endParaRPr lang="en-US" sz="3600" dirty="0"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40B93B-9425-4B1E-B5A4-8F393B8133C2}"/>
              </a:ext>
            </a:extLst>
          </p:cNvPr>
          <p:cNvSpPr txBox="1"/>
          <p:nvPr/>
        </p:nvSpPr>
        <p:spPr>
          <a:xfrm>
            <a:off x="3945366" y="4480560"/>
            <a:ext cx="33794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j-lt"/>
              </a:rPr>
              <a:t>Lucie Lu</a:t>
            </a:r>
          </a:p>
          <a:p>
            <a:r>
              <a:rPr lang="en-US" sz="2000" dirty="0">
                <a:latin typeface="+mj-lt"/>
              </a:rPr>
              <a:t>Department of Political Science</a:t>
            </a:r>
          </a:p>
        </p:txBody>
      </p:sp>
    </p:spTree>
    <p:extLst>
      <p:ext uri="{BB962C8B-B14F-4D97-AF65-F5344CB8AC3E}">
        <p14:creationId xmlns:p14="http://schemas.microsoft.com/office/powerpoint/2010/main" val="3429692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BCC93-7E5B-4E0B-BC6B-BFB9410A4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83" y="311013"/>
            <a:ext cx="8305800" cy="641282"/>
          </a:xfrm>
        </p:spPr>
        <p:txBody>
          <a:bodyPr/>
          <a:lstStyle/>
          <a:p>
            <a:r>
              <a:rPr lang="en-US" sz="4000" b="1" dirty="0"/>
              <a:t>E</a:t>
            </a:r>
            <a:r>
              <a:rPr lang="en-US" altLang="zh-CN" sz="4000" b="1" dirty="0"/>
              <a:t>xamples</a:t>
            </a:r>
            <a:r>
              <a:rPr lang="en-US" sz="4000" b="1" dirty="0"/>
              <a:t> in 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8A888-08F1-4237-B13E-AE90ABCC3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FA0C1B7-6ADD-4249-BC71-3948406DC04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3295073"/>
              </p:ext>
            </p:extLst>
          </p:nvPr>
        </p:nvGraphicFramePr>
        <p:xfrm>
          <a:off x="155510" y="1272706"/>
          <a:ext cx="3956180" cy="47507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479">
                  <a:extLst>
                    <a:ext uri="{9D8B030D-6E8A-4147-A177-3AD203B41FA5}">
                      <a16:colId xmlns:a16="http://schemas.microsoft.com/office/drawing/2014/main" val="989939223"/>
                    </a:ext>
                  </a:extLst>
                </a:gridCol>
                <a:gridCol w="431277">
                  <a:extLst>
                    <a:ext uri="{9D8B030D-6E8A-4147-A177-3AD203B41FA5}">
                      <a16:colId xmlns:a16="http://schemas.microsoft.com/office/drawing/2014/main" val="1453167551"/>
                    </a:ext>
                  </a:extLst>
                </a:gridCol>
                <a:gridCol w="579528">
                  <a:extLst>
                    <a:ext uri="{9D8B030D-6E8A-4147-A177-3AD203B41FA5}">
                      <a16:colId xmlns:a16="http://schemas.microsoft.com/office/drawing/2014/main" val="93091768"/>
                    </a:ext>
                  </a:extLst>
                </a:gridCol>
                <a:gridCol w="593007">
                  <a:extLst>
                    <a:ext uri="{9D8B030D-6E8A-4147-A177-3AD203B41FA5}">
                      <a16:colId xmlns:a16="http://schemas.microsoft.com/office/drawing/2014/main" val="2714195197"/>
                    </a:ext>
                  </a:extLst>
                </a:gridCol>
                <a:gridCol w="634979">
                  <a:extLst>
                    <a:ext uri="{9D8B030D-6E8A-4147-A177-3AD203B41FA5}">
                      <a16:colId xmlns:a16="http://schemas.microsoft.com/office/drawing/2014/main" val="427274139"/>
                    </a:ext>
                  </a:extLst>
                </a:gridCol>
                <a:gridCol w="541176">
                  <a:extLst>
                    <a:ext uri="{9D8B030D-6E8A-4147-A177-3AD203B41FA5}">
                      <a16:colId xmlns:a16="http://schemas.microsoft.com/office/drawing/2014/main" val="310886011"/>
                    </a:ext>
                  </a:extLst>
                </a:gridCol>
                <a:gridCol w="528734">
                  <a:extLst>
                    <a:ext uri="{9D8B030D-6E8A-4147-A177-3AD203B41FA5}">
                      <a16:colId xmlns:a16="http://schemas.microsoft.com/office/drawing/2014/main" val="3340810437"/>
                    </a:ext>
                  </a:extLst>
                </a:gridCol>
              </a:tblGrid>
              <a:tr h="624562"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+mn-lt"/>
                        </a:rPr>
                        <a:t>Coun</a:t>
                      </a:r>
                      <a:r>
                        <a:rPr lang="en-US" sz="1200" dirty="0">
                          <a:latin typeface="+mn-lt"/>
                        </a:rPr>
                        <a:t>-try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n-lt"/>
                        </a:rPr>
                        <a:t>Ye-</a:t>
                      </a:r>
                      <a:r>
                        <a:rPr lang="en-US" sz="1200" dirty="0" err="1">
                          <a:latin typeface="+mn-lt"/>
                        </a:rPr>
                        <a:t>ar</a:t>
                      </a:r>
                      <a:endParaRPr lang="en-US" sz="12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n-lt"/>
                        </a:rPr>
                        <a:t>Lea-der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n-lt"/>
                        </a:rPr>
                        <a:t>Reg-</a:t>
                      </a:r>
                      <a:r>
                        <a:rPr lang="en-US" sz="1200" dirty="0" err="1">
                          <a:latin typeface="+mn-lt"/>
                        </a:rPr>
                        <a:t>ime</a:t>
                      </a:r>
                      <a:endParaRPr lang="en-US" sz="12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n-lt"/>
                        </a:rPr>
                        <a:t>R.T. Past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n-lt"/>
                        </a:rPr>
                        <a:t>P. Eff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n-lt"/>
                        </a:rPr>
                        <a:t>PTA </a:t>
                      </a:r>
                      <a:r>
                        <a:rPr lang="en-US" sz="1200" dirty="0" err="1">
                          <a:latin typeface="+mn-lt"/>
                        </a:rPr>
                        <a:t>nego</a:t>
                      </a:r>
                      <a:endParaRPr lang="en-US" sz="12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2488615"/>
                  </a:ext>
                </a:extLst>
              </a:tr>
              <a:tr h="18774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Albania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1995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Berisha</a:t>
                      </a: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Dem.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5056101"/>
                  </a:ext>
                </a:extLst>
              </a:tr>
              <a:tr h="18774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Albania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1996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Berisha</a:t>
                      </a: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Dem.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8535084"/>
                  </a:ext>
                </a:extLst>
              </a:tr>
              <a:tr h="18774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Albania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1997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Berisha</a:t>
                      </a: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Dem.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860692"/>
                  </a:ext>
                </a:extLst>
              </a:tr>
              <a:tr h="18774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Albania</a:t>
                      </a:r>
                    </a:p>
                  </a:txBody>
                  <a:tcPr marL="9525" marR="9525" marT="9525" marB="0" anchor="ctr">
                    <a:solidFill>
                      <a:srgbClr val="E7F0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1997</a:t>
                      </a:r>
                    </a:p>
                  </a:txBody>
                  <a:tcPr marL="9525" marR="9525" marT="9525" marB="0" anchor="ctr">
                    <a:solidFill>
                      <a:srgbClr val="E7F0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Fatas</a:t>
                      </a:r>
                    </a:p>
                  </a:txBody>
                  <a:tcPr marL="9525" marR="9525" marT="9525" marB="0" anchor="ctr">
                    <a:solidFill>
                      <a:srgbClr val="E7F0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Dem.</a:t>
                      </a:r>
                    </a:p>
                  </a:txBody>
                  <a:tcPr marL="9525" marR="9525" marT="9525" marB="0" anchor="ctr">
                    <a:solidFill>
                      <a:srgbClr val="E7F0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</a:p>
                  </a:txBody>
                  <a:tcPr marL="9525" marR="9525" marT="9525" marB="0" anchor="ctr">
                    <a:solidFill>
                      <a:srgbClr val="E7F0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rgbClr val="E7F0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rgbClr val="E7F0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031211"/>
                  </a:ext>
                </a:extLst>
              </a:tr>
              <a:tr h="18774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Albania</a:t>
                      </a:r>
                    </a:p>
                  </a:txBody>
                  <a:tcPr marL="9525" marR="9525" marT="9525" marB="0" anchor="ctr">
                    <a:solidFill>
                      <a:srgbClr val="E7F0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1998</a:t>
                      </a:r>
                    </a:p>
                  </a:txBody>
                  <a:tcPr marL="9525" marR="9525" marT="9525" marB="0" anchor="ctr">
                    <a:solidFill>
                      <a:srgbClr val="E7F0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Fatas</a:t>
                      </a: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E7F0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Dem.</a:t>
                      </a:r>
                    </a:p>
                  </a:txBody>
                  <a:tcPr marL="9525" marR="9525" marT="9525" marB="0" anchor="ctr">
                    <a:solidFill>
                      <a:srgbClr val="E7F0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</a:p>
                  </a:txBody>
                  <a:tcPr marL="9525" marR="9525" marT="9525" marB="0" anchor="ctr">
                    <a:solidFill>
                      <a:srgbClr val="E7F0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>
                    <a:solidFill>
                      <a:srgbClr val="E7F0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rgbClr val="E7F0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5919797"/>
                  </a:ext>
                </a:extLst>
              </a:tr>
              <a:tr h="1877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Albania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1999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Meta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Dem.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NA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049679"/>
                  </a:ext>
                </a:extLst>
              </a:tr>
              <a:tr h="1877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Albania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2000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Meta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Dem.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NA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4102305"/>
                  </a:ext>
                </a:extLst>
              </a:tr>
              <a:tr h="1877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Albania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2001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Meta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Dem.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NA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939687"/>
                  </a:ext>
                </a:extLst>
              </a:tr>
              <a:tr h="1877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Albania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2002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Meta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Dem.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NA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9165349"/>
                  </a:ext>
                </a:extLst>
              </a:tr>
              <a:tr h="299269"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50000"/>
                        </a:lnSpc>
                      </a:pP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rgbClr val="E7F0F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50000"/>
                        </a:lnSpc>
                      </a:pP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rgbClr val="E7F0F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50000"/>
                        </a:lnSpc>
                      </a:pP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rgbClr val="E7F0F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50000"/>
                        </a:lnSpc>
                      </a:pP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</a:t>
                      </a:r>
                    </a:p>
                    <a:p>
                      <a:pPr algn="ctr" rtl="0" fontAlgn="ctr">
                        <a:lnSpc>
                          <a:spcPct val="50000"/>
                        </a:lnSpc>
                      </a:pP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</a:t>
                      </a:r>
                    </a:p>
                    <a:p>
                      <a:pPr algn="ctr" rtl="0" fontAlgn="ctr">
                        <a:lnSpc>
                          <a:spcPct val="50000"/>
                        </a:lnSpc>
                      </a:pP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</a:t>
                      </a:r>
                    </a:p>
                  </a:txBody>
                  <a:tcPr marL="9525" marR="9525" marT="9525" marB="0" anchor="ctr">
                    <a:solidFill>
                      <a:srgbClr val="E7F0F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50000"/>
                        </a:lnSpc>
                      </a:pP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rgbClr val="E7F0F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50000"/>
                        </a:lnSpc>
                      </a:pP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rgbClr val="E7F0F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50000"/>
                        </a:lnSpc>
                      </a:pP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rgbClr val="E7F0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031351"/>
                  </a:ext>
                </a:extLst>
              </a:tr>
              <a:tr h="1877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Algeria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1995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Zeroual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Dict.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Regime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1732952"/>
                  </a:ext>
                </a:extLst>
              </a:tr>
              <a:tr h="1877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Algeria</a:t>
                      </a: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1996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Zeroual</a:t>
                      </a: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Regime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1247102"/>
                  </a:ext>
                </a:extLst>
              </a:tr>
              <a:tr h="1877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Algeria</a:t>
                      </a: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1997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Zeroual</a:t>
                      </a: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Regime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584525"/>
                  </a:ext>
                </a:extLst>
              </a:tr>
              <a:tr h="1877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Algeria</a:t>
                      </a: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1998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Zeroual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Regime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9463443"/>
                  </a:ext>
                </a:extLst>
              </a:tr>
              <a:tr h="1877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Algeria</a:t>
                      </a: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1999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Zeroual</a:t>
                      </a: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Regime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3459128"/>
                  </a:ext>
                </a:extLst>
              </a:tr>
              <a:tr h="36618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Nambia</a:t>
                      </a: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2005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Pohamb</a:t>
                      </a: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Opposit</a:t>
                      </a: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-ion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1220407"/>
                  </a:ext>
                </a:extLst>
              </a:tr>
              <a:tr h="366187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Nambia</a:t>
                      </a: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50000"/>
                        </a:lnSpc>
                      </a:pP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algn="ctr">
                        <a:lnSpc>
                          <a:spcPct val="50000"/>
                        </a:lnSpc>
                      </a:pP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algn="ctr">
                        <a:lnSpc>
                          <a:spcPct val="50000"/>
                        </a:lnSpc>
                      </a:pP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Pohamb</a:t>
                      </a: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Opposit</a:t>
                      </a: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-ion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50000"/>
                        </a:lnSpc>
                      </a:pP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algn="ctr">
                        <a:lnSpc>
                          <a:spcPct val="50000"/>
                        </a:lnSpc>
                      </a:pP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algn="ctr">
                        <a:lnSpc>
                          <a:spcPct val="50000"/>
                        </a:lnSpc>
                      </a:pP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50000"/>
                        </a:lnSpc>
                      </a:pP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algn="ctr">
                        <a:lnSpc>
                          <a:spcPct val="50000"/>
                        </a:lnSpc>
                      </a:pP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algn="ctr">
                        <a:lnSpc>
                          <a:spcPct val="50000"/>
                        </a:lnSpc>
                      </a:pP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1928345"/>
                  </a:ext>
                </a:extLst>
              </a:tr>
              <a:tr h="366187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Nambia</a:t>
                      </a: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2015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Pohamb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Opposit</a:t>
                      </a: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-ion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220387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527A7C9-47F6-430E-B034-6E39C540FABF}"/>
              </a:ext>
            </a:extLst>
          </p:cNvPr>
          <p:cNvSpPr txBox="1"/>
          <p:nvPr/>
        </p:nvSpPr>
        <p:spPr>
          <a:xfrm>
            <a:off x="304800" y="922416"/>
            <a:ext cx="35505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Georgia" panose="02040502050405020303" pitchFamily="18" charset="0"/>
              </a:rPr>
              <a:t>Unit of analysis: Leader-Year</a:t>
            </a:r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2EBF6D83-0BE0-40F4-983F-8AAF83907AE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6006380"/>
              </p:ext>
            </p:extLst>
          </p:nvPr>
        </p:nvGraphicFramePr>
        <p:xfrm>
          <a:off x="4412208" y="2255245"/>
          <a:ext cx="4688928" cy="2042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983">
                  <a:extLst>
                    <a:ext uri="{9D8B030D-6E8A-4147-A177-3AD203B41FA5}">
                      <a16:colId xmlns:a16="http://schemas.microsoft.com/office/drawing/2014/main" val="989939223"/>
                    </a:ext>
                  </a:extLst>
                </a:gridCol>
                <a:gridCol w="681446">
                  <a:extLst>
                    <a:ext uri="{9D8B030D-6E8A-4147-A177-3AD203B41FA5}">
                      <a16:colId xmlns:a16="http://schemas.microsoft.com/office/drawing/2014/main" val="1453167551"/>
                    </a:ext>
                  </a:extLst>
                </a:gridCol>
                <a:gridCol w="554221">
                  <a:extLst>
                    <a:ext uri="{9D8B030D-6E8A-4147-A177-3AD203B41FA5}">
                      <a16:colId xmlns:a16="http://schemas.microsoft.com/office/drawing/2014/main" val="93091768"/>
                    </a:ext>
                  </a:extLst>
                </a:gridCol>
                <a:gridCol w="534818">
                  <a:extLst>
                    <a:ext uri="{9D8B030D-6E8A-4147-A177-3AD203B41FA5}">
                      <a16:colId xmlns:a16="http://schemas.microsoft.com/office/drawing/2014/main" val="2714195197"/>
                    </a:ext>
                  </a:extLst>
                </a:gridCol>
                <a:gridCol w="587979">
                  <a:extLst>
                    <a:ext uri="{9D8B030D-6E8A-4147-A177-3AD203B41FA5}">
                      <a16:colId xmlns:a16="http://schemas.microsoft.com/office/drawing/2014/main" val="427274139"/>
                    </a:ext>
                  </a:extLst>
                </a:gridCol>
                <a:gridCol w="619494">
                  <a:extLst>
                    <a:ext uri="{9D8B030D-6E8A-4147-A177-3AD203B41FA5}">
                      <a16:colId xmlns:a16="http://schemas.microsoft.com/office/drawing/2014/main" val="310886011"/>
                    </a:ext>
                  </a:extLst>
                </a:gridCol>
                <a:gridCol w="610351">
                  <a:extLst>
                    <a:ext uri="{9D8B030D-6E8A-4147-A177-3AD203B41FA5}">
                      <a16:colId xmlns:a16="http://schemas.microsoft.com/office/drawing/2014/main" val="410710100"/>
                    </a:ext>
                  </a:extLst>
                </a:gridCol>
                <a:gridCol w="528636">
                  <a:extLst>
                    <a:ext uri="{9D8B030D-6E8A-4147-A177-3AD203B41FA5}">
                      <a16:colId xmlns:a16="http://schemas.microsoft.com/office/drawing/2014/main" val="334081043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Cou-ntry</a:t>
                      </a:r>
                      <a:endParaRPr lang="en-US" sz="12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Leader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Te-nure</a:t>
                      </a:r>
                      <a:endParaRPr lang="en-US" sz="12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Reg-</a:t>
                      </a:r>
                      <a:r>
                        <a:rPr lang="en-US" sz="12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ime</a:t>
                      </a:r>
                      <a:endParaRPr lang="en-US" sz="12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R.T. Past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P. Eff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Shock (Z)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PTA </a:t>
                      </a:r>
                    </a:p>
                    <a:p>
                      <a:r>
                        <a:rPr lang="en-US" sz="12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nego</a:t>
                      </a:r>
                      <a:endParaRPr lang="en-US" sz="12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2488615"/>
                  </a:ext>
                </a:extLst>
              </a:tr>
              <a:tr h="16309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Albania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Berisha</a:t>
                      </a: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Dem.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ins_all</a:t>
                      </a: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35056101"/>
                  </a:ext>
                </a:extLst>
              </a:tr>
              <a:tr h="16309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Albania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Fatas</a:t>
                      </a: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Dem.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shock_t</a:t>
                      </a: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88031211"/>
                  </a:ext>
                </a:extLst>
              </a:tr>
              <a:tr h="319228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Albania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Dem.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shock_t1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9049679"/>
                  </a:ext>
                </a:extLst>
              </a:tr>
              <a:tr h="151096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50000"/>
                        </a:lnSpc>
                      </a:pP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50000"/>
                        </a:lnSpc>
                      </a:pP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50000"/>
                        </a:lnSpc>
                      </a:pP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50000"/>
                        </a:lnSpc>
                      </a:pP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algn="ctr" defTabSz="914400" rtl="0" eaLnBrk="1" fontAlgn="ctr" latinLnBrk="0" hangingPunct="1">
                        <a:lnSpc>
                          <a:spcPct val="50000"/>
                        </a:lnSpc>
                      </a:pP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algn="ctr" defTabSz="914400" rtl="0" eaLnBrk="1" fontAlgn="ctr" latinLnBrk="0" hangingPunct="1">
                        <a:lnSpc>
                          <a:spcPct val="50000"/>
                        </a:lnSpc>
                      </a:pP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50000"/>
                        </a:lnSpc>
                      </a:pP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50000"/>
                        </a:lnSpc>
                      </a:pP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50000"/>
                        </a:lnSpc>
                      </a:pP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sz="1200" b="0" i="0" u="none" strike="noStrike" kern="120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0991799"/>
                  </a:ext>
                </a:extLst>
              </a:tr>
              <a:tr h="199771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Algeria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Zeroual</a:t>
                      </a: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Regime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shock_t1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25224846"/>
                  </a:ext>
                </a:extLst>
              </a:tr>
              <a:tr h="102421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Nambia</a:t>
                      </a: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Pohamb</a:t>
                      </a: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Opposi-tion</a:t>
                      </a: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s_all</a:t>
                      </a: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1606430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44227E9-A8FA-4229-8117-F65C5229BF1B}"/>
              </a:ext>
            </a:extLst>
          </p:cNvPr>
          <p:cNvSpPr txBox="1"/>
          <p:nvPr/>
        </p:nvSpPr>
        <p:spPr>
          <a:xfrm>
            <a:off x="5475216" y="1557054"/>
            <a:ext cx="29613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Georgia" panose="02040502050405020303" pitchFamily="18" charset="0"/>
              </a:rPr>
              <a:t>Unit of analysis: Leader</a:t>
            </a:r>
          </a:p>
          <a:p>
            <a:pPr algn="ctr"/>
            <a:r>
              <a:rPr lang="en-US" sz="2000" dirty="0">
                <a:latin typeface="Georgia" panose="02040502050405020303" pitchFamily="18" charset="0"/>
              </a:rPr>
              <a:t>(Main dataset)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0BB568A1-7897-41EA-BB74-E2CB877AA813}"/>
              </a:ext>
            </a:extLst>
          </p:cNvPr>
          <p:cNvSpPr/>
          <p:nvPr/>
        </p:nvSpPr>
        <p:spPr>
          <a:xfrm>
            <a:off x="4072713" y="3570382"/>
            <a:ext cx="339495" cy="4530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9149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9473E-FA7E-43FC-9290-03A2A773D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Research Design</a:t>
            </a:r>
            <a:br>
              <a:rPr lang="en-US" sz="4000" b="1" dirty="0"/>
            </a:br>
            <a:br>
              <a:rPr lang="en-US" sz="4000" b="1" dirty="0"/>
            </a:b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49457-CF33-4C50-B587-9B075291C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1052512"/>
            <a:ext cx="8343900" cy="4885709"/>
          </a:xfrm>
        </p:spPr>
        <p:txBody>
          <a:bodyPr/>
          <a:lstStyle/>
          <a:p>
            <a:r>
              <a:rPr lang="en-US" sz="2000" b="1" dirty="0">
                <a:latin typeface="Georgia" panose="02040502050405020303" pitchFamily="18" charset="0"/>
              </a:rPr>
              <a:t>Unit of analysis is leader.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>
                <a:latin typeface="Georgia" panose="02040502050405020303" pitchFamily="18" charset="0"/>
              </a:rPr>
              <a:t>The dataset covers 286 leaders in 62 developing countries in the period 1995 to 2015.</a:t>
            </a:r>
          </a:p>
          <a:p>
            <a:r>
              <a:rPr lang="en-US" sz="2000" b="1" dirty="0">
                <a:latin typeface="Georgia" panose="02040502050405020303" pitchFamily="18" charset="0"/>
              </a:rPr>
              <a:t>Dependent Variable</a:t>
            </a:r>
            <a:r>
              <a:rPr lang="en-US" sz="2000" dirty="0">
                <a:latin typeface="Georgia" panose="02040502050405020303" pitchFamily="18" charset="0"/>
              </a:rPr>
              <a:t>: South-North PTA negotiation</a:t>
            </a:r>
          </a:p>
          <a:p>
            <a:pPr marL="0"/>
            <a:r>
              <a:rPr lang="en-US" sz="2000" b="1" dirty="0">
                <a:latin typeface="Georgia" panose="02040502050405020303" pitchFamily="18" charset="0"/>
              </a:rPr>
              <a:t>Independent Variable</a:t>
            </a:r>
            <a:r>
              <a:rPr lang="en-US" sz="2000" dirty="0">
                <a:latin typeface="Georgia" panose="02040502050405020303" pitchFamily="18" charset="0"/>
              </a:rPr>
              <a:t>: Shocks to Security</a:t>
            </a:r>
          </a:p>
          <a:p>
            <a:pPr marL="0"/>
            <a:r>
              <a:rPr lang="en-US" sz="2000" b="1" dirty="0">
                <a:latin typeface="Georgia" panose="02040502050405020303" pitchFamily="18" charset="0"/>
              </a:rPr>
              <a:t>Matching on the Covariates</a:t>
            </a:r>
            <a:r>
              <a:rPr lang="en-US" sz="2000" dirty="0">
                <a:latin typeface="Georgia" panose="02040502050405020303" pitchFamily="18" charset="0"/>
              </a:rPr>
              <a:t>: </a:t>
            </a:r>
          </a:p>
          <a:p>
            <a:pPr marL="800100" lvl="2">
              <a:buFont typeface="Wingdings" panose="05000000000000000000" pitchFamily="2" charset="2"/>
              <a:buChar char="Ø"/>
            </a:pPr>
            <a:r>
              <a:rPr lang="en-US" sz="1800" dirty="0">
                <a:latin typeface="Georgia" panose="02040502050405020303" pitchFamily="18" charset="0"/>
              </a:rPr>
              <a:t>Regime Type (V-Dem’s)</a:t>
            </a:r>
          </a:p>
          <a:p>
            <a:pPr marL="800100" lvl="2">
              <a:buFont typeface="Wingdings" panose="05000000000000000000" pitchFamily="2" charset="2"/>
              <a:buChar char="Ø"/>
            </a:pPr>
            <a:r>
              <a:rPr lang="en-US" sz="1800" dirty="0">
                <a:latin typeface="Georgia" panose="02040502050405020303" pitchFamily="18" charset="0"/>
              </a:rPr>
              <a:t>Human Rights Conditions (PTS score)</a:t>
            </a:r>
          </a:p>
          <a:p>
            <a:pPr marL="800100" lvl="2">
              <a:buFont typeface="Wingdings" panose="05000000000000000000" pitchFamily="2" charset="2"/>
              <a:buChar char="Ø"/>
            </a:pPr>
            <a:r>
              <a:rPr lang="en-US" sz="1800" dirty="0">
                <a:latin typeface="Georgia" panose="02040502050405020303" pitchFamily="18" charset="0"/>
              </a:rPr>
              <a:t>Regime Duration </a:t>
            </a:r>
          </a:p>
          <a:p>
            <a:pPr marL="800100" lvl="2">
              <a:buFont typeface="Wingdings" panose="05000000000000000000" pitchFamily="2" charset="2"/>
              <a:buChar char="Ø"/>
            </a:pPr>
            <a:r>
              <a:rPr lang="en-US" sz="1800" dirty="0">
                <a:latin typeface="Georgia" panose="02040502050405020303" pitchFamily="18" charset="0"/>
              </a:rPr>
              <a:t>GDP per capita</a:t>
            </a:r>
          </a:p>
          <a:p>
            <a:r>
              <a:rPr lang="en-US" sz="2000" b="1" dirty="0">
                <a:latin typeface="Georgia" panose="02040502050405020303" pitchFamily="18" charset="0"/>
              </a:rPr>
              <a:t>Confounding Variables in the OLS Model:</a:t>
            </a:r>
          </a:p>
          <a:p>
            <a:pPr marL="800100" lvl="2">
              <a:buFont typeface="Wingdings" panose="05000000000000000000" pitchFamily="2" charset="2"/>
              <a:buChar char="Ø"/>
            </a:pPr>
            <a:r>
              <a:rPr lang="en-US" sz="1800" dirty="0">
                <a:latin typeface="Georgia" panose="02040502050405020303" pitchFamily="18" charset="0"/>
              </a:rPr>
              <a:t>Leaders’ tenure</a:t>
            </a:r>
          </a:p>
          <a:p>
            <a:pPr marL="800100" lvl="2">
              <a:buFont typeface="Wingdings" panose="05000000000000000000" pitchFamily="2" charset="2"/>
              <a:buChar char="Ø"/>
            </a:pPr>
            <a:r>
              <a:rPr lang="en-US" sz="1800" dirty="0">
                <a:latin typeface="Georgia" panose="02040502050405020303" pitchFamily="18" charset="0"/>
              </a:rPr>
              <a:t>Economic Recession (Negative Economic Growth) </a:t>
            </a:r>
          </a:p>
          <a:p>
            <a:pPr marL="457200" lvl="1" indent="0">
              <a:buNone/>
            </a:pPr>
            <a:endParaRPr lang="en-US" sz="20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4507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5DF75-3D84-4208-8879-81AECB4C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999" y="602747"/>
            <a:ext cx="8650045" cy="1143000"/>
          </a:xfrm>
        </p:spPr>
        <p:txBody>
          <a:bodyPr/>
          <a:lstStyle/>
          <a:p>
            <a:r>
              <a:rPr lang="en-US" sz="3600" b="1" dirty="0"/>
              <a:t>Empirical Findings: Data Description</a:t>
            </a:r>
            <a:endParaRPr lang="en-US" sz="36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77DDB2-C667-4349-8AC1-E7997E099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8F54CF-CDA4-4B12-A657-8AED123156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23" y="1552110"/>
            <a:ext cx="8781153" cy="1990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2798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sz="3600" b="1" dirty="0"/>
              <a:t>Empirical Findings:</a:t>
            </a:r>
            <a:br>
              <a:rPr lang="en-US" sz="3600" b="1" dirty="0"/>
            </a:br>
            <a:r>
              <a:rPr lang="en-US" sz="3600" b="1" dirty="0"/>
              <a:t>Propensity Score Before Matching</a:t>
            </a:r>
            <a:br>
              <a:rPr lang="en-US" sz="3600" b="1" dirty="0"/>
            </a:br>
            <a:endParaRPr lang="en-US" sz="3600" b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028B7AE-1DFE-462A-9B62-5B1AA44F22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8818" y="1418624"/>
            <a:ext cx="4408715" cy="5164738"/>
          </a:xfrm>
        </p:spPr>
      </p:pic>
    </p:spTree>
    <p:extLst>
      <p:ext uri="{BB962C8B-B14F-4D97-AF65-F5344CB8AC3E}">
        <p14:creationId xmlns:p14="http://schemas.microsoft.com/office/powerpoint/2010/main" val="6290590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C1439-AD3E-482B-8610-EC5CDB131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Empirical Findings:</a:t>
            </a:r>
            <a:br>
              <a:rPr lang="en-US" sz="3600" b="1" dirty="0"/>
            </a:br>
            <a:r>
              <a:rPr lang="en-US" sz="3600" b="1" dirty="0"/>
              <a:t>Propensity Score A</a:t>
            </a:r>
            <a:r>
              <a:rPr lang="en-US" altLang="zh-CN" sz="3600" b="1" dirty="0"/>
              <a:t>fter</a:t>
            </a:r>
            <a:r>
              <a:rPr lang="en-US" sz="3600" b="1" dirty="0"/>
              <a:t> Matching</a:t>
            </a:r>
            <a:br>
              <a:rPr lang="en-US" sz="3600" b="1" dirty="0"/>
            </a:br>
            <a:endParaRPr lang="en-US" sz="36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A585AB4-56FC-4AD5-9138-C078217A95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169" y="1561275"/>
            <a:ext cx="8485000" cy="3879086"/>
          </a:xfrm>
        </p:spPr>
      </p:pic>
    </p:spTree>
    <p:extLst>
      <p:ext uri="{BB962C8B-B14F-4D97-AF65-F5344CB8AC3E}">
        <p14:creationId xmlns:p14="http://schemas.microsoft.com/office/powerpoint/2010/main" val="9310990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C1439-AD3E-482B-8610-EC5CDB131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Empirical Findings:</a:t>
            </a:r>
            <a:br>
              <a:rPr lang="en-US" sz="3600" b="1" dirty="0"/>
            </a:br>
            <a:r>
              <a:rPr lang="en-US" sz="3600" b="1" dirty="0"/>
              <a:t>Treatment Effect After Matching</a:t>
            </a:r>
            <a:br>
              <a:rPr lang="en-US" sz="3600" b="1" dirty="0"/>
            </a:br>
            <a:endParaRPr lang="en-US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D8A4CA-7050-453B-B24E-E77B08D97243}"/>
              </a:ext>
            </a:extLst>
          </p:cNvPr>
          <p:cNvSpPr txBox="1"/>
          <p:nvPr/>
        </p:nvSpPr>
        <p:spPr>
          <a:xfrm>
            <a:off x="311169" y="5440361"/>
            <a:ext cx="2471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Georgia" panose="02040502050405020303" pitchFamily="18" charset="0"/>
              </a:rPr>
              <a:t>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A96BE6A-9652-4D23-99DD-BEF7EB5785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4788" y="1506088"/>
            <a:ext cx="8252012" cy="4480585"/>
          </a:xfrm>
        </p:spPr>
      </p:pic>
    </p:spTree>
    <p:extLst>
      <p:ext uri="{BB962C8B-B14F-4D97-AF65-F5344CB8AC3E}">
        <p14:creationId xmlns:p14="http://schemas.microsoft.com/office/powerpoint/2010/main" val="38299953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sz="3600" b="1" dirty="0"/>
              <a:t>Empirical Findings:</a:t>
            </a:r>
            <a:br>
              <a:rPr lang="en-US" sz="3600" b="1" dirty="0"/>
            </a:br>
            <a:r>
              <a:rPr lang="en-US" sz="3600" b="1" dirty="0"/>
              <a:t>Treatment Effect After Matching</a:t>
            </a:r>
            <a:br>
              <a:rPr lang="en-US" sz="3600" b="1" dirty="0"/>
            </a:br>
            <a:endParaRPr lang="en-US" sz="36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DE4065-FC7D-43B7-8598-947EBF15A7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7891" y="1465729"/>
            <a:ext cx="7912018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4367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883" y="464678"/>
            <a:ext cx="6529873" cy="1143000"/>
          </a:xfrm>
        </p:spPr>
        <p:txBody>
          <a:bodyPr/>
          <a:lstStyle/>
          <a:p>
            <a:r>
              <a:rPr lang="en-US" sz="3600" b="1" dirty="0"/>
              <a:t>Conclusion</a:t>
            </a:r>
            <a:br>
              <a:rPr lang="en-US" sz="3600" b="1" dirty="0"/>
            </a:b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640" y="1126864"/>
            <a:ext cx="6804212" cy="4849009"/>
          </a:xfrm>
        </p:spPr>
        <p:txBody>
          <a:bodyPr/>
          <a:lstStyle/>
          <a:p>
            <a:pPr marL="0" indent="0">
              <a:spcBef>
                <a:spcPct val="50000"/>
              </a:spcBef>
              <a:spcAft>
                <a:spcPts val="1200"/>
              </a:spcAft>
              <a:buNone/>
            </a:pPr>
            <a:r>
              <a:rPr lang="en-US" sz="2400" u="sng" dirty="0">
                <a:solidFill>
                  <a:srgbClr val="131F33"/>
                </a:solidFill>
                <a:latin typeface="Georgia" panose="02040502050405020303" pitchFamily="18" charset="0"/>
              </a:rPr>
              <a:t>My hypothesis is empirically supported:</a:t>
            </a:r>
          </a:p>
          <a:p>
            <a:pPr marL="400050" lvl="1" indent="0">
              <a:spcBef>
                <a:spcPct val="50000"/>
              </a:spcBef>
              <a:spcAft>
                <a:spcPts val="1200"/>
              </a:spcAft>
              <a:buNone/>
            </a:pPr>
            <a:r>
              <a:rPr lang="en-US" sz="2000" dirty="0">
                <a:solidFill>
                  <a:srgbClr val="131F33"/>
                </a:solidFill>
                <a:latin typeface="Georgia" panose="02040502050405020303" pitchFamily="18" charset="0"/>
              </a:rPr>
              <a:t>When leaders experience political crisis, they are more likely to negotiate a South-North preferential trade agreement with the provision of economic reforms.</a:t>
            </a:r>
          </a:p>
          <a:p>
            <a:pPr marL="0" indent="0">
              <a:spcBef>
                <a:spcPct val="50000"/>
              </a:spcBef>
              <a:spcAft>
                <a:spcPts val="1200"/>
              </a:spcAft>
              <a:buNone/>
            </a:pPr>
            <a:r>
              <a:rPr lang="en-US" sz="2400" u="sng" dirty="0">
                <a:solidFill>
                  <a:srgbClr val="131F33"/>
                </a:solidFill>
                <a:latin typeface="Georgia" panose="02040502050405020303" pitchFamily="18" charset="0"/>
              </a:rPr>
              <a:t>Moving forward:</a:t>
            </a:r>
          </a:p>
          <a:p>
            <a:pPr marL="400050" lvl="1" indent="0">
              <a:spcBef>
                <a:spcPct val="50000"/>
              </a:spcBef>
              <a:spcAft>
                <a:spcPts val="1200"/>
              </a:spcAft>
              <a:buNone/>
            </a:pPr>
            <a:r>
              <a:rPr lang="en-US" sz="2000" dirty="0">
                <a:latin typeface="Georgia" panose="02040502050405020303" pitchFamily="18" charset="0"/>
              </a:rPr>
              <a:t>Explore whether PTA negotiation helps leaders to conduct economic reforms.</a:t>
            </a:r>
          </a:p>
          <a:p>
            <a:pPr marL="0" indent="0">
              <a:spcBef>
                <a:spcPct val="50000"/>
              </a:spcBef>
              <a:spcAft>
                <a:spcPts val="1200"/>
              </a:spcAft>
              <a:buNone/>
            </a:pPr>
            <a:endParaRPr lang="en-US" sz="2400" dirty="0">
              <a:solidFill>
                <a:srgbClr val="131F33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39316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477" y="281798"/>
            <a:ext cx="6529873" cy="1143000"/>
          </a:xfrm>
        </p:spPr>
        <p:txBody>
          <a:bodyPr/>
          <a:lstStyle/>
          <a:p>
            <a:r>
              <a:rPr lang="en-US" sz="3600" b="1" dirty="0"/>
              <a:t>Appendix</a:t>
            </a:r>
            <a:br>
              <a:rPr lang="en-US" sz="3600" b="1" dirty="0"/>
            </a:br>
            <a:endParaRPr lang="en-US" sz="3600" b="1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51F1C12-D50E-45CB-81AE-D15ED6F24C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60930" y="1379182"/>
            <a:ext cx="5867400" cy="4099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5881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06A2C46-116D-443D-B056-667FF97EA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74638"/>
            <a:ext cx="8305800" cy="655665"/>
          </a:xfrm>
        </p:spPr>
        <p:txBody>
          <a:bodyPr/>
          <a:lstStyle/>
          <a:p>
            <a:r>
              <a:rPr lang="en-US" sz="3600" b="1" dirty="0">
                <a:latin typeface="Georgia" panose="02040502050405020303" pitchFamily="18" charset="0"/>
              </a:rPr>
              <a:t>References</a:t>
            </a:r>
            <a:br>
              <a:rPr lang="en-US" sz="3600" b="1" dirty="0">
                <a:latin typeface="Georgia" panose="02040502050405020303" pitchFamily="18" charset="0"/>
              </a:rPr>
            </a:b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CEF90-4A32-4887-9AFA-1B4C0076CA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930304"/>
            <a:ext cx="8444948" cy="5195860"/>
          </a:xfrm>
        </p:spPr>
        <p:txBody>
          <a:bodyPr/>
          <a:lstStyle/>
          <a:p>
            <a:pPr marL="0" indent="0">
              <a:buNone/>
            </a:pPr>
            <a:r>
              <a:rPr lang="en-US" sz="1050" dirty="0">
                <a:latin typeface="Georgia" panose="02040502050405020303" pitchFamily="18" charset="0"/>
              </a:rPr>
              <a:t>Baccini, L., &amp; </a:t>
            </a:r>
            <a:r>
              <a:rPr lang="en-US" sz="1050" dirty="0" err="1">
                <a:latin typeface="Georgia" panose="02040502050405020303" pitchFamily="18" charset="0"/>
              </a:rPr>
              <a:t>Urpelainen</a:t>
            </a:r>
            <a:r>
              <a:rPr lang="en-US" sz="1050" dirty="0">
                <a:latin typeface="Georgia" panose="02040502050405020303" pitchFamily="18" charset="0"/>
              </a:rPr>
              <a:t>, J. (2014). International Institutions and Domestic Politics: Can Preferential Trading Agreements Help Leaders Promote Economic Reform? </a:t>
            </a:r>
            <a:r>
              <a:rPr lang="en-US" sz="1050" i="1" dirty="0">
                <a:latin typeface="Georgia" panose="02040502050405020303" pitchFamily="18" charset="0"/>
              </a:rPr>
              <a:t>The Journal of Politics</a:t>
            </a:r>
            <a:r>
              <a:rPr lang="en-US" sz="1050" dirty="0">
                <a:latin typeface="Georgia" panose="02040502050405020303" pitchFamily="18" charset="0"/>
              </a:rPr>
              <a:t>, </a:t>
            </a:r>
            <a:r>
              <a:rPr lang="en-US" sz="1050" i="1" dirty="0">
                <a:latin typeface="Georgia" panose="02040502050405020303" pitchFamily="18" charset="0"/>
              </a:rPr>
              <a:t>76</a:t>
            </a:r>
            <a:r>
              <a:rPr lang="en-US" sz="1050" dirty="0">
                <a:latin typeface="Georgia" panose="02040502050405020303" pitchFamily="18" charset="0"/>
              </a:rPr>
              <a:t>(1), 195–214. https://doi.org/10.1017/S0022381613001278</a:t>
            </a:r>
          </a:p>
          <a:p>
            <a:pPr marL="0" indent="0">
              <a:buNone/>
            </a:pPr>
            <a:r>
              <a:rPr lang="en-US" sz="1050" dirty="0">
                <a:latin typeface="Georgia" panose="02040502050405020303" pitchFamily="18" charset="0"/>
              </a:rPr>
              <a:t>Bagwell, K., &amp; </a:t>
            </a:r>
            <a:r>
              <a:rPr lang="en-US" sz="1050" dirty="0" err="1">
                <a:latin typeface="Georgia" panose="02040502050405020303" pitchFamily="18" charset="0"/>
              </a:rPr>
              <a:t>Staiger</a:t>
            </a:r>
            <a:r>
              <a:rPr lang="en-US" sz="1050" dirty="0">
                <a:latin typeface="Georgia" panose="02040502050405020303" pitchFamily="18" charset="0"/>
              </a:rPr>
              <a:t>, R. W. (1998). Will Preferential Agreements Undermine the Multilateral Trading System? </a:t>
            </a:r>
            <a:r>
              <a:rPr lang="en-US" sz="1050" i="1" dirty="0">
                <a:latin typeface="Georgia" panose="02040502050405020303" pitchFamily="18" charset="0"/>
              </a:rPr>
              <a:t>The Economic Journal</a:t>
            </a:r>
            <a:r>
              <a:rPr lang="en-US" sz="1050" dirty="0">
                <a:latin typeface="Georgia" panose="02040502050405020303" pitchFamily="18" charset="0"/>
              </a:rPr>
              <a:t>, </a:t>
            </a:r>
            <a:r>
              <a:rPr lang="en-US" sz="1050" i="1" dirty="0">
                <a:latin typeface="Georgia" panose="02040502050405020303" pitchFamily="18" charset="0"/>
              </a:rPr>
              <a:t>108</a:t>
            </a:r>
            <a:r>
              <a:rPr lang="en-US" sz="1050" dirty="0">
                <a:latin typeface="Georgia" panose="02040502050405020303" pitchFamily="18" charset="0"/>
              </a:rPr>
              <a:t>(449), 1162–1182. https://doi.org/10.1111/1468-0297.00336</a:t>
            </a:r>
          </a:p>
          <a:p>
            <a:pPr marL="0" indent="0">
              <a:buNone/>
            </a:pPr>
            <a:r>
              <a:rPr lang="en-US" sz="1050" dirty="0">
                <a:latin typeface="Georgia" panose="02040502050405020303" pitchFamily="18" charset="0"/>
              </a:rPr>
              <a:t>Baldwin, R. E. (2012). A Domino Theory of Regionalism. In G. </a:t>
            </a:r>
            <a:r>
              <a:rPr lang="en-US" sz="1050" dirty="0" err="1">
                <a:latin typeface="Georgia" panose="02040502050405020303" pitchFamily="18" charset="0"/>
              </a:rPr>
              <a:t>Hufbauer</a:t>
            </a:r>
            <a:r>
              <a:rPr lang="en-US" sz="1050" dirty="0">
                <a:latin typeface="Georgia" panose="02040502050405020303" pitchFamily="18" charset="0"/>
              </a:rPr>
              <a:t> &amp; K. </a:t>
            </a:r>
            <a:r>
              <a:rPr lang="en-US" sz="1050" dirty="0" err="1">
                <a:latin typeface="Georgia" panose="02040502050405020303" pitchFamily="18" charset="0"/>
              </a:rPr>
              <a:t>Suominen</a:t>
            </a:r>
            <a:r>
              <a:rPr lang="en-US" sz="1050" dirty="0">
                <a:latin typeface="Georgia" panose="02040502050405020303" pitchFamily="18" charset="0"/>
              </a:rPr>
              <a:t> (Eds.), </a:t>
            </a:r>
            <a:r>
              <a:rPr lang="en-US" sz="1050" i="1" dirty="0">
                <a:latin typeface="Georgia" panose="02040502050405020303" pitchFamily="18" charset="0"/>
              </a:rPr>
              <a:t>The Economics of Free Trade. Volume 2.</a:t>
            </a:r>
            <a:r>
              <a:rPr lang="en-US" sz="1050" dirty="0">
                <a:latin typeface="Georgia" panose="02040502050405020303" pitchFamily="18" charset="0"/>
              </a:rPr>
              <a:t> (pp. 416–439). Elgar Research Collection. The International Library of Critical Writings in Economics, vol. 262. Cheltenham, U.K. and Northampton, Mass.: Elgar.</a:t>
            </a:r>
          </a:p>
          <a:p>
            <a:pPr marL="0" indent="0">
              <a:buNone/>
            </a:pPr>
            <a:r>
              <a:rPr lang="en-US" sz="1050" dirty="0">
                <a:latin typeface="Georgia" panose="02040502050405020303" pitchFamily="18" charset="0"/>
              </a:rPr>
              <a:t>Bilal, S., &amp; </a:t>
            </a:r>
            <a:r>
              <a:rPr lang="en-US" sz="1050" dirty="0" err="1">
                <a:latin typeface="Georgia" panose="02040502050405020303" pitchFamily="18" charset="0"/>
              </a:rPr>
              <a:t>Laporte</a:t>
            </a:r>
            <a:r>
              <a:rPr lang="en-US" sz="1050" dirty="0">
                <a:latin typeface="Georgia" panose="02040502050405020303" pitchFamily="18" charset="0"/>
              </a:rPr>
              <a:t>, G. (2004). </a:t>
            </a:r>
            <a:r>
              <a:rPr lang="en-US" sz="1050" i="1" dirty="0">
                <a:latin typeface="Georgia" panose="02040502050405020303" pitchFamily="18" charset="0"/>
              </a:rPr>
              <a:t>How David Prepared to Talk to Goliath? South Africa’s experience of negotiating trade with the EU</a:t>
            </a:r>
            <a:r>
              <a:rPr lang="en-US" sz="1050" dirty="0">
                <a:latin typeface="Georgia" panose="02040502050405020303" pitchFamily="18" charset="0"/>
              </a:rPr>
              <a:t>.</a:t>
            </a:r>
          </a:p>
          <a:p>
            <a:pPr marL="0" indent="0">
              <a:buNone/>
            </a:pPr>
            <a:r>
              <a:rPr lang="en-US" sz="1050" dirty="0" err="1">
                <a:latin typeface="Georgia" panose="02040502050405020303" pitchFamily="18" charset="0"/>
              </a:rPr>
              <a:t>Dür</a:t>
            </a:r>
            <a:r>
              <a:rPr lang="en-US" sz="1050" dirty="0">
                <a:latin typeface="Georgia" panose="02040502050405020303" pitchFamily="18" charset="0"/>
              </a:rPr>
              <a:t>, A., Baccini, L., &amp; </a:t>
            </a:r>
            <a:r>
              <a:rPr lang="en-US" sz="1050" dirty="0" err="1">
                <a:latin typeface="Georgia" panose="02040502050405020303" pitchFamily="18" charset="0"/>
              </a:rPr>
              <a:t>Elsig</a:t>
            </a:r>
            <a:r>
              <a:rPr lang="en-US" sz="1050" dirty="0">
                <a:latin typeface="Georgia" panose="02040502050405020303" pitchFamily="18" charset="0"/>
              </a:rPr>
              <a:t>, M. (2014). The Design of International Trade Agreements: Introducing a New Dataset. </a:t>
            </a:r>
            <a:r>
              <a:rPr lang="en-US" sz="1050" i="1" dirty="0">
                <a:latin typeface="Georgia" panose="02040502050405020303" pitchFamily="18" charset="0"/>
              </a:rPr>
              <a:t>The Review of International Organizations</a:t>
            </a:r>
            <a:r>
              <a:rPr lang="en-US" sz="1050" dirty="0">
                <a:latin typeface="Georgia" panose="02040502050405020303" pitchFamily="18" charset="0"/>
              </a:rPr>
              <a:t>, </a:t>
            </a:r>
            <a:r>
              <a:rPr lang="en-US" sz="1050" i="1" dirty="0">
                <a:latin typeface="Georgia" panose="02040502050405020303" pitchFamily="18" charset="0"/>
              </a:rPr>
              <a:t>9</a:t>
            </a:r>
            <a:r>
              <a:rPr lang="en-US" sz="1050" dirty="0">
                <a:latin typeface="Georgia" panose="02040502050405020303" pitchFamily="18" charset="0"/>
              </a:rPr>
              <a:t>(3), 353–375. https://doi.org/10.1007/s11558-013-9179-8</a:t>
            </a:r>
          </a:p>
          <a:p>
            <a:pPr marL="0" indent="0">
              <a:buNone/>
            </a:pPr>
            <a:r>
              <a:rPr lang="en-US" sz="1050" dirty="0">
                <a:latin typeface="Georgia" panose="02040502050405020303" pitchFamily="18" charset="0"/>
              </a:rPr>
              <a:t>Grossman, G. M., &amp; </a:t>
            </a:r>
            <a:r>
              <a:rPr lang="en-US" sz="1050" dirty="0" err="1">
                <a:latin typeface="Georgia" panose="02040502050405020303" pitchFamily="18" charset="0"/>
              </a:rPr>
              <a:t>Helpman</a:t>
            </a:r>
            <a:r>
              <a:rPr lang="en-US" sz="1050" dirty="0">
                <a:latin typeface="Georgia" panose="02040502050405020303" pitchFamily="18" charset="0"/>
              </a:rPr>
              <a:t>, E. (1995). The Politics of Free-Trade Agreements. </a:t>
            </a:r>
            <a:r>
              <a:rPr lang="en-US" sz="1050" i="1" dirty="0">
                <a:latin typeface="Georgia" panose="02040502050405020303" pitchFamily="18" charset="0"/>
              </a:rPr>
              <a:t>The American Economic Review</a:t>
            </a:r>
            <a:r>
              <a:rPr lang="en-US" sz="1050" dirty="0">
                <a:latin typeface="Georgia" panose="02040502050405020303" pitchFamily="18" charset="0"/>
              </a:rPr>
              <a:t>, </a:t>
            </a:r>
            <a:r>
              <a:rPr lang="en-US" sz="1050" i="1" dirty="0">
                <a:latin typeface="Georgia" panose="02040502050405020303" pitchFamily="18" charset="0"/>
              </a:rPr>
              <a:t>85</a:t>
            </a:r>
            <a:r>
              <a:rPr lang="en-US" sz="1050" dirty="0">
                <a:latin typeface="Georgia" panose="02040502050405020303" pitchFamily="18" charset="0"/>
              </a:rPr>
              <a:t>(4), 667–690.</a:t>
            </a:r>
          </a:p>
          <a:p>
            <a:pPr marL="0" indent="0">
              <a:buNone/>
            </a:pPr>
            <a:r>
              <a:rPr lang="en-US" sz="1050" dirty="0" err="1">
                <a:latin typeface="Georgia" panose="02040502050405020303" pitchFamily="18" charset="0"/>
              </a:rPr>
              <a:t>Kuran</a:t>
            </a:r>
            <a:r>
              <a:rPr lang="en-US" sz="1050" dirty="0">
                <a:latin typeface="Georgia" panose="02040502050405020303" pitchFamily="18" charset="0"/>
              </a:rPr>
              <a:t>, T. (1991). Now out of Never: The Element of Surprise in the East European Revolution of 1989. </a:t>
            </a:r>
            <a:r>
              <a:rPr lang="en-US" sz="1050" i="1" dirty="0">
                <a:latin typeface="Georgia" panose="02040502050405020303" pitchFamily="18" charset="0"/>
              </a:rPr>
              <a:t>World Politics</a:t>
            </a:r>
            <a:r>
              <a:rPr lang="en-US" sz="1050" dirty="0">
                <a:latin typeface="Georgia" panose="02040502050405020303" pitchFamily="18" charset="0"/>
              </a:rPr>
              <a:t>, </a:t>
            </a:r>
            <a:r>
              <a:rPr lang="en-US" sz="1050" i="1" dirty="0">
                <a:latin typeface="Georgia" panose="02040502050405020303" pitchFamily="18" charset="0"/>
              </a:rPr>
              <a:t>44</a:t>
            </a:r>
            <a:r>
              <a:rPr lang="en-US" sz="1050" dirty="0">
                <a:latin typeface="Georgia" panose="02040502050405020303" pitchFamily="18" charset="0"/>
              </a:rPr>
              <a:t>(01), 7–48. https://doi.org/10.2307/2010422</a:t>
            </a:r>
          </a:p>
          <a:p>
            <a:pPr marL="0" indent="0">
              <a:buNone/>
            </a:pPr>
            <a:r>
              <a:rPr lang="en-US" sz="1050" dirty="0">
                <a:latin typeface="Georgia" panose="02040502050405020303" pitchFamily="18" charset="0"/>
              </a:rPr>
              <a:t>Mansfield, E. D., &amp; Milner, H. V. (2012). </a:t>
            </a:r>
            <a:r>
              <a:rPr lang="en-US" sz="1050" i="1" dirty="0">
                <a:latin typeface="Georgia" panose="02040502050405020303" pitchFamily="18" charset="0"/>
              </a:rPr>
              <a:t>Votes, Vetoes, and the Political Economy of International Trade Agreements</a:t>
            </a:r>
            <a:r>
              <a:rPr lang="en-US" sz="1050" dirty="0">
                <a:latin typeface="Georgia" panose="02040502050405020303" pitchFamily="18" charset="0"/>
              </a:rPr>
              <a:t>. Princeton University Press. Retrieved from https://muse-jhu-edu.proxy2.library.illinois.edu/book/30505</a:t>
            </a:r>
          </a:p>
          <a:p>
            <a:pPr marL="0" indent="0">
              <a:buNone/>
            </a:pPr>
            <a:r>
              <a:rPr lang="en-US" sz="1050" dirty="0">
                <a:latin typeface="Georgia" panose="02040502050405020303" pitchFamily="18" charset="0"/>
              </a:rPr>
              <a:t>Mansfield, E. D., Milner, H. V., &amp; </a:t>
            </a:r>
            <a:r>
              <a:rPr lang="en-US" sz="1050" dirty="0" err="1">
                <a:latin typeface="Georgia" panose="02040502050405020303" pitchFamily="18" charset="0"/>
              </a:rPr>
              <a:t>Rosendorff</a:t>
            </a:r>
            <a:r>
              <a:rPr lang="en-US" sz="1050" dirty="0">
                <a:latin typeface="Georgia" panose="02040502050405020303" pitchFamily="18" charset="0"/>
              </a:rPr>
              <a:t>, B. P. (2002). Why Democracies Cooperate More: Electoral Control and International Trade Agreements. </a:t>
            </a:r>
            <a:r>
              <a:rPr lang="en-US" sz="1050" i="1" dirty="0">
                <a:latin typeface="Georgia" panose="02040502050405020303" pitchFamily="18" charset="0"/>
              </a:rPr>
              <a:t>International Organization</a:t>
            </a:r>
            <a:r>
              <a:rPr lang="en-US" sz="1050" dirty="0">
                <a:latin typeface="Georgia" panose="02040502050405020303" pitchFamily="18" charset="0"/>
              </a:rPr>
              <a:t>, </a:t>
            </a:r>
            <a:r>
              <a:rPr lang="en-US" sz="1050" i="1" dirty="0">
                <a:latin typeface="Georgia" panose="02040502050405020303" pitchFamily="18" charset="0"/>
              </a:rPr>
              <a:t>56</a:t>
            </a:r>
            <a:r>
              <a:rPr lang="en-US" sz="1050" dirty="0">
                <a:latin typeface="Georgia" panose="02040502050405020303" pitchFamily="18" charset="0"/>
              </a:rPr>
              <a:t>(3), 477–513.</a:t>
            </a:r>
          </a:p>
          <a:p>
            <a:pPr marL="0" indent="0">
              <a:buNone/>
            </a:pPr>
            <a:r>
              <a:rPr lang="en-US" sz="1050" dirty="0">
                <a:latin typeface="Georgia" panose="02040502050405020303" pitchFamily="18" charset="0"/>
              </a:rPr>
              <a:t>Mansfield, E. D., &amp; Reinhardt, E. (2003). Multilateral Determinants of Regionalism: The Effects of GATT/WTO on the Formation of Preferential Trading Arrangements. </a:t>
            </a:r>
            <a:r>
              <a:rPr lang="en-US" sz="1050" i="1" dirty="0">
                <a:latin typeface="Georgia" panose="02040502050405020303" pitchFamily="18" charset="0"/>
              </a:rPr>
              <a:t>International Organization</a:t>
            </a:r>
            <a:r>
              <a:rPr lang="en-US" sz="1050" dirty="0">
                <a:latin typeface="Georgia" panose="02040502050405020303" pitchFamily="18" charset="0"/>
              </a:rPr>
              <a:t>, </a:t>
            </a:r>
            <a:r>
              <a:rPr lang="en-US" sz="1050" i="1" dirty="0">
                <a:latin typeface="Georgia" panose="02040502050405020303" pitchFamily="18" charset="0"/>
              </a:rPr>
              <a:t>57</a:t>
            </a:r>
            <a:r>
              <a:rPr lang="en-US" sz="1050" dirty="0">
                <a:latin typeface="Georgia" panose="02040502050405020303" pitchFamily="18" charset="0"/>
              </a:rPr>
              <a:t>(4), 829–862.</a:t>
            </a:r>
          </a:p>
          <a:p>
            <a:pPr marL="0" indent="0">
              <a:buNone/>
            </a:pPr>
            <a:r>
              <a:rPr lang="en-US" sz="1050" dirty="0">
                <a:latin typeface="Georgia" panose="02040502050405020303" pitchFamily="18" charset="0"/>
              </a:rPr>
              <a:t>Regan, P. M., &amp; Henderson, E. A. (2002). Democracy, threats and political repression in developing countries: Are democracies internally less violent? </a:t>
            </a:r>
            <a:r>
              <a:rPr lang="en-US" sz="1050" i="1" dirty="0">
                <a:latin typeface="Georgia" panose="02040502050405020303" pitchFamily="18" charset="0"/>
              </a:rPr>
              <a:t>Third World Quarterly</a:t>
            </a:r>
            <a:r>
              <a:rPr lang="en-US" sz="1050" dirty="0">
                <a:latin typeface="Georgia" panose="02040502050405020303" pitchFamily="18" charset="0"/>
              </a:rPr>
              <a:t>, </a:t>
            </a:r>
            <a:r>
              <a:rPr lang="en-US" sz="1050" i="1" dirty="0">
                <a:latin typeface="Georgia" panose="02040502050405020303" pitchFamily="18" charset="0"/>
              </a:rPr>
              <a:t>23</a:t>
            </a:r>
            <a:r>
              <a:rPr lang="en-US" sz="1050" dirty="0">
                <a:latin typeface="Georgia" panose="02040502050405020303" pitchFamily="18" charset="0"/>
              </a:rPr>
              <a:t>(1), 119–136. https://doi.org/10.1080/01436590220108207</a:t>
            </a:r>
          </a:p>
          <a:p>
            <a:pPr marL="0" indent="0">
              <a:buNone/>
            </a:pPr>
            <a:r>
              <a:rPr lang="en-US" sz="1050" dirty="0">
                <a:latin typeface="Georgia" panose="02040502050405020303" pitchFamily="18" charset="0"/>
              </a:rPr>
              <a:t>Rodrik, D. (1992). </a:t>
            </a:r>
            <a:r>
              <a:rPr lang="en-US" sz="1050" i="1" dirty="0">
                <a:latin typeface="Georgia" panose="02040502050405020303" pitchFamily="18" charset="0"/>
              </a:rPr>
              <a:t>The Rush to Free Trade in the Developing World: Why So Late? Why Now? Will it Last?</a:t>
            </a:r>
            <a:r>
              <a:rPr lang="en-US" sz="1050" dirty="0">
                <a:latin typeface="Georgia" panose="02040502050405020303" pitchFamily="18" charset="0"/>
              </a:rPr>
              <a:t> (No. w3947). Cambridge, MA: National Bureau of Economic Research. https://doi.org/10.3386/w3947</a:t>
            </a:r>
          </a:p>
          <a:p>
            <a:pPr marL="0" indent="0">
              <a:buNone/>
            </a:pPr>
            <a:r>
              <a:rPr lang="en-US" sz="1050" dirty="0" err="1">
                <a:latin typeface="Georgia" panose="02040502050405020303" pitchFamily="18" charset="0"/>
              </a:rPr>
              <a:t>Schamis</a:t>
            </a:r>
            <a:r>
              <a:rPr lang="en-US" sz="1050" dirty="0">
                <a:latin typeface="Georgia" panose="02040502050405020303" pitchFamily="18" charset="0"/>
              </a:rPr>
              <a:t>, H. E. (1999). Distributional Coalitions and the Politics of Economic Reform in Latin America. </a:t>
            </a:r>
            <a:r>
              <a:rPr lang="en-US" sz="1050" i="1" dirty="0">
                <a:latin typeface="Georgia" panose="02040502050405020303" pitchFamily="18" charset="0"/>
              </a:rPr>
              <a:t>World Politics</a:t>
            </a:r>
            <a:r>
              <a:rPr lang="en-US" sz="1050" dirty="0">
                <a:latin typeface="Georgia" panose="02040502050405020303" pitchFamily="18" charset="0"/>
              </a:rPr>
              <a:t>, </a:t>
            </a:r>
            <a:r>
              <a:rPr lang="en-US" sz="1050" i="1" dirty="0">
                <a:latin typeface="Georgia" panose="02040502050405020303" pitchFamily="18" charset="0"/>
              </a:rPr>
              <a:t>51</a:t>
            </a:r>
            <a:r>
              <a:rPr lang="en-US" sz="1050" dirty="0">
                <a:latin typeface="Georgia" panose="02040502050405020303" pitchFamily="18" charset="0"/>
              </a:rPr>
              <a:t>(2), 236–268. https://doi.org/10.1017/S0043887100008182</a:t>
            </a:r>
          </a:p>
          <a:p>
            <a:pPr marL="0" indent="0">
              <a:buNone/>
            </a:pPr>
            <a:r>
              <a:rPr lang="en-US" sz="1050" dirty="0" err="1">
                <a:latin typeface="Georgia" panose="02040502050405020303" pitchFamily="18" charset="0"/>
              </a:rPr>
              <a:t>Staiger</a:t>
            </a:r>
            <a:r>
              <a:rPr lang="en-US" sz="1050" dirty="0">
                <a:latin typeface="Georgia" panose="02040502050405020303" pitchFamily="18" charset="0"/>
              </a:rPr>
              <a:t>, R. W., &amp; </a:t>
            </a:r>
            <a:r>
              <a:rPr lang="en-US" sz="1050" dirty="0" err="1">
                <a:latin typeface="Georgia" panose="02040502050405020303" pitchFamily="18" charset="0"/>
              </a:rPr>
              <a:t>Tabellini</a:t>
            </a:r>
            <a:r>
              <a:rPr lang="en-US" sz="1050" dirty="0">
                <a:latin typeface="Georgia" panose="02040502050405020303" pitchFamily="18" charset="0"/>
              </a:rPr>
              <a:t>, G. (1999). Do </a:t>
            </a:r>
            <a:r>
              <a:rPr lang="en-US" sz="1050" dirty="0" err="1">
                <a:latin typeface="Georgia" panose="02040502050405020303" pitchFamily="18" charset="0"/>
              </a:rPr>
              <a:t>Gatt</a:t>
            </a:r>
            <a:r>
              <a:rPr lang="en-US" sz="1050" dirty="0">
                <a:latin typeface="Georgia" panose="02040502050405020303" pitchFamily="18" charset="0"/>
              </a:rPr>
              <a:t> Rules Help Governments Make Domestic Commitments? </a:t>
            </a:r>
            <a:r>
              <a:rPr lang="en-US" sz="1050" i="1" dirty="0">
                <a:latin typeface="Georgia" panose="02040502050405020303" pitchFamily="18" charset="0"/>
              </a:rPr>
              <a:t>Economics &amp; Politics</a:t>
            </a:r>
            <a:r>
              <a:rPr lang="en-US" sz="1050" dirty="0">
                <a:latin typeface="Georgia" panose="02040502050405020303" pitchFamily="18" charset="0"/>
              </a:rPr>
              <a:t>, </a:t>
            </a:r>
            <a:r>
              <a:rPr lang="en-US" sz="1050" i="1" dirty="0">
                <a:latin typeface="Georgia" panose="02040502050405020303" pitchFamily="18" charset="0"/>
              </a:rPr>
              <a:t>11</a:t>
            </a:r>
            <a:r>
              <a:rPr lang="en-US" sz="1050" dirty="0">
                <a:latin typeface="Georgia" panose="02040502050405020303" pitchFamily="18" charset="0"/>
              </a:rPr>
              <a:t>(2), 109–144. https://doi.org/10.1111/1468-0343.00055</a:t>
            </a:r>
          </a:p>
          <a:p>
            <a:pPr marL="0" indent="0">
              <a:buNone/>
            </a:pPr>
            <a:r>
              <a:rPr lang="en-US" sz="1050" dirty="0" err="1">
                <a:latin typeface="Georgia" panose="02040502050405020303" pitchFamily="18" charset="0"/>
              </a:rPr>
              <a:t>Wintrobe</a:t>
            </a:r>
            <a:r>
              <a:rPr lang="en-US" sz="1050" dirty="0">
                <a:latin typeface="Georgia" panose="02040502050405020303" pitchFamily="18" charset="0"/>
              </a:rPr>
              <a:t>, R. (1998). </a:t>
            </a:r>
            <a:r>
              <a:rPr lang="en-US" sz="1050" i="1" dirty="0">
                <a:latin typeface="Georgia" panose="02040502050405020303" pitchFamily="18" charset="0"/>
              </a:rPr>
              <a:t>The political economy of dictatorship /</a:t>
            </a:r>
            <a:r>
              <a:rPr lang="en-US" sz="1050" dirty="0">
                <a:latin typeface="Georgia" panose="02040502050405020303" pitchFamily="18" charset="0"/>
              </a:rPr>
              <a:t>. Cambridge, UK ; Cambridge University Press,.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250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39411-4E46-468A-90D2-4EEC51DE7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z="3600" b="1" dirty="0"/>
              <a:t>Research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D510D-AEF4-40C4-B95B-917B6115D0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000" dirty="0">
                <a:latin typeface="Georgia" panose="02040502050405020303" pitchFamily="18" charset="0"/>
                <a:cs typeface="Georgia" charset="0"/>
              </a:rPr>
              <a:t>Empirical Puzzle: PTA negotiation between South Africa and the EU in 1994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000" dirty="0">
                <a:latin typeface="Georgia" panose="02040502050405020303" pitchFamily="18" charset="0"/>
              </a:rPr>
              <a:t>Research Question: </a:t>
            </a:r>
            <a:r>
              <a:rPr lang="en-US" sz="2000" b="1" dirty="0">
                <a:latin typeface="Georgia" panose="02040502050405020303" pitchFamily="18" charset="0"/>
              </a:rPr>
              <a:t>Why and when </a:t>
            </a:r>
            <a:r>
              <a:rPr lang="en-US" sz="2000" dirty="0">
                <a:latin typeface="Georgia" panose="02040502050405020303" pitchFamily="18" charset="0"/>
              </a:rPr>
              <a:t>will leaders in the developing country negotiate South-North preferential trade agreements with provisions of economic reforms?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000" dirty="0">
                <a:latin typeface="Georgia" panose="02040502050405020303" pitchFamily="18" charset="0"/>
              </a:rPr>
              <a:t>Why important?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latin typeface="Georgia" panose="02040502050405020303" pitchFamily="18" charset="0"/>
              </a:rPr>
              <a:t>PTA is a rapidly growing international institution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latin typeface="Georgia" panose="02040502050405020303" pitchFamily="18" charset="0"/>
              </a:rPr>
              <a:t>How international institution shapes domestic politics</a:t>
            </a:r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endParaRPr lang="en-US" sz="2000" dirty="0">
              <a:latin typeface="Georgia" panose="02040502050405020303" pitchFamily="18" charset="0"/>
            </a:endParaRPr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endParaRPr lang="en-US" sz="2000" dirty="0">
              <a:latin typeface="Georgia" panose="02040502050405020303" pitchFamily="18" charset="0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endParaRPr lang="en-US" sz="2400" dirty="0">
              <a:latin typeface="Georgia" charset="0"/>
              <a:cs typeface="Georg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0006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39411-4E46-468A-90D2-4EEC51DE7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z="3600" b="1" dirty="0"/>
              <a:t>Context and Rationale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D510D-AEF4-40C4-B95B-917B6115D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7431" y="1600200"/>
            <a:ext cx="7594898" cy="3918473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latin typeface="Georgia" panose="02040502050405020303" pitchFamily="18" charset="0"/>
                <a:cs typeface="Georgia" charset="0"/>
              </a:rPr>
              <a:t>Two themes in the literatures: 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latin typeface="Georgia" panose="02040502050405020303" pitchFamily="18" charset="0"/>
                <a:cs typeface="Georgia" charset="0"/>
              </a:rPr>
              <a:t>Effects vs. </a:t>
            </a:r>
            <a:r>
              <a:rPr lang="en-US" sz="1800" b="1" dirty="0">
                <a:latin typeface="Georgia" panose="02040502050405020303" pitchFamily="18" charset="0"/>
                <a:cs typeface="Georgia" charset="0"/>
              </a:rPr>
              <a:t>Causes</a:t>
            </a:r>
            <a:r>
              <a:rPr lang="en-US" sz="1800" dirty="0">
                <a:latin typeface="Georgia" panose="02040502050405020303" pitchFamily="18" charset="0"/>
                <a:cs typeface="Georgia" charset="0"/>
              </a:rPr>
              <a:t> of PTAs.</a:t>
            </a:r>
            <a:endParaRPr lang="en-US" sz="2000" dirty="0">
              <a:latin typeface="Georgia" panose="02040502050405020303" pitchFamily="18" charset="0"/>
              <a:cs typeface="Georgia" charset="0"/>
            </a:endParaRP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000" dirty="0">
                <a:latin typeface="Georgia" panose="02040502050405020303" pitchFamily="18" charset="0"/>
                <a:cs typeface="Georgia" charset="0"/>
              </a:rPr>
              <a:t>What are the gaps in the literature?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latin typeface="Georgia" panose="02040502050405020303" pitchFamily="18" charset="0"/>
              </a:rPr>
              <a:t>Treat PTA as unit of analysis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latin typeface="Georgia" panose="02040502050405020303" pitchFamily="18" charset="0"/>
              </a:rPr>
              <a:t>Overlook key actor: opposition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1600" dirty="0">
                <a:latin typeface="Georgia" panose="02040502050405020303" pitchFamily="18" charset="0"/>
              </a:rPr>
              <a:t>Regime types matter (Mansfield &amp; Milner, 2012; Mansfield, Milner, &amp; </a:t>
            </a:r>
            <a:r>
              <a:rPr lang="en-US" sz="1600" dirty="0" err="1">
                <a:latin typeface="Georgia" panose="02040502050405020303" pitchFamily="18" charset="0"/>
              </a:rPr>
              <a:t>Rosendorff</a:t>
            </a:r>
            <a:r>
              <a:rPr lang="en-US" sz="1600" dirty="0">
                <a:latin typeface="Georgia" panose="02040502050405020303" pitchFamily="18" charset="0"/>
              </a:rPr>
              <a:t>, 2002). 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1600" dirty="0">
                <a:latin typeface="Georgia" panose="02040502050405020303" pitchFamily="18" charset="0"/>
              </a:rPr>
              <a:t>Interest groups matter (Grossman and </a:t>
            </a:r>
            <a:r>
              <a:rPr lang="en-US" sz="1600" dirty="0" err="1">
                <a:latin typeface="Georgia" panose="02040502050405020303" pitchFamily="18" charset="0"/>
              </a:rPr>
              <a:t>Helpman</a:t>
            </a:r>
            <a:r>
              <a:rPr lang="en-US" sz="1600" dirty="0">
                <a:latin typeface="Georgia" panose="02040502050405020303" pitchFamily="18" charset="0"/>
              </a:rPr>
              <a:t>, 1995).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1600" dirty="0">
                <a:latin typeface="Georgia" panose="02040502050405020303" pitchFamily="18" charset="0"/>
              </a:rPr>
              <a:t>Private sectors matter (</a:t>
            </a:r>
            <a:r>
              <a:rPr lang="en-US" sz="1600" dirty="0" err="1">
                <a:latin typeface="Georgia" panose="02040502050405020303" pitchFamily="18" charset="0"/>
              </a:rPr>
              <a:t>Staiger</a:t>
            </a:r>
            <a:r>
              <a:rPr lang="en-US" sz="1600" dirty="0">
                <a:latin typeface="Georgia" panose="02040502050405020303" pitchFamily="18" charset="0"/>
              </a:rPr>
              <a:t> &amp; </a:t>
            </a:r>
            <a:r>
              <a:rPr lang="en-US" sz="1600" dirty="0" err="1">
                <a:latin typeface="Georgia" panose="02040502050405020303" pitchFamily="18" charset="0"/>
              </a:rPr>
              <a:t>Tabellini</a:t>
            </a:r>
            <a:r>
              <a:rPr lang="en-US" sz="1600" dirty="0">
                <a:latin typeface="Georgia" panose="02040502050405020303" pitchFamily="18" charset="0"/>
              </a:rPr>
              <a:t>, 1999). </a:t>
            </a:r>
          </a:p>
          <a:p>
            <a:pPr lvl="2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sz="1400" dirty="0">
              <a:latin typeface="Georgia" panose="02040502050405020303" pitchFamily="18" charset="0"/>
            </a:endParaRP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endParaRPr lang="en-US" sz="2000" dirty="0">
              <a:latin typeface="Georgia" panose="02040502050405020303" pitchFamily="18" charset="0"/>
            </a:endParaRP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endParaRPr lang="en-US" sz="2000" dirty="0">
              <a:latin typeface="Georgia" panose="02040502050405020303" pitchFamily="18" charset="0"/>
            </a:endParaRPr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endParaRPr lang="en-US" sz="2000" dirty="0">
              <a:latin typeface="Georgia" panose="02040502050405020303" pitchFamily="18" charset="0"/>
            </a:endParaRPr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endParaRPr lang="en-US" sz="2400" dirty="0">
              <a:latin typeface="Georgia" charset="0"/>
              <a:cs typeface="Georg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3776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39411-4E46-468A-90D2-4EEC51DE7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z="3600" b="1" dirty="0"/>
              <a:t>Argument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D510D-AEF4-40C4-B95B-917B6115D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63532"/>
            <a:ext cx="8305800" cy="4525963"/>
          </a:xfrm>
        </p:spPr>
        <p:txBody>
          <a:bodyPr/>
          <a:lstStyle/>
          <a:p>
            <a:pPr marL="0" indent="0">
              <a:buNone/>
            </a:pPr>
            <a:endParaRPr lang="en-US" sz="2000" dirty="0">
              <a:latin typeface="Georgia" panose="02040502050405020303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>
                <a:latin typeface="Georgia" panose="02040502050405020303" pitchFamily="18" charset="0"/>
              </a:rPr>
              <a:t>Leaders negotiate PTAs for </a:t>
            </a:r>
            <a:r>
              <a:rPr lang="en-US" sz="2000" b="1" dirty="0">
                <a:latin typeface="Georgia" panose="02040502050405020303" pitchFamily="18" charset="0"/>
              </a:rPr>
              <a:t>political reason: </a:t>
            </a:r>
            <a:r>
              <a:rPr lang="en-US" sz="2000" dirty="0">
                <a:latin typeface="Georgia" panose="02040502050405020303" pitchFamily="18" charset="0"/>
              </a:rPr>
              <a:t>A leader negotiates a PTA with the provision of economic reform to punish the opponents’ past transgression. </a:t>
            </a:r>
          </a:p>
          <a:p>
            <a:pPr marL="457200" lvl="1" indent="0">
              <a:buNone/>
            </a:pPr>
            <a:endParaRPr lang="en-US" sz="2000" dirty="0">
              <a:latin typeface="Georgia" panose="02040502050405020303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>
                <a:latin typeface="Georgia" panose="02040502050405020303" pitchFamily="18" charset="0"/>
              </a:rPr>
              <a:t>PTA negotiation is a </a:t>
            </a:r>
            <a:r>
              <a:rPr lang="en-US" sz="2000" b="1" dirty="0">
                <a:latin typeface="Georgia" panose="02040502050405020303" pitchFamily="18" charset="0"/>
              </a:rPr>
              <a:t>deliberate choice </a:t>
            </a:r>
            <a:r>
              <a:rPr lang="en-US" sz="2000" dirty="0">
                <a:latin typeface="Georgia" panose="02040502050405020303" pitchFamily="18" charset="0"/>
              </a:rPr>
              <a:t>that a leader makes to commit to the binding and stringent policy reforms to rearrange the domestic power structures.</a:t>
            </a:r>
          </a:p>
          <a:p>
            <a:endParaRPr lang="en-US" sz="20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7869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9DB0F-BC79-49FE-887E-BBDBCBBAA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Theory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C7531-5F5D-41E0-911F-5893A4141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40802"/>
            <a:ext cx="83058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Georgia" panose="02040502050405020303" pitchFamily="18" charset="0"/>
              </a:rPr>
              <a:t>(I) The Logic of Economic Reforms</a:t>
            </a:r>
          </a:p>
          <a:p>
            <a:r>
              <a:rPr lang="en-US" sz="2000" dirty="0">
                <a:latin typeface="Georgia" panose="02040502050405020303" pitchFamily="18" charset="0"/>
              </a:rPr>
              <a:t>In non-crisis circumstances: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>
                <a:latin typeface="Georgia" charset="0"/>
              </a:rPr>
              <a:t>Leader: repression or loyalty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>
                <a:latin typeface="Georgia" charset="0"/>
              </a:rPr>
              <a:t>Opposition: cooperation or deposition</a:t>
            </a:r>
          </a:p>
          <a:p>
            <a:r>
              <a:rPr lang="en-US" sz="2000" dirty="0">
                <a:latin typeface="Georgia" panose="02040502050405020303" pitchFamily="18" charset="0"/>
              </a:rPr>
              <a:t>A shock to security has happened (opposition defects):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>
                <a:latin typeface="Georgia" panose="02040502050405020303" pitchFamily="18" charset="0"/>
              </a:rPr>
              <a:t>the threatening demands on a regime by opposition groups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>
                <a:latin typeface="Georgia" panose="02040502050405020303" pitchFamily="18" charset="0"/>
              </a:rPr>
              <a:t>such as strikes, protest demonstrations, riots, guerillas and civil war</a:t>
            </a:r>
          </a:p>
          <a:p>
            <a:r>
              <a:rPr lang="en-US" sz="2000" dirty="0">
                <a:latin typeface="Georgia" panose="02040502050405020303" pitchFamily="18" charset="0"/>
              </a:rPr>
              <a:t>Story begins in the post-crisis circumstances: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>
                <a:latin typeface="Georgia" charset="0"/>
              </a:rPr>
              <a:t>Leader: repress more or economic reform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>
                <a:latin typeface="Georgia" charset="0"/>
              </a:rPr>
              <a:t>Opposition: cooperation or deposition</a:t>
            </a:r>
          </a:p>
          <a:p>
            <a:pPr marL="0" indent="0">
              <a:buNone/>
            </a:pPr>
            <a:r>
              <a:rPr lang="en-US" sz="2200" dirty="0">
                <a:latin typeface="Georgia" charset="0"/>
              </a:rPr>
              <a:t>(II) </a:t>
            </a:r>
            <a:r>
              <a:rPr lang="en-US" sz="2000" dirty="0">
                <a:latin typeface="Georgia" panose="02040502050405020303" pitchFamily="18" charset="0"/>
              </a:rPr>
              <a:t>Why negotiating a PTA with major liberal powers?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>
                <a:latin typeface="Georgia" charset="0"/>
              </a:rPr>
              <a:t>A signal to the opposition: decrease the likelihood of deposition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>
                <a:latin typeface="Georgia" charset="0"/>
              </a:rPr>
              <a:t>Offering material benefits to facilitate economic reforms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1800" dirty="0">
              <a:latin typeface="Georgia" charset="0"/>
            </a:endParaRPr>
          </a:p>
          <a:p>
            <a:pPr lvl="1"/>
            <a:endParaRPr lang="en-US" sz="1600" dirty="0">
              <a:latin typeface="Georgia" panose="02040502050405020303" pitchFamily="18" charset="0"/>
            </a:endParaRPr>
          </a:p>
          <a:p>
            <a:endParaRPr lang="en-US" sz="2000" dirty="0">
              <a:latin typeface="Georgia" panose="02040502050405020303" pitchFamily="18" charset="0"/>
            </a:endParaRPr>
          </a:p>
          <a:p>
            <a:endParaRPr lang="en-US" sz="2000" dirty="0">
              <a:latin typeface="Georgia" panose="02040502050405020303" pitchFamily="18" charset="0"/>
            </a:endParaRPr>
          </a:p>
          <a:p>
            <a:endParaRPr lang="en-US" sz="20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2664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45C75-77C5-4C37-A2C7-29330A58A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Theory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15990A-D5F1-43DA-8F6B-176B28D03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601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A205D-912B-4D1A-AF06-6BEC0D5DB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Research Design </a:t>
            </a:r>
            <a:br>
              <a:rPr lang="en-US" sz="3600" b="1" dirty="0"/>
            </a:b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F9123-7875-467C-817C-B24CCAC45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03801"/>
            <a:ext cx="8170433" cy="5050398"/>
          </a:xfrm>
        </p:spPr>
        <p:txBody>
          <a:bodyPr/>
          <a:lstStyle/>
          <a:p>
            <a:pPr marL="0" indent="0">
              <a:buNone/>
            </a:pPr>
            <a:r>
              <a:rPr lang="en-US" sz="2000" b="1" u="sng" dirty="0">
                <a:latin typeface="Georgia" panose="02040502050405020303" pitchFamily="18" charset="0"/>
              </a:rPr>
              <a:t>Hypothesis:</a:t>
            </a:r>
          </a:p>
          <a:p>
            <a:pPr marL="0" indent="0">
              <a:buNone/>
            </a:pPr>
            <a:r>
              <a:rPr lang="en-US" sz="2000" dirty="0">
                <a:latin typeface="Georgia" panose="02040502050405020303" pitchFamily="18" charset="0"/>
              </a:rPr>
              <a:t>Negative shocks to a leader's security increase the probability of PTA negotiations.</a:t>
            </a:r>
          </a:p>
          <a:p>
            <a:pPr marL="0" indent="0" algn="ctr">
              <a:buNone/>
            </a:pPr>
            <a:r>
              <a:rPr lang="en-US" sz="1050" b="1" dirty="0">
                <a:latin typeface="Georgia" panose="02040502050405020303" pitchFamily="18" charset="0"/>
              </a:rPr>
              <a:t> (Hypothetical Treatment)</a:t>
            </a:r>
          </a:p>
          <a:p>
            <a:pPr marL="0" indent="0" algn="ctr">
              <a:buNone/>
            </a:pPr>
            <a:r>
              <a:rPr lang="en-US" sz="1800" b="1" dirty="0">
                <a:latin typeface="Georgia" panose="02040502050405020303" pitchFamily="18" charset="0"/>
              </a:rPr>
              <a:t>Shock to Leader’s Security</a:t>
            </a:r>
          </a:p>
          <a:p>
            <a:pPr marL="0" indent="0">
              <a:buNone/>
            </a:pPr>
            <a:r>
              <a:rPr lang="en-US" sz="1800" b="1" dirty="0">
                <a:latin typeface="Georgia" panose="02040502050405020303" pitchFamily="18" charset="0"/>
              </a:rPr>
              <a:t>                                                             </a:t>
            </a:r>
            <a:r>
              <a:rPr lang="en-US" sz="2400" b="1" dirty="0">
                <a:latin typeface="Georgia" panose="02040502050405020303" pitchFamily="18" charset="0"/>
              </a:rPr>
              <a:t>+</a:t>
            </a:r>
            <a:r>
              <a:rPr lang="en-US" sz="2000" b="1" dirty="0">
                <a:latin typeface="Georgia" panose="02040502050405020303" pitchFamily="18" charset="0"/>
              </a:rPr>
              <a:t> </a:t>
            </a:r>
            <a:endParaRPr lang="en-US" sz="2000" dirty="0"/>
          </a:p>
          <a:p>
            <a:pPr marL="0" indent="0" algn="ctr">
              <a:buNone/>
            </a:pPr>
            <a:r>
              <a:rPr lang="en-US" sz="2000" b="1" dirty="0">
                <a:latin typeface="Georgia" panose="02040502050405020303" pitchFamily="18" charset="0"/>
              </a:rPr>
              <a:t>South-North PTA Negotiation</a:t>
            </a:r>
            <a:endParaRPr lang="en-US" sz="20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en-US" sz="2000" b="1" u="sng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2000" b="1" u="sng" dirty="0">
                <a:latin typeface="Georgia" panose="02040502050405020303" pitchFamily="18" charset="0"/>
              </a:rPr>
              <a:t>Research Design: </a:t>
            </a:r>
          </a:p>
          <a:p>
            <a:pPr marL="0" indent="0">
              <a:buNone/>
            </a:pPr>
            <a:r>
              <a:rPr lang="en-US" sz="2000" dirty="0">
                <a:latin typeface="Georgia" panose="02040502050405020303" pitchFamily="18" charset="0"/>
              </a:rPr>
              <a:t>Compares the likelihoods of the South-North PTAs negotiation in: </a:t>
            </a:r>
            <a:endParaRPr lang="en-US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809D08C6-630C-4924-AA7C-0F168E6A034D}"/>
              </a:ext>
            </a:extLst>
          </p:cNvPr>
          <p:cNvSpPr/>
          <p:nvPr/>
        </p:nvSpPr>
        <p:spPr>
          <a:xfrm rot="5400000">
            <a:off x="4322127" y="2575289"/>
            <a:ext cx="423545" cy="300935"/>
          </a:xfrm>
          <a:prstGeom prst="rightArrow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18647D3-143D-40BC-9E5E-2767CCB37A4A}"/>
              </a:ext>
            </a:extLst>
          </p:cNvPr>
          <p:cNvSpPr/>
          <p:nvPr/>
        </p:nvSpPr>
        <p:spPr>
          <a:xfrm>
            <a:off x="4533899" y="4719601"/>
            <a:ext cx="3039485" cy="9144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Leaders </a:t>
            </a:r>
            <a:r>
              <a:rPr lang="en-US" b="1" dirty="0">
                <a:latin typeface="Georgia" panose="02040502050405020303" pitchFamily="18" charset="0"/>
              </a:rPr>
              <a:t>without</a:t>
            </a:r>
            <a:r>
              <a:rPr lang="en-US" dirty="0">
                <a:latin typeface="Georgia" panose="02040502050405020303" pitchFamily="18" charset="0"/>
              </a:rPr>
              <a:t> Shocks to Security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4091BEB-74B1-4E62-9283-F7DD417C0359}"/>
              </a:ext>
            </a:extLst>
          </p:cNvPr>
          <p:cNvSpPr/>
          <p:nvPr/>
        </p:nvSpPr>
        <p:spPr>
          <a:xfrm>
            <a:off x="1343947" y="4719601"/>
            <a:ext cx="3039485" cy="9144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Leaders </a:t>
            </a:r>
            <a:r>
              <a:rPr lang="en-US" b="1" dirty="0">
                <a:latin typeface="Georgia" panose="02040502050405020303" pitchFamily="18" charset="0"/>
              </a:rPr>
              <a:t>with</a:t>
            </a:r>
            <a:r>
              <a:rPr lang="en-US" dirty="0">
                <a:latin typeface="Georgia" panose="02040502050405020303" pitchFamily="18" charset="0"/>
              </a:rPr>
              <a:t> Shocks to Security</a:t>
            </a:r>
          </a:p>
        </p:txBody>
      </p:sp>
    </p:spTree>
    <p:extLst>
      <p:ext uri="{BB962C8B-B14F-4D97-AF65-F5344CB8AC3E}">
        <p14:creationId xmlns:p14="http://schemas.microsoft.com/office/powerpoint/2010/main" val="4254972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D620D-74D4-4708-9120-24ED5BEEF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578" y="274638"/>
            <a:ext cx="8224221" cy="753641"/>
          </a:xfrm>
        </p:spPr>
        <p:txBody>
          <a:bodyPr/>
          <a:lstStyle/>
          <a:p>
            <a:r>
              <a:rPr lang="en-US" sz="3600" b="1" dirty="0"/>
              <a:t>Research Design </a:t>
            </a:r>
            <a:br>
              <a:rPr lang="en-US" sz="3600" b="1" dirty="0"/>
            </a:br>
            <a:endParaRPr lang="en-US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BC40ED-1F18-4567-A661-C1CCF4946D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028279"/>
            <a:ext cx="8763000" cy="4872290"/>
          </a:xfrm>
        </p:spPr>
        <p:txBody>
          <a:bodyPr/>
          <a:lstStyle/>
          <a:p>
            <a:pPr marL="0" indent="0">
              <a:spcAft>
                <a:spcPts val="600"/>
              </a:spcAft>
              <a:buNone/>
            </a:pPr>
            <a:r>
              <a:rPr lang="en-US" sz="2000" dirty="0">
                <a:latin typeface="Georgia" panose="02040502050405020303" pitchFamily="18" charset="0"/>
              </a:rPr>
              <a:t>Measure the security of a leader </a:t>
            </a:r>
            <a:r>
              <a:rPr lang="en-US" sz="2000" u="sng" dirty="0">
                <a:latin typeface="Georgia" panose="02040502050405020303" pitchFamily="18" charset="0"/>
              </a:rPr>
              <a:t>for all leaders</a:t>
            </a:r>
            <a:r>
              <a:rPr lang="en-US" sz="2000" dirty="0">
                <a:latin typeface="Georgia" panose="02040502050405020303" pitchFamily="18" charset="0"/>
              </a:rPr>
              <a:t>:   </a:t>
            </a:r>
          </a:p>
          <a:p>
            <a:pPr marL="400050" lvl="1" indent="0">
              <a:spcAft>
                <a:spcPts val="600"/>
              </a:spcAft>
              <a:buNone/>
            </a:pPr>
            <a:r>
              <a:rPr lang="en-US" sz="1800" dirty="0">
                <a:latin typeface="Georgia" panose="02040502050405020303" pitchFamily="18" charset="0"/>
              </a:rPr>
              <a:t>1) A leader's security before he starts his tenure at time </a:t>
            </a:r>
            <a:r>
              <a:rPr lang="en-US" sz="1800" b="1" i="1" dirty="0">
                <a:latin typeface="Georgia" panose="02040502050405020303" pitchFamily="18" charset="0"/>
              </a:rPr>
              <a:t>0</a:t>
            </a:r>
            <a:r>
              <a:rPr lang="en-US" sz="1800" i="1" dirty="0">
                <a:latin typeface="Georgia" panose="02040502050405020303" pitchFamily="18" charset="0"/>
              </a:rPr>
              <a:t> (regime type matters);</a:t>
            </a:r>
            <a:endParaRPr lang="en-US" sz="1800" dirty="0">
              <a:latin typeface="Georgia" panose="02040502050405020303" pitchFamily="18" charset="0"/>
            </a:endParaRPr>
          </a:p>
          <a:p>
            <a:pPr marL="400050" lvl="1" indent="0">
              <a:spcAft>
                <a:spcPts val="600"/>
              </a:spcAft>
              <a:buNone/>
            </a:pPr>
            <a:r>
              <a:rPr lang="en-US" sz="1800" dirty="0">
                <a:latin typeface="Georgia" panose="02040502050405020303" pitchFamily="18" charset="0"/>
              </a:rPr>
              <a:t>2) The security of the regime at time</a:t>
            </a:r>
            <a:r>
              <a:rPr lang="en-US" sz="1800" b="1" dirty="0">
                <a:latin typeface="Georgia" panose="02040502050405020303" pitchFamily="18" charset="0"/>
              </a:rPr>
              <a:t> </a:t>
            </a:r>
            <a:r>
              <a:rPr lang="en-US" sz="1800" b="1" i="1" dirty="0">
                <a:latin typeface="Georgia" panose="02040502050405020303" pitchFamily="18" charset="0"/>
              </a:rPr>
              <a:t>t</a:t>
            </a:r>
            <a:r>
              <a:rPr lang="en-US" sz="1800" dirty="0">
                <a:latin typeface="Georgia" panose="02040502050405020303" pitchFamily="18" charset="0"/>
              </a:rPr>
              <a:t>.</a:t>
            </a:r>
          </a:p>
          <a:p>
            <a:pPr marL="0" indent="0">
              <a:spcAft>
                <a:spcPts val="600"/>
              </a:spcAft>
              <a:buNone/>
            </a:pPr>
            <a:endParaRPr lang="en-GB" sz="2000" b="1" dirty="0">
              <a:latin typeface="Georgia" panose="02040502050405020303" pitchFamily="18" charset="0"/>
            </a:endParaRPr>
          </a:p>
          <a:p>
            <a:pPr marL="0" indent="0">
              <a:spcAft>
                <a:spcPts val="600"/>
              </a:spcAft>
              <a:buNone/>
            </a:pPr>
            <a:r>
              <a:rPr lang="en-US" sz="2000" dirty="0">
                <a:latin typeface="Georgia" panose="02040502050405020303" pitchFamily="18" charset="0"/>
              </a:rPr>
              <a:t>Shocks to Leaders’ Security (Hypothetical Treatment):</a:t>
            </a:r>
          </a:p>
          <a:p>
            <a:pPr marL="685800" lvl="1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1800" dirty="0">
                <a:latin typeface="Georgia" panose="02040502050405020303" pitchFamily="18" charset="0"/>
              </a:rPr>
              <a:t>Type 1: a leader experiences a shock to security at time </a:t>
            </a:r>
            <a:r>
              <a:rPr lang="en-US" sz="1800" b="1" i="1" dirty="0">
                <a:latin typeface="Georgia" panose="02040502050405020303" pitchFamily="18" charset="0"/>
              </a:rPr>
              <a:t>1</a:t>
            </a:r>
            <a:r>
              <a:rPr lang="en-US" sz="1800" i="1" dirty="0">
                <a:latin typeface="Georgia" panose="02040502050405020303" pitchFamily="18" charset="0"/>
              </a:rPr>
              <a:t>.</a:t>
            </a:r>
            <a:endParaRPr lang="en-US" sz="1800" dirty="0">
              <a:latin typeface="Georgia" panose="02040502050405020303" pitchFamily="18" charset="0"/>
            </a:endParaRPr>
          </a:p>
          <a:p>
            <a:pPr marL="1085850" lvl="2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800" dirty="0">
                <a:latin typeface="Georgia" panose="02040502050405020303" pitchFamily="18" charset="0"/>
              </a:rPr>
              <a:t>political effectiveness score </a:t>
            </a:r>
            <a:r>
              <a:rPr lang="en-US" sz="1800" dirty="0">
                <a:latin typeface="Georgia" panose="02040502050405020303" pitchFamily="18" charset="0"/>
                <a:cs typeface="Times New Roman" panose="02020603050405020304" pitchFamily="18" charset="0"/>
              </a:rPr>
              <a:t>&gt;</a:t>
            </a:r>
            <a:r>
              <a:rPr lang="en-US" sz="1800" dirty="0">
                <a:latin typeface="Georgia" panose="02040502050405020303" pitchFamily="18" charset="0"/>
              </a:rPr>
              <a:t> 0.</a:t>
            </a:r>
          </a:p>
          <a:p>
            <a:pPr marL="685800" lvl="1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1800" dirty="0">
                <a:latin typeface="Georgia" panose="02040502050405020303" pitchFamily="18" charset="0"/>
              </a:rPr>
              <a:t>Type 2: a leader experiences a shock to security at time</a:t>
            </a:r>
            <a:r>
              <a:rPr lang="en-US" sz="1800" i="1" dirty="0">
                <a:latin typeface="Georgia" panose="02040502050405020303" pitchFamily="18" charset="0"/>
              </a:rPr>
              <a:t> </a:t>
            </a:r>
            <a:r>
              <a:rPr lang="en-US" sz="1800" b="1" i="1" dirty="0">
                <a:latin typeface="Georgia" panose="02040502050405020303" pitchFamily="18" charset="0"/>
              </a:rPr>
              <a:t>t</a:t>
            </a:r>
            <a:r>
              <a:rPr lang="en-US" sz="1800" b="1" dirty="0">
                <a:latin typeface="Georgia" panose="02040502050405020303" pitchFamily="18" charset="0"/>
              </a:rPr>
              <a:t>.</a:t>
            </a:r>
          </a:p>
          <a:p>
            <a:pPr lvl="2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800" dirty="0">
                <a:latin typeface="Georgia" panose="02040502050405020303" pitchFamily="18" charset="0"/>
              </a:rPr>
              <a:t>worsening political effectiveness score.</a:t>
            </a:r>
            <a:endParaRPr lang="en-GB" sz="1800" b="1" dirty="0"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226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D620D-74D4-4708-9120-24ED5BEEF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Who are in Which Group?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138231B-8131-4DEF-A12C-81D9D5C16C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30310"/>
              </p:ext>
            </p:extLst>
          </p:nvPr>
        </p:nvGraphicFramePr>
        <p:xfrm>
          <a:off x="117886" y="888855"/>
          <a:ext cx="8730280" cy="50019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8476">
                  <a:extLst>
                    <a:ext uri="{9D8B030D-6E8A-4147-A177-3AD203B41FA5}">
                      <a16:colId xmlns:a16="http://schemas.microsoft.com/office/drawing/2014/main" val="783887789"/>
                    </a:ext>
                  </a:extLst>
                </a:gridCol>
                <a:gridCol w="811553">
                  <a:extLst>
                    <a:ext uri="{9D8B030D-6E8A-4147-A177-3AD203B41FA5}">
                      <a16:colId xmlns:a16="http://schemas.microsoft.com/office/drawing/2014/main" val="578081268"/>
                    </a:ext>
                  </a:extLst>
                </a:gridCol>
                <a:gridCol w="1170880">
                  <a:extLst>
                    <a:ext uri="{9D8B030D-6E8A-4147-A177-3AD203B41FA5}">
                      <a16:colId xmlns:a16="http://schemas.microsoft.com/office/drawing/2014/main" val="3100500401"/>
                    </a:ext>
                  </a:extLst>
                </a:gridCol>
                <a:gridCol w="580610">
                  <a:extLst>
                    <a:ext uri="{9D8B030D-6E8A-4147-A177-3AD203B41FA5}">
                      <a16:colId xmlns:a16="http://schemas.microsoft.com/office/drawing/2014/main" val="771619782"/>
                    </a:ext>
                  </a:extLst>
                </a:gridCol>
                <a:gridCol w="812943">
                  <a:extLst>
                    <a:ext uri="{9D8B030D-6E8A-4147-A177-3AD203B41FA5}">
                      <a16:colId xmlns:a16="http://schemas.microsoft.com/office/drawing/2014/main" val="3777373810"/>
                    </a:ext>
                  </a:extLst>
                </a:gridCol>
                <a:gridCol w="775818">
                  <a:extLst>
                    <a:ext uri="{9D8B030D-6E8A-4147-A177-3AD203B41FA5}">
                      <a16:colId xmlns:a16="http://schemas.microsoft.com/office/drawing/2014/main" val="3669314845"/>
                    </a:ext>
                  </a:extLst>
                </a:gridCol>
              </a:tblGrid>
              <a:tr h="126047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Georgia" panose="02040502050405020303" pitchFamily="18" charset="0"/>
                      </a:endParaRPr>
                    </a:p>
                    <a:p>
                      <a:pPr algn="ctr"/>
                      <a:r>
                        <a:rPr lang="en-US" dirty="0">
                          <a:latin typeface="Georgia" panose="02040502050405020303" pitchFamily="18" charset="0"/>
                        </a:rPr>
                        <a:t>Scenarios of Leaders</a:t>
                      </a:r>
                    </a:p>
                    <a:p>
                      <a:pPr algn="ctr"/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Chan-</a:t>
                      </a:r>
                      <a:r>
                        <a:rPr lang="en-US" sz="1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ges</a:t>
                      </a:r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in P. Eff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eorgia" panose="02040502050405020303" pitchFamily="18" charset="0"/>
                        </a:rPr>
                        <a:t>Shock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eorgia" panose="02040502050405020303" pitchFamily="18" charset="0"/>
                        </a:rPr>
                        <a:t>Gr.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eorgia" panose="02040502050405020303" pitchFamily="18" charset="0"/>
                        </a:rPr>
                        <a:t>Dem.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Georgia" panose="02040502050405020303" pitchFamily="18" charset="0"/>
                        </a:rPr>
                        <a:t>Aut</a:t>
                      </a:r>
                      <a:r>
                        <a:rPr lang="en-US" dirty="0">
                          <a:latin typeface="Georgia" panose="02040502050405020303" pitchFamily="18" charset="0"/>
                        </a:rPr>
                        <a:t>.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4803935"/>
                  </a:ext>
                </a:extLst>
              </a:tr>
              <a:tr h="37270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Georgia" panose="02040502050405020303" pitchFamily="18" charset="0"/>
                        </a:rPr>
                        <a:t>secure all the time at 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t</a:t>
                      </a:r>
                      <a:r>
                        <a:rPr lang="en-US" sz="1600" kern="1200" baseline="-250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0</a:t>
                      </a:r>
                      <a:r>
                        <a:rPr lang="en-US" sz="1600" dirty="0">
                          <a:latin typeface="Georgia" panose="02040502050405020303" pitchFamily="18" charset="0"/>
                        </a:rPr>
                        <a:t>, 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t</a:t>
                      </a:r>
                      <a:r>
                        <a:rPr lang="en-US" sz="1600" kern="1200" baseline="-250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1 …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t</a:t>
                      </a:r>
                      <a:r>
                        <a:rPr lang="en-US" sz="1600" kern="1200" baseline="-25000" dirty="0" err="1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n</a:t>
                      </a:r>
                      <a:endParaRPr lang="en-US" sz="16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Georgia" panose="02040502050405020303" pitchFamily="18" charset="0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Georgia" panose="02040502050405020303" pitchFamily="18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16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Georgia" panose="02040502050405020303" pitchFamily="18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16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306904"/>
                  </a:ext>
                </a:extLst>
              </a:tr>
              <a:tr h="506426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Georgia" panose="02040502050405020303" pitchFamily="18" charset="0"/>
                        </a:rPr>
                        <a:t>insecure all the time at 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t</a:t>
                      </a:r>
                      <a:r>
                        <a:rPr lang="en-US" sz="1600" kern="1200" baseline="-250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0</a:t>
                      </a:r>
                      <a:r>
                        <a:rPr lang="en-US" sz="1600" dirty="0">
                          <a:latin typeface="Georgia" panose="02040502050405020303" pitchFamily="18" charset="0"/>
                        </a:rPr>
                        <a:t>, 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t</a:t>
                      </a:r>
                      <a:r>
                        <a:rPr lang="en-US" sz="1600" kern="1200" baseline="-250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1 …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t</a:t>
                      </a:r>
                      <a:r>
                        <a:rPr lang="en-US" sz="1600" kern="1200" baseline="-25000" dirty="0" err="1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n</a:t>
                      </a:r>
                      <a:endParaRPr lang="en-US" sz="16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Georgia" panose="02040502050405020303" pitchFamily="18" charset="0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Georgia" panose="02040502050405020303" pitchFamily="18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16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6906243"/>
                  </a:ext>
                </a:extLst>
              </a:tr>
              <a:tr h="54585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Georgia" panose="02040502050405020303" pitchFamily="18" charset="0"/>
                        </a:rPr>
                        <a:t>secure at 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t</a:t>
                      </a:r>
                      <a:r>
                        <a:rPr lang="en-US" sz="1600" kern="1200" baseline="-250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0</a:t>
                      </a:r>
                      <a:r>
                        <a:rPr lang="en-US" sz="1600" dirty="0">
                          <a:latin typeface="Georgia" panose="02040502050405020303" pitchFamily="18" charset="0"/>
                        </a:rPr>
                        <a:t> </a:t>
                      </a:r>
                      <a:r>
                        <a:rPr lang="en-US" sz="1600" dirty="0">
                          <a:latin typeface="Georgia" panose="02040502050405020303" pitchFamily="18" charset="0"/>
                          <a:sym typeface="Wingdings" panose="05000000000000000000" pitchFamily="2" charset="2"/>
                        </a:rPr>
                        <a:t> insecure at 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t</a:t>
                      </a:r>
                      <a:r>
                        <a:rPr lang="en-US" sz="1600" kern="1200" baseline="-250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1, …,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t</a:t>
                      </a:r>
                      <a:r>
                        <a:rPr lang="en-US" sz="1600" kern="1200" baseline="-25000" dirty="0" err="1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n</a:t>
                      </a:r>
                      <a:endParaRPr lang="en-US" sz="16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Georgia" panose="02040502050405020303" pitchFamily="18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16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shock at t</a:t>
                      </a:r>
                      <a:r>
                        <a:rPr lang="en-US" sz="1600" kern="1200" baseline="-250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1</a:t>
                      </a:r>
                      <a:endParaRPr lang="en-US" sz="16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Georgia" panose="02040502050405020303" pitchFamily="18" charset="0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Georgia" panose="02040502050405020303" pitchFamily="18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16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Georgia" panose="02040502050405020303" pitchFamily="18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16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448733"/>
                  </a:ext>
                </a:extLst>
              </a:tr>
              <a:tr h="553326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Georgia" panose="02040502050405020303" pitchFamily="18" charset="0"/>
                        </a:rPr>
                        <a:t>secure at 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t</a:t>
                      </a:r>
                      <a:r>
                        <a:rPr lang="en-US" sz="1600" kern="1200" baseline="-250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0,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 t</a:t>
                      </a:r>
                      <a:r>
                        <a:rPr lang="en-US" sz="1600" kern="1200" baseline="-250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1, …</a:t>
                      </a:r>
                      <a:r>
                        <a:rPr lang="en-US" sz="1600" dirty="0">
                          <a:latin typeface="Georgia" panose="02040502050405020303" pitchFamily="18" charset="0"/>
                        </a:rPr>
                        <a:t> </a:t>
                      </a:r>
                      <a:r>
                        <a:rPr lang="en-US" sz="1600" dirty="0">
                          <a:latin typeface="Georgia" panose="02040502050405020303" pitchFamily="18" charset="0"/>
                          <a:sym typeface="Wingdings" panose="05000000000000000000" pitchFamily="2" charset="2"/>
                        </a:rPr>
                        <a:t> insecure at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t</a:t>
                      </a:r>
                      <a:r>
                        <a:rPr lang="en-US" sz="1600" kern="1200" baseline="-25000" dirty="0" err="1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n</a:t>
                      </a:r>
                      <a:endParaRPr lang="en-US" sz="16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Georgia" panose="02040502050405020303" pitchFamily="18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16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shock at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t</a:t>
                      </a:r>
                      <a:r>
                        <a:rPr lang="en-US" sz="1600" kern="1200" baseline="-25000" dirty="0" err="1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n</a:t>
                      </a:r>
                      <a:endParaRPr lang="en-US" sz="16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Georgia" panose="02040502050405020303" pitchFamily="18" charset="0"/>
                        </a:rPr>
                        <a:t>T</a:t>
                      </a:r>
                    </a:p>
                    <a:p>
                      <a:pPr algn="ctr"/>
                      <a:endParaRPr lang="en-US" sz="16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Georgia" panose="02040502050405020303" pitchFamily="18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16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Georgia" panose="02040502050405020303" pitchFamily="18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16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0831190"/>
                  </a:ext>
                </a:extLst>
              </a:tr>
              <a:tr h="55332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Georgia" panose="02040502050405020303" pitchFamily="18" charset="0"/>
                        </a:rPr>
                        <a:t>insecure at 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t</a:t>
                      </a:r>
                      <a:r>
                        <a:rPr lang="en-US" sz="1600" kern="1200" baseline="-250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0 ,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 t</a:t>
                      </a:r>
                      <a:r>
                        <a:rPr lang="en-US" sz="1600" kern="1200" baseline="-250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1, …</a:t>
                      </a:r>
                      <a:r>
                        <a:rPr lang="en-US" sz="1600" dirty="0">
                          <a:latin typeface="Georgia" panose="02040502050405020303" pitchFamily="18" charset="0"/>
                        </a:rPr>
                        <a:t> </a:t>
                      </a:r>
                      <a:r>
                        <a:rPr lang="en-US" sz="1600" dirty="0">
                          <a:latin typeface="Georgia" panose="02040502050405020303" pitchFamily="18" charset="0"/>
                          <a:sym typeface="Wingdings" panose="05000000000000000000" pitchFamily="2" charset="2"/>
                        </a:rPr>
                        <a:t> (more) insecure at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t</a:t>
                      </a:r>
                      <a:r>
                        <a:rPr lang="en-US" sz="1600" kern="1200" baseline="-25000" dirty="0" err="1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n</a:t>
                      </a:r>
                      <a:endParaRPr lang="en-US" sz="16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Georgia" panose="02040502050405020303" pitchFamily="18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16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shock at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t</a:t>
                      </a:r>
                      <a:r>
                        <a:rPr lang="en-US" sz="1600" kern="1200" baseline="-25000" dirty="0" err="1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n</a:t>
                      </a:r>
                      <a:endParaRPr lang="en-US" sz="16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Georgia" panose="02040502050405020303" pitchFamily="18" charset="0"/>
                        </a:rPr>
                        <a:t>T</a:t>
                      </a:r>
                    </a:p>
                    <a:p>
                      <a:pPr algn="ctr"/>
                      <a:endParaRPr lang="en-US" sz="16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Georgia" panose="02040502050405020303" pitchFamily="18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16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4196496"/>
                  </a:ext>
                </a:extLst>
              </a:tr>
              <a:tr h="553326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Georgia" panose="02040502050405020303" pitchFamily="18" charset="0"/>
                        </a:rPr>
                        <a:t>insecure at 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t</a:t>
                      </a:r>
                      <a:r>
                        <a:rPr lang="en-US" sz="1600" kern="1200" baseline="-250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0 ,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 t</a:t>
                      </a:r>
                      <a:r>
                        <a:rPr lang="en-US" sz="1600" kern="1200" baseline="-250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1, …</a:t>
                      </a:r>
                      <a:r>
                        <a:rPr lang="en-US" sz="1600" dirty="0">
                          <a:latin typeface="Georgia" panose="02040502050405020303" pitchFamily="18" charset="0"/>
                        </a:rPr>
                        <a:t> </a:t>
                      </a:r>
                      <a:r>
                        <a:rPr lang="en-US" sz="1600" dirty="0">
                          <a:latin typeface="Georgia" panose="02040502050405020303" pitchFamily="18" charset="0"/>
                          <a:sym typeface="Wingdings" panose="05000000000000000000" pitchFamily="2" charset="2"/>
                        </a:rPr>
                        <a:t> secure at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t</a:t>
                      </a:r>
                      <a:r>
                        <a:rPr lang="en-US" sz="1600" kern="1200" baseline="-25000" dirty="0" err="1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n</a:t>
                      </a:r>
                      <a:endParaRPr lang="en-US" sz="16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Georgia" panose="02040502050405020303" pitchFamily="18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16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Georgia" panose="02040502050405020303" pitchFamily="18" charset="0"/>
                        </a:rPr>
                        <a:t>C</a:t>
                      </a:r>
                    </a:p>
                    <a:p>
                      <a:pPr algn="ctr"/>
                      <a:endParaRPr lang="en-US" sz="16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Georgia" panose="02040502050405020303" pitchFamily="18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1600" dirty="0">
                        <a:latin typeface="Georgia" panose="02040502050405020303" pitchFamily="18" charset="0"/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5646759"/>
                  </a:ext>
                </a:extLst>
              </a:tr>
              <a:tr h="553326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Georgia" panose="02040502050405020303" pitchFamily="18" charset="0"/>
                        </a:rPr>
                        <a:t>secure at 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t</a:t>
                      </a:r>
                      <a:r>
                        <a:rPr lang="en-US" sz="1600" kern="1200" baseline="-250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0 </a:t>
                      </a:r>
                      <a:r>
                        <a:rPr lang="en-US" sz="1600" dirty="0">
                          <a:latin typeface="Georgia" panose="02040502050405020303" pitchFamily="18" charset="0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en-US" sz="1600" dirty="0">
                          <a:latin typeface="Georgia" panose="02040502050405020303" pitchFamily="18" charset="0"/>
                        </a:rPr>
                        <a:t>insecure at 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t</a:t>
                      </a:r>
                      <a:r>
                        <a:rPr lang="en-US" sz="1600" kern="1200" baseline="-250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1, …</a:t>
                      </a:r>
                      <a:r>
                        <a:rPr lang="en-US" sz="1600" dirty="0">
                          <a:latin typeface="Georgia" panose="02040502050405020303" pitchFamily="18" charset="0"/>
                        </a:rPr>
                        <a:t> </a:t>
                      </a:r>
                      <a:r>
                        <a:rPr lang="en-US" sz="1600" dirty="0">
                          <a:latin typeface="Georgia" panose="02040502050405020303" pitchFamily="18" charset="0"/>
                          <a:sym typeface="Wingdings" panose="05000000000000000000" pitchFamily="2" charset="2"/>
                        </a:rPr>
                        <a:t> secure at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t</a:t>
                      </a:r>
                      <a:r>
                        <a:rPr lang="en-US" sz="1600" kern="1200" baseline="-25000" dirty="0" err="1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n</a:t>
                      </a:r>
                      <a:endParaRPr lang="en-US" sz="16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Georgia" panose="02040502050405020303" pitchFamily="18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16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Georgia" panose="02040502050405020303" pitchFamily="18" charset="0"/>
                        </a:rPr>
                        <a:t>C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Georgia" panose="02040502050405020303" pitchFamily="18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1600" dirty="0">
                        <a:latin typeface="Georgia" panose="02040502050405020303" pitchFamily="18" charset="0"/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Georgia" panose="02040502050405020303" pitchFamily="18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1600" dirty="0">
                        <a:latin typeface="Georgia" panose="02040502050405020303" pitchFamily="18" charset="0"/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4862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1852237"/>
      </p:ext>
    </p:extLst>
  </p:cSld>
  <p:clrMapOvr>
    <a:masterClrMapping/>
  </p:clrMapOvr>
</p:sld>
</file>

<file path=ppt/theme/theme1.xml><?xml version="1.0" encoding="utf-8"?>
<a:theme xmlns:a="http://schemas.openxmlformats.org/drawingml/2006/main" name="ThemeILtemplates">
  <a:themeElements>
    <a:clrScheme name="Custom 3">
      <a:dk1>
        <a:srgbClr val="131F33"/>
      </a:dk1>
      <a:lt1>
        <a:srgbClr val="FFFFFF"/>
      </a:lt1>
      <a:dk2>
        <a:srgbClr val="FA6300"/>
      </a:dk2>
      <a:lt2>
        <a:srgbClr val="FAFAFA"/>
      </a:lt2>
      <a:accent1>
        <a:srgbClr val="131F33"/>
      </a:accent1>
      <a:accent2>
        <a:srgbClr val="FA6300"/>
      </a:accent2>
      <a:accent3>
        <a:srgbClr val="555555"/>
      </a:accent3>
      <a:accent4>
        <a:srgbClr val="888888"/>
      </a:accent4>
      <a:accent5>
        <a:srgbClr val="4BACC6"/>
      </a:accent5>
      <a:accent6>
        <a:srgbClr val="F79646"/>
      </a:accent6>
      <a:hlink>
        <a:srgbClr val="666666"/>
      </a:hlink>
      <a:folHlink>
        <a:srgbClr val="AAAAAA"/>
      </a:folHlink>
    </a:clrScheme>
    <a:fontScheme name="Garamond-Trebuchet MS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hemeILtemplates" id="{6EC0D3B8-D00B-9A47-9A8C-D7EB10692958}" vid="{653600DB-8A06-0545-A332-28A5B2E8376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3559</TotalTime>
  <Words>1604</Words>
  <Application>Microsoft Office PowerPoint</Application>
  <PresentationFormat>On-screen Show (4:3)</PresentationFormat>
  <Paragraphs>348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方正舒体</vt:lpstr>
      <vt:lpstr>Arial</vt:lpstr>
      <vt:lpstr>Calibri</vt:lpstr>
      <vt:lpstr>Garamond</vt:lpstr>
      <vt:lpstr>Georgia</vt:lpstr>
      <vt:lpstr>Times New Roman</vt:lpstr>
      <vt:lpstr>Trebuchet MS</vt:lpstr>
      <vt:lpstr>Wingdings</vt:lpstr>
      <vt:lpstr>ThemeILtemplates</vt:lpstr>
      <vt:lpstr> </vt:lpstr>
      <vt:lpstr>Research Question</vt:lpstr>
      <vt:lpstr>Context and Rationale</vt:lpstr>
      <vt:lpstr>Argument</vt:lpstr>
      <vt:lpstr>Theory</vt:lpstr>
      <vt:lpstr>Theory</vt:lpstr>
      <vt:lpstr>Research Design  </vt:lpstr>
      <vt:lpstr>Research Design  </vt:lpstr>
      <vt:lpstr>Who are in Which Group?</vt:lpstr>
      <vt:lpstr>Examples in Datasets</vt:lpstr>
      <vt:lpstr>Research Design  </vt:lpstr>
      <vt:lpstr>Empirical Findings: Data Description</vt:lpstr>
      <vt:lpstr>Empirical Findings: Propensity Score Before Matching </vt:lpstr>
      <vt:lpstr>Empirical Findings: Propensity Score After Matching </vt:lpstr>
      <vt:lpstr>Empirical Findings: Treatment Effect After Matching </vt:lpstr>
      <vt:lpstr>Empirical Findings: Treatment Effect After Matching </vt:lpstr>
      <vt:lpstr>Conclusion </vt:lpstr>
      <vt:lpstr>Appendix </vt:lpstr>
      <vt:lpstr>References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Laura Hoerr</dc:creator>
  <cp:lastModifiedBy>Lucie Lu</cp:lastModifiedBy>
  <cp:revision>105</cp:revision>
  <dcterms:created xsi:type="dcterms:W3CDTF">2016-01-13T21:18:08Z</dcterms:created>
  <dcterms:modified xsi:type="dcterms:W3CDTF">2018-09-13T14:59:21Z</dcterms:modified>
</cp:coreProperties>
</file>