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20"/>
  </p:notesMasterIdLst>
  <p:sldIdLst>
    <p:sldId id="261" r:id="rId2"/>
    <p:sldId id="265" r:id="rId3"/>
    <p:sldId id="266" r:id="rId4"/>
    <p:sldId id="267" r:id="rId5"/>
    <p:sldId id="294" r:id="rId6"/>
    <p:sldId id="290" r:id="rId7"/>
    <p:sldId id="270" r:id="rId8"/>
    <p:sldId id="293" r:id="rId9"/>
    <p:sldId id="289" r:id="rId10"/>
    <p:sldId id="275" r:id="rId11"/>
    <p:sldId id="284" r:id="rId12"/>
    <p:sldId id="285" r:id="rId13"/>
    <p:sldId id="291" r:id="rId14"/>
    <p:sldId id="292" r:id="rId15"/>
    <p:sldId id="277" r:id="rId16"/>
    <p:sldId id="263" r:id="rId17"/>
    <p:sldId id="296" r:id="rId18"/>
    <p:sldId id="29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ACA30A-74E7-4788-980B-C5713E257473}">
          <p14:sldIdLst>
            <p14:sldId id="261"/>
            <p14:sldId id="265"/>
            <p14:sldId id="266"/>
            <p14:sldId id="267"/>
            <p14:sldId id="294"/>
            <p14:sldId id="290"/>
            <p14:sldId id="270"/>
            <p14:sldId id="293"/>
            <p14:sldId id="289"/>
            <p14:sldId id="275"/>
            <p14:sldId id="284"/>
            <p14:sldId id="285"/>
            <p14:sldId id="291"/>
            <p14:sldId id="292"/>
            <p14:sldId id="277"/>
            <p14:sldId id="263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85714" autoAdjust="0"/>
  </p:normalViewPr>
  <p:slideViewPr>
    <p:cSldViewPr snapToGrid="0" snapToObjects="1">
      <p:cViewPr varScale="1">
        <p:scale>
          <a:sx n="89" d="100"/>
          <a:sy n="89" d="100"/>
        </p:scale>
        <p:origin x="1473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239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A982C-8357-4A11-962B-225B16FC7B2F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8FA1D-62CC-431E-8781-DCDB5644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2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7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hello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2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hello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4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r>
              <a:rPr lang="en-US" sz="7200" dirty="0">
                <a:solidFill>
                  <a:srgbClr val="131F33"/>
                </a:solidFill>
                <a:latin typeface="Georgia"/>
                <a:cs typeface="Georgia"/>
              </a:rPr>
              <a:t>Hello.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820863"/>
            <a:ext cx="6427788" cy="372313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This </a:t>
            </a:r>
            <a:r>
              <a:rPr lang="en-US" dirty="0" err="1">
                <a:solidFill>
                  <a:srgbClr val="A6A6A6"/>
                </a:solidFill>
                <a:latin typeface="+mn-lt"/>
                <a:cs typeface="Georgia"/>
              </a:rPr>
              <a:t>Powerpoint</a:t>
            </a: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 template has been created to help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you tell your Illinois Story in the best possible way. To help you make this presentation </a:t>
            </a: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we recommend the following font styles:</a:t>
            </a:r>
          </a:p>
          <a:p>
            <a:r>
              <a:rPr lang="en-US" sz="4200" b="1" dirty="0">
                <a:solidFill>
                  <a:srgbClr val="FA6300"/>
                </a:solidFill>
              </a:rPr>
              <a:t>Headers: Calibri 42pt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Body Copy: Georgia 18pt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If you need assistance, please contact Creative Services. </a:t>
            </a:r>
            <a:r>
              <a:rPr lang="en-US" sz="1400" dirty="0" err="1">
                <a:solidFill>
                  <a:srgbClr val="131F33"/>
                </a:solidFill>
                <a:latin typeface="Georgia"/>
                <a:cs typeface="Georgia"/>
              </a:rPr>
              <a:t>creativeservices@illinois.edu</a:t>
            </a: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 or (217)333-9200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1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550575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28650" y="1973263"/>
            <a:ext cx="296415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5" name="Picture 4" descr="Slide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6" name="Picture 5" descr="Slide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6" name="Picture 5" descr="Slide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r>
              <a:rPr lang="en-US" sz="7200" dirty="0">
                <a:solidFill>
                  <a:srgbClr val="131F33"/>
                </a:solidFill>
                <a:latin typeface="Georgia"/>
                <a:cs typeface="Georgia"/>
              </a:rPr>
              <a:t>Hello.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820863"/>
            <a:ext cx="6427788" cy="372313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This </a:t>
            </a:r>
            <a:r>
              <a:rPr lang="en-US" dirty="0" err="1">
                <a:solidFill>
                  <a:srgbClr val="A6A6A6"/>
                </a:solidFill>
                <a:latin typeface="+mn-lt"/>
                <a:cs typeface="Georgia"/>
              </a:rPr>
              <a:t>Powerpoint</a:t>
            </a: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 template has been created to help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you tell your Illinois Story in the best possible way. To help you make this presentation </a:t>
            </a: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we recommend the following font styles:</a:t>
            </a:r>
          </a:p>
          <a:p>
            <a:r>
              <a:rPr lang="en-US" sz="4200" b="1" dirty="0">
                <a:solidFill>
                  <a:srgbClr val="FA6300"/>
                </a:solidFill>
              </a:rPr>
              <a:t>Headers: Calibri 42pt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Body Copy: Georgia 18pt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If you need assistance, please contact Creative Services. </a:t>
            </a:r>
            <a:r>
              <a:rPr lang="en-US" sz="1400" dirty="0" err="1">
                <a:solidFill>
                  <a:srgbClr val="131F33"/>
                </a:solidFill>
                <a:latin typeface="Georgia"/>
                <a:cs typeface="Georgia"/>
              </a:rPr>
              <a:t>creativeservices@illinois.edu</a:t>
            </a: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 or (217)333-9200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1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550575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28650" y="1973263"/>
            <a:ext cx="296415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8157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131F33"/>
                </a:solidFill>
              </a:rPr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0535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131F33"/>
                </a:solidFill>
              </a:rPr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6677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49" r:id="rId5"/>
    <p:sldLayoutId id="2147483650" r:id="rId6"/>
    <p:sldLayoutId id="2147483651" r:id="rId7"/>
    <p:sldLayoutId id="2147483652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F5DE8A-09A6-409B-B3D6-1A4D9187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761942-CDE1-46F7-9683-96CEA34409A3}"/>
              </a:ext>
            </a:extLst>
          </p:cNvPr>
          <p:cNvSpPr/>
          <p:nvPr/>
        </p:nvSpPr>
        <p:spPr>
          <a:xfrm>
            <a:off x="774550" y="1295321"/>
            <a:ext cx="64814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+mj-lt"/>
              </a:rPr>
              <a:t>Why and When will Leaders of Developing County Negotiate South-North Preferential Trade Agreements?</a:t>
            </a:r>
            <a:endParaRPr lang="en-US" sz="3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0B93B-9425-4B1E-B5A4-8F393B8133C2}"/>
              </a:ext>
            </a:extLst>
          </p:cNvPr>
          <p:cNvSpPr txBox="1"/>
          <p:nvPr/>
        </p:nvSpPr>
        <p:spPr>
          <a:xfrm>
            <a:off x="3945366" y="4480560"/>
            <a:ext cx="3379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Lucie Lu</a:t>
            </a:r>
          </a:p>
          <a:p>
            <a:r>
              <a:rPr lang="en-US" sz="2000" dirty="0">
                <a:latin typeface="+mj-lt"/>
              </a:rPr>
              <a:t>Department of Political Science</a:t>
            </a:r>
          </a:p>
        </p:txBody>
      </p:sp>
    </p:spTree>
    <p:extLst>
      <p:ext uri="{BB962C8B-B14F-4D97-AF65-F5344CB8AC3E}">
        <p14:creationId xmlns:p14="http://schemas.microsoft.com/office/powerpoint/2010/main" val="342969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473E-FA7E-43FC-9290-03A2A773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Research Design</a:t>
            </a:r>
            <a:br>
              <a:rPr lang="en-US" sz="4000" b="1" dirty="0"/>
            </a:b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9457-CF33-4C50-B587-9B075291C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052512"/>
            <a:ext cx="8343900" cy="4885709"/>
          </a:xfrm>
        </p:spPr>
        <p:txBody>
          <a:bodyPr/>
          <a:lstStyle/>
          <a:p>
            <a:r>
              <a:rPr lang="en-US" sz="2000" b="1" dirty="0">
                <a:latin typeface="Georgia" panose="02040502050405020303" pitchFamily="18" charset="0"/>
              </a:rPr>
              <a:t>Unit of analysis is leader.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The dataset covers 286 leaders in 62 developing countries in the period 1995 to 2015.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Dependent Variable</a:t>
            </a:r>
            <a:r>
              <a:rPr lang="en-US" sz="2000" dirty="0">
                <a:latin typeface="Georgia" panose="02040502050405020303" pitchFamily="18" charset="0"/>
              </a:rPr>
              <a:t>: South-North PTA negotiation</a:t>
            </a:r>
          </a:p>
          <a:p>
            <a:pPr marL="0"/>
            <a:r>
              <a:rPr lang="en-US" sz="2000" b="1" dirty="0">
                <a:latin typeface="Georgia" panose="02040502050405020303" pitchFamily="18" charset="0"/>
              </a:rPr>
              <a:t>Independent Variable</a:t>
            </a:r>
            <a:r>
              <a:rPr lang="en-US" sz="2000" dirty="0">
                <a:latin typeface="Georgia" panose="02040502050405020303" pitchFamily="18" charset="0"/>
              </a:rPr>
              <a:t>: Shocks to Security</a:t>
            </a:r>
          </a:p>
          <a:p>
            <a:pPr marL="0"/>
            <a:r>
              <a:rPr lang="en-US" sz="2000" b="1" dirty="0">
                <a:latin typeface="Georgia" panose="02040502050405020303" pitchFamily="18" charset="0"/>
              </a:rPr>
              <a:t>Matching on the Covariates</a:t>
            </a:r>
            <a:r>
              <a:rPr lang="en-US" sz="2000" dirty="0">
                <a:latin typeface="Georgia" panose="02040502050405020303" pitchFamily="18" charset="0"/>
              </a:rPr>
              <a:t>: </a:t>
            </a:r>
          </a:p>
          <a:p>
            <a:pPr marL="800100"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Regime Type (V-Dem’s)</a:t>
            </a:r>
          </a:p>
          <a:p>
            <a:pPr marL="800100"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Human Rights Conditions (PTS score)</a:t>
            </a:r>
          </a:p>
          <a:p>
            <a:pPr marL="800100"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Regime Duration </a:t>
            </a:r>
          </a:p>
          <a:p>
            <a:pPr marL="800100"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GDP per capita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Confounding Variables in the OLS Model:</a:t>
            </a:r>
          </a:p>
          <a:p>
            <a:pPr marL="800100"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Leaders’ tenure</a:t>
            </a:r>
          </a:p>
          <a:p>
            <a:pPr marL="800100" lvl="2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Economic Recession (Negative Economic Growth) </a:t>
            </a:r>
          </a:p>
          <a:p>
            <a:pPr marL="457200" lvl="1" indent="0"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50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DF75-3D84-4208-8879-81AECB4C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602747"/>
            <a:ext cx="8650045" cy="1143000"/>
          </a:xfrm>
        </p:spPr>
        <p:txBody>
          <a:bodyPr/>
          <a:lstStyle/>
          <a:p>
            <a:r>
              <a:rPr lang="en-US" sz="3600" b="1" dirty="0"/>
              <a:t>Empirical Findings: Data Description</a:t>
            </a:r>
            <a:endParaRPr lang="en-US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7DDB2-C667-4349-8AC1-E7997E099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8F54CF-CDA4-4B12-A657-8AED1231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3" y="1552110"/>
            <a:ext cx="8781153" cy="199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7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600" b="1" dirty="0"/>
              <a:t>Empirical Findings:</a:t>
            </a:r>
            <a:br>
              <a:rPr lang="en-US" sz="3600" b="1" dirty="0"/>
            </a:br>
            <a:r>
              <a:rPr lang="en-US" sz="3600" b="1" dirty="0"/>
              <a:t>Propensity Score Before Matching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28B7AE-1DFE-462A-9B62-5B1AA44F2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818" y="1418624"/>
            <a:ext cx="4408715" cy="5164738"/>
          </a:xfrm>
        </p:spPr>
      </p:pic>
    </p:spTree>
    <p:extLst>
      <p:ext uri="{BB962C8B-B14F-4D97-AF65-F5344CB8AC3E}">
        <p14:creationId xmlns:p14="http://schemas.microsoft.com/office/powerpoint/2010/main" val="62905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1439-AD3E-482B-8610-EC5CDB13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Empirical Findings:</a:t>
            </a:r>
            <a:br>
              <a:rPr lang="en-US" sz="3600" b="1" dirty="0"/>
            </a:br>
            <a:r>
              <a:rPr lang="en-US" sz="3600" b="1" dirty="0"/>
              <a:t>Propensity Score A</a:t>
            </a:r>
            <a:r>
              <a:rPr lang="en-US" altLang="zh-CN" sz="3600" b="1" dirty="0"/>
              <a:t>fter</a:t>
            </a:r>
            <a:r>
              <a:rPr lang="en-US" sz="3600" b="1" dirty="0"/>
              <a:t> Matching</a:t>
            </a:r>
            <a:br>
              <a:rPr lang="en-US" sz="3600" b="1" dirty="0"/>
            </a:b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585AB4-56FC-4AD5-9138-C078217A9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69" y="1561275"/>
            <a:ext cx="8485000" cy="3879086"/>
          </a:xfrm>
        </p:spPr>
      </p:pic>
    </p:spTree>
    <p:extLst>
      <p:ext uri="{BB962C8B-B14F-4D97-AF65-F5344CB8AC3E}">
        <p14:creationId xmlns:p14="http://schemas.microsoft.com/office/powerpoint/2010/main" val="93109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1439-AD3E-482B-8610-EC5CDB13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Empirical Findings:</a:t>
            </a:r>
            <a:br>
              <a:rPr lang="en-US" sz="3600" b="1" dirty="0"/>
            </a:br>
            <a:r>
              <a:rPr lang="en-US" sz="3600" b="1" dirty="0"/>
              <a:t>Treatment Effect After Matching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8A4CA-7050-453B-B24E-E77B08D97243}"/>
              </a:ext>
            </a:extLst>
          </p:cNvPr>
          <p:cNvSpPr txBox="1"/>
          <p:nvPr/>
        </p:nvSpPr>
        <p:spPr>
          <a:xfrm>
            <a:off x="311169" y="5440361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96BE6A-9652-4D23-99DD-BEF7EB578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788" y="1506088"/>
            <a:ext cx="8252012" cy="4480585"/>
          </a:xfrm>
        </p:spPr>
      </p:pic>
    </p:spTree>
    <p:extLst>
      <p:ext uri="{BB962C8B-B14F-4D97-AF65-F5344CB8AC3E}">
        <p14:creationId xmlns:p14="http://schemas.microsoft.com/office/powerpoint/2010/main" val="3829995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600" b="1" dirty="0"/>
              <a:t>Empirical Findings:</a:t>
            </a:r>
            <a:br>
              <a:rPr lang="en-US" sz="3600" b="1" dirty="0"/>
            </a:br>
            <a:r>
              <a:rPr lang="en-US" sz="3600" b="1" dirty="0"/>
              <a:t>Treatment Effect After Matching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E4065-FC7D-43B7-8598-947EBF15A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891" y="1465729"/>
            <a:ext cx="791201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36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883" y="464678"/>
            <a:ext cx="6529873" cy="1143000"/>
          </a:xfrm>
        </p:spPr>
        <p:txBody>
          <a:bodyPr/>
          <a:lstStyle/>
          <a:p>
            <a:r>
              <a:rPr lang="en-US" sz="3600" b="1" dirty="0"/>
              <a:t>Conclusion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126864"/>
            <a:ext cx="6804212" cy="4849009"/>
          </a:xfrm>
        </p:spPr>
        <p:txBody>
          <a:bodyPr/>
          <a:lstStyle/>
          <a:p>
            <a:pPr marL="0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400" u="sng" dirty="0">
                <a:solidFill>
                  <a:srgbClr val="131F33"/>
                </a:solidFill>
                <a:latin typeface="Georgia" panose="02040502050405020303" pitchFamily="18" charset="0"/>
              </a:rPr>
              <a:t>My hypothesis is empirically supported:</a:t>
            </a:r>
          </a:p>
          <a:p>
            <a:pPr marL="400050" lvl="1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131F33"/>
                </a:solidFill>
                <a:latin typeface="Georgia" panose="02040502050405020303" pitchFamily="18" charset="0"/>
              </a:rPr>
              <a:t>When leaders experience political crisis, they are more likely to negotiate a South-North preferential trade agreement with the provision of economic reforms.</a:t>
            </a:r>
          </a:p>
          <a:p>
            <a:pPr marL="0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400" u="sng" dirty="0">
                <a:solidFill>
                  <a:srgbClr val="131F33"/>
                </a:solidFill>
                <a:latin typeface="Georgia" panose="02040502050405020303" pitchFamily="18" charset="0"/>
              </a:rPr>
              <a:t>Moving forward:</a:t>
            </a:r>
          </a:p>
          <a:p>
            <a:pPr marL="400050" lvl="1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000" dirty="0">
                <a:latin typeface="Georgia" panose="02040502050405020303" pitchFamily="18" charset="0"/>
              </a:rPr>
              <a:t>Explore whether PTA negotiation helps leaders to conduct economic reforms.</a:t>
            </a:r>
          </a:p>
          <a:p>
            <a:pPr marL="0" indent="0">
              <a:spcBef>
                <a:spcPct val="50000"/>
              </a:spcBef>
              <a:spcAft>
                <a:spcPts val="1200"/>
              </a:spcAft>
              <a:buNone/>
            </a:pPr>
            <a:endParaRPr lang="en-US" sz="2400" dirty="0">
              <a:solidFill>
                <a:srgbClr val="131F33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931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477" y="281798"/>
            <a:ext cx="6529873" cy="1143000"/>
          </a:xfrm>
        </p:spPr>
        <p:txBody>
          <a:bodyPr/>
          <a:lstStyle/>
          <a:p>
            <a:r>
              <a:rPr lang="en-US" sz="3600" b="1" dirty="0"/>
              <a:t>Appendix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1F1C12-D50E-45CB-81AE-D15ED6F24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0930" y="1379182"/>
            <a:ext cx="5867400" cy="409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88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588B-6349-488A-9A99-144925E2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EF90-4A32-4887-9AFA-1B4C0076C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714" y="296154"/>
            <a:ext cx="6852621" cy="555600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Georgia" panose="02040502050405020303" pitchFamily="18" charset="0"/>
              </a:rPr>
              <a:t>References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Baccini, L., &amp; </a:t>
            </a:r>
            <a:r>
              <a:rPr lang="en-US" sz="1050" dirty="0" err="1">
                <a:latin typeface="Georgia" panose="02040502050405020303" pitchFamily="18" charset="0"/>
              </a:rPr>
              <a:t>Urpelainen</a:t>
            </a:r>
            <a:r>
              <a:rPr lang="en-US" sz="1050" dirty="0">
                <a:latin typeface="Georgia" panose="02040502050405020303" pitchFamily="18" charset="0"/>
              </a:rPr>
              <a:t>, J. (2014). International Institutions and Domestic Politics: Can Preferential Trading Agreements Help Leaders Promote Economic Reform? </a:t>
            </a:r>
            <a:r>
              <a:rPr lang="en-US" sz="1050" i="1" dirty="0">
                <a:latin typeface="Georgia" panose="02040502050405020303" pitchFamily="18" charset="0"/>
              </a:rPr>
              <a:t>The Journal of Politics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76</a:t>
            </a:r>
            <a:r>
              <a:rPr lang="en-US" sz="1050" dirty="0">
                <a:latin typeface="Georgia" panose="02040502050405020303" pitchFamily="18" charset="0"/>
              </a:rPr>
              <a:t>(1), 195–214. https://doi.org/10.1017/S0022381613001278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Bagwell, K., &amp; </a:t>
            </a:r>
            <a:r>
              <a:rPr lang="en-US" sz="1050" dirty="0" err="1">
                <a:latin typeface="Georgia" panose="02040502050405020303" pitchFamily="18" charset="0"/>
              </a:rPr>
              <a:t>Staiger</a:t>
            </a:r>
            <a:r>
              <a:rPr lang="en-US" sz="1050" dirty="0">
                <a:latin typeface="Georgia" panose="02040502050405020303" pitchFamily="18" charset="0"/>
              </a:rPr>
              <a:t>, R. W. (1998). Will Preferential Agreements Undermine the Multilateral Trading System? </a:t>
            </a:r>
            <a:r>
              <a:rPr lang="en-US" sz="1050" i="1" dirty="0">
                <a:latin typeface="Georgia" panose="02040502050405020303" pitchFamily="18" charset="0"/>
              </a:rPr>
              <a:t>The Economic Journal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108</a:t>
            </a:r>
            <a:r>
              <a:rPr lang="en-US" sz="1050" dirty="0">
                <a:latin typeface="Georgia" panose="02040502050405020303" pitchFamily="18" charset="0"/>
              </a:rPr>
              <a:t>(449), 1162–1182. https://doi.org/10.1111/1468-0297.00336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Baldwin, R. E. (2012). A Domino Theory of Regionalism. In G. </a:t>
            </a:r>
            <a:r>
              <a:rPr lang="en-US" sz="1050" dirty="0" err="1">
                <a:latin typeface="Georgia" panose="02040502050405020303" pitchFamily="18" charset="0"/>
              </a:rPr>
              <a:t>Hufbauer</a:t>
            </a:r>
            <a:r>
              <a:rPr lang="en-US" sz="1050" dirty="0">
                <a:latin typeface="Georgia" panose="02040502050405020303" pitchFamily="18" charset="0"/>
              </a:rPr>
              <a:t> &amp; K. </a:t>
            </a:r>
            <a:r>
              <a:rPr lang="en-US" sz="1050" dirty="0" err="1">
                <a:latin typeface="Georgia" panose="02040502050405020303" pitchFamily="18" charset="0"/>
              </a:rPr>
              <a:t>Suominen</a:t>
            </a:r>
            <a:r>
              <a:rPr lang="en-US" sz="1050" dirty="0">
                <a:latin typeface="Georgia" panose="02040502050405020303" pitchFamily="18" charset="0"/>
              </a:rPr>
              <a:t> (Eds.), </a:t>
            </a:r>
            <a:r>
              <a:rPr lang="en-US" sz="1050" i="1" dirty="0">
                <a:latin typeface="Georgia" panose="02040502050405020303" pitchFamily="18" charset="0"/>
              </a:rPr>
              <a:t>The Economics of Free Trade. Volume 2.</a:t>
            </a:r>
            <a:r>
              <a:rPr lang="en-US" sz="1050" dirty="0">
                <a:latin typeface="Georgia" panose="02040502050405020303" pitchFamily="18" charset="0"/>
              </a:rPr>
              <a:t> (pp. 416–439). Elgar Research Collection. The International Library of Critical Writings in Economics, vol. 262. Cheltenham, U.K. and Northampton, Mass.: Elgar.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Bilal, S., &amp; </a:t>
            </a:r>
            <a:r>
              <a:rPr lang="en-US" sz="1050" dirty="0" err="1">
                <a:latin typeface="Georgia" panose="02040502050405020303" pitchFamily="18" charset="0"/>
              </a:rPr>
              <a:t>Laporte</a:t>
            </a:r>
            <a:r>
              <a:rPr lang="en-US" sz="1050" dirty="0">
                <a:latin typeface="Georgia" panose="02040502050405020303" pitchFamily="18" charset="0"/>
              </a:rPr>
              <a:t>, G. (2004). </a:t>
            </a:r>
            <a:r>
              <a:rPr lang="en-US" sz="1050" i="1" dirty="0">
                <a:latin typeface="Georgia" panose="02040502050405020303" pitchFamily="18" charset="0"/>
              </a:rPr>
              <a:t>How David Prepared to Talk to Goliath? South Africa’s experience of negotiating trade with the EU</a:t>
            </a:r>
            <a:r>
              <a:rPr lang="en-US" sz="1050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1050" dirty="0" err="1">
                <a:latin typeface="Georgia" panose="02040502050405020303" pitchFamily="18" charset="0"/>
              </a:rPr>
              <a:t>Dür</a:t>
            </a:r>
            <a:r>
              <a:rPr lang="en-US" sz="1050" dirty="0">
                <a:latin typeface="Georgia" panose="02040502050405020303" pitchFamily="18" charset="0"/>
              </a:rPr>
              <a:t>, A., Baccini, L., &amp; </a:t>
            </a:r>
            <a:r>
              <a:rPr lang="en-US" sz="1050" dirty="0" err="1">
                <a:latin typeface="Georgia" panose="02040502050405020303" pitchFamily="18" charset="0"/>
              </a:rPr>
              <a:t>Elsig</a:t>
            </a:r>
            <a:r>
              <a:rPr lang="en-US" sz="1050" dirty="0">
                <a:latin typeface="Georgia" panose="02040502050405020303" pitchFamily="18" charset="0"/>
              </a:rPr>
              <a:t>, M. (2014). The Design of International Trade Agreements: Introducing a New Dataset. </a:t>
            </a:r>
            <a:r>
              <a:rPr lang="en-US" sz="1050" i="1" dirty="0">
                <a:latin typeface="Georgia" panose="02040502050405020303" pitchFamily="18" charset="0"/>
              </a:rPr>
              <a:t>The Review of International Organizations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9</a:t>
            </a:r>
            <a:r>
              <a:rPr lang="en-US" sz="1050" dirty="0">
                <a:latin typeface="Georgia" panose="02040502050405020303" pitchFamily="18" charset="0"/>
              </a:rPr>
              <a:t>(3), 353–375. https://doi.org/10.1007/s11558-013-9179-8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Grossman, G. M., &amp; </a:t>
            </a:r>
            <a:r>
              <a:rPr lang="en-US" sz="1050" dirty="0" err="1">
                <a:latin typeface="Georgia" panose="02040502050405020303" pitchFamily="18" charset="0"/>
              </a:rPr>
              <a:t>Helpman</a:t>
            </a:r>
            <a:r>
              <a:rPr lang="en-US" sz="1050" dirty="0">
                <a:latin typeface="Georgia" panose="02040502050405020303" pitchFamily="18" charset="0"/>
              </a:rPr>
              <a:t>, E. (1995). The Politics of Free-Trade Agreements. </a:t>
            </a:r>
            <a:r>
              <a:rPr lang="en-US" sz="1050" i="1" dirty="0">
                <a:latin typeface="Georgia" panose="02040502050405020303" pitchFamily="18" charset="0"/>
              </a:rPr>
              <a:t>The American Economic Review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85</a:t>
            </a:r>
            <a:r>
              <a:rPr lang="en-US" sz="1050" dirty="0">
                <a:latin typeface="Georgia" panose="02040502050405020303" pitchFamily="18" charset="0"/>
              </a:rPr>
              <a:t>(4), 667–690.</a:t>
            </a:r>
          </a:p>
          <a:p>
            <a:pPr marL="0" indent="0">
              <a:buNone/>
            </a:pPr>
            <a:r>
              <a:rPr lang="en-US" sz="1050" dirty="0" err="1">
                <a:latin typeface="Georgia" panose="02040502050405020303" pitchFamily="18" charset="0"/>
              </a:rPr>
              <a:t>Kuran</a:t>
            </a:r>
            <a:r>
              <a:rPr lang="en-US" sz="1050" dirty="0">
                <a:latin typeface="Georgia" panose="02040502050405020303" pitchFamily="18" charset="0"/>
              </a:rPr>
              <a:t>, T. (1991). Now out of Never: The Element of Surprise in the East European Revolution of 1989. </a:t>
            </a:r>
            <a:r>
              <a:rPr lang="en-US" sz="1050" i="1" dirty="0">
                <a:latin typeface="Georgia" panose="02040502050405020303" pitchFamily="18" charset="0"/>
              </a:rPr>
              <a:t>World Politics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44</a:t>
            </a:r>
            <a:r>
              <a:rPr lang="en-US" sz="1050" dirty="0">
                <a:latin typeface="Georgia" panose="02040502050405020303" pitchFamily="18" charset="0"/>
              </a:rPr>
              <a:t>(01), 7–48. https://doi.org/10.2307/2010422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Mansfield, E. D., &amp; Milner, H. V. (2012). </a:t>
            </a:r>
            <a:r>
              <a:rPr lang="en-US" sz="1050" i="1" dirty="0">
                <a:latin typeface="Georgia" panose="02040502050405020303" pitchFamily="18" charset="0"/>
              </a:rPr>
              <a:t>Votes, Vetoes, and the Political Economy of International Trade Agreements</a:t>
            </a:r>
            <a:r>
              <a:rPr lang="en-US" sz="1050" dirty="0">
                <a:latin typeface="Georgia" panose="02040502050405020303" pitchFamily="18" charset="0"/>
              </a:rPr>
              <a:t>. Princeton University Press. Retrieved from https://muse-jhu-edu.proxy2.library.illinois.edu/book/30505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Mansfield, E. D., Milner, H. V., &amp; </a:t>
            </a:r>
            <a:r>
              <a:rPr lang="en-US" sz="1050" dirty="0" err="1">
                <a:latin typeface="Georgia" panose="02040502050405020303" pitchFamily="18" charset="0"/>
              </a:rPr>
              <a:t>Rosendorff</a:t>
            </a:r>
            <a:r>
              <a:rPr lang="en-US" sz="1050" dirty="0">
                <a:latin typeface="Georgia" panose="02040502050405020303" pitchFamily="18" charset="0"/>
              </a:rPr>
              <a:t>, B. P. (2002). Why Democracies Cooperate More: Electoral Control and International Trade Agreements. </a:t>
            </a:r>
            <a:r>
              <a:rPr lang="en-US" sz="1050" i="1" dirty="0">
                <a:latin typeface="Georgia" panose="02040502050405020303" pitchFamily="18" charset="0"/>
              </a:rPr>
              <a:t>International Organization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56</a:t>
            </a:r>
            <a:r>
              <a:rPr lang="en-US" sz="1050" dirty="0">
                <a:latin typeface="Georgia" panose="02040502050405020303" pitchFamily="18" charset="0"/>
              </a:rPr>
              <a:t>(3), 477–513.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Mansfield, E. D., &amp; Reinhardt, E. (2003). Multilateral Determinants of Regionalism: The Effects of GATT/WTO on the Formation of Preferential Trading Arrangements. </a:t>
            </a:r>
            <a:r>
              <a:rPr lang="en-US" sz="1050" i="1" dirty="0">
                <a:latin typeface="Georgia" panose="02040502050405020303" pitchFamily="18" charset="0"/>
              </a:rPr>
              <a:t>International Organization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57</a:t>
            </a:r>
            <a:r>
              <a:rPr lang="en-US" sz="1050" dirty="0">
                <a:latin typeface="Georgia" panose="02040502050405020303" pitchFamily="18" charset="0"/>
              </a:rPr>
              <a:t>(4), 829–862.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Regan, P. M., &amp; Henderson, E. A. (2002). Democracy, threats and political repression in developing countries: Are democracies internally less violent? </a:t>
            </a:r>
            <a:r>
              <a:rPr lang="en-US" sz="1050" i="1" dirty="0">
                <a:latin typeface="Georgia" panose="02040502050405020303" pitchFamily="18" charset="0"/>
              </a:rPr>
              <a:t>Third World Quarterly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23</a:t>
            </a:r>
            <a:r>
              <a:rPr lang="en-US" sz="1050" dirty="0">
                <a:latin typeface="Georgia" panose="02040502050405020303" pitchFamily="18" charset="0"/>
              </a:rPr>
              <a:t>(1), 119–136. https://doi.org/10.1080/01436590220108207</a:t>
            </a:r>
          </a:p>
          <a:p>
            <a:pPr marL="0" indent="0">
              <a:buNone/>
            </a:pPr>
            <a:r>
              <a:rPr lang="en-US" sz="1050" dirty="0">
                <a:latin typeface="Georgia" panose="02040502050405020303" pitchFamily="18" charset="0"/>
              </a:rPr>
              <a:t>Rodrik, D. (1992). </a:t>
            </a:r>
            <a:r>
              <a:rPr lang="en-US" sz="1050" i="1" dirty="0">
                <a:latin typeface="Georgia" panose="02040502050405020303" pitchFamily="18" charset="0"/>
              </a:rPr>
              <a:t>The Rush to Free Trade in the Developing World: Why So Late? Why Now? Will it Last?</a:t>
            </a:r>
            <a:r>
              <a:rPr lang="en-US" sz="1050" dirty="0">
                <a:latin typeface="Georgia" panose="02040502050405020303" pitchFamily="18" charset="0"/>
              </a:rPr>
              <a:t> (No. w3947). Cambridge, MA: National Bureau of Economic Research. https://doi.org/10.3386/w3947</a:t>
            </a:r>
          </a:p>
          <a:p>
            <a:pPr marL="0" indent="0">
              <a:buNone/>
            </a:pPr>
            <a:r>
              <a:rPr lang="en-US" sz="1050" dirty="0" err="1">
                <a:latin typeface="Georgia" panose="02040502050405020303" pitchFamily="18" charset="0"/>
              </a:rPr>
              <a:t>Schamis</a:t>
            </a:r>
            <a:r>
              <a:rPr lang="en-US" sz="1050" dirty="0">
                <a:latin typeface="Georgia" panose="02040502050405020303" pitchFamily="18" charset="0"/>
              </a:rPr>
              <a:t>, H. E. (1999). Distributional Coalitions and the Politics of Economic Reform in Latin America. </a:t>
            </a:r>
            <a:r>
              <a:rPr lang="en-US" sz="1050" i="1" dirty="0">
                <a:latin typeface="Georgia" panose="02040502050405020303" pitchFamily="18" charset="0"/>
              </a:rPr>
              <a:t>World Politics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51</a:t>
            </a:r>
            <a:r>
              <a:rPr lang="en-US" sz="1050" dirty="0">
                <a:latin typeface="Georgia" panose="02040502050405020303" pitchFamily="18" charset="0"/>
              </a:rPr>
              <a:t>(2), 236–268. https://doi.org/10.1017/S0043887100008182</a:t>
            </a:r>
          </a:p>
          <a:p>
            <a:pPr marL="0" indent="0">
              <a:buNone/>
            </a:pPr>
            <a:r>
              <a:rPr lang="en-US" sz="1050" dirty="0" err="1">
                <a:latin typeface="Georgia" panose="02040502050405020303" pitchFamily="18" charset="0"/>
              </a:rPr>
              <a:t>Staiger</a:t>
            </a:r>
            <a:r>
              <a:rPr lang="en-US" sz="1050" dirty="0">
                <a:latin typeface="Georgia" panose="02040502050405020303" pitchFamily="18" charset="0"/>
              </a:rPr>
              <a:t>, R. W., &amp; </a:t>
            </a:r>
            <a:r>
              <a:rPr lang="en-US" sz="1050" dirty="0" err="1">
                <a:latin typeface="Georgia" panose="02040502050405020303" pitchFamily="18" charset="0"/>
              </a:rPr>
              <a:t>Tabellini</a:t>
            </a:r>
            <a:r>
              <a:rPr lang="en-US" sz="1050" dirty="0">
                <a:latin typeface="Georgia" panose="02040502050405020303" pitchFamily="18" charset="0"/>
              </a:rPr>
              <a:t>, G. (1999). Do </a:t>
            </a:r>
            <a:r>
              <a:rPr lang="en-US" sz="1050" dirty="0" err="1">
                <a:latin typeface="Georgia" panose="02040502050405020303" pitchFamily="18" charset="0"/>
              </a:rPr>
              <a:t>Gatt</a:t>
            </a:r>
            <a:r>
              <a:rPr lang="en-US" sz="1050" dirty="0">
                <a:latin typeface="Georgia" panose="02040502050405020303" pitchFamily="18" charset="0"/>
              </a:rPr>
              <a:t> Rules Help Governments Make Domestic Commitments? </a:t>
            </a:r>
            <a:r>
              <a:rPr lang="en-US" sz="1050" i="1" dirty="0">
                <a:latin typeface="Georgia" panose="02040502050405020303" pitchFamily="18" charset="0"/>
              </a:rPr>
              <a:t>Economics &amp; Politics</a:t>
            </a:r>
            <a:r>
              <a:rPr lang="en-US" sz="1050" dirty="0">
                <a:latin typeface="Georgia" panose="02040502050405020303" pitchFamily="18" charset="0"/>
              </a:rPr>
              <a:t>, </a:t>
            </a:r>
            <a:r>
              <a:rPr lang="en-US" sz="1050" i="1" dirty="0">
                <a:latin typeface="Georgia" panose="02040502050405020303" pitchFamily="18" charset="0"/>
              </a:rPr>
              <a:t>11</a:t>
            </a:r>
            <a:r>
              <a:rPr lang="en-US" sz="1050" dirty="0">
                <a:latin typeface="Georgia" panose="02040502050405020303" pitchFamily="18" charset="0"/>
              </a:rPr>
              <a:t>(2), 109–144. https://doi.org/10.1111/1468-0343.00055</a:t>
            </a:r>
          </a:p>
          <a:p>
            <a:pPr marL="0" indent="0">
              <a:buNone/>
            </a:pPr>
            <a:r>
              <a:rPr lang="en-US" sz="1050" dirty="0" err="1">
                <a:latin typeface="Georgia" panose="02040502050405020303" pitchFamily="18" charset="0"/>
              </a:rPr>
              <a:t>Wintrobe</a:t>
            </a:r>
            <a:r>
              <a:rPr lang="en-US" sz="1050" dirty="0">
                <a:latin typeface="Georgia" panose="02040502050405020303" pitchFamily="18" charset="0"/>
              </a:rPr>
              <a:t>, R. (1998). </a:t>
            </a:r>
            <a:r>
              <a:rPr lang="en-US" sz="1050" i="1" dirty="0">
                <a:latin typeface="Georgia" panose="02040502050405020303" pitchFamily="18" charset="0"/>
              </a:rPr>
              <a:t>The political economy of dictatorship /</a:t>
            </a:r>
            <a:r>
              <a:rPr lang="en-US" sz="1050" dirty="0">
                <a:latin typeface="Georgia" panose="02040502050405020303" pitchFamily="18" charset="0"/>
              </a:rPr>
              <a:t>. Cambridge, UK ; Cambridge University Press,.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5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b="1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Georgia" panose="02040502050405020303" pitchFamily="18" charset="0"/>
                <a:cs typeface="Georgia" charset="0"/>
              </a:rPr>
              <a:t>Empirical Puzzle: PTA negotiation between South Africa and the EU in 1994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Georgia" panose="02040502050405020303" pitchFamily="18" charset="0"/>
              </a:rPr>
              <a:t>Research Question: </a:t>
            </a:r>
            <a:r>
              <a:rPr lang="en-US" sz="2000" b="1" dirty="0">
                <a:latin typeface="Georgia" panose="02040502050405020303" pitchFamily="18" charset="0"/>
              </a:rPr>
              <a:t>Why and when </a:t>
            </a:r>
            <a:r>
              <a:rPr lang="en-US" sz="2000" dirty="0">
                <a:latin typeface="Georgia" panose="02040502050405020303" pitchFamily="18" charset="0"/>
              </a:rPr>
              <a:t>will leaders in the developing country negotiate South-North preferential trade agreements with provisions of economic reforms?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Georgia" panose="02040502050405020303" pitchFamily="18" charset="0"/>
              </a:rPr>
              <a:t>Why important?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PTA is a rapidly growing international institution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How international institution shapes domestic politics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dirty="0">
              <a:latin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0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b="1" dirty="0"/>
              <a:t>Context and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31" y="1600200"/>
            <a:ext cx="7594898" cy="391847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Georgia" panose="02040502050405020303" pitchFamily="18" charset="0"/>
                <a:cs typeface="Georgia" charset="0"/>
              </a:rPr>
              <a:t>Two themes in the literatures: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  <a:cs typeface="Georgia" charset="0"/>
              </a:rPr>
              <a:t>Effects vs. </a:t>
            </a:r>
            <a:r>
              <a:rPr lang="en-US" sz="1800" b="1" dirty="0">
                <a:latin typeface="Georgia" panose="02040502050405020303" pitchFamily="18" charset="0"/>
                <a:cs typeface="Georgia" charset="0"/>
              </a:rPr>
              <a:t>Causes</a:t>
            </a:r>
            <a:r>
              <a:rPr lang="en-US" sz="1800" dirty="0">
                <a:latin typeface="Georgia" panose="02040502050405020303" pitchFamily="18" charset="0"/>
                <a:cs typeface="Georgia" charset="0"/>
              </a:rPr>
              <a:t> of PTAs.</a:t>
            </a:r>
            <a:endParaRPr lang="en-US" sz="2000" dirty="0">
              <a:latin typeface="Georgia" panose="02040502050405020303" pitchFamily="18" charset="0"/>
              <a:cs typeface="Georgia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latin typeface="Georgia" panose="02040502050405020303" pitchFamily="18" charset="0"/>
                <a:cs typeface="Georgia" charset="0"/>
              </a:rPr>
              <a:t>What are the gaps in the literature?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Treat PTA as unit of analysis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Overlook key actor: opposition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>
                <a:latin typeface="Georgia" panose="02040502050405020303" pitchFamily="18" charset="0"/>
              </a:rPr>
              <a:t>Regime types matter (Mansfield &amp; Milner, 2012; Mansfield, Milner, &amp; </a:t>
            </a:r>
            <a:r>
              <a:rPr lang="en-US" sz="1600" dirty="0" err="1">
                <a:latin typeface="Georgia" panose="02040502050405020303" pitchFamily="18" charset="0"/>
              </a:rPr>
              <a:t>Rosendorff</a:t>
            </a:r>
            <a:r>
              <a:rPr lang="en-US" sz="1600" dirty="0">
                <a:latin typeface="Georgia" panose="02040502050405020303" pitchFamily="18" charset="0"/>
              </a:rPr>
              <a:t>, 2002).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>
                <a:latin typeface="Georgia" panose="02040502050405020303" pitchFamily="18" charset="0"/>
              </a:rPr>
              <a:t>Interest groups matter (Grossman and </a:t>
            </a:r>
            <a:r>
              <a:rPr lang="en-US" sz="1600" dirty="0" err="1">
                <a:latin typeface="Georgia" panose="02040502050405020303" pitchFamily="18" charset="0"/>
              </a:rPr>
              <a:t>Helpman</a:t>
            </a:r>
            <a:r>
              <a:rPr lang="en-US" sz="1600" dirty="0">
                <a:latin typeface="Georgia" panose="02040502050405020303" pitchFamily="18" charset="0"/>
              </a:rPr>
              <a:t>, 1995).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>
                <a:latin typeface="Georgia" panose="02040502050405020303" pitchFamily="18" charset="0"/>
              </a:rPr>
              <a:t>Private sectors matter (</a:t>
            </a:r>
            <a:r>
              <a:rPr lang="en-US" sz="1600" dirty="0" err="1">
                <a:latin typeface="Georgia" panose="02040502050405020303" pitchFamily="18" charset="0"/>
              </a:rPr>
              <a:t>Staiger</a:t>
            </a:r>
            <a:r>
              <a:rPr lang="en-US" sz="1600" dirty="0">
                <a:latin typeface="Georgia" panose="02040502050405020303" pitchFamily="18" charset="0"/>
              </a:rPr>
              <a:t> &amp; </a:t>
            </a:r>
            <a:r>
              <a:rPr lang="en-US" sz="1600" dirty="0" err="1">
                <a:latin typeface="Georgia" panose="02040502050405020303" pitchFamily="18" charset="0"/>
              </a:rPr>
              <a:t>Tabellini</a:t>
            </a:r>
            <a:r>
              <a:rPr lang="en-US" sz="1600" dirty="0">
                <a:latin typeface="Georgia" panose="02040502050405020303" pitchFamily="18" charset="0"/>
              </a:rPr>
              <a:t>, 1999). 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400" dirty="0">
              <a:latin typeface="Georgia" panose="02040502050405020303" pitchFamily="18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Georgia" panose="02040502050405020303" pitchFamily="18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>
              <a:latin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77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b="1" dirty="0"/>
              <a:t>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3532"/>
            <a:ext cx="83058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Leaders negotiate PTAs for </a:t>
            </a:r>
            <a:r>
              <a:rPr lang="en-US" sz="2000" b="1" dirty="0">
                <a:latin typeface="Georgia" panose="02040502050405020303" pitchFamily="18" charset="0"/>
              </a:rPr>
              <a:t>political reason: </a:t>
            </a:r>
            <a:r>
              <a:rPr lang="en-US" sz="2000" dirty="0">
                <a:latin typeface="Georgia" panose="02040502050405020303" pitchFamily="18" charset="0"/>
              </a:rPr>
              <a:t>A leader negotiates a PTA with the provision of economic reform to punish the opponents’ past transgression. </a:t>
            </a:r>
          </a:p>
          <a:p>
            <a:pPr marL="457200" lvl="1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PTA negotiation is a </a:t>
            </a:r>
            <a:r>
              <a:rPr lang="en-US" sz="2000" b="1" dirty="0">
                <a:latin typeface="Georgia" panose="02040502050405020303" pitchFamily="18" charset="0"/>
              </a:rPr>
              <a:t>deliberate choice </a:t>
            </a:r>
            <a:r>
              <a:rPr lang="en-US" sz="2000" dirty="0">
                <a:latin typeface="Georgia" panose="02040502050405020303" pitchFamily="18" charset="0"/>
              </a:rPr>
              <a:t>that a leader makes to commit to the binding and stringent policy reforms to rearrange the domestic power structures.</a:t>
            </a: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86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DB0F-BC79-49FE-887E-BBDBCBBA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Theory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C7531-5F5D-41E0-911F-5893A4141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0802"/>
            <a:ext cx="8305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(I) The Logic of Economic Reforms</a:t>
            </a:r>
          </a:p>
          <a:p>
            <a:r>
              <a:rPr lang="en-US" sz="2000" dirty="0">
                <a:latin typeface="Georgia" panose="02040502050405020303" pitchFamily="18" charset="0"/>
              </a:rPr>
              <a:t>In non-crisis circumstances: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charset="0"/>
              </a:rPr>
              <a:t>Leader: repression or loyalty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charset="0"/>
              </a:rPr>
              <a:t>Opposition: cooperation or deposition</a:t>
            </a:r>
          </a:p>
          <a:p>
            <a:r>
              <a:rPr lang="en-US" sz="2000" dirty="0">
                <a:latin typeface="Georgia" panose="02040502050405020303" pitchFamily="18" charset="0"/>
              </a:rPr>
              <a:t>A shock to security has happened (opposition defects):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Georgia" panose="02040502050405020303" pitchFamily="18" charset="0"/>
              </a:rPr>
              <a:t>the threatening demands on a regime by opposition groups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Georgia" panose="02040502050405020303" pitchFamily="18" charset="0"/>
              </a:rPr>
              <a:t>such as strikes, protest demonstrations, riots, guerillas and civil war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Story begins in the post-crisis circumstances: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charset="0"/>
              </a:rPr>
              <a:t>Leader: repress more or economic reform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charset="0"/>
              </a:rPr>
              <a:t>Opposition: cooperation or deposition</a:t>
            </a:r>
          </a:p>
          <a:p>
            <a:pPr marL="0" indent="0">
              <a:buNone/>
            </a:pPr>
            <a:r>
              <a:rPr lang="en-US" sz="2200" dirty="0">
                <a:latin typeface="Georgia" charset="0"/>
              </a:rPr>
              <a:t>(II) </a:t>
            </a:r>
            <a:r>
              <a:rPr lang="en-US" sz="2000" dirty="0">
                <a:latin typeface="Georgia" panose="02040502050405020303" pitchFamily="18" charset="0"/>
              </a:rPr>
              <a:t>Why negotiating a PTA with major liberal powers?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charset="0"/>
              </a:rPr>
              <a:t>A signal to the opposition: decrease the likelihood of deposition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charset="0"/>
              </a:rPr>
              <a:t>Offering material benefits to facilitate economic reforms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>
              <a:latin typeface="Georgia" charset="0"/>
            </a:endParaRPr>
          </a:p>
          <a:p>
            <a:pPr lvl="1"/>
            <a:endParaRPr lang="en-US" sz="16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66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205D-912B-4D1A-AF06-6BEC0D5D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Research Design 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F9123-7875-467C-817C-B24CCAC4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3801"/>
            <a:ext cx="8170433" cy="5050398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>
                <a:latin typeface="Georgia" panose="02040502050405020303" pitchFamily="18" charset="0"/>
              </a:rPr>
              <a:t>Hypothesis: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Negative shocks to a leader's security increase the probability of PTA negotiations.</a:t>
            </a:r>
          </a:p>
          <a:p>
            <a:pPr marL="0" indent="0" algn="ctr">
              <a:buNone/>
            </a:pPr>
            <a:r>
              <a:rPr lang="en-US" sz="1050" b="1" dirty="0">
                <a:latin typeface="Georgia" panose="02040502050405020303" pitchFamily="18" charset="0"/>
              </a:rPr>
              <a:t> (Hypothetical Treatment)</a:t>
            </a:r>
          </a:p>
          <a:p>
            <a:pPr marL="0" indent="0" algn="ctr">
              <a:buNone/>
            </a:pPr>
            <a:r>
              <a:rPr lang="en-US" sz="1800" b="1" dirty="0">
                <a:latin typeface="Georgia" panose="02040502050405020303" pitchFamily="18" charset="0"/>
              </a:rPr>
              <a:t>Shock to Leader’s Security</a:t>
            </a:r>
          </a:p>
          <a:p>
            <a:pPr marL="0" indent="0">
              <a:buNone/>
            </a:pPr>
            <a:r>
              <a:rPr lang="en-US" sz="1800" b="1" dirty="0">
                <a:latin typeface="Georgia" panose="02040502050405020303" pitchFamily="18" charset="0"/>
              </a:rPr>
              <a:t>                                                             </a:t>
            </a:r>
            <a:r>
              <a:rPr lang="en-US" sz="2400" b="1" dirty="0">
                <a:latin typeface="Georgia" panose="02040502050405020303" pitchFamily="18" charset="0"/>
              </a:rPr>
              <a:t>+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latin typeface="Georgia" panose="02040502050405020303" pitchFamily="18" charset="0"/>
              </a:rPr>
              <a:t>South-North PTA Negotiation</a:t>
            </a: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000" b="1" u="sng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Georgia" panose="02040502050405020303" pitchFamily="18" charset="0"/>
              </a:rPr>
              <a:t>Research Design: 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Compares the likelihoods of the South-North PTAs negotiation in: 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09D08C6-630C-4924-AA7C-0F168E6A034D}"/>
              </a:ext>
            </a:extLst>
          </p:cNvPr>
          <p:cNvSpPr/>
          <p:nvPr/>
        </p:nvSpPr>
        <p:spPr>
          <a:xfrm rot="5400000">
            <a:off x="4322127" y="2575289"/>
            <a:ext cx="423545" cy="300935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8647D3-143D-40BC-9E5E-2767CCB37A4A}"/>
              </a:ext>
            </a:extLst>
          </p:cNvPr>
          <p:cNvSpPr/>
          <p:nvPr/>
        </p:nvSpPr>
        <p:spPr>
          <a:xfrm>
            <a:off x="4533899" y="4719601"/>
            <a:ext cx="3039485" cy="914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Leaders </a:t>
            </a:r>
            <a:r>
              <a:rPr lang="en-US" b="1" dirty="0">
                <a:latin typeface="Georgia" panose="02040502050405020303" pitchFamily="18" charset="0"/>
              </a:rPr>
              <a:t>without</a:t>
            </a:r>
            <a:r>
              <a:rPr lang="en-US" dirty="0">
                <a:latin typeface="Georgia" panose="02040502050405020303" pitchFamily="18" charset="0"/>
              </a:rPr>
              <a:t> Shocks to Security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091BEB-74B1-4E62-9283-F7DD417C0359}"/>
              </a:ext>
            </a:extLst>
          </p:cNvPr>
          <p:cNvSpPr/>
          <p:nvPr/>
        </p:nvSpPr>
        <p:spPr>
          <a:xfrm>
            <a:off x="1343947" y="4719601"/>
            <a:ext cx="3039485" cy="914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Leaders </a:t>
            </a:r>
            <a:r>
              <a:rPr lang="en-US" b="1" dirty="0">
                <a:latin typeface="Georgia" panose="02040502050405020303" pitchFamily="18" charset="0"/>
              </a:rPr>
              <a:t>with</a:t>
            </a:r>
            <a:r>
              <a:rPr lang="en-US" dirty="0">
                <a:latin typeface="Georgia" panose="02040502050405020303" pitchFamily="18" charset="0"/>
              </a:rPr>
              <a:t> Shocks to Security</a:t>
            </a:r>
          </a:p>
        </p:txBody>
      </p:sp>
    </p:spTree>
    <p:extLst>
      <p:ext uri="{BB962C8B-B14F-4D97-AF65-F5344CB8AC3E}">
        <p14:creationId xmlns:p14="http://schemas.microsoft.com/office/powerpoint/2010/main" val="425497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620D-74D4-4708-9120-24ED5BEE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78" y="274638"/>
            <a:ext cx="8224221" cy="753641"/>
          </a:xfrm>
        </p:spPr>
        <p:txBody>
          <a:bodyPr/>
          <a:lstStyle/>
          <a:p>
            <a:r>
              <a:rPr lang="en-US" sz="3600" b="1" dirty="0"/>
              <a:t>Research Design 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C40ED-1F18-4567-A661-C1CCF4946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28279"/>
            <a:ext cx="8763000" cy="4872290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latin typeface="Georgia" panose="02040502050405020303" pitchFamily="18" charset="0"/>
              </a:rPr>
              <a:t>Measure the security of a leader </a:t>
            </a:r>
            <a:r>
              <a:rPr lang="en-US" sz="2000" u="sng" dirty="0">
                <a:latin typeface="Georgia" panose="02040502050405020303" pitchFamily="18" charset="0"/>
              </a:rPr>
              <a:t>for all leaders</a:t>
            </a:r>
            <a:r>
              <a:rPr lang="en-US" sz="2000" dirty="0">
                <a:latin typeface="Georgia" panose="02040502050405020303" pitchFamily="18" charset="0"/>
              </a:rPr>
              <a:t>:   </a:t>
            </a:r>
          </a:p>
          <a:p>
            <a:pPr marL="400050" lvl="1" indent="0">
              <a:spcAft>
                <a:spcPts val="600"/>
              </a:spcAft>
              <a:buNone/>
            </a:pPr>
            <a:r>
              <a:rPr lang="en-US" sz="1800" dirty="0">
                <a:latin typeface="Georgia" panose="02040502050405020303" pitchFamily="18" charset="0"/>
              </a:rPr>
              <a:t>1) A leader's security before he starts his tenure at time </a:t>
            </a:r>
            <a:r>
              <a:rPr lang="en-US" sz="1800" b="1" i="1" dirty="0">
                <a:latin typeface="Georgia" panose="02040502050405020303" pitchFamily="18" charset="0"/>
              </a:rPr>
              <a:t>0</a:t>
            </a:r>
            <a:r>
              <a:rPr lang="en-US" sz="1800" i="1" dirty="0">
                <a:latin typeface="Georgia" panose="02040502050405020303" pitchFamily="18" charset="0"/>
              </a:rPr>
              <a:t> (regime type matters);</a:t>
            </a:r>
            <a:endParaRPr lang="en-US" sz="1800" dirty="0">
              <a:latin typeface="Georgia" panose="02040502050405020303" pitchFamily="18" charset="0"/>
            </a:endParaRPr>
          </a:p>
          <a:p>
            <a:pPr marL="400050" lvl="1" indent="0">
              <a:spcAft>
                <a:spcPts val="600"/>
              </a:spcAft>
              <a:buNone/>
            </a:pPr>
            <a:r>
              <a:rPr lang="en-US" sz="1800" dirty="0">
                <a:latin typeface="Georgia" panose="02040502050405020303" pitchFamily="18" charset="0"/>
              </a:rPr>
              <a:t>2) The security of the regime at time</a:t>
            </a:r>
            <a:r>
              <a:rPr lang="en-US" sz="1800" b="1" dirty="0">
                <a:latin typeface="Georgia" panose="02040502050405020303" pitchFamily="18" charset="0"/>
              </a:rPr>
              <a:t> </a:t>
            </a:r>
            <a:r>
              <a:rPr lang="en-US" sz="1800" b="1" i="1" dirty="0">
                <a:latin typeface="Georgia" panose="02040502050405020303" pitchFamily="18" charset="0"/>
              </a:rPr>
              <a:t>t</a:t>
            </a:r>
            <a:r>
              <a:rPr lang="en-US" sz="1800" dirty="0">
                <a:latin typeface="Georgia" panose="02040502050405020303" pitchFamily="18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endParaRPr lang="en-GB" sz="2000" b="1" dirty="0">
              <a:latin typeface="Georgia" panose="02040502050405020303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latin typeface="Georgia" panose="02040502050405020303" pitchFamily="18" charset="0"/>
              </a:rPr>
              <a:t>Shocks to Leaders’ Security (Hypothetical Treatment):</a:t>
            </a:r>
          </a:p>
          <a:p>
            <a:pPr marL="685800" lvl="1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Georgia" panose="02040502050405020303" pitchFamily="18" charset="0"/>
              </a:rPr>
              <a:t>Type 1: a leader experiences a shock to security at time </a:t>
            </a:r>
            <a:r>
              <a:rPr lang="en-US" sz="1800" b="1" i="1" dirty="0">
                <a:latin typeface="Georgia" panose="02040502050405020303" pitchFamily="18" charset="0"/>
              </a:rPr>
              <a:t>1</a:t>
            </a:r>
            <a:r>
              <a:rPr lang="en-US" sz="1800" i="1" dirty="0">
                <a:latin typeface="Georgia" panose="02040502050405020303" pitchFamily="18" charset="0"/>
              </a:rPr>
              <a:t>.</a:t>
            </a:r>
            <a:endParaRPr lang="en-US" sz="1800" dirty="0">
              <a:latin typeface="Georgia" panose="02040502050405020303" pitchFamily="18" charset="0"/>
            </a:endParaRPr>
          </a:p>
          <a:p>
            <a:pPr marL="1085850"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eorgia" panose="02040502050405020303" pitchFamily="18" charset="0"/>
              </a:rPr>
              <a:t>political effectiveness score 2 and 3. </a:t>
            </a:r>
          </a:p>
          <a:p>
            <a:pPr marL="685800" lvl="1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Georgia" panose="02040502050405020303" pitchFamily="18" charset="0"/>
              </a:rPr>
              <a:t>Type 2: a leader experiences a shock to security at time</a:t>
            </a:r>
            <a:r>
              <a:rPr lang="en-US" sz="1800" i="1" dirty="0">
                <a:latin typeface="Georgia" panose="02040502050405020303" pitchFamily="18" charset="0"/>
              </a:rPr>
              <a:t> </a:t>
            </a:r>
            <a:r>
              <a:rPr lang="en-US" sz="1800" b="1" i="1" dirty="0">
                <a:latin typeface="Georgia" panose="02040502050405020303" pitchFamily="18" charset="0"/>
              </a:rPr>
              <a:t>t</a:t>
            </a:r>
            <a:r>
              <a:rPr lang="en-US" sz="1800" b="1" dirty="0">
                <a:latin typeface="Georgia" panose="02040502050405020303" pitchFamily="18" charset="0"/>
              </a:rPr>
              <a:t>.</a:t>
            </a:r>
          </a:p>
          <a:p>
            <a:pPr lvl="2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eorgia" panose="02040502050405020303" pitchFamily="18" charset="0"/>
              </a:rPr>
              <a:t>worsening political effectiveness score.</a:t>
            </a:r>
            <a:endParaRPr lang="en-GB" sz="1800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2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620D-74D4-4708-9120-24ED5BEE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Who are in Which Group?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38231B-8131-4DEF-A12C-81D9D5C16C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367692"/>
              </p:ext>
            </p:extLst>
          </p:nvPr>
        </p:nvGraphicFramePr>
        <p:xfrm>
          <a:off x="117886" y="888855"/>
          <a:ext cx="8730280" cy="500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476">
                  <a:extLst>
                    <a:ext uri="{9D8B030D-6E8A-4147-A177-3AD203B41FA5}">
                      <a16:colId xmlns:a16="http://schemas.microsoft.com/office/drawing/2014/main" val="783887789"/>
                    </a:ext>
                  </a:extLst>
                </a:gridCol>
                <a:gridCol w="811553">
                  <a:extLst>
                    <a:ext uri="{9D8B030D-6E8A-4147-A177-3AD203B41FA5}">
                      <a16:colId xmlns:a16="http://schemas.microsoft.com/office/drawing/2014/main" val="578081268"/>
                    </a:ext>
                  </a:extLst>
                </a:gridCol>
                <a:gridCol w="1170880">
                  <a:extLst>
                    <a:ext uri="{9D8B030D-6E8A-4147-A177-3AD203B41FA5}">
                      <a16:colId xmlns:a16="http://schemas.microsoft.com/office/drawing/2014/main" val="3100500401"/>
                    </a:ext>
                  </a:extLst>
                </a:gridCol>
                <a:gridCol w="580610">
                  <a:extLst>
                    <a:ext uri="{9D8B030D-6E8A-4147-A177-3AD203B41FA5}">
                      <a16:colId xmlns:a16="http://schemas.microsoft.com/office/drawing/2014/main" val="771619782"/>
                    </a:ext>
                  </a:extLst>
                </a:gridCol>
                <a:gridCol w="812943">
                  <a:extLst>
                    <a:ext uri="{9D8B030D-6E8A-4147-A177-3AD203B41FA5}">
                      <a16:colId xmlns:a16="http://schemas.microsoft.com/office/drawing/2014/main" val="3777373810"/>
                    </a:ext>
                  </a:extLst>
                </a:gridCol>
                <a:gridCol w="775818">
                  <a:extLst>
                    <a:ext uri="{9D8B030D-6E8A-4147-A177-3AD203B41FA5}">
                      <a16:colId xmlns:a16="http://schemas.microsoft.com/office/drawing/2014/main" val="3669314845"/>
                    </a:ext>
                  </a:extLst>
                </a:gridCol>
              </a:tblGrid>
              <a:tr h="126047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Scenarios of Leaders</a:t>
                      </a:r>
                    </a:p>
                    <a:p>
                      <a:pPr algn="ctr"/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Chan-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ges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in P. Eff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Shock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Gr.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Dem.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Georgia" panose="02040502050405020303" pitchFamily="18" charset="0"/>
                        </a:rPr>
                        <a:t>Aut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803935"/>
                  </a:ext>
                </a:extLst>
              </a:tr>
              <a:tr h="3727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secure all the time at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600" dirty="0">
                          <a:latin typeface="Georgia" panose="02040502050405020303" pitchFamily="18" charset="0"/>
                        </a:rPr>
                        <a:t>,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 …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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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06904"/>
                  </a:ext>
                </a:extLst>
              </a:tr>
              <a:tr h="50642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insecure all the time at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600" dirty="0">
                          <a:latin typeface="Georgia" panose="02040502050405020303" pitchFamily="18" charset="0"/>
                        </a:rPr>
                        <a:t>,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 …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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906243"/>
                  </a:ext>
                </a:extLst>
              </a:tr>
              <a:tr h="545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secure at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600" dirty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 insecure at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1, …,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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shock at t</a:t>
                      </a:r>
                      <a:r>
                        <a:rPr lang="en-US" sz="1600" kern="1200" baseline="-250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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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448733"/>
                  </a:ext>
                </a:extLst>
              </a:tr>
              <a:tr h="55332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secure at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t</a:t>
                      </a:r>
                      <a:r>
                        <a:rPr lang="en-US" sz="1600" kern="1200" baseline="-250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1, …</a:t>
                      </a:r>
                      <a:r>
                        <a:rPr lang="en-US" sz="1600" dirty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 insecure at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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shock at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T</a:t>
                      </a:r>
                    </a:p>
                    <a:p>
                      <a:pPr algn="ctr"/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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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831190"/>
                  </a:ext>
                </a:extLst>
              </a:tr>
              <a:tr h="5533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insecure at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0 ,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t</a:t>
                      </a:r>
                      <a:r>
                        <a:rPr lang="en-US" sz="1600" kern="1200" baseline="-250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1, …</a:t>
                      </a:r>
                      <a:r>
                        <a:rPr lang="en-US" sz="1600" dirty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 (more) insecure at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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shock at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T</a:t>
                      </a:r>
                    </a:p>
                    <a:p>
                      <a:pPr algn="ctr"/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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96496"/>
                  </a:ext>
                </a:extLst>
              </a:tr>
              <a:tr h="55332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insecure at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0 ,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t</a:t>
                      </a:r>
                      <a:r>
                        <a:rPr lang="en-US" sz="1600" kern="1200" baseline="-250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1, …</a:t>
                      </a:r>
                      <a:r>
                        <a:rPr lang="en-US" sz="1600" dirty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 secure at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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C</a:t>
                      </a:r>
                    </a:p>
                    <a:p>
                      <a:pPr algn="ctr"/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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646759"/>
                  </a:ext>
                </a:extLst>
              </a:tr>
              <a:tr h="55332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secure at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0 </a:t>
                      </a: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1600" dirty="0">
                          <a:latin typeface="Georgia" panose="02040502050405020303" pitchFamily="18" charset="0"/>
                        </a:rPr>
                        <a:t>insecure at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1, …</a:t>
                      </a:r>
                      <a:r>
                        <a:rPr lang="en-US" sz="1600" dirty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 secure at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err="1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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C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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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86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85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CC93-7E5B-4E0B-BC6B-BFB9410A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83" y="311013"/>
            <a:ext cx="8305800" cy="641282"/>
          </a:xfrm>
        </p:spPr>
        <p:txBody>
          <a:bodyPr/>
          <a:lstStyle/>
          <a:p>
            <a:r>
              <a:rPr lang="en-US" sz="4000" b="1" dirty="0"/>
              <a:t>E</a:t>
            </a:r>
            <a:r>
              <a:rPr lang="en-US" altLang="zh-CN" sz="4000" b="1" dirty="0"/>
              <a:t>xamples</a:t>
            </a:r>
            <a:r>
              <a:rPr lang="en-US" sz="4000" b="1" dirty="0"/>
              <a:t> in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8A888-08F1-4237-B13E-AE90ABCC3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A0C1B7-6ADD-4249-BC71-3948406DC0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409887"/>
              </p:ext>
            </p:extLst>
          </p:nvPr>
        </p:nvGraphicFramePr>
        <p:xfrm>
          <a:off x="155510" y="1272706"/>
          <a:ext cx="3956180" cy="550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479">
                  <a:extLst>
                    <a:ext uri="{9D8B030D-6E8A-4147-A177-3AD203B41FA5}">
                      <a16:colId xmlns:a16="http://schemas.microsoft.com/office/drawing/2014/main" val="989939223"/>
                    </a:ext>
                  </a:extLst>
                </a:gridCol>
                <a:gridCol w="431277">
                  <a:extLst>
                    <a:ext uri="{9D8B030D-6E8A-4147-A177-3AD203B41FA5}">
                      <a16:colId xmlns:a16="http://schemas.microsoft.com/office/drawing/2014/main" val="1453167551"/>
                    </a:ext>
                  </a:extLst>
                </a:gridCol>
                <a:gridCol w="579528">
                  <a:extLst>
                    <a:ext uri="{9D8B030D-6E8A-4147-A177-3AD203B41FA5}">
                      <a16:colId xmlns:a16="http://schemas.microsoft.com/office/drawing/2014/main" val="93091768"/>
                    </a:ext>
                  </a:extLst>
                </a:gridCol>
                <a:gridCol w="593007">
                  <a:extLst>
                    <a:ext uri="{9D8B030D-6E8A-4147-A177-3AD203B41FA5}">
                      <a16:colId xmlns:a16="http://schemas.microsoft.com/office/drawing/2014/main" val="2714195197"/>
                    </a:ext>
                  </a:extLst>
                </a:gridCol>
                <a:gridCol w="634979">
                  <a:extLst>
                    <a:ext uri="{9D8B030D-6E8A-4147-A177-3AD203B41FA5}">
                      <a16:colId xmlns:a16="http://schemas.microsoft.com/office/drawing/2014/main" val="427274139"/>
                    </a:ext>
                  </a:extLst>
                </a:gridCol>
                <a:gridCol w="541176">
                  <a:extLst>
                    <a:ext uri="{9D8B030D-6E8A-4147-A177-3AD203B41FA5}">
                      <a16:colId xmlns:a16="http://schemas.microsoft.com/office/drawing/2014/main" val="310886011"/>
                    </a:ext>
                  </a:extLst>
                </a:gridCol>
                <a:gridCol w="528734">
                  <a:extLst>
                    <a:ext uri="{9D8B030D-6E8A-4147-A177-3AD203B41FA5}">
                      <a16:colId xmlns:a16="http://schemas.microsoft.com/office/drawing/2014/main" val="3340810437"/>
                    </a:ext>
                  </a:extLst>
                </a:gridCol>
              </a:tblGrid>
              <a:tr h="624562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+mn-lt"/>
                        </a:rPr>
                        <a:t>Coun</a:t>
                      </a:r>
                      <a:r>
                        <a:rPr lang="en-US" sz="1200" dirty="0">
                          <a:latin typeface="+mn-lt"/>
                        </a:rPr>
                        <a:t>-try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Ye-</a:t>
                      </a:r>
                      <a:r>
                        <a:rPr lang="en-US" sz="1200" dirty="0" err="1">
                          <a:latin typeface="+mn-lt"/>
                        </a:rPr>
                        <a:t>ar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Lea-der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Reg-</a:t>
                      </a:r>
                      <a:r>
                        <a:rPr lang="en-US" sz="1200" dirty="0" err="1">
                          <a:latin typeface="+mn-lt"/>
                        </a:rPr>
                        <a:t>ime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R.T. Past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P. Eff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PTA </a:t>
                      </a:r>
                      <a:r>
                        <a:rPr lang="en-US" sz="1200" dirty="0" err="1">
                          <a:latin typeface="+mn-lt"/>
                        </a:rPr>
                        <a:t>nego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488615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Berisha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056101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1996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Berisha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535084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Berisha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60692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Fatas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31211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1998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Fatas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19797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1999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9679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102305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939687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Albania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165349"/>
                  </a:ext>
                </a:extLst>
              </a:tr>
              <a:tr h="299269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algn="ctr" rtl="0" fontAlgn="ctr">
                        <a:lnSpc>
                          <a:spcPct val="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algn="ctr" rtl="0" fontAlgn="ctr">
                        <a:lnSpc>
                          <a:spcPct val="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50000"/>
                        </a:lnSpc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31351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Zeroual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732952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1996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247102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584525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1998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463443"/>
                  </a:ext>
                </a:extLst>
              </a:tr>
              <a:tr h="187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Algeria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1999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459128"/>
                  </a:ext>
                </a:extLst>
              </a:tr>
              <a:tr h="366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Egypt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Mansour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Opposit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-ion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999651"/>
                  </a:ext>
                </a:extLst>
              </a:tr>
              <a:tr h="366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Egypt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Mansour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Opposit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-ion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776021"/>
                  </a:ext>
                </a:extLst>
              </a:tr>
              <a:tr h="366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Nambia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Pohamb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Opposit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-ion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220407"/>
                  </a:ext>
                </a:extLst>
              </a:tr>
              <a:tr h="36618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Nambia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Pohamb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Opposit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-ion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928345"/>
                  </a:ext>
                </a:extLst>
              </a:tr>
              <a:tr h="36618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Nambia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Pohamb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Opposit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-ion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2038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27A7C9-47F6-430E-B034-6E39C540FABF}"/>
              </a:ext>
            </a:extLst>
          </p:cNvPr>
          <p:cNvSpPr txBox="1"/>
          <p:nvPr/>
        </p:nvSpPr>
        <p:spPr>
          <a:xfrm>
            <a:off x="304800" y="922416"/>
            <a:ext cx="3550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Unit of analysis: Leader-Year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EBF6D83-0BE0-40F4-983F-8AAF83907A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085739"/>
              </p:ext>
            </p:extLst>
          </p:nvPr>
        </p:nvGraphicFramePr>
        <p:xfrm>
          <a:off x="4412208" y="2255245"/>
          <a:ext cx="4688928" cy="2418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983">
                  <a:extLst>
                    <a:ext uri="{9D8B030D-6E8A-4147-A177-3AD203B41FA5}">
                      <a16:colId xmlns:a16="http://schemas.microsoft.com/office/drawing/2014/main" val="989939223"/>
                    </a:ext>
                  </a:extLst>
                </a:gridCol>
                <a:gridCol w="681446">
                  <a:extLst>
                    <a:ext uri="{9D8B030D-6E8A-4147-A177-3AD203B41FA5}">
                      <a16:colId xmlns:a16="http://schemas.microsoft.com/office/drawing/2014/main" val="1453167551"/>
                    </a:ext>
                  </a:extLst>
                </a:gridCol>
                <a:gridCol w="554221">
                  <a:extLst>
                    <a:ext uri="{9D8B030D-6E8A-4147-A177-3AD203B41FA5}">
                      <a16:colId xmlns:a16="http://schemas.microsoft.com/office/drawing/2014/main" val="93091768"/>
                    </a:ext>
                  </a:extLst>
                </a:gridCol>
                <a:gridCol w="534818">
                  <a:extLst>
                    <a:ext uri="{9D8B030D-6E8A-4147-A177-3AD203B41FA5}">
                      <a16:colId xmlns:a16="http://schemas.microsoft.com/office/drawing/2014/main" val="2714195197"/>
                    </a:ext>
                  </a:extLst>
                </a:gridCol>
                <a:gridCol w="587979">
                  <a:extLst>
                    <a:ext uri="{9D8B030D-6E8A-4147-A177-3AD203B41FA5}">
                      <a16:colId xmlns:a16="http://schemas.microsoft.com/office/drawing/2014/main" val="427274139"/>
                    </a:ext>
                  </a:extLst>
                </a:gridCol>
                <a:gridCol w="619494">
                  <a:extLst>
                    <a:ext uri="{9D8B030D-6E8A-4147-A177-3AD203B41FA5}">
                      <a16:colId xmlns:a16="http://schemas.microsoft.com/office/drawing/2014/main" val="310886011"/>
                    </a:ext>
                  </a:extLst>
                </a:gridCol>
                <a:gridCol w="610351">
                  <a:extLst>
                    <a:ext uri="{9D8B030D-6E8A-4147-A177-3AD203B41FA5}">
                      <a16:colId xmlns:a16="http://schemas.microsoft.com/office/drawing/2014/main" val="410710100"/>
                    </a:ext>
                  </a:extLst>
                </a:gridCol>
                <a:gridCol w="528636">
                  <a:extLst>
                    <a:ext uri="{9D8B030D-6E8A-4147-A177-3AD203B41FA5}">
                      <a16:colId xmlns:a16="http://schemas.microsoft.com/office/drawing/2014/main" val="3340810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Cou-ntry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Te-nure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Reg-</a:t>
                      </a: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R.T. Past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P. Eff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Shock (Z)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PTA </a:t>
                      </a:r>
                    </a:p>
                    <a:p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nego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488615"/>
                  </a:ext>
                </a:extLst>
              </a:tr>
              <a:tr h="16309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Berisha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ins_all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5056101"/>
                  </a:ext>
                </a:extLst>
              </a:tr>
              <a:tr h="16309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Fatas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shock_t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8031211"/>
                  </a:ext>
                </a:extLst>
              </a:tr>
              <a:tr h="31922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Albania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shock_t1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049679"/>
                  </a:ext>
                </a:extLst>
              </a:tr>
              <a:tr h="15109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50000"/>
                        </a:lnSpc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991799"/>
                  </a:ext>
                </a:extLst>
              </a:tr>
              <a:tr h="19977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Algeria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Zeroual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shock_t1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5224846"/>
                  </a:ext>
                </a:extLst>
              </a:tr>
              <a:tr h="1336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Egypt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Mansour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Opposi-tion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ins_all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5003929"/>
                  </a:ext>
                </a:extLst>
              </a:tr>
              <a:tr h="1024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Nambia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Pohamb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Opposi-tion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s_all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60643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44227E9-A8FA-4229-8117-F65C5229BF1B}"/>
              </a:ext>
            </a:extLst>
          </p:cNvPr>
          <p:cNvSpPr txBox="1"/>
          <p:nvPr/>
        </p:nvSpPr>
        <p:spPr>
          <a:xfrm>
            <a:off x="5475216" y="1557054"/>
            <a:ext cx="2961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Unit of analysis: Leader</a:t>
            </a:r>
          </a:p>
          <a:p>
            <a:pPr algn="ctr"/>
            <a:r>
              <a:rPr lang="en-US" sz="2000" dirty="0">
                <a:latin typeface="Georgia" panose="02040502050405020303" pitchFamily="18" charset="0"/>
              </a:rPr>
              <a:t>(Main dataset)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BB568A1-7897-41EA-BB74-E2CB877AA813}"/>
              </a:ext>
            </a:extLst>
          </p:cNvPr>
          <p:cNvSpPr/>
          <p:nvPr/>
        </p:nvSpPr>
        <p:spPr>
          <a:xfrm>
            <a:off x="4072713" y="3570382"/>
            <a:ext cx="339495" cy="453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1492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ILtemplates" id="{6EC0D3B8-D00B-9A47-9A8C-D7EB10692958}" vid="{653600DB-8A06-0545-A332-28A5B2E837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3550</TotalTime>
  <Words>1631</Words>
  <Application>Microsoft Office PowerPoint</Application>
  <PresentationFormat>On-screen Show (4:3)</PresentationFormat>
  <Paragraphs>369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方正舒体</vt:lpstr>
      <vt:lpstr>Arial</vt:lpstr>
      <vt:lpstr>Calibri</vt:lpstr>
      <vt:lpstr>Garamond</vt:lpstr>
      <vt:lpstr>Georgia</vt:lpstr>
      <vt:lpstr>Trebuchet MS</vt:lpstr>
      <vt:lpstr>Wingdings</vt:lpstr>
      <vt:lpstr>ThemeILtemplates</vt:lpstr>
      <vt:lpstr> </vt:lpstr>
      <vt:lpstr>Research Question</vt:lpstr>
      <vt:lpstr>Context and Rationale</vt:lpstr>
      <vt:lpstr>Argument</vt:lpstr>
      <vt:lpstr>Theory</vt:lpstr>
      <vt:lpstr>Research Design  </vt:lpstr>
      <vt:lpstr>Research Design  </vt:lpstr>
      <vt:lpstr>Who are in Which Group?</vt:lpstr>
      <vt:lpstr>Examples in Datasets</vt:lpstr>
      <vt:lpstr>Research Design  </vt:lpstr>
      <vt:lpstr>Empirical Findings: Data Description</vt:lpstr>
      <vt:lpstr>Empirical Findings: Propensity Score Before Matching </vt:lpstr>
      <vt:lpstr>Empirical Findings: Propensity Score After Matching </vt:lpstr>
      <vt:lpstr>Empirical Findings: Treatment Effect After Matching </vt:lpstr>
      <vt:lpstr>Empirical Findings: Treatment Effect After Matching </vt:lpstr>
      <vt:lpstr>Conclusion </vt:lpstr>
      <vt:lpstr>Appendix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Lucie Lu</cp:lastModifiedBy>
  <cp:revision>103</cp:revision>
  <dcterms:created xsi:type="dcterms:W3CDTF">2016-01-13T21:18:08Z</dcterms:created>
  <dcterms:modified xsi:type="dcterms:W3CDTF">2018-09-18T15:31:46Z</dcterms:modified>
</cp:coreProperties>
</file>