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1"/>
  </p:notesMasterIdLst>
  <p:sldIdLst>
    <p:sldId id="261" r:id="rId2"/>
    <p:sldId id="265" r:id="rId3"/>
    <p:sldId id="266" r:id="rId4"/>
    <p:sldId id="267" r:id="rId5"/>
    <p:sldId id="300" r:id="rId6"/>
    <p:sldId id="301" r:id="rId7"/>
    <p:sldId id="290" r:id="rId8"/>
    <p:sldId id="270" r:id="rId9"/>
    <p:sldId id="298" r:id="rId10"/>
    <p:sldId id="289" r:id="rId11"/>
    <p:sldId id="275" r:id="rId12"/>
    <p:sldId id="284" r:id="rId13"/>
    <p:sldId id="285" r:id="rId14"/>
    <p:sldId id="291" r:id="rId15"/>
    <p:sldId id="292" r:id="rId16"/>
    <p:sldId id="277" r:id="rId17"/>
    <p:sldId id="263" r:id="rId18"/>
    <p:sldId id="296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5"/>
            <p14:sldId id="266"/>
            <p14:sldId id="267"/>
            <p14:sldId id="300"/>
            <p14:sldId id="301"/>
            <p14:sldId id="290"/>
            <p14:sldId id="270"/>
            <p14:sldId id="298"/>
            <p14:sldId id="289"/>
            <p14:sldId id="275"/>
            <p14:sldId id="284"/>
            <p14:sldId id="285"/>
            <p14:sldId id="291"/>
            <p14:sldId id="292"/>
            <p14:sldId id="277"/>
            <p14:sldId id="26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, Lucie" initials="LL" lastIdx="1" clrIdx="0">
    <p:extLst>
      <p:ext uri="{19B8F6BF-5375-455C-9EA6-DF929625EA0E}">
        <p15:presenceInfo xmlns:p15="http://schemas.microsoft.com/office/powerpoint/2012/main" userId="Lu, Luc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85714" autoAdjust="0"/>
  </p:normalViewPr>
  <p:slideViewPr>
    <p:cSldViewPr snapToGrid="0" snapToObjects="1">
      <p:cViewPr varScale="1">
        <p:scale>
          <a:sx n="89" d="100"/>
          <a:sy n="89" d="100"/>
        </p:scale>
        <p:origin x="1377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4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61942-CDE1-46F7-9683-96CEA34409A3}"/>
              </a:ext>
            </a:extLst>
          </p:cNvPr>
          <p:cNvSpPr/>
          <p:nvPr/>
        </p:nvSpPr>
        <p:spPr>
          <a:xfrm>
            <a:off x="774550" y="1295321"/>
            <a:ext cx="6481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Why and When will Leaders of Developing County Negotiate South-North Preferential Trade Agreements?</a:t>
            </a:r>
            <a:endParaRPr lang="en-US" sz="3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B93B-9425-4B1E-B5A4-8F393B8133C2}"/>
              </a:ext>
            </a:extLst>
          </p:cNvPr>
          <p:cNvSpPr txBox="1"/>
          <p:nvPr/>
        </p:nvSpPr>
        <p:spPr>
          <a:xfrm>
            <a:off x="3945366" y="4480560"/>
            <a:ext cx="3379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Lucie Lu</a:t>
            </a:r>
          </a:p>
          <a:p>
            <a:r>
              <a:rPr lang="en-US" sz="2000" dirty="0">
                <a:latin typeface="+mj-lt"/>
              </a:rPr>
              <a:t>Department of Political Science</a:t>
            </a:r>
          </a:p>
          <a:p>
            <a:r>
              <a:rPr lang="en-US" sz="2000" dirty="0">
                <a:latin typeface="+mj-lt"/>
              </a:rPr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98"/>
    </mc:Choice>
    <mc:Fallback>
      <p:transition spd="slow" advTm="4049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3600" b="1" dirty="0"/>
              <a:t>E</a:t>
            </a:r>
            <a:r>
              <a:rPr lang="en-US" altLang="zh-CN" sz="3600" b="1" dirty="0"/>
              <a:t>xamples</a:t>
            </a:r>
            <a:r>
              <a:rPr lang="en-US" sz="3600" b="1" dirty="0"/>
              <a:t> in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A888-08F1-4237-B13E-AE90ABC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0C1B7-6ADD-4249-BC71-3948406DC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549925"/>
              </p:ext>
            </p:extLst>
          </p:nvPr>
        </p:nvGraphicFramePr>
        <p:xfrm>
          <a:off x="1433191" y="1492657"/>
          <a:ext cx="6434385" cy="25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06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701436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942552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1032737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880175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859942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50052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Leader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Regime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R.T. 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PTA</a:t>
                      </a:r>
                    </a:p>
                    <a:p>
                      <a:r>
                        <a:rPr lang="en-US" sz="1200" dirty="0" err="1">
                          <a:latin typeface="+mn-lt"/>
                        </a:rPr>
                        <a:t>Nego</a:t>
                      </a:r>
                      <a:r>
                        <a:rPr lang="en-US" sz="120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19797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32952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47102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84525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3443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591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27A7C9-47F6-430E-B034-6E39C540FABF}"/>
              </a:ext>
            </a:extLst>
          </p:cNvPr>
          <p:cNvSpPr txBox="1"/>
          <p:nvPr/>
        </p:nvSpPr>
        <p:spPr>
          <a:xfrm>
            <a:off x="983302" y="1150041"/>
            <a:ext cx="355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Unit of analysis: Leader-Year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EBF6D83-0BE0-40F4-983F-8AAF83907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511956"/>
              </p:ext>
            </p:extLst>
          </p:nvPr>
        </p:nvGraphicFramePr>
        <p:xfrm>
          <a:off x="1433191" y="4713120"/>
          <a:ext cx="6434385" cy="107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7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838939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760529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733905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806855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850102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837555">
                  <a:extLst>
                    <a:ext uri="{9D8B030D-6E8A-4147-A177-3AD203B41FA5}">
                      <a16:colId xmlns:a16="http://schemas.microsoft.com/office/drawing/2014/main" val="410710100"/>
                    </a:ext>
                  </a:extLst>
                </a:gridCol>
                <a:gridCol w="725421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462856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R.T.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P. 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Shock(Z)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PTA </a:t>
                      </a:r>
                    </a:p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3005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3121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2248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4227E9-A8FA-4229-8117-F65C5229BF1B}"/>
              </a:ext>
            </a:extLst>
          </p:cNvPr>
          <p:cNvSpPr txBox="1"/>
          <p:nvPr/>
        </p:nvSpPr>
        <p:spPr>
          <a:xfrm>
            <a:off x="1046491" y="4374566"/>
            <a:ext cx="296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Unit of analysis: Leader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D75DEBD-FC96-4FD8-819A-08677DA176A8}"/>
              </a:ext>
            </a:extLst>
          </p:cNvPr>
          <p:cNvSpPr/>
          <p:nvPr/>
        </p:nvSpPr>
        <p:spPr>
          <a:xfrm>
            <a:off x="4382205" y="4149855"/>
            <a:ext cx="536353" cy="4786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 (III)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56" y="1052511"/>
            <a:ext cx="8724900" cy="511699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Unit of analysis</a:t>
            </a:r>
            <a:r>
              <a:rPr lang="en-US" sz="2000" dirty="0">
                <a:latin typeface="Georgia" panose="02040502050405020303" pitchFamily="18" charset="0"/>
              </a:rPr>
              <a:t>: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 leader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The dataset covers 286 leaders in 62 developing countries from 1995 to 2015.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Exclude liberal democracies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Exclude leaders whose tenure is less than one year</a:t>
            </a: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Negative Shocks to Security</a:t>
            </a: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Matching on the Covariates</a:t>
            </a:r>
            <a:r>
              <a:rPr lang="en-US" sz="2000" dirty="0">
                <a:latin typeface="Georgia" panose="02040502050405020303" pitchFamily="18" charset="0"/>
              </a:rPr>
              <a:t>: 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Type </a:t>
            </a:r>
            <a:r>
              <a:rPr lang="en-US" sz="1600" dirty="0">
                <a:latin typeface="Georgia" panose="02040502050405020303" pitchFamily="18" charset="0"/>
              </a:rPr>
              <a:t>(V-Dem’s Electoral Democracy Index)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Human Rights Conditions </a:t>
            </a:r>
            <a:r>
              <a:rPr lang="en-US" sz="1600" dirty="0">
                <a:latin typeface="Georgia" panose="02040502050405020303" pitchFamily="18" charset="0"/>
              </a:rPr>
              <a:t>(PTS Score)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Duration </a:t>
            </a:r>
            <a:r>
              <a:rPr lang="en-US" sz="1600" dirty="0">
                <a:latin typeface="Georgia" panose="02040502050405020303" pitchFamily="18" charset="0"/>
              </a:rPr>
              <a:t>(Archigos, 2016)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GDP per capita </a:t>
            </a:r>
            <a:r>
              <a:rPr lang="en-US" sz="1600" dirty="0">
                <a:latin typeface="Georgia" panose="02040502050405020303" pitchFamily="18" charset="0"/>
              </a:rPr>
              <a:t>(World Bank)</a:t>
            </a: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Confounding Variables in the OLS Model: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Leaders’ tenure </a:t>
            </a:r>
            <a:r>
              <a:rPr lang="en-US" sz="1600" dirty="0">
                <a:latin typeface="Georgia" panose="02040502050405020303" pitchFamily="18" charset="0"/>
              </a:rPr>
              <a:t>(Archigos, 2016)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Negative Economic Growth </a:t>
            </a:r>
            <a:r>
              <a:rPr lang="en-US" sz="1600" dirty="0">
                <a:latin typeface="Georgia" panose="02040502050405020303" pitchFamily="18" charset="0"/>
              </a:rPr>
              <a:t>(World Bank)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02747"/>
            <a:ext cx="8650045" cy="1143000"/>
          </a:xfrm>
        </p:spPr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7DDB2-C667-4349-8AC1-E7997E09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830580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There are 93 events out of 286 total observations</a:t>
            </a:r>
            <a:r>
              <a:rPr lang="en-US" sz="2000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F54CF-CDA4-4B12-A657-8AED1231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803" y="2073971"/>
            <a:ext cx="9359606" cy="21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818" y="1418624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A</a:t>
            </a:r>
            <a:r>
              <a:rPr lang="en-US" altLang="zh-CN" sz="3600" b="1" dirty="0"/>
              <a:t>fter</a:t>
            </a:r>
            <a:r>
              <a:rPr lang="en-US" sz="3600" b="1" dirty="0"/>
              <a:t> Matching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85AB4-56FC-4AD5-9138-C078217A9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3923" y="1561275"/>
            <a:ext cx="9668128" cy="4419977"/>
          </a:xfrm>
        </p:spPr>
      </p:pic>
    </p:spTree>
    <p:extLst>
      <p:ext uri="{BB962C8B-B14F-4D97-AF65-F5344CB8AC3E}">
        <p14:creationId xmlns:p14="http://schemas.microsoft.com/office/powerpoint/2010/main" val="9310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8A4CA-7050-453B-B24E-E77B08D97243}"/>
              </a:ext>
            </a:extLst>
          </p:cNvPr>
          <p:cNvSpPr txBox="1"/>
          <p:nvPr/>
        </p:nvSpPr>
        <p:spPr>
          <a:xfrm>
            <a:off x="311169" y="5440361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96BE6A-9652-4D23-99DD-BEF7EB578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88" y="1506088"/>
            <a:ext cx="8252012" cy="4480585"/>
          </a:xfrm>
        </p:spPr>
      </p:pic>
    </p:spTree>
    <p:extLst>
      <p:ext uri="{BB962C8B-B14F-4D97-AF65-F5344CB8AC3E}">
        <p14:creationId xmlns:p14="http://schemas.microsoft.com/office/powerpoint/2010/main" val="382999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4065-FC7D-43B7-8598-947EBF15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91" y="1465729"/>
            <a:ext cx="79120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Conclusion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06"/>
            <a:ext cx="8305800" cy="4525963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131F33"/>
                </a:solidFill>
                <a:latin typeface="Georgia" panose="02040502050405020303" pitchFamily="18" charset="0"/>
              </a:rPr>
              <a:t>My hypothesis is empirically supported.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31F33"/>
                </a:solidFill>
                <a:latin typeface="Georgia" panose="02040502050405020303" pitchFamily="18" charset="0"/>
              </a:rPr>
              <a:t>When leaders experience a political crisis, they are </a:t>
            </a:r>
            <a:r>
              <a:rPr lang="en-US" sz="2000" b="1" dirty="0">
                <a:solidFill>
                  <a:srgbClr val="131F33"/>
                </a:solidFill>
                <a:latin typeface="Georgia" panose="02040502050405020303" pitchFamily="18" charset="0"/>
              </a:rPr>
              <a:t>more likely </a:t>
            </a:r>
            <a:r>
              <a:rPr lang="en-US" sz="2000" dirty="0">
                <a:solidFill>
                  <a:srgbClr val="131F33"/>
                </a:solidFill>
                <a:latin typeface="Georgia" panose="02040502050405020303" pitchFamily="18" charset="0"/>
              </a:rPr>
              <a:t>to negotiate a South-North preferential trade agreement with the provision of economic reforms.</a:t>
            </a:r>
            <a:endParaRPr lang="en-US" sz="2000" u="sng" dirty="0">
              <a:solidFill>
                <a:srgbClr val="131F33"/>
              </a:solidFill>
              <a:latin typeface="Georgia" panose="02040502050405020303" pitchFamily="18" charset="0"/>
            </a:endParaRP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131F33"/>
                </a:solidFill>
                <a:latin typeface="Georgia" panose="02040502050405020303" pitchFamily="18" charset="0"/>
              </a:rPr>
              <a:t>Future Work: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Georgia" panose="02040502050405020303" pitchFamily="18" charset="0"/>
              </a:rPr>
              <a:t>Explore whether PTA negotiation helps leaders to conduct economic reforms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Georgia" panose="02040502050405020303" pitchFamily="18" charset="0"/>
              </a:rPr>
              <a:t>Use a multilevel analysis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endParaRPr lang="en-US" sz="2400" dirty="0">
              <a:solidFill>
                <a:srgbClr val="131F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Appendix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1F1C12-D50E-45CB-81AE-D15ED6F2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221" y="1261334"/>
            <a:ext cx="647755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A2C46-116D-443D-B056-667FF97E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55665"/>
          </a:xfrm>
        </p:spPr>
        <p:txBody>
          <a:bodyPr/>
          <a:lstStyle/>
          <a:p>
            <a:r>
              <a:rPr lang="en-US" sz="3600" b="1" dirty="0">
                <a:latin typeface="Georgia" panose="02040502050405020303" pitchFamily="18" charset="0"/>
              </a:rPr>
              <a:t>References</a:t>
            </a:r>
            <a:br>
              <a:rPr lang="en-US" sz="3600" b="1" dirty="0">
                <a:latin typeface="Georgia" panose="02040502050405020303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EF90-4A32-4887-9AFA-1B4C0076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30304"/>
            <a:ext cx="8444948" cy="5195860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Baccini, L., &amp; Urpelainen, J. (2014). International Institutions and Domestic Politics: Can Preferential Trading Agreements Help Leaders Promote Economic Reform? </a:t>
            </a:r>
            <a:r>
              <a:rPr lang="en-US" sz="1050" i="1" dirty="0">
                <a:latin typeface="Georgia" panose="02040502050405020303" pitchFamily="18" charset="0"/>
              </a:rPr>
              <a:t>The Journal of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76</a:t>
            </a:r>
            <a:r>
              <a:rPr lang="en-US" sz="1050" dirty="0">
                <a:latin typeface="Georgia" panose="02040502050405020303" pitchFamily="18" charset="0"/>
              </a:rPr>
              <a:t>(1), 195–214. https://doi.org/10.1017/S0022381613001278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Bagwell, K., &amp; Staiger, R. W. (1998). Will Preferential Agreements Undermine the Multilateral Trading System? </a:t>
            </a:r>
            <a:r>
              <a:rPr lang="en-US" sz="1050" i="1" dirty="0">
                <a:latin typeface="Georgia" panose="02040502050405020303" pitchFamily="18" charset="0"/>
              </a:rPr>
              <a:t>The Economic Journal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108</a:t>
            </a:r>
            <a:r>
              <a:rPr lang="en-US" sz="1050" dirty="0">
                <a:latin typeface="Georgia" panose="02040502050405020303" pitchFamily="18" charset="0"/>
              </a:rPr>
              <a:t>(449), 1162–1182. https://doi.org/10.1111/1468-0297.00336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Baldwin, R. E. (2012). A Domino Theory of Regionalism. In G. </a:t>
            </a:r>
            <a:r>
              <a:rPr lang="en-US" sz="1050" dirty="0" err="1">
                <a:latin typeface="Georgia" panose="02040502050405020303" pitchFamily="18" charset="0"/>
              </a:rPr>
              <a:t>Hufbauer</a:t>
            </a:r>
            <a:r>
              <a:rPr lang="en-US" sz="1050" dirty="0">
                <a:latin typeface="Georgia" panose="02040502050405020303" pitchFamily="18" charset="0"/>
              </a:rPr>
              <a:t> &amp; K. </a:t>
            </a:r>
            <a:r>
              <a:rPr lang="en-US" sz="1050" dirty="0" err="1">
                <a:latin typeface="Georgia" panose="02040502050405020303" pitchFamily="18" charset="0"/>
              </a:rPr>
              <a:t>Suominen</a:t>
            </a:r>
            <a:r>
              <a:rPr lang="en-US" sz="1050" dirty="0">
                <a:latin typeface="Georgia" panose="02040502050405020303" pitchFamily="18" charset="0"/>
              </a:rPr>
              <a:t> (Eds.), </a:t>
            </a:r>
            <a:r>
              <a:rPr lang="en-US" sz="1050" i="1" dirty="0">
                <a:latin typeface="Georgia" panose="02040502050405020303" pitchFamily="18" charset="0"/>
              </a:rPr>
              <a:t>The Economics of Free Trade. Volume 2.</a:t>
            </a:r>
            <a:r>
              <a:rPr lang="en-US" sz="1050" dirty="0">
                <a:latin typeface="Georgia" panose="02040502050405020303" pitchFamily="18" charset="0"/>
              </a:rPr>
              <a:t> (pp. 416–439). Elgar Research Collection. The International Library of Critical Writings in Economics, vol. 262. Cheltenham, U.K. and Northampton, Mass.: Elgar.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Bilal, S., &amp; </a:t>
            </a:r>
            <a:r>
              <a:rPr lang="en-US" sz="1050" dirty="0" err="1">
                <a:latin typeface="Georgia" panose="02040502050405020303" pitchFamily="18" charset="0"/>
              </a:rPr>
              <a:t>Laporte</a:t>
            </a:r>
            <a:r>
              <a:rPr lang="en-US" sz="1050" dirty="0">
                <a:latin typeface="Georgia" panose="02040502050405020303" pitchFamily="18" charset="0"/>
              </a:rPr>
              <a:t>, G. (2004). </a:t>
            </a:r>
            <a:r>
              <a:rPr lang="en-US" sz="1050" i="1" dirty="0">
                <a:latin typeface="Georgia" panose="02040502050405020303" pitchFamily="18" charset="0"/>
              </a:rPr>
              <a:t>How David Prepared to Talk to Goliath? South Africa’s experience of negotiating trade with the EU</a:t>
            </a:r>
            <a:r>
              <a:rPr lang="en-US" sz="105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Dür</a:t>
            </a:r>
            <a:r>
              <a:rPr lang="en-US" sz="1050" dirty="0">
                <a:latin typeface="Georgia" panose="02040502050405020303" pitchFamily="18" charset="0"/>
              </a:rPr>
              <a:t>, A., Baccini, L., &amp; </a:t>
            </a:r>
            <a:r>
              <a:rPr lang="en-US" sz="1050" dirty="0" err="1">
                <a:latin typeface="Georgia" panose="02040502050405020303" pitchFamily="18" charset="0"/>
              </a:rPr>
              <a:t>Elsig</a:t>
            </a:r>
            <a:r>
              <a:rPr lang="en-US" sz="1050" dirty="0">
                <a:latin typeface="Georgia" panose="02040502050405020303" pitchFamily="18" charset="0"/>
              </a:rPr>
              <a:t>, M. (2014). The Design of International Trade Agreements: Introducing a New Dataset. </a:t>
            </a:r>
            <a:r>
              <a:rPr lang="en-US" sz="1050" i="1" dirty="0">
                <a:latin typeface="Georgia" panose="02040502050405020303" pitchFamily="18" charset="0"/>
              </a:rPr>
              <a:t>The Review of International Organizations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9</a:t>
            </a:r>
            <a:r>
              <a:rPr lang="en-US" sz="1050" dirty="0">
                <a:latin typeface="Georgia" panose="02040502050405020303" pitchFamily="18" charset="0"/>
              </a:rPr>
              <a:t>(3), 353–375. https://doi.org/10.1007/s11558-013-9179-8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Grossman, G. M., &amp; </a:t>
            </a:r>
            <a:r>
              <a:rPr lang="en-US" sz="1050" dirty="0" err="1">
                <a:latin typeface="Georgia" panose="02040502050405020303" pitchFamily="18" charset="0"/>
              </a:rPr>
              <a:t>Helpman</a:t>
            </a:r>
            <a:r>
              <a:rPr lang="en-US" sz="1050" dirty="0">
                <a:latin typeface="Georgia" panose="02040502050405020303" pitchFamily="18" charset="0"/>
              </a:rPr>
              <a:t>, E. (1995). The Politics of Free-Trade Agreements. </a:t>
            </a:r>
            <a:r>
              <a:rPr lang="en-US" sz="1050" i="1" dirty="0">
                <a:latin typeface="Georgia" panose="02040502050405020303" pitchFamily="18" charset="0"/>
              </a:rPr>
              <a:t>The American Economic Review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85</a:t>
            </a:r>
            <a:r>
              <a:rPr lang="en-US" sz="1050" dirty="0">
                <a:latin typeface="Georgia" panose="02040502050405020303" pitchFamily="18" charset="0"/>
              </a:rPr>
              <a:t>(4), 667–690.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Kuran</a:t>
            </a:r>
            <a:r>
              <a:rPr lang="en-US" sz="1050" dirty="0">
                <a:latin typeface="Georgia" panose="02040502050405020303" pitchFamily="18" charset="0"/>
              </a:rPr>
              <a:t>, T. (1991). Now out of Never: The Element of Surprise in the East European Revolution of 1989. </a:t>
            </a:r>
            <a:r>
              <a:rPr lang="en-US" sz="1050" i="1" dirty="0">
                <a:latin typeface="Georgia" panose="02040502050405020303" pitchFamily="18" charset="0"/>
              </a:rPr>
              <a:t>World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44</a:t>
            </a:r>
            <a:r>
              <a:rPr lang="en-US" sz="1050" dirty="0">
                <a:latin typeface="Georgia" panose="02040502050405020303" pitchFamily="18" charset="0"/>
              </a:rPr>
              <a:t>(01), 7–48. https://doi.org/10.2307/2010422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&amp; Milner, H. V. (2012). </a:t>
            </a:r>
            <a:r>
              <a:rPr lang="en-US" sz="1050" i="1" dirty="0">
                <a:latin typeface="Georgia" panose="02040502050405020303" pitchFamily="18" charset="0"/>
              </a:rPr>
              <a:t>Votes, Vetoes, and the Political Economy of International Trade Agreements</a:t>
            </a:r>
            <a:r>
              <a:rPr lang="en-US" sz="1050" dirty="0">
                <a:latin typeface="Georgia" panose="02040502050405020303" pitchFamily="18" charset="0"/>
              </a:rPr>
              <a:t>. Princeton University Press. Retrieved from https://muse-jhu-edu.proxy2.library.illinois.edu/book/30505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Milner, H. V., &amp; </a:t>
            </a:r>
            <a:r>
              <a:rPr lang="en-US" sz="1050" dirty="0" err="1">
                <a:latin typeface="Georgia" panose="02040502050405020303" pitchFamily="18" charset="0"/>
              </a:rPr>
              <a:t>Rosendorff</a:t>
            </a:r>
            <a:r>
              <a:rPr lang="en-US" sz="1050" dirty="0">
                <a:latin typeface="Georgia" panose="02040502050405020303" pitchFamily="18" charset="0"/>
              </a:rPr>
              <a:t>, B. P. (2002). Why Democracies Cooperate More: Electoral Control and International Trade Agreements. </a:t>
            </a:r>
            <a:r>
              <a:rPr lang="en-US" sz="1050" i="1" dirty="0">
                <a:latin typeface="Georgia" panose="02040502050405020303" pitchFamily="18" charset="0"/>
              </a:rPr>
              <a:t>International Organization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56</a:t>
            </a:r>
            <a:r>
              <a:rPr lang="en-US" sz="1050" dirty="0">
                <a:latin typeface="Georgia" panose="02040502050405020303" pitchFamily="18" charset="0"/>
              </a:rPr>
              <a:t>(3), 477–513.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&amp; Reinhardt, E. (2003). Multilateral Determinants of Regionalism: The Effects of GATT/WTO on the Formation of Preferential Trading Arrangements. </a:t>
            </a:r>
            <a:r>
              <a:rPr lang="en-US" sz="1050" i="1" dirty="0">
                <a:latin typeface="Georgia" panose="02040502050405020303" pitchFamily="18" charset="0"/>
              </a:rPr>
              <a:t>International Organization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57</a:t>
            </a:r>
            <a:r>
              <a:rPr lang="en-US" sz="1050" dirty="0">
                <a:latin typeface="Georgia" panose="02040502050405020303" pitchFamily="18" charset="0"/>
              </a:rPr>
              <a:t>(4), 829–862.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Regan, P. M., &amp; Henderson, E. A. (2002). Democracy, threats and political repression in developing countries: Are democracies internally less violent? </a:t>
            </a:r>
            <a:r>
              <a:rPr lang="en-US" sz="1050" i="1" dirty="0">
                <a:latin typeface="Georgia" panose="02040502050405020303" pitchFamily="18" charset="0"/>
              </a:rPr>
              <a:t>Third World Quarterly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23</a:t>
            </a:r>
            <a:r>
              <a:rPr lang="en-US" sz="1050" dirty="0">
                <a:latin typeface="Georgia" panose="02040502050405020303" pitchFamily="18" charset="0"/>
              </a:rPr>
              <a:t>(1), 119–136. https://doi.org/10.1080/01436590220108207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Rodrik, D. (1992). </a:t>
            </a:r>
            <a:r>
              <a:rPr lang="en-US" sz="1050" i="1" dirty="0">
                <a:latin typeface="Georgia" panose="02040502050405020303" pitchFamily="18" charset="0"/>
              </a:rPr>
              <a:t>The Rush to Free Trade in the Developing World: Why So Late? Why Now? Will it Last?</a:t>
            </a:r>
            <a:r>
              <a:rPr lang="en-US" sz="1050" dirty="0">
                <a:latin typeface="Georgia" panose="02040502050405020303" pitchFamily="18" charset="0"/>
              </a:rPr>
              <a:t> (No. w3947). Cambridge, MA: National Bureau of Economic Research. https://doi.org/10.3386/w3947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Schamis</a:t>
            </a:r>
            <a:r>
              <a:rPr lang="en-US" sz="1050" dirty="0">
                <a:latin typeface="Georgia" panose="02040502050405020303" pitchFamily="18" charset="0"/>
              </a:rPr>
              <a:t>, H. E. (1999). Distributional Coalitions and the Politics of Economic Reform in Latin America. </a:t>
            </a:r>
            <a:r>
              <a:rPr lang="en-US" sz="1050" i="1" dirty="0">
                <a:latin typeface="Georgia" panose="02040502050405020303" pitchFamily="18" charset="0"/>
              </a:rPr>
              <a:t>World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51</a:t>
            </a:r>
            <a:r>
              <a:rPr lang="en-US" sz="1050" dirty="0">
                <a:latin typeface="Georgia" panose="02040502050405020303" pitchFamily="18" charset="0"/>
              </a:rPr>
              <a:t>(2), 236–268. https://doi.org/10.1017/S0043887100008182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Staiger</a:t>
            </a:r>
            <a:r>
              <a:rPr lang="en-US" sz="1050" dirty="0">
                <a:latin typeface="Georgia" panose="02040502050405020303" pitchFamily="18" charset="0"/>
              </a:rPr>
              <a:t>, R. W., &amp; </a:t>
            </a:r>
            <a:r>
              <a:rPr lang="en-US" sz="1050" dirty="0" err="1">
                <a:latin typeface="Georgia" panose="02040502050405020303" pitchFamily="18" charset="0"/>
              </a:rPr>
              <a:t>Tabellini</a:t>
            </a:r>
            <a:r>
              <a:rPr lang="en-US" sz="1050" dirty="0">
                <a:latin typeface="Georgia" panose="02040502050405020303" pitchFamily="18" charset="0"/>
              </a:rPr>
              <a:t>, G. (1999). Do </a:t>
            </a:r>
            <a:r>
              <a:rPr lang="en-US" sz="1050" dirty="0" err="1">
                <a:latin typeface="Georgia" panose="02040502050405020303" pitchFamily="18" charset="0"/>
              </a:rPr>
              <a:t>Gatt</a:t>
            </a:r>
            <a:r>
              <a:rPr lang="en-US" sz="1050" dirty="0">
                <a:latin typeface="Georgia" panose="02040502050405020303" pitchFamily="18" charset="0"/>
              </a:rPr>
              <a:t> Rules Help Governments Make Domestic Commitments? </a:t>
            </a:r>
            <a:r>
              <a:rPr lang="en-US" sz="1050" i="1" dirty="0">
                <a:latin typeface="Georgia" panose="02040502050405020303" pitchFamily="18" charset="0"/>
              </a:rPr>
              <a:t>Economics &amp;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11</a:t>
            </a:r>
            <a:r>
              <a:rPr lang="en-US" sz="1050" dirty="0">
                <a:latin typeface="Georgia" panose="02040502050405020303" pitchFamily="18" charset="0"/>
              </a:rPr>
              <a:t>(2), 109–144. https://doi.org/10.1111/1468-0343.00055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Wintrobe</a:t>
            </a:r>
            <a:r>
              <a:rPr lang="en-US" sz="1050" dirty="0">
                <a:latin typeface="Georgia" panose="02040502050405020303" pitchFamily="18" charset="0"/>
              </a:rPr>
              <a:t>, R. (1998). </a:t>
            </a:r>
            <a:r>
              <a:rPr lang="en-US" sz="1050" i="1" dirty="0">
                <a:latin typeface="Georgia" panose="02040502050405020303" pitchFamily="18" charset="0"/>
              </a:rPr>
              <a:t>The political economy of dictatorship /</a:t>
            </a:r>
            <a:r>
              <a:rPr lang="en-US" sz="1050" dirty="0">
                <a:latin typeface="Georgia" panose="02040502050405020303" pitchFamily="18" charset="0"/>
              </a:rPr>
              <a:t>. Cambridge, UK ; Cambridge University Press,.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23" y="1426024"/>
            <a:ext cx="7628068" cy="84146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Empirical puzzle: </a:t>
            </a:r>
            <a:r>
              <a:rPr lang="en-US" sz="2000" dirty="0">
                <a:latin typeface="Georgia" panose="02040502050405020303" pitchFamily="18" charset="0"/>
              </a:rPr>
              <a:t>Preferential trade agreements (hereafter PTAs)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 negotiation between South Africa and the EU in 1994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2DFBD-D1B3-471F-B358-D2E61C11D989}"/>
              </a:ext>
            </a:extLst>
          </p:cNvPr>
          <p:cNvSpPr txBox="1">
            <a:spLocks/>
          </p:cNvSpPr>
          <p:nvPr/>
        </p:nvSpPr>
        <p:spPr>
          <a:xfrm>
            <a:off x="553123" y="2345196"/>
            <a:ext cx="7773296" cy="11247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Research question: </a:t>
            </a:r>
            <a:r>
              <a:rPr lang="en-US" sz="2000" b="1" dirty="0">
                <a:latin typeface="Georgia" panose="02040502050405020303" pitchFamily="18" charset="0"/>
              </a:rPr>
              <a:t>Why and when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country negotiate South-North preferential trade agreements with provisions of economic reforms?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183EAD-F49D-4074-9C01-469CEDE6B6EB}"/>
              </a:ext>
            </a:extLst>
          </p:cNvPr>
          <p:cNvSpPr txBox="1">
            <a:spLocks/>
          </p:cNvSpPr>
          <p:nvPr/>
        </p:nvSpPr>
        <p:spPr>
          <a:xfrm>
            <a:off x="553123" y="3572174"/>
            <a:ext cx="7714129" cy="19118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Why important?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South-North PTA is rapidly growing.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Its power imbalances reflect political costs and motives.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Contributes to a larger debate: do PTA change leaders’ behaviours, or leader self-select into the treaty?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580"/>
    </mc:Choice>
    <mc:Fallback>
      <p:transition spd="slow" advTm="184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28" y="1333949"/>
            <a:ext cx="7949901" cy="898264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Two themes in the literatures: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Effects vs.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Causes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 of PTAs</a:t>
            </a:r>
            <a:endParaRPr lang="en-US" sz="2400" dirty="0">
              <a:latin typeface="Georgia" panose="02040502050405020303" pitchFamily="18" charset="0"/>
              <a:cs typeface="Georgia" charset="0"/>
            </a:endParaRP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080467-D46C-4BF1-B0F0-D495902CBFC4}"/>
              </a:ext>
            </a:extLst>
          </p:cNvPr>
          <p:cNvSpPr txBox="1">
            <a:spLocks/>
          </p:cNvSpPr>
          <p:nvPr/>
        </p:nvSpPr>
        <p:spPr>
          <a:xfrm>
            <a:off x="-52386" y="5957888"/>
            <a:ext cx="7949901" cy="4476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900" dirty="0">
                <a:latin typeface="Georgia" panose="02040502050405020303" pitchFamily="18" charset="0"/>
              </a:rPr>
              <a:t>1. Mansfield &amp; Milner, 2012; Mansfield, Milner, &amp; </a:t>
            </a:r>
            <a:r>
              <a:rPr lang="en-US" sz="900" dirty="0" err="1">
                <a:latin typeface="Georgia" panose="02040502050405020303" pitchFamily="18" charset="0"/>
              </a:rPr>
              <a:t>Rosendorff</a:t>
            </a:r>
            <a:r>
              <a:rPr lang="en-US" sz="900" dirty="0">
                <a:latin typeface="Georgia" panose="02040502050405020303" pitchFamily="18" charset="0"/>
              </a:rPr>
              <a:t>, 2002. </a:t>
            </a:r>
          </a:p>
          <a:p>
            <a:pPr marL="914400" lvl="2" indent="0">
              <a:buNone/>
            </a:pPr>
            <a:r>
              <a:rPr lang="en-US" sz="900" dirty="0">
                <a:latin typeface="Georgia" panose="02040502050405020303" pitchFamily="18" charset="0"/>
              </a:rPr>
              <a:t>2. Grossman and </a:t>
            </a:r>
            <a:r>
              <a:rPr lang="en-US" sz="900" dirty="0" err="1">
                <a:latin typeface="Georgia" panose="02040502050405020303" pitchFamily="18" charset="0"/>
              </a:rPr>
              <a:t>Helpman</a:t>
            </a:r>
            <a:r>
              <a:rPr lang="en-US" sz="900" dirty="0">
                <a:latin typeface="Georgia" panose="02040502050405020303" pitchFamily="18" charset="0"/>
              </a:rPr>
              <a:t>, 1995.</a:t>
            </a:r>
          </a:p>
          <a:p>
            <a:pPr marL="914400" lvl="2" indent="0">
              <a:buNone/>
            </a:pPr>
            <a:r>
              <a:rPr lang="en-US" sz="900" dirty="0">
                <a:latin typeface="Georgia" panose="02040502050405020303" pitchFamily="18" charset="0"/>
              </a:rPr>
              <a:t>3. </a:t>
            </a:r>
            <a:r>
              <a:rPr lang="en-US" sz="900" dirty="0" err="1">
                <a:latin typeface="Georgia" panose="02040502050405020303" pitchFamily="18" charset="0"/>
              </a:rPr>
              <a:t>Staiger</a:t>
            </a:r>
            <a:r>
              <a:rPr lang="en-US" sz="900" dirty="0">
                <a:latin typeface="Georgia" panose="02040502050405020303" pitchFamily="18" charset="0"/>
              </a:rPr>
              <a:t> &amp; </a:t>
            </a:r>
            <a:r>
              <a:rPr lang="en-US" sz="900" dirty="0" err="1">
                <a:latin typeface="Georgia" panose="02040502050405020303" pitchFamily="18" charset="0"/>
              </a:rPr>
              <a:t>Tabellini</a:t>
            </a:r>
            <a:r>
              <a:rPr lang="en-US" sz="900" dirty="0">
                <a:latin typeface="Georgia" panose="02040502050405020303" pitchFamily="18" charset="0"/>
              </a:rPr>
              <a:t>, 1999.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9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9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9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900" dirty="0">
              <a:latin typeface="Georgia" charset="0"/>
              <a:cs typeface="Georgi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AA866A-96C1-4B6B-B941-57607819E7DD}"/>
              </a:ext>
            </a:extLst>
          </p:cNvPr>
          <p:cNvSpPr txBox="1">
            <a:spLocks/>
          </p:cNvSpPr>
          <p:nvPr/>
        </p:nvSpPr>
        <p:spPr>
          <a:xfrm>
            <a:off x="597048" y="2476948"/>
            <a:ext cx="8670665" cy="33214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What are the gaps in the literature?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Treat PTA as unit of analysis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     Focus on the deepest and costly </a:t>
            </a:r>
            <a:r>
              <a:rPr lang="en-US" sz="2000" b="1" dirty="0">
                <a:latin typeface="Georgia" panose="02040502050405020303" pitchFamily="18" charset="0"/>
                <a:sym typeface="Wingdings" panose="05000000000000000000" pitchFamily="2" charset="2"/>
              </a:rPr>
              <a:t>subcategory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 of PTAs.</a:t>
            </a:r>
            <a:endParaRPr lang="en-US" sz="2000" dirty="0">
              <a:latin typeface="Georgia" panose="02040502050405020303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Overlook a key actor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Literature only looked at median voters</a:t>
            </a:r>
            <a:r>
              <a:rPr lang="en-US" sz="1800" baseline="30000" dirty="0">
                <a:latin typeface="Georgia" panose="02040502050405020303" pitchFamily="18" charset="0"/>
              </a:rPr>
              <a:t>1</a:t>
            </a:r>
            <a:r>
              <a:rPr lang="en-US" sz="1800" dirty="0">
                <a:latin typeface="Georgia" panose="02040502050405020303" pitchFamily="18" charset="0"/>
              </a:rPr>
              <a:t>, interest groups</a:t>
            </a:r>
            <a:r>
              <a:rPr lang="en-US" sz="1800" baseline="30000" dirty="0">
                <a:latin typeface="Georgia" panose="02040502050405020303" pitchFamily="18" charset="0"/>
              </a:rPr>
              <a:t>2</a:t>
            </a:r>
            <a:r>
              <a:rPr lang="en-US" sz="1800" dirty="0">
                <a:latin typeface="Georgia" panose="02040502050405020303" pitchFamily="18" charset="0"/>
              </a:rPr>
              <a:t>, and private sectors</a:t>
            </a:r>
            <a:r>
              <a:rPr lang="en-US" sz="1800" baseline="30000" dirty="0">
                <a:latin typeface="Georgia" panose="02040502050405020303" pitchFamily="18" charset="0"/>
              </a:rPr>
              <a:t>3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     Strategic interactions between leader and </a:t>
            </a:r>
            <a:r>
              <a:rPr lang="en-US" sz="2000" b="1" dirty="0">
                <a:latin typeface="Georgia" panose="02040502050405020303" pitchFamily="18" charset="0"/>
              </a:rPr>
              <a:t>opposition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DC6F97-1FDC-45EE-B9D1-78E6AC837046}"/>
              </a:ext>
            </a:extLst>
          </p:cNvPr>
          <p:cNvCxnSpPr>
            <a:cxnSpLocks/>
          </p:cNvCxnSpPr>
          <p:nvPr/>
        </p:nvCxnSpPr>
        <p:spPr>
          <a:xfrm>
            <a:off x="1110727" y="4536140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9E165-9981-48D7-99A2-35EAF3EF56D5}"/>
              </a:ext>
            </a:extLst>
          </p:cNvPr>
          <p:cNvCxnSpPr>
            <a:cxnSpLocks/>
          </p:cNvCxnSpPr>
          <p:nvPr/>
        </p:nvCxnSpPr>
        <p:spPr>
          <a:xfrm>
            <a:off x="1110727" y="3429000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004"/>
    </mc:Choice>
    <mc:Fallback>
      <p:transition spd="slow" advTm="116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532"/>
            <a:ext cx="8573845" cy="2874981"/>
          </a:xfrm>
        </p:spPr>
        <p:txBody>
          <a:bodyPr/>
          <a:lstStyle/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leader negotiates PTAs </a:t>
            </a:r>
            <a:r>
              <a:rPr lang="en-US" sz="2200" b="1" dirty="0">
                <a:latin typeface="Georgia" panose="02040502050405020303" pitchFamily="18" charset="0"/>
              </a:rPr>
              <a:t>after political crisis </a:t>
            </a:r>
            <a:r>
              <a:rPr lang="en-US" sz="2200" dirty="0">
                <a:latin typeface="Georgia" panose="02040502050405020303" pitchFamily="18" charset="0"/>
              </a:rPr>
              <a:t>to punish the opponents’ past transgression. PTA negotiation is a </a:t>
            </a:r>
            <a:r>
              <a:rPr lang="en-US" sz="2200" b="1" dirty="0">
                <a:latin typeface="Georgia" panose="02040502050405020303" pitchFamily="18" charset="0"/>
              </a:rPr>
              <a:t>deliberate choice</a:t>
            </a:r>
            <a:r>
              <a:rPr lang="en-US" sz="2200" dirty="0">
                <a:latin typeface="Georgia" panose="02040502050405020303" pitchFamily="18" charset="0"/>
              </a:rPr>
              <a:t> that a leader makes to commit to the binding and stringent policy reforms to rearrange the domestic power structures.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95"/>
    </mc:Choice>
    <mc:Fallback>
      <p:transition spd="slow" advTm="296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Theory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19" y="998211"/>
            <a:ext cx="8569362" cy="581229"/>
          </a:xfrm>
        </p:spPr>
        <p:txBody>
          <a:bodyPr/>
          <a:lstStyle/>
          <a:p>
            <a:pPr marL="514350" indent="-514350">
              <a:buAutoNum type="romanUcParenBoth"/>
            </a:pPr>
            <a:r>
              <a:rPr lang="en-US" sz="2000" dirty="0">
                <a:latin typeface="Georgia" panose="02040502050405020303" pitchFamily="18" charset="0"/>
              </a:rPr>
              <a:t>Economic reform as a political strategy</a:t>
            </a: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                   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456EE0-53B1-47D2-B092-FFC7E19DD863}"/>
              </a:ext>
            </a:extLst>
          </p:cNvPr>
          <p:cNvSpPr/>
          <p:nvPr/>
        </p:nvSpPr>
        <p:spPr>
          <a:xfrm>
            <a:off x="104439" y="2110734"/>
            <a:ext cx="3114339" cy="22040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dirty="0">
                <a:latin typeface="Georgia" panose="02040502050405020303" pitchFamily="18" charset="0"/>
              </a:rPr>
              <a:t>                           Repress</a:t>
            </a:r>
          </a:p>
          <a:p>
            <a:r>
              <a:rPr lang="en-US" dirty="0">
                <a:latin typeface="Georgia" panose="02040502050405020303" pitchFamily="18" charset="0"/>
              </a:rPr>
              <a:t>       Leader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Rent    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                          Cooperate</a:t>
            </a:r>
          </a:p>
          <a:p>
            <a:r>
              <a:rPr lang="en-US" dirty="0">
                <a:latin typeface="Georgia" panose="02040502050405020303" pitchFamily="18" charset="0"/>
              </a:rPr>
              <a:t>Opposition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Defect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AB5B48-09CE-471B-B8B4-3910354B0EFF}"/>
              </a:ext>
            </a:extLst>
          </p:cNvPr>
          <p:cNvCxnSpPr>
            <a:cxnSpLocks/>
          </p:cNvCxnSpPr>
          <p:nvPr/>
        </p:nvCxnSpPr>
        <p:spPr>
          <a:xfrm flipV="1">
            <a:off x="1478727" y="2479026"/>
            <a:ext cx="225910" cy="220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23FA2-5E19-477C-A424-005F31DCEF7A}"/>
              </a:ext>
            </a:extLst>
          </p:cNvPr>
          <p:cNvCxnSpPr>
            <a:cxnSpLocks/>
          </p:cNvCxnSpPr>
          <p:nvPr/>
        </p:nvCxnSpPr>
        <p:spPr>
          <a:xfrm>
            <a:off x="1478727" y="2691255"/>
            <a:ext cx="225910" cy="181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6EDEC5-6C1E-4AAC-B3AF-7D0DE82C94AE}"/>
              </a:ext>
            </a:extLst>
          </p:cNvPr>
          <p:cNvCxnSpPr>
            <a:cxnSpLocks/>
          </p:cNvCxnSpPr>
          <p:nvPr/>
        </p:nvCxnSpPr>
        <p:spPr>
          <a:xfrm flipV="1">
            <a:off x="1478727" y="3560085"/>
            <a:ext cx="225910" cy="220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E2B6D3-7D06-47E3-99F8-96E919F502FA}"/>
              </a:ext>
            </a:extLst>
          </p:cNvPr>
          <p:cNvCxnSpPr>
            <a:cxnSpLocks/>
          </p:cNvCxnSpPr>
          <p:nvPr/>
        </p:nvCxnSpPr>
        <p:spPr>
          <a:xfrm>
            <a:off x="1471108" y="3776068"/>
            <a:ext cx="225910" cy="181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F5BB0F-F6C9-4194-9C50-679C2206B85E}"/>
              </a:ext>
            </a:extLst>
          </p:cNvPr>
          <p:cNvCxnSpPr>
            <a:cxnSpLocks/>
          </p:cNvCxnSpPr>
          <p:nvPr/>
        </p:nvCxnSpPr>
        <p:spPr>
          <a:xfrm>
            <a:off x="3226397" y="3212756"/>
            <a:ext cx="31197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9F39A3-9B4A-4FC7-BDE5-692079C4ECBC}"/>
              </a:ext>
            </a:extLst>
          </p:cNvPr>
          <p:cNvSpPr/>
          <p:nvPr/>
        </p:nvSpPr>
        <p:spPr>
          <a:xfrm>
            <a:off x="3538369" y="2110734"/>
            <a:ext cx="1554480" cy="22040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dirty="0">
                <a:latin typeface="Georgia" panose="02040502050405020303" pitchFamily="18" charset="0"/>
              </a:rPr>
              <a:t>   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Opposition: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threatening demands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Leader: survives                      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BD3AAF-FD15-4B88-8C5A-0020929F6AD6}"/>
              </a:ext>
            </a:extLst>
          </p:cNvPr>
          <p:cNvCxnSpPr>
            <a:cxnSpLocks/>
          </p:cNvCxnSpPr>
          <p:nvPr/>
        </p:nvCxnSpPr>
        <p:spPr>
          <a:xfrm>
            <a:off x="5141259" y="3212756"/>
            <a:ext cx="31197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ACFA46-AD4E-4FD9-814D-54A11454C281}"/>
              </a:ext>
            </a:extLst>
          </p:cNvPr>
          <p:cNvSpPr/>
          <p:nvPr/>
        </p:nvSpPr>
        <p:spPr>
          <a:xfrm>
            <a:off x="5496262" y="2143532"/>
            <a:ext cx="3548232" cy="22040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dirty="0">
                <a:latin typeface="Georgia" panose="02040502050405020303" pitchFamily="18" charset="0"/>
              </a:rPr>
              <a:t>                           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Repress more</a:t>
            </a:r>
          </a:p>
          <a:p>
            <a:r>
              <a:rPr lang="en-US" dirty="0">
                <a:latin typeface="Georgia" panose="02040502050405020303" pitchFamily="18" charset="0"/>
              </a:rPr>
              <a:t>Leader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Retract rent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           Economic Reforms      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2D7BF7-26C3-4FEF-BD7D-E1AB66B57166}"/>
              </a:ext>
            </a:extLst>
          </p:cNvPr>
          <p:cNvCxnSpPr>
            <a:cxnSpLocks/>
          </p:cNvCxnSpPr>
          <p:nvPr/>
        </p:nvCxnSpPr>
        <p:spPr>
          <a:xfrm flipV="1">
            <a:off x="6467134" y="2781798"/>
            <a:ext cx="225910" cy="220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00F203-814F-4DF3-9EDD-2E72C24E7BC6}"/>
              </a:ext>
            </a:extLst>
          </p:cNvPr>
          <p:cNvCxnSpPr>
            <a:cxnSpLocks/>
          </p:cNvCxnSpPr>
          <p:nvPr/>
        </p:nvCxnSpPr>
        <p:spPr>
          <a:xfrm>
            <a:off x="6485058" y="3019118"/>
            <a:ext cx="225910" cy="181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1AE33F-885F-477C-9739-92AA92709725}"/>
              </a:ext>
            </a:extLst>
          </p:cNvPr>
          <p:cNvCxnSpPr>
            <a:cxnSpLocks/>
          </p:cNvCxnSpPr>
          <p:nvPr/>
        </p:nvCxnSpPr>
        <p:spPr>
          <a:xfrm>
            <a:off x="7422327" y="3429000"/>
            <a:ext cx="0" cy="23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AD7507-EC32-4969-9709-66E824A5F83B}"/>
              </a:ext>
            </a:extLst>
          </p:cNvPr>
          <p:cNvSpPr txBox="1"/>
          <p:nvPr/>
        </p:nvSpPr>
        <p:spPr>
          <a:xfrm>
            <a:off x="381000" y="1604854"/>
            <a:ext cx="849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           Non-crisis                          Political Crisis                              Post-crisis</a:t>
            </a:r>
          </a:p>
        </p:txBody>
      </p:sp>
    </p:spTree>
    <p:extLst>
      <p:ext uri="{BB962C8B-B14F-4D97-AF65-F5344CB8AC3E}">
        <p14:creationId xmlns:p14="http://schemas.microsoft.com/office/powerpoint/2010/main" val="248612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686"/>
    </mc:Choice>
    <mc:Fallback>
      <p:transition spd="slow" advTm="1936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Theory (II)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569362" cy="581229"/>
          </a:xfrm>
        </p:spPr>
        <p:txBody>
          <a:bodyPr/>
          <a:lstStyle/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  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1C98D2-D5CB-48B3-A0CE-B7A835C1222E}"/>
              </a:ext>
            </a:extLst>
          </p:cNvPr>
          <p:cNvSpPr/>
          <p:nvPr/>
        </p:nvSpPr>
        <p:spPr>
          <a:xfrm>
            <a:off x="1515481" y="2924533"/>
            <a:ext cx="2872741" cy="7745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Reform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5780FB5-660C-4EA9-A447-86631EF2F9A1}"/>
              </a:ext>
            </a:extLst>
          </p:cNvPr>
          <p:cNvSpPr/>
          <p:nvPr/>
        </p:nvSpPr>
        <p:spPr>
          <a:xfrm>
            <a:off x="3326802" y="3163891"/>
            <a:ext cx="301214" cy="322730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B3859-7912-4716-8033-345A25383F9E}"/>
              </a:ext>
            </a:extLst>
          </p:cNvPr>
          <p:cNvSpPr/>
          <p:nvPr/>
        </p:nvSpPr>
        <p:spPr>
          <a:xfrm>
            <a:off x="3628016" y="3163891"/>
            <a:ext cx="301214" cy="32273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F3ED5-2B74-479A-91B1-B42572183968}"/>
              </a:ext>
            </a:extLst>
          </p:cNvPr>
          <p:cNvSpPr/>
          <p:nvPr/>
        </p:nvSpPr>
        <p:spPr>
          <a:xfrm>
            <a:off x="4906383" y="2940368"/>
            <a:ext cx="2925184" cy="7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Reform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Side-payment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0E7844C-1558-48DD-A024-0D5EF0E423EA}"/>
              </a:ext>
            </a:extLst>
          </p:cNvPr>
          <p:cNvSpPr/>
          <p:nvPr/>
        </p:nvSpPr>
        <p:spPr>
          <a:xfrm>
            <a:off x="6745049" y="3015973"/>
            <a:ext cx="301214" cy="32273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1811053-1D49-486F-BA06-9A2AA50135E9}"/>
              </a:ext>
            </a:extLst>
          </p:cNvPr>
          <p:cNvSpPr/>
          <p:nvPr/>
        </p:nvSpPr>
        <p:spPr>
          <a:xfrm>
            <a:off x="7046263" y="3243077"/>
            <a:ext cx="301214" cy="295836"/>
          </a:xfrm>
          <a:prstGeom prst="upArrow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E6A68-E908-4FC4-A6F5-E703FA575A1B}"/>
              </a:ext>
            </a:extLst>
          </p:cNvPr>
          <p:cNvSpPr/>
          <p:nvPr/>
        </p:nvSpPr>
        <p:spPr>
          <a:xfrm>
            <a:off x="1767390" y="2492839"/>
            <a:ext cx="645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 Disloyal opponents                              Loyal opponents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796D3C-0019-4E66-955F-1FD8649EDED2}"/>
              </a:ext>
            </a:extLst>
          </p:cNvPr>
          <p:cNvSpPr/>
          <p:nvPr/>
        </p:nvSpPr>
        <p:spPr>
          <a:xfrm>
            <a:off x="381000" y="755918"/>
            <a:ext cx="84994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charset="0"/>
              </a:rPr>
              <a:t>(II) </a:t>
            </a:r>
            <a:r>
              <a:rPr lang="en-US" sz="2000" dirty="0">
                <a:latin typeface="Georgia" panose="02040502050405020303" pitchFamily="18" charset="0"/>
              </a:rPr>
              <a:t>Why negotiating a PTA with major liberal powers?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eorgia" charset="0"/>
              </a:rPr>
              <a:t>PTA as a </a:t>
            </a:r>
            <a:r>
              <a:rPr lang="en-US" b="1" dirty="0">
                <a:latin typeface="Georgia" charset="0"/>
              </a:rPr>
              <a:t>signal</a:t>
            </a:r>
            <a:r>
              <a:rPr lang="en-US" dirty="0">
                <a:latin typeface="Georgia" charset="0"/>
              </a:rPr>
              <a:t>: </a:t>
            </a:r>
            <a:r>
              <a:rPr lang="en-US" dirty="0">
                <a:latin typeface="Georgia" charset="0"/>
                <a:sym typeface="Wingdings" panose="05000000000000000000" pitchFamily="2" charset="2"/>
              </a:rPr>
              <a:t>  opposition’s cooperation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Georgia" charset="0"/>
                <a:sym typeface="Wingdings" panose="05000000000000000000" pitchFamily="2" charset="2"/>
              </a:rPr>
              <a:t>PTA as a mechanism to redistribute </a:t>
            </a:r>
            <a:r>
              <a:rPr lang="en-US" b="1" dirty="0">
                <a:latin typeface="Georgia" charset="0"/>
                <a:sym typeface="Wingdings" panose="05000000000000000000" pitchFamily="2" charset="2"/>
              </a:rPr>
              <a:t>rent </a:t>
            </a:r>
            <a:r>
              <a:rPr lang="en-US" dirty="0">
                <a:latin typeface="Georgia" charset="0"/>
                <a:sym typeface="Wingdings" panose="05000000000000000000" pitchFamily="2" charset="2"/>
              </a:rPr>
              <a:t>from trade: 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EA2BE-7C26-40DD-8693-189562A53679}"/>
              </a:ext>
            </a:extLst>
          </p:cNvPr>
          <p:cNvSpPr txBox="1"/>
          <p:nvPr/>
        </p:nvSpPr>
        <p:spPr>
          <a:xfrm>
            <a:off x="966953" y="4157836"/>
            <a:ext cx="6971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eorgia" panose="02040502050405020303" pitchFamily="18" charset="0"/>
              </a:rPr>
              <a:t>Framework: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                       Political crisis          Economic reforms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        PTA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6AEDEC-72EB-4438-A571-C4ADA3136A4F}"/>
              </a:ext>
            </a:extLst>
          </p:cNvPr>
          <p:cNvCxnSpPr>
            <a:cxnSpLocks/>
          </p:cNvCxnSpPr>
          <p:nvPr/>
        </p:nvCxnSpPr>
        <p:spPr>
          <a:xfrm>
            <a:off x="3884857" y="4930746"/>
            <a:ext cx="452720" cy="0"/>
          </a:xfrm>
          <a:prstGeom prst="straightConnector1">
            <a:avLst/>
          </a:prstGeom>
          <a:ln w="57150">
            <a:solidFill>
              <a:srgbClr val="131F3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67435C-F6C2-4F40-BAB6-99FC604EAEED}"/>
              </a:ext>
            </a:extLst>
          </p:cNvPr>
          <p:cNvCxnSpPr>
            <a:cxnSpLocks/>
          </p:cNvCxnSpPr>
          <p:nvPr/>
        </p:nvCxnSpPr>
        <p:spPr>
          <a:xfrm flipV="1">
            <a:off x="4104048" y="5022892"/>
            <a:ext cx="0" cy="295834"/>
          </a:xfrm>
          <a:prstGeom prst="straightConnector1">
            <a:avLst/>
          </a:prstGeom>
          <a:ln w="57150">
            <a:solidFill>
              <a:srgbClr val="131F3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BC75FA-BD76-4D96-A3B6-371F963EE704}"/>
              </a:ext>
            </a:extLst>
          </p:cNvPr>
          <p:cNvCxnSpPr>
            <a:cxnSpLocks/>
          </p:cNvCxnSpPr>
          <p:nvPr/>
        </p:nvCxnSpPr>
        <p:spPr>
          <a:xfrm flipV="1">
            <a:off x="2926080" y="1748118"/>
            <a:ext cx="0" cy="26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1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500"/>
    </mc:Choice>
    <mc:Fallback>
      <p:transition spd="slow" advTm="190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05D-912B-4D1A-AF06-6BEC0D5D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Research Design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9123-7875-467C-817C-B24CCAC4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3801"/>
            <a:ext cx="8035962" cy="505039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Hypothesis: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Negative shocks to a leader's security increase the probability of PTA negotiations.</a:t>
            </a:r>
          </a:p>
          <a:p>
            <a:pPr marL="0" indent="0" algn="ctr">
              <a:buNone/>
            </a:pPr>
            <a:r>
              <a:rPr lang="en-US" sz="1050" b="1" dirty="0">
                <a:latin typeface="Georgia" panose="02040502050405020303" pitchFamily="18" charset="0"/>
              </a:rPr>
              <a:t> (Hypothetical Treatment)</a:t>
            </a:r>
          </a:p>
          <a:p>
            <a:pPr marL="0" indent="0" algn="ctr">
              <a:buNone/>
            </a:pPr>
            <a:r>
              <a:rPr lang="en-US" sz="1800" b="1" dirty="0">
                <a:latin typeface="Georgia" panose="02040502050405020303" pitchFamily="18" charset="0"/>
              </a:rPr>
              <a:t>Shock to Leader’s Security</a:t>
            </a: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                                                             </a:t>
            </a:r>
            <a:r>
              <a:rPr lang="en-US" sz="2400" b="1" dirty="0">
                <a:latin typeface="Georgia" panose="02040502050405020303" pitchFamily="18" charset="0"/>
              </a:rPr>
              <a:t>+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latin typeface="Georgia" panose="02040502050405020303" pitchFamily="18" charset="0"/>
              </a:rPr>
              <a:t>South-North PTA Negotiation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Research Design: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Compares the likelihoods of the South-North PTAs negotiation in: 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9D08C6-630C-4924-AA7C-0F168E6A034D}"/>
              </a:ext>
            </a:extLst>
          </p:cNvPr>
          <p:cNvSpPr/>
          <p:nvPr/>
        </p:nvSpPr>
        <p:spPr>
          <a:xfrm rot="5400000">
            <a:off x="4322127" y="2575289"/>
            <a:ext cx="423545" cy="30093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8647D3-143D-40BC-9E5E-2767CCB37A4A}"/>
              </a:ext>
            </a:extLst>
          </p:cNvPr>
          <p:cNvSpPr/>
          <p:nvPr/>
        </p:nvSpPr>
        <p:spPr>
          <a:xfrm>
            <a:off x="4533899" y="4719601"/>
            <a:ext cx="3039485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Leaders </a:t>
            </a:r>
            <a:r>
              <a:rPr lang="en-US" b="1" dirty="0">
                <a:latin typeface="Georgia" panose="02040502050405020303" pitchFamily="18" charset="0"/>
              </a:rPr>
              <a:t>without</a:t>
            </a:r>
            <a:r>
              <a:rPr lang="en-US" dirty="0">
                <a:latin typeface="Georgia" panose="02040502050405020303" pitchFamily="18" charset="0"/>
              </a:rPr>
              <a:t> shocks to security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91BEB-74B1-4E62-9283-F7DD417C0359}"/>
              </a:ext>
            </a:extLst>
          </p:cNvPr>
          <p:cNvSpPr/>
          <p:nvPr/>
        </p:nvSpPr>
        <p:spPr>
          <a:xfrm>
            <a:off x="1343947" y="4719601"/>
            <a:ext cx="3039485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Leaders </a:t>
            </a:r>
            <a:r>
              <a:rPr lang="en-US" b="1" dirty="0">
                <a:latin typeface="Georgia" panose="02040502050405020303" pitchFamily="18" charset="0"/>
              </a:rPr>
              <a:t>with</a:t>
            </a:r>
            <a:r>
              <a:rPr lang="en-US" dirty="0">
                <a:latin typeface="Georgia" panose="02040502050405020303" pitchFamily="18" charset="0"/>
              </a:rPr>
              <a:t> shocks to security</a:t>
            </a:r>
          </a:p>
        </p:txBody>
      </p:sp>
    </p:spTree>
    <p:extLst>
      <p:ext uri="{BB962C8B-B14F-4D97-AF65-F5344CB8AC3E}">
        <p14:creationId xmlns:p14="http://schemas.microsoft.com/office/powerpoint/2010/main" val="425497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00"/>
    </mc:Choice>
    <mc:Fallback>
      <p:transition spd="slow" advTm="27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" y="274638"/>
            <a:ext cx="8224221" cy="753641"/>
          </a:xfrm>
        </p:spPr>
        <p:txBody>
          <a:bodyPr/>
          <a:lstStyle/>
          <a:p>
            <a:r>
              <a:rPr lang="en-US" sz="3600" b="1" dirty="0"/>
              <a:t>Research Design (II)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8"/>
            <a:ext cx="8477922" cy="294129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Measure the Security of a Leader</a:t>
            </a:r>
            <a:r>
              <a:rPr lang="en-US" sz="1600" dirty="0">
                <a:latin typeface="Georgia" panose="02040502050405020303" pitchFamily="18" charset="0"/>
              </a:rPr>
              <a:t>: 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1) A leader's security before he starts his tenure at time </a:t>
            </a:r>
            <a:r>
              <a:rPr lang="en-US" sz="2000" b="1" i="1" dirty="0">
                <a:latin typeface="Georgia" panose="02040502050405020303" pitchFamily="18" charset="0"/>
              </a:rPr>
              <a:t>0</a:t>
            </a:r>
            <a:r>
              <a:rPr lang="en-US" sz="2000" i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1800" dirty="0">
                <a:latin typeface="Georgia" panose="02040502050405020303" pitchFamily="18" charset="0"/>
              </a:rPr>
              <a:t>Svolik 2012</a:t>
            </a:r>
            <a:r>
              <a:rPr lang="en-US" sz="2000" dirty="0">
                <a:latin typeface="Georgia" panose="02040502050405020303" pitchFamily="18" charset="0"/>
              </a:rPr>
              <a:t>);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leader’s relation to the past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2) The security of the regime at time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i="1" dirty="0">
                <a:latin typeface="Georgia" panose="02040502050405020303" pitchFamily="18" charset="0"/>
              </a:rPr>
              <a:t>t 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1800" dirty="0">
                <a:latin typeface="Georgia" panose="02040502050405020303" pitchFamily="18" charset="0"/>
              </a:rPr>
              <a:t>political effectiveness score in the state fragility index</a:t>
            </a:r>
            <a:r>
              <a:rPr lang="en-US" sz="2000" dirty="0">
                <a:latin typeface="Georgia" panose="02040502050405020303" pitchFamily="18" charset="0"/>
              </a:rPr>
              <a:t>).</a:t>
            </a:r>
          </a:p>
          <a:p>
            <a:pPr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political effectiveness score </a:t>
            </a:r>
            <a:r>
              <a:rPr lang="en-U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latin typeface="Georgia" panose="02040502050405020303" pitchFamily="18" charset="0"/>
              </a:rPr>
              <a:t> 0.</a:t>
            </a:r>
          </a:p>
          <a:p>
            <a:pPr marL="0" indent="0">
              <a:spcAft>
                <a:spcPts val="600"/>
              </a:spcAft>
              <a:buNone/>
            </a:pP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Identify Leaders with </a:t>
            </a:r>
            <a:r>
              <a:rPr lang="en-US" sz="2000" b="1" dirty="0">
                <a:latin typeface="Georgia" panose="02040502050405020303" pitchFamily="18" charset="0"/>
              </a:rPr>
              <a:t>Shocks to Security 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1800" dirty="0">
                <a:latin typeface="Georgia" panose="02040502050405020303" pitchFamily="18" charset="0"/>
              </a:rPr>
              <a:t>Hypothetical Treatment</a:t>
            </a:r>
            <a:r>
              <a:rPr lang="en-US" sz="2000" dirty="0">
                <a:latin typeface="Georgia" panose="02040502050405020303" pitchFamily="18" charset="0"/>
              </a:rPr>
              <a:t>):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1) Type 1: a leader has a negative shock to security at time </a:t>
            </a:r>
            <a:r>
              <a:rPr lang="en-US" sz="2000" b="1" i="1" dirty="0">
                <a:latin typeface="Georgia" panose="02040502050405020303" pitchFamily="18" charset="0"/>
              </a:rPr>
              <a:t>1</a:t>
            </a:r>
            <a:r>
              <a:rPr lang="en-US" sz="2000" i="1" dirty="0">
                <a:latin typeface="Georgia" panose="02040502050405020303" pitchFamily="18" charset="0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2) Type 2: a leader has a negative shock to security at time</a:t>
            </a:r>
            <a:r>
              <a:rPr lang="en-US" sz="2000" i="1" dirty="0">
                <a:latin typeface="Georgia" panose="02040502050405020303" pitchFamily="18" charset="0"/>
              </a:rPr>
              <a:t> </a:t>
            </a:r>
            <a:r>
              <a:rPr lang="en-US" sz="2000" b="1" i="1" dirty="0">
                <a:latin typeface="Georgia" panose="02040502050405020303" pitchFamily="18" charset="0"/>
              </a:rPr>
              <a:t>t</a:t>
            </a:r>
            <a:r>
              <a:rPr lang="en-US" sz="2000" b="1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00"/>
    </mc:Choice>
    <mc:Fallback>
      <p:transition spd="slow" advTm="35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3600" b="1" dirty="0"/>
              <a:t>Who are Treated?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9BE9F0-F5DE-49F1-8C81-F61B1BF9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2" y="1553279"/>
            <a:ext cx="4168588" cy="275923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79AE47-C687-415F-82F6-C0C81F5D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57" y="1609725"/>
            <a:ext cx="4114362" cy="27027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65323F-FF9F-417A-AF07-B49E223854A9}"/>
              </a:ext>
            </a:extLst>
          </p:cNvPr>
          <p:cNvSpPr txBox="1"/>
          <p:nvPr/>
        </p:nvSpPr>
        <p:spPr>
          <a:xfrm>
            <a:off x="1884405" y="4199681"/>
            <a:ext cx="537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Control group                                                     Treated group</a:t>
            </a:r>
          </a:p>
        </p:txBody>
      </p:sp>
    </p:spTree>
    <p:extLst>
      <p:ext uri="{BB962C8B-B14F-4D97-AF65-F5344CB8AC3E}">
        <p14:creationId xmlns:p14="http://schemas.microsoft.com/office/powerpoint/2010/main" val="1086130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60.3|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5473</TotalTime>
  <Words>1446</Words>
  <Application>Microsoft Office PowerPoint</Application>
  <PresentationFormat>On-screen Show (4:3)</PresentationFormat>
  <Paragraphs>243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方正舒体</vt:lpstr>
      <vt:lpstr>Arial</vt:lpstr>
      <vt:lpstr>Calibri</vt:lpstr>
      <vt:lpstr>Garamond</vt:lpstr>
      <vt:lpstr>Georgia</vt:lpstr>
      <vt:lpstr>Times New Roman</vt:lpstr>
      <vt:lpstr>Trebuchet MS</vt:lpstr>
      <vt:lpstr>Wingdings</vt:lpstr>
      <vt:lpstr>ThemeILtemplates</vt:lpstr>
      <vt:lpstr> </vt:lpstr>
      <vt:lpstr>Research Question</vt:lpstr>
      <vt:lpstr>Context and Rationale</vt:lpstr>
      <vt:lpstr>Argument</vt:lpstr>
      <vt:lpstr>Theory </vt:lpstr>
      <vt:lpstr>Theory (II)</vt:lpstr>
      <vt:lpstr>Research Design  </vt:lpstr>
      <vt:lpstr>Research Design (II) </vt:lpstr>
      <vt:lpstr>Who are Treated?</vt:lpstr>
      <vt:lpstr>Examples in Datasets</vt:lpstr>
      <vt:lpstr>Research Design (III)  </vt:lpstr>
      <vt:lpstr>Empirical Findings: Data Description</vt:lpstr>
      <vt:lpstr>Empirical Findings: Propensity Score Before Matching </vt:lpstr>
      <vt:lpstr>Empirical Findings: Propensity Score After Matching </vt:lpstr>
      <vt:lpstr>Empirical Findings: Treatment Effect After Matching </vt:lpstr>
      <vt:lpstr>Empirical Findings: Treatment Effect After Matching </vt:lpstr>
      <vt:lpstr>Conclusion </vt:lpstr>
      <vt:lpstr>Appendix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Lucie Lu</cp:lastModifiedBy>
  <cp:revision>157</cp:revision>
  <dcterms:created xsi:type="dcterms:W3CDTF">2016-01-13T21:18:08Z</dcterms:created>
  <dcterms:modified xsi:type="dcterms:W3CDTF">2018-09-18T15:30:57Z</dcterms:modified>
</cp:coreProperties>
</file>