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0"/>
  </p:notesMasterIdLst>
  <p:sldIdLst>
    <p:sldId id="261" r:id="rId2"/>
    <p:sldId id="265" r:id="rId3"/>
    <p:sldId id="266" r:id="rId4"/>
    <p:sldId id="267" r:id="rId5"/>
    <p:sldId id="302" r:id="rId6"/>
    <p:sldId id="301" r:id="rId7"/>
    <p:sldId id="290" r:id="rId8"/>
    <p:sldId id="270" r:id="rId9"/>
    <p:sldId id="298" r:id="rId10"/>
    <p:sldId id="289" r:id="rId11"/>
    <p:sldId id="284" r:id="rId12"/>
    <p:sldId id="285" r:id="rId13"/>
    <p:sldId id="291" r:id="rId14"/>
    <p:sldId id="292" r:id="rId15"/>
    <p:sldId id="263" r:id="rId16"/>
    <p:sldId id="275" r:id="rId17"/>
    <p:sldId id="296" r:id="rId18"/>
    <p:sldId id="29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ACA30A-74E7-4788-980B-C5713E257473}">
          <p14:sldIdLst>
            <p14:sldId id="261"/>
            <p14:sldId id="265"/>
            <p14:sldId id="266"/>
            <p14:sldId id="267"/>
            <p14:sldId id="302"/>
            <p14:sldId id="301"/>
            <p14:sldId id="290"/>
            <p14:sldId id="270"/>
            <p14:sldId id="298"/>
            <p14:sldId id="289"/>
            <p14:sldId id="284"/>
            <p14:sldId id="285"/>
            <p14:sldId id="291"/>
            <p14:sldId id="292"/>
            <p14:sldId id="263"/>
            <p14:sldId id="275"/>
            <p14:sldId id="296"/>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Lucie" initials="LL" lastIdx="1" clrIdx="0">
    <p:extLst>
      <p:ext uri="{19B8F6BF-5375-455C-9EA6-DF929625EA0E}">
        <p15:presenceInfo xmlns:p15="http://schemas.microsoft.com/office/powerpoint/2012/main" userId="Lu, Luc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85714" autoAdjust="0"/>
  </p:normalViewPr>
  <p:slideViewPr>
    <p:cSldViewPr snapToGrid="0" snapToObjects="1">
      <p:cViewPr varScale="1">
        <p:scale>
          <a:sx n="77" d="100"/>
          <a:sy n="77" d="100"/>
        </p:scale>
        <p:origin x="1722" y="39"/>
      </p:cViewPr>
      <p:guideLst>
        <p:guide orient="horz" pos="2160"/>
        <p:guide pos="2880"/>
      </p:guideLst>
    </p:cSldViewPr>
  </p:slideViewPr>
  <p:outlineViewPr>
    <p:cViewPr>
      <p:scale>
        <a:sx n="33" d="100"/>
        <a:sy n="33" d="100"/>
      </p:scale>
      <p:origin x="0" y="-10239"/>
    </p:cViewPr>
  </p:outlineViewPr>
  <p:notesTextViewPr>
    <p:cViewPr>
      <p:scale>
        <a:sx n="100" d="100"/>
        <a:sy n="100" d="100"/>
      </p:scale>
      <p:origin x="0" y="0"/>
    </p:cViewPr>
  </p:notesTextViewPr>
  <p:notesViewPr>
    <p:cSldViewPr snapToGrid="0" snapToObjects="1">
      <p:cViewPr varScale="1">
        <p:scale>
          <a:sx n="68" d="100"/>
          <a:sy n="68" d="100"/>
        </p:scale>
        <p:origin x="3288"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A982C-8357-4A11-962B-225B16FC7B2F}" type="datetimeFigureOut">
              <a:rPr lang="en-US" smtClean="0"/>
              <a:t>9/19/2018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8FA1D-62CC-431E-8781-DCDB56443A0A}" type="slidenum">
              <a:rPr lang="en-US" smtClean="0"/>
              <a:t>‹#›</a:t>
            </a:fld>
            <a:endParaRPr lang="en-US" dirty="0"/>
          </a:p>
        </p:txBody>
      </p:sp>
    </p:spTree>
    <p:extLst>
      <p:ext uri="{BB962C8B-B14F-4D97-AF65-F5344CB8AC3E}">
        <p14:creationId xmlns:p14="http://schemas.microsoft.com/office/powerpoint/2010/main" val="164522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I will present to you the political motivations of leaders in developing countries to negotiate a specific type of trade agreement, the South-North preferential trade agreement. When and why are they more likely to do so? I hope this study can shed some new lights on understanding how leaders can use trade agreement as a political instrument to consolidate their power at home.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1</a:t>
            </a:fld>
            <a:endParaRPr lang="en-US" dirty="0"/>
          </a:p>
        </p:txBody>
      </p:sp>
    </p:spTree>
    <p:extLst>
      <p:ext uri="{BB962C8B-B14F-4D97-AF65-F5344CB8AC3E}">
        <p14:creationId xmlns:p14="http://schemas.microsoft.com/office/powerpoint/2010/main" val="254608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answer to this question also contributes to a broader research debate: when leaders comply to the international agreement, is it because the agreement changes their behaviours or they were planning to do so anyway before the commitment? The South-North PTA negotiation that encompasses the power imbalances between the two negotiating parties illuminates why leaders commit to international agreement in general. Leaders from the South make a larger concession to play the rules of the game set by the North, so the leaders have chosen the most costly game by design. By studying the choices leaders make, we get a step closer to understand their motives.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2</a:t>
            </a:fld>
            <a:endParaRPr lang="en-US" dirty="0"/>
          </a:p>
        </p:txBody>
      </p:sp>
    </p:spTree>
    <p:extLst>
      <p:ext uri="{BB962C8B-B14F-4D97-AF65-F5344CB8AC3E}">
        <p14:creationId xmlns:p14="http://schemas.microsoft.com/office/powerpoint/2010/main" val="377805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 argue it is deficient to see their motivation as economically driven only. I find a key player is missing: the opposition. What is overlooked is that leaders negotiate PTAs for political reason. To advance the literature on understanding the cause of PTA formation, …</a:t>
            </a:r>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3</a:t>
            </a:fld>
            <a:endParaRPr lang="en-US" dirty="0"/>
          </a:p>
        </p:txBody>
      </p:sp>
    </p:spTree>
    <p:extLst>
      <p:ext uri="{BB962C8B-B14F-4D97-AF65-F5344CB8AC3E}">
        <p14:creationId xmlns:p14="http://schemas.microsoft.com/office/powerpoint/2010/main" val="284930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 after being hit by a shock, a leader can choose economic reforms to punish the disloyal opposition. Leaders are more likely to implement economic reform when the PTAs negotiation is in place. </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6</a:t>
            </a:fld>
            <a:endParaRPr lang="en-US" dirty="0"/>
          </a:p>
        </p:txBody>
      </p:sp>
    </p:spTree>
    <p:extLst>
      <p:ext uri="{BB962C8B-B14F-4D97-AF65-F5344CB8AC3E}">
        <p14:creationId xmlns:p14="http://schemas.microsoft.com/office/powerpoint/2010/main" val="272497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2) The security of the regime over time t measures the vulnerability of the regime to collapse in any given year. I use political effectiveness score in the </a:t>
            </a:r>
            <a:r>
              <a:rPr lang="en-US" sz="1200" b="1" kern="1200" dirty="0">
                <a:solidFill>
                  <a:schemeClr val="tx1"/>
                </a:solidFill>
                <a:effectLst/>
                <a:latin typeface="+mn-lt"/>
                <a:ea typeface="+mn-ea"/>
                <a:cs typeface="+mn-cs"/>
              </a:rPr>
              <a:t>state fragility index</a:t>
            </a:r>
            <a:r>
              <a:rPr lang="en-US" sz="1200" kern="1200" dirty="0">
                <a:solidFill>
                  <a:schemeClr val="tx1"/>
                </a:solidFill>
                <a:effectLst/>
                <a:latin typeface="+mn-lt"/>
                <a:ea typeface="+mn-ea"/>
                <a:cs typeface="+mn-cs"/>
              </a:rPr>
              <a:t> to capture the dimensions of political opposition, citizen’s confidence in political process, political violence of a regime etc. </a:t>
            </a:r>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8</a:t>
            </a:fld>
            <a:endParaRPr lang="en-US" dirty="0"/>
          </a:p>
        </p:txBody>
      </p:sp>
    </p:spTree>
    <p:extLst>
      <p:ext uri="{BB962C8B-B14F-4D97-AF65-F5344CB8AC3E}">
        <p14:creationId xmlns:p14="http://schemas.microsoft.com/office/powerpoint/2010/main" val="190896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15</a:t>
            </a:fld>
            <a:endParaRPr lang="en-US" dirty="0"/>
          </a:p>
        </p:txBody>
      </p:sp>
    </p:spTree>
    <p:extLst>
      <p:ext uri="{BB962C8B-B14F-4D97-AF65-F5344CB8AC3E}">
        <p14:creationId xmlns:p14="http://schemas.microsoft.com/office/powerpoint/2010/main" val="196116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4B18FA1D-62CC-431E-8781-DCDB56443A0A}" type="slidenum">
              <a:rPr lang="en-US" smtClean="0"/>
              <a:t>17</a:t>
            </a:fld>
            <a:endParaRPr lang="en-US" dirty="0"/>
          </a:p>
        </p:txBody>
      </p:sp>
    </p:spTree>
    <p:extLst>
      <p:ext uri="{BB962C8B-B14F-4D97-AF65-F5344CB8AC3E}">
        <p14:creationId xmlns:p14="http://schemas.microsoft.com/office/powerpoint/2010/main" val="344254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12" name="Title 4"/>
          <p:cNvSpPr>
            <a:spLocks noGrp="1"/>
          </p:cNvSpPr>
          <p:nvPr>
            <p:ph type="title" hasCustomPrompt="1"/>
          </p:nvPr>
        </p:nvSpPr>
        <p:spPr>
          <a:xfrm>
            <a:off x="628650" y="365125"/>
            <a:ext cx="7886700" cy="1325563"/>
          </a:xfrm>
          <a:prstGeom prst="rect">
            <a:avLst/>
          </a:prstGeom>
        </p:spPr>
        <p:txBody>
          <a:bodyPr/>
          <a:lstStyle>
            <a:lvl1pPr algn="l">
              <a:defRPr sz="4400"/>
            </a:lvl1pPr>
          </a:lstStyle>
          <a:p>
            <a:r>
              <a:rPr lang="en-US" sz="7200" dirty="0">
                <a:solidFill>
                  <a:srgbClr val="131F33"/>
                </a:solidFill>
                <a:latin typeface="Georgia"/>
                <a:cs typeface="Georgia"/>
              </a:rPr>
              <a:t>Hello.</a:t>
            </a:r>
          </a:p>
        </p:txBody>
      </p:sp>
      <p:sp>
        <p:nvSpPr>
          <p:cNvPr id="13" name="Text Placeholder 11"/>
          <p:cNvSpPr>
            <a:spLocks noGrp="1"/>
          </p:cNvSpPr>
          <p:nvPr>
            <p:ph type="body" sz="quarter" idx="10" hasCustomPrompt="1"/>
          </p:nvPr>
        </p:nvSpPr>
        <p:spPr>
          <a:xfrm>
            <a:off x="628650" y="1820863"/>
            <a:ext cx="6427788" cy="3723137"/>
          </a:xfrm>
          <a:prstGeom prst="rect">
            <a:avLst/>
          </a:prstGeom>
        </p:spPr>
        <p:txBody>
          <a:bodyPr/>
          <a:lstStyle>
            <a:lvl1pPr marL="0" marR="0" indent="0" algn="l" defTabSz="457200" rtl="0" eaLnBrk="1" fontAlgn="auto" latinLnBrk="0" hangingPunct="1">
              <a:lnSpc>
                <a:spcPct val="120000"/>
              </a:lnSpc>
              <a:spcBef>
                <a:spcPct val="20000"/>
              </a:spcBef>
              <a:spcAft>
                <a:spcPts val="0"/>
              </a:spcAft>
              <a:buClrTx/>
              <a:buSzTx/>
              <a:buFont typeface="Arial"/>
              <a:buNone/>
              <a:tabLst/>
              <a:defRPr sz="1800" baseline="0">
                <a:solidFill>
                  <a:schemeClr val="tx2"/>
                </a:solidFill>
                <a:latin typeface="+mj-lt"/>
              </a:defRPr>
            </a:lvl1pPr>
          </a:lstStyle>
          <a:p>
            <a:pPr>
              <a:lnSpc>
                <a:spcPct val="130000"/>
              </a:lnSpc>
            </a:pPr>
            <a:r>
              <a:rPr lang="en-US" dirty="0">
                <a:solidFill>
                  <a:srgbClr val="A6A6A6"/>
                </a:solidFill>
                <a:latin typeface="+mn-lt"/>
                <a:cs typeface="Georgia"/>
              </a:rPr>
              <a:t>This </a:t>
            </a:r>
            <a:r>
              <a:rPr lang="en-US" dirty="0" err="1">
                <a:solidFill>
                  <a:srgbClr val="A6A6A6"/>
                </a:solidFill>
                <a:latin typeface="+mn-lt"/>
                <a:cs typeface="Georgia"/>
              </a:rPr>
              <a:t>Powerpoint</a:t>
            </a:r>
            <a:r>
              <a:rPr lang="en-US" dirty="0">
                <a:solidFill>
                  <a:srgbClr val="A6A6A6"/>
                </a:solidFill>
                <a:latin typeface="+mn-lt"/>
                <a:cs typeface="Georgia"/>
              </a:rPr>
              <a:t> template has been created to help </a:t>
            </a:r>
          </a:p>
          <a:p>
            <a:pPr>
              <a:lnSpc>
                <a:spcPct val="120000"/>
              </a:lnSpc>
            </a:pPr>
            <a:r>
              <a:rPr lang="en-US" dirty="0">
                <a:solidFill>
                  <a:srgbClr val="A6A6A6"/>
                </a:solidFill>
                <a:latin typeface="+mn-lt"/>
                <a:cs typeface="Georgia"/>
              </a:rPr>
              <a:t>you tell your Illinois Story in the best possible way. To help you make this presentation </a:t>
            </a:r>
            <a:r>
              <a:rPr lang="en-US" dirty="0">
                <a:solidFill>
                  <a:srgbClr val="131F33"/>
                </a:solidFill>
                <a:latin typeface="+mn-lt"/>
                <a:cs typeface="Georgia"/>
              </a:rPr>
              <a:t>we recommend the following font styles:</a:t>
            </a:r>
          </a:p>
          <a:p>
            <a:r>
              <a:rPr lang="en-US" sz="4200" b="1" dirty="0">
                <a:solidFill>
                  <a:srgbClr val="FA6300"/>
                </a:solidFill>
              </a:rPr>
              <a:t>Headers: Calibri 42pt</a:t>
            </a:r>
          </a:p>
          <a:p>
            <a:pPr>
              <a:lnSpc>
                <a:spcPct val="120000"/>
              </a:lnSpc>
            </a:pPr>
            <a:r>
              <a:rPr lang="en-US" dirty="0">
                <a:solidFill>
                  <a:srgbClr val="131F33"/>
                </a:solidFill>
                <a:latin typeface="+mn-lt"/>
                <a:cs typeface="Georgia"/>
              </a:rPr>
              <a:t>Body Copy: Georgia 18pt</a:t>
            </a:r>
          </a:p>
          <a:p>
            <a:pPr>
              <a:lnSpc>
                <a:spcPct val="120000"/>
              </a:lnSpc>
            </a:pPr>
            <a:endParaRPr lang="en-US" dirty="0">
              <a:solidFill>
                <a:srgbClr val="131F33"/>
              </a:solidFill>
              <a:latin typeface="+mn-lt"/>
              <a:cs typeface="Georgia"/>
            </a:endParaRPr>
          </a:p>
          <a:p>
            <a:pPr>
              <a:lnSpc>
                <a:spcPct val="130000"/>
              </a:lnSpc>
            </a:pPr>
            <a:r>
              <a:rPr lang="en-US" sz="1400" dirty="0">
                <a:solidFill>
                  <a:srgbClr val="131F33"/>
                </a:solidFill>
                <a:latin typeface="Georgia"/>
                <a:cs typeface="Georgia"/>
              </a:rPr>
              <a:t>If you need assistance, please contact Creative Services. </a:t>
            </a:r>
            <a:r>
              <a:rPr lang="en-US" sz="1400" dirty="0" err="1">
                <a:solidFill>
                  <a:srgbClr val="131F33"/>
                </a:solidFill>
                <a:latin typeface="Georgia"/>
                <a:cs typeface="Georgia"/>
              </a:rPr>
              <a:t>creativeservices@illinois.edu</a:t>
            </a:r>
            <a:r>
              <a:rPr lang="en-US" sz="1400" dirty="0">
                <a:solidFill>
                  <a:srgbClr val="131F33"/>
                </a:solidFill>
                <a:latin typeface="Georgia"/>
                <a:cs typeface="Georgia"/>
              </a:rPr>
              <a:t> or (217)333-9200</a:t>
            </a:r>
          </a:p>
          <a:p>
            <a:pPr>
              <a:lnSpc>
                <a:spcPct val="120000"/>
              </a:lnSpc>
            </a:pPr>
            <a:endParaRPr lang="en-US" dirty="0">
              <a:solidFill>
                <a:srgbClr val="131F33"/>
              </a:solidFill>
              <a:latin typeface="+mn-lt"/>
              <a:cs typeface="Georgia"/>
            </a:endParaRPr>
          </a:p>
          <a:p>
            <a:pPr lvl="0"/>
            <a:endParaRPr lang="en-US" dirty="0"/>
          </a:p>
        </p:txBody>
      </p:sp>
    </p:spTree>
    <p:extLst>
      <p:ext uri="{BB962C8B-B14F-4D97-AF65-F5344CB8AC3E}">
        <p14:creationId xmlns:p14="http://schemas.microsoft.com/office/powerpoint/2010/main" val="190601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7" name="Picture 6" descr="Slide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365125"/>
            <a:ext cx="5505750" cy="1607675"/>
          </a:xfrm>
          <a:prstGeom prst="rect">
            <a:avLst/>
          </a:prstGeom>
        </p:spPr>
        <p:txBody>
          <a:bodyPr/>
          <a:lstStyle>
            <a:lvl1pPr algn="l">
              <a:defRPr>
                <a:solidFill>
                  <a:schemeClr val="bg2"/>
                </a:solidFill>
                <a:latin typeface="+mj-lt"/>
              </a:defRPr>
            </a:lvl1pPr>
          </a:lstStyle>
          <a:p>
            <a:r>
              <a:rPr lang="en-US"/>
              <a:t>Click to edit Master title style</a:t>
            </a:r>
            <a:endParaRPr lang="en-US" dirty="0"/>
          </a:p>
        </p:txBody>
      </p:sp>
      <p:sp>
        <p:nvSpPr>
          <p:cNvPr id="4" name="Content Placeholder 3"/>
          <p:cNvSpPr>
            <a:spLocks noGrp="1"/>
          </p:cNvSpPr>
          <p:nvPr>
            <p:ph sz="quarter" idx="10" hasCustomPrompt="1"/>
          </p:nvPr>
        </p:nvSpPr>
        <p:spPr>
          <a:xfrm>
            <a:off x="628650" y="1973263"/>
            <a:ext cx="2964150" cy="1374775"/>
          </a:xfrm>
          <a:prstGeom prst="rect">
            <a:avLst/>
          </a:prstGeom>
        </p:spPr>
        <p:txBody>
          <a:bodyPr/>
          <a:lstStyle>
            <a:lvl1pPr marL="0" indent="0">
              <a:buNone/>
              <a:defRPr sz="1400" b="1">
                <a:latin typeface="+mn-lt"/>
              </a:defRPr>
            </a:lvl1pPr>
            <a:lvl2pPr marL="457200" indent="0">
              <a:buNone/>
              <a:defRPr sz="1800">
                <a:latin typeface="+mn-lt"/>
              </a:defRPr>
            </a:lvl2pPr>
            <a:lvl3pPr marL="914400" indent="0">
              <a:buNone/>
              <a:defRPr sz="1800">
                <a:latin typeface="+mn-lt"/>
              </a:defRPr>
            </a:lvl3pPr>
            <a:lvl4pPr marL="1371600" indent="0">
              <a:buNone/>
              <a:defRPr sz="1800">
                <a:latin typeface="+mn-lt"/>
              </a:defRPr>
            </a:lvl4pPr>
            <a:lvl5pPr marL="1828800" indent="0">
              <a:buNone/>
              <a:defRPr sz="1800">
                <a:latin typeface="+mn-lt"/>
              </a:defRPr>
            </a:lvl5pPr>
          </a:lstStyle>
          <a:p>
            <a:pPr lvl="0"/>
            <a:r>
              <a:rPr lang="en-US" dirty="0"/>
              <a:t>Name</a:t>
            </a:r>
          </a:p>
          <a:p>
            <a:pPr lvl="0"/>
            <a:r>
              <a:rPr lang="en-US" dirty="0"/>
              <a:t>Date</a:t>
            </a:r>
          </a:p>
        </p:txBody>
      </p:sp>
      <p:pic>
        <p:nvPicPr>
          <p:cNvPr id="5" name="Picture 4" descr="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551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1">
    <p:spTree>
      <p:nvGrpSpPr>
        <p:cNvPr id="1" name=""/>
        <p:cNvGrpSpPr/>
        <p:nvPr/>
      </p:nvGrpSpPr>
      <p:grpSpPr>
        <a:xfrm>
          <a:off x="0" y="0"/>
          <a:ext cx="0" cy="0"/>
          <a:chOff x="0" y="0"/>
          <a:chExt cx="0" cy="0"/>
        </a:xfrm>
      </p:grpSpPr>
      <p:pic>
        <p:nvPicPr>
          <p:cNvPr id="3" name="Picture 2" descr="Slide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83058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381000" y="1600200"/>
            <a:ext cx="8305800" cy="4525963"/>
          </a:xfrm>
          <a:prstGeom prst="rect">
            <a:avLst/>
          </a:prstGeom>
        </p:spPr>
        <p:txBody>
          <a:bodyPr/>
          <a:lstStyle/>
          <a:p>
            <a:pPr lvl="0" defTabSz="914400">
              <a:buFont typeface="Wingdings" charset="0"/>
              <a:buChar char=""/>
            </a:pPr>
            <a:r>
              <a:rPr lang="en-US" sz="2000">
                <a:solidFill>
                  <a:schemeClr val="bg1">
                    <a:lumMod val="50000"/>
                  </a:schemeClr>
                </a:solidFill>
                <a:latin typeface="Georgia"/>
                <a:cs typeface="Georgia"/>
              </a:rPr>
              <a:t>Click to edit Master text styles</a:t>
            </a:r>
          </a:p>
          <a:p>
            <a:pPr lvl="1" defTabSz="914400">
              <a:buFont typeface="Wingdings" charset="0"/>
              <a:buChar char=""/>
            </a:pPr>
            <a:r>
              <a:rPr lang="en-US" sz="2000">
                <a:solidFill>
                  <a:schemeClr val="bg1">
                    <a:lumMod val="50000"/>
                  </a:schemeClr>
                </a:solidFill>
                <a:latin typeface="Georgia"/>
                <a:cs typeface="Georgia"/>
              </a:rPr>
              <a:t>Second level</a:t>
            </a:r>
          </a:p>
          <a:p>
            <a:pPr lvl="2" defTabSz="914400">
              <a:buFont typeface="Wingdings" charset="0"/>
              <a:buChar char=""/>
            </a:pPr>
            <a:r>
              <a:rPr lang="en-US" sz="2000">
                <a:solidFill>
                  <a:schemeClr val="bg1">
                    <a:lumMod val="50000"/>
                  </a:schemeClr>
                </a:solidFill>
                <a:latin typeface="Georgia"/>
                <a:cs typeface="Georgia"/>
              </a:rPr>
              <a:t>Third level</a:t>
            </a:r>
          </a:p>
          <a:p>
            <a:pPr lvl="3" defTabSz="914400">
              <a:buFont typeface="Wingdings" charset="0"/>
              <a:buChar char=""/>
            </a:pPr>
            <a:r>
              <a:rPr lang="en-US" sz="2000">
                <a:solidFill>
                  <a:schemeClr val="bg1">
                    <a:lumMod val="50000"/>
                  </a:schemeClr>
                </a:solidFill>
                <a:latin typeface="Georgia"/>
                <a:cs typeface="Georgia"/>
              </a:rPr>
              <a:t>Fourth level</a:t>
            </a:r>
          </a:p>
          <a:p>
            <a:pPr lvl="4" defTabSz="914400">
              <a:buFont typeface="Wingdings" charset="0"/>
              <a:buChar char=""/>
            </a:pPr>
            <a:r>
              <a:rPr lang="en-US" sz="2000">
                <a:solidFill>
                  <a:schemeClr val="bg1">
                    <a:lumMod val="50000"/>
                  </a:schemeClr>
                </a:solidFill>
                <a:latin typeface="Georgia"/>
                <a:cs typeface="Georgia"/>
              </a:rPr>
              <a:t>Fifth level</a:t>
            </a:r>
            <a:endParaRPr lang="en-US" sz="2000" dirty="0">
              <a:solidFill>
                <a:schemeClr val="bg1">
                  <a:lumMod val="50000"/>
                </a:schemeClr>
              </a:solidFill>
              <a:latin typeface="Georgia"/>
              <a:cs typeface="Georgia"/>
            </a:endParaRPr>
          </a:p>
        </p:txBody>
      </p:sp>
      <p:pic>
        <p:nvPicPr>
          <p:cNvPr id="6" name="Picture 5" descr="Slide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826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2">
    <p:spTree>
      <p:nvGrpSpPr>
        <p:cNvPr id="1" name=""/>
        <p:cNvGrpSpPr/>
        <p:nvPr/>
      </p:nvGrpSpPr>
      <p:grpSpPr>
        <a:xfrm>
          <a:off x="0" y="0"/>
          <a:ext cx="0" cy="0"/>
          <a:chOff x="0" y="0"/>
          <a:chExt cx="0" cy="0"/>
        </a:xfrm>
      </p:grpSpPr>
      <p:pic>
        <p:nvPicPr>
          <p:cNvPr id="3" name="Picture 2" descr="Slid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58674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381000" y="1600200"/>
            <a:ext cx="5867400" cy="4525963"/>
          </a:xfrm>
          <a:prstGeom prst="rect">
            <a:avLst/>
          </a:prstGeom>
        </p:spPr>
        <p:txBody>
          <a:bodyPr/>
          <a:lstStyle/>
          <a:p>
            <a:pPr lvl="0" defTabSz="914400">
              <a:buFont typeface="Wingdings" charset="0"/>
              <a:buChar char=""/>
            </a:pPr>
            <a:r>
              <a:rPr lang="en-US" sz="2000">
                <a:solidFill>
                  <a:schemeClr val="bg1">
                    <a:lumMod val="50000"/>
                  </a:schemeClr>
                </a:solidFill>
                <a:latin typeface="Georgia"/>
                <a:cs typeface="Georgia"/>
              </a:rPr>
              <a:t>Click to edit Master text styles</a:t>
            </a:r>
          </a:p>
          <a:p>
            <a:pPr lvl="1" defTabSz="914400">
              <a:buFont typeface="Wingdings" charset="0"/>
              <a:buChar char=""/>
            </a:pPr>
            <a:r>
              <a:rPr lang="en-US" sz="2000">
                <a:solidFill>
                  <a:schemeClr val="bg1">
                    <a:lumMod val="50000"/>
                  </a:schemeClr>
                </a:solidFill>
                <a:latin typeface="Georgia"/>
                <a:cs typeface="Georgia"/>
              </a:rPr>
              <a:t>Second level</a:t>
            </a:r>
          </a:p>
          <a:p>
            <a:pPr lvl="2" defTabSz="914400">
              <a:buFont typeface="Wingdings" charset="0"/>
              <a:buChar char=""/>
            </a:pPr>
            <a:r>
              <a:rPr lang="en-US" sz="2000">
                <a:solidFill>
                  <a:schemeClr val="bg1">
                    <a:lumMod val="50000"/>
                  </a:schemeClr>
                </a:solidFill>
                <a:latin typeface="Georgia"/>
                <a:cs typeface="Georgia"/>
              </a:rPr>
              <a:t>Third level</a:t>
            </a:r>
          </a:p>
          <a:p>
            <a:pPr lvl="3" defTabSz="914400">
              <a:buFont typeface="Wingdings" charset="0"/>
              <a:buChar char=""/>
            </a:pPr>
            <a:r>
              <a:rPr lang="en-US" sz="2000">
                <a:solidFill>
                  <a:schemeClr val="bg1">
                    <a:lumMod val="50000"/>
                  </a:schemeClr>
                </a:solidFill>
                <a:latin typeface="Georgia"/>
                <a:cs typeface="Georgia"/>
              </a:rPr>
              <a:t>Fourth level</a:t>
            </a:r>
          </a:p>
          <a:p>
            <a:pPr lvl="4" defTabSz="914400">
              <a:buFont typeface="Wingdings" charset="0"/>
              <a:buChar char=""/>
            </a:pPr>
            <a:r>
              <a:rPr lang="en-US" sz="2000">
                <a:solidFill>
                  <a:schemeClr val="bg1">
                    <a:lumMod val="50000"/>
                  </a:schemeClr>
                </a:solidFill>
                <a:latin typeface="Georgia"/>
                <a:cs typeface="Georgia"/>
              </a:rPr>
              <a:t>Fifth level</a:t>
            </a:r>
            <a:endParaRPr lang="en-US" sz="2000" dirty="0">
              <a:solidFill>
                <a:schemeClr val="bg1">
                  <a:lumMod val="50000"/>
                </a:schemeClr>
              </a:solidFill>
              <a:latin typeface="Georgia"/>
              <a:cs typeface="Georgia"/>
            </a:endParaRPr>
          </a:p>
        </p:txBody>
      </p:sp>
      <p:pic>
        <p:nvPicPr>
          <p:cNvPr id="6" name="Picture 5" descr="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662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structions">
    <p:spTree>
      <p:nvGrpSpPr>
        <p:cNvPr id="1" name=""/>
        <p:cNvGrpSpPr/>
        <p:nvPr/>
      </p:nvGrpSpPr>
      <p:grpSpPr>
        <a:xfrm>
          <a:off x="0" y="0"/>
          <a:ext cx="0" cy="0"/>
          <a:chOff x="0" y="0"/>
          <a:chExt cx="0" cy="0"/>
        </a:xfrm>
      </p:grpSpPr>
      <p:sp>
        <p:nvSpPr>
          <p:cNvPr id="12" name="Title 4"/>
          <p:cNvSpPr>
            <a:spLocks noGrp="1"/>
          </p:cNvSpPr>
          <p:nvPr>
            <p:ph type="title" hasCustomPrompt="1"/>
          </p:nvPr>
        </p:nvSpPr>
        <p:spPr>
          <a:xfrm>
            <a:off x="628650" y="365125"/>
            <a:ext cx="7886700" cy="1325563"/>
          </a:xfrm>
          <a:prstGeom prst="rect">
            <a:avLst/>
          </a:prstGeom>
        </p:spPr>
        <p:txBody>
          <a:bodyPr/>
          <a:lstStyle>
            <a:lvl1pPr algn="l">
              <a:defRPr sz="4400"/>
            </a:lvl1pPr>
          </a:lstStyle>
          <a:p>
            <a:r>
              <a:rPr lang="en-US" sz="7200" dirty="0">
                <a:solidFill>
                  <a:srgbClr val="131F33"/>
                </a:solidFill>
                <a:latin typeface="Georgia"/>
                <a:cs typeface="Georgia"/>
              </a:rPr>
              <a:t>Hello.</a:t>
            </a:r>
          </a:p>
        </p:txBody>
      </p:sp>
      <p:sp>
        <p:nvSpPr>
          <p:cNvPr id="13" name="Text Placeholder 11"/>
          <p:cNvSpPr>
            <a:spLocks noGrp="1"/>
          </p:cNvSpPr>
          <p:nvPr>
            <p:ph type="body" sz="quarter" idx="10" hasCustomPrompt="1"/>
          </p:nvPr>
        </p:nvSpPr>
        <p:spPr>
          <a:xfrm>
            <a:off x="628650" y="1820863"/>
            <a:ext cx="6427788" cy="3723137"/>
          </a:xfrm>
          <a:prstGeom prst="rect">
            <a:avLst/>
          </a:prstGeom>
        </p:spPr>
        <p:txBody>
          <a:bodyPr/>
          <a:lstStyle>
            <a:lvl1pPr marL="0" marR="0" indent="0" algn="l" defTabSz="457200" rtl="0" eaLnBrk="1" fontAlgn="auto" latinLnBrk="0" hangingPunct="1">
              <a:lnSpc>
                <a:spcPct val="120000"/>
              </a:lnSpc>
              <a:spcBef>
                <a:spcPct val="20000"/>
              </a:spcBef>
              <a:spcAft>
                <a:spcPts val="0"/>
              </a:spcAft>
              <a:buClrTx/>
              <a:buSzTx/>
              <a:buFont typeface="Arial"/>
              <a:buNone/>
              <a:tabLst/>
              <a:defRPr sz="1800" baseline="0">
                <a:solidFill>
                  <a:schemeClr val="tx2"/>
                </a:solidFill>
                <a:latin typeface="+mj-lt"/>
              </a:defRPr>
            </a:lvl1pPr>
          </a:lstStyle>
          <a:p>
            <a:pPr>
              <a:lnSpc>
                <a:spcPct val="130000"/>
              </a:lnSpc>
            </a:pPr>
            <a:r>
              <a:rPr lang="en-US" dirty="0">
                <a:solidFill>
                  <a:srgbClr val="A6A6A6"/>
                </a:solidFill>
                <a:latin typeface="+mn-lt"/>
                <a:cs typeface="Georgia"/>
              </a:rPr>
              <a:t>This </a:t>
            </a:r>
            <a:r>
              <a:rPr lang="en-US" dirty="0" err="1">
                <a:solidFill>
                  <a:srgbClr val="A6A6A6"/>
                </a:solidFill>
                <a:latin typeface="+mn-lt"/>
                <a:cs typeface="Georgia"/>
              </a:rPr>
              <a:t>Powerpoint</a:t>
            </a:r>
            <a:r>
              <a:rPr lang="en-US" dirty="0">
                <a:solidFill>
                  <a:srgbClr val="A6A6A6"/>
                </a:solidFill>
                <a:latin typeface="+mn-lt"/>
                <a:cs typeface="Georgia"/>
              </a:rPr>
              <a:t> template has been created to help </a:t>
            </a:r>
          </a:p>
          <a:p>
            <a:pPr>
              <a:lnSpc>
                <a:spcPct val="120000"/>
              </a:lnSpc>
            </a:pPr>
            <a:r>
              <a:rPr lang="en-US" dirty="0">
                <a:solidFill>
                  <a:srgbClr val="A6A6A6"/>
                </a:solidFill>
                <a:latin typeface="+mn-lt"/>
                <a:cs typeface="Georgia"/>
              </a:rPr>
              <a:t>you tell your Illinois Story in the best possible way. To help you make this presentation </a:t>
            </a:r>
            <a:r>
              <a:rPr lang="en-US" dirty="0">
                <a:solidFill>
                  <a:srgbClr val="131F33"/>
                </a:solidFill>
                <a:latin typeface="+mn-lt"/>
                <a:cs typeface="Georgia"/>
              </a:rPr>
              <a:t>we recommend the following font styles:</a:t>
            </a:r>
          </a:p>
          <a:p>
            <a:r>
              <a:rPr lang="en-US" sz="4200" b="1" dirty="0">
                <a:solidFill>
                  <a:srgbClr val="FA6300"/>
                </a:solidFill>
              </a:rPr>
              <a:t>Headers: Calibri 42pt</a:t>
            </a:r>
          </a:p>
          <a:p>
            <a:pPr>
              <a:lnSpc>
                <a:spcPct val="120000"/>
              </a:lnSpc>
            </a:pPr>
            <a:r>
              <a:rPr lang="en-US" dirty="0">
                <a:solidFill>
                  <a:srgbClr val="131F33"/>
                </a:solidFill>
                <a:latin typeface="+mn-lt"/>
                <a:cs typeface="Georgia"/>
              </a:rPr>
              <a:t>Body Copy: Georgia 18pt</a:t>
            </a:r>
          </a:p>
          <a:p>
            <a:pPr>
              <a:lnSpc>
                <a:spcPct val="120000"/>
              </a:lnSpc>
            </a:pPr>
            <a:endParaRPr lang="en-US" dirty="0">
              <a:solidFill>
                <a:srgbClr val="131F33"/>
              </a:solidFill>
              <a:latin typeface="+mn-lt"/>
              <a:cs typeface="Georgia"/>
            </a:endParaRPr>
          </a:p>
          <a:p>
            <a:pPr>
              <a:lnSpc>
                <a:spcPct val="130000"/>
              </a:lnSpc>
            </a:pPr>
            <a:r>
              <a:rPr lang="en-US" sz="1400" dirty="0">
                <a:solidFill>
                  <a:srgbClr val="131F33"/>
                </a:solidFill>
                <a:latin typeface="Georgia"/>
                <a:cs typeface="Georgia"/>
              </a:rPr>
              <a:t>If you need assistance, please contact Creative Services. </a:t>
            </a:r>
            <a:r>
              <a:rPr lang="en-US" sz="1400" dirty="0" err="1">
                <a:solidFill>
                  <a:srgbClr val="131F33"/>
                </a:solidFill>
                <a:latin typeface="Georgia"/>
                <a:cs typeface="Georgia"/>
              </a:rPr>
              <a:t>creativeservices@illinois.edu</a:t>
            </a:r>
            <a:r>
              <a:rPr lang="en-US" sz="1400" dirty="0">
                <a:solidFill>
                  <a:srgbClr val="131F33"/>
                </a:solidFill>
                <a:latin typeface="Georgia"/>
                <a:cs typeface="Georgia"/>
              </a:rPr>
              <a:t> or (217)333-9200</a:t>
            </a:r>
          </a:p>
          <a:p>
            <a:pPr>
              <a:lnSpc>
                <a:spcPct val="120000"/>
              </a:lnSpc>
            </a:pPr>
            <a:endParaRPr lang="en-US" dirty="0">
              <a:solidFill>
                <a:srgbClr val="131F33"/>
              </a:solidFill>
              <a:latin typeface="+mn-lt"/>
              <a:cs typeface="Georgia"/>
            </a:endParaRPr>
          </a:p>
          <a:p>
            <a:pPr lvl="0"/>
            <a:endParaRPr lang="en-US" dirty="0"/>
          </a:p>
        </p:txBody>
      </p:sp>
    </p:spTree>
    <p:extLst>
      <p:ext uri="{BB962C8B-B14F-4D97-AF65-F5344CB8AC3E}">
        <p14:creationId xmlns:p14="http://schemas.microsoft.com/office/powerpoint/2010/main" val="220601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7" name="Picture 6" descr="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365125"/>
            <a:ext cx="5505750" cy="1607675"/>
          </a:xfrm>
          <a:prstGeom prst="rect">
            <a:avLst/>
          </a:prstGeom>
        </p:spPr>
        <p:txBody>
          <a:bodyPr/>
          <a:lstStyle>
            <a:lvl1pPr algn="l">
              <a:defRPr>
                <a:solidFill>
                  <a:schemeClr val="bg2"/>
                </a:solidFill>
                <a:latin typeface="+mj-lt"/>
              </a:defRPr>
            </a:lvl1pPr>
          </a:lstStyle>
          <a:p>
            <a:r>
              <a:rPr lang="en-US" dirty="0"/>
              <a:t>Click to edit Master title style</a:t>
            </a:r>
          </a:p>
        </p:txBody>
      </p:sp>
      <p:sp>
        <p:nvSpPr>
          <p:cNvPr id="4" name="Content Placeholder 3"/>
          <p:cNvSpPr>
            <a:spLocks noGrp="1"/>
          </p:cNvSpPr>
          <p:nvPr>
            <p:ph sz="quarter" idx="10" hasCustomPrompt="1"/>
          </p:nvPr>
        </p:nvSpPr>
        <p:spPr>
          <a:xfrm>
            <a:off x="628650" y="1973263"/>
            <a:ext cx="2964150" cy="1374775"/>
          </a:xfrm>
          <a:prstGeom prst="rect">
            <a:avLst/>
          </a:prstGeom>
        </p:spPr>
        <p:txBody>
          <a:bodyPr/>
          <a:lstStyle>
            <a:lvl1pPr marL="0" indent="0">
              <a:buNone/>
              <a:defRPr sz="1400" b="1">
                <a:latin typeface="+mn-lt"/>
              </a:defRPr>
            </a:lvl1pPr>
            <a:lvl2pPr marL="457200" indent="0">
              <a:buNone/>
              <a:defRPr sz="1800">
                <a:latin typeface="+mn-lt"/>
              </a:defRPr>
            </a:lvl2pPr>
            <a:lvl3pPr marL="914400" indent="0">
              <a:buNone/>
              <a:defRPr sz="1800">
                <a:latin typeface="+mn-lt"/>
              </a:defRPr>
            </a:lvl3pPr>
            <a:lvl4pPr marL="1371600" indent="0">
              <a:buNone/>
              <a:defRPr sz="1800">
                <a:latin typeface="+mn-lt"/>
              </a:defRPr>
            </a:lvl4pPr>
            <a:lvl5pPr marL="1828800" indent="0">
              <a:buNone/>
              <a:defRPr sz="1800">
                <a:latin typeface="+mn-lt"/>
              </a:defRPr>
            </a:lvl5pPr>
          </a:lstStyle>
          <a:p>
            <a:pPr lvl="0"/>
            <a:r>
              <a:rPr lang="en-US" dirty="0"/>
              <a:t>Name</a:t>
            </a:r>
          </a:p>
          <a:p>
            <a:pPr lvl="0"/>
            <a:r>
              <a:rPr lang="en-US" dirty="0"/>
              <a:t>Date</a:t>
            </a:r>
          </a:p>
        </p:txBody>
      </p:sp>
    </p:spTree>
    <p:extLst>
      <p:ext uri="{BB962C8B-B14F-4D97-AF65-F5344CB8AC3E}">
        <p14:creationId xmlns:p14="http://schemas.microsoft.com/office/powerpoint/2010/main" val="128157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pic>
        <p:nvPicPr>
          <p:cNvPr id="3" name="Picture 2" descr="Slide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8305800" cy="1143000"/>
          </a:xfrm>
          <a:prstGeom prst="rect">
            <a:avLst/>
          </a:prstGeom>
        </p:spPr>
        <p:txBody>
          <a:bodyPr/>
          <a:lstStyle/>
          <a:p>
            <a:pPr algn="l"/>
            <a:r>
              <a:rPr lang="en-US" dirty="0">
                <a:solidFill>
                  <a:srgbClr val="131F33"/>
                </a:solidFill>
              </a:rPr>
              <a:t>Slide Title</a:t>
            </a:r>
          </a:p>
        </p:txBody>
      </p:sp>
      <p:sp>
        <p:nvSpPr>
          <p:cNvPr id="5" name="Content Placeholder 2"/>
          <p:cNvSpPr>
            <a:spLocks noGrp="1"/>
          </p:cNvSpPr>
          <p:nvPr>
            <p:ph idx="1"/>
          </p:nvPr>
        </p:nvSpPr>
        <p:spPr>
          <a:xfrm>
            <a:off x="381000" y="1600200"/>
            <a:ext cx="8305800" cy="4525963"/>
          </a:xfrm>
          <a:prstGeom prst="rect">
            <a:avLst/>
          </a:prstGeom>
        </p:spPr>
        <p:txBody>
          <a:bodyPr/>
          <a:lstStyle/>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290535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2">
    <p:spTree>
      <p:nvGrpSpPr>
        <p:cNvPr id="1" name=""/>
        <p:cNvGrpSpPr/>
        <p:nvPr/>
      </p:nvGrpSpPr>
      <p:grpSpPr>
        <a:xfrm>
          <a:off x="0" y="0"/>
          <a:ext cx="0" cy="0"/>
          <a:chOff x="0" y="0"/>
          <a:chExt cx="0" cy="0"/>
        </a:xfrm>
      </p:grpSpPr>
      <p:pic>
        <p:nvPicPr>
          <p:cNvPr id="3" name="Picture 2" descr="Slide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381000" y="274638"/>
            <a:ext cx="5867400" cy="1143000"/>
          </a:xfrm>
          <a:prstGeom prst="rect">
            <a:avLst/>
          </a:prstGeom>
        </p:spPr>
        <p:txBody>
          <a:bodyPr/>
          <a:lstStyle/>
          <a:p>
            <a:pPr algn="l"/>
            <a:r>
              <a:rPr lang="en-US" dirty="0">
                <a:solidFill>
                  <a:srgbClr val="131F33"/>
                </a:solidFill>
              </a:rPr>
              <a:t>Slide Title</a:t>
            </a:r>
          </a:p>
        </p:txBody>
      </p:sp>
      <p:sp>
        <p:nvSpPr>
          <p:cNvPr id="5" name="Content Placeholder 2"/>
          <p:cNvSpPr>
            <a:spLocks noGrp="1"/>
          </p:cNvSpPr>
          <p:nvPr>
            <p:ph idx="1"/>
          </p:nvPr>
        </p:nvSpPr>
        <p:spPr>
          <a:xfrm>
            <a:off x="381000" y="1600200"/>
            <a:ext cx="5867400" cy="4525963"/>
          </a:xfrm>
          <a:prstGeom prst="rect">
            <a:avLst/>
          </a:prstGeom>
        </p:spPr>
        <p:txBody>
          <a:bodyPr/>
          <a:lstStyle/>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276677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329130"/>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49" r:id="rId5"/>
    <p:sldLayoutId id="2147483650" r:id="rId6"/>
    <p:sldLayoutId id="2147483651" r:id="rId7"/>
    <p:sldLayoutId id="2147483652"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F5DE8A-09A6-409B-B3D6-1A4D91879E1C}"/>
              </a:ext>
            </a:extLst>
          </p:cNvPr>
          <p:cNvSpPr>
            <a:spLocks noGrp="1"/>
          </p:cNvSpPr>
          <p:nvPr>
            <p:ph type="title"/>
          </p:nvPr>
        </p:nvSpPr>
        <p:spPr/>
        <p:txBody>
          <a:bodyPr/>
          <a:lstStyle/>
          <a:p>
            <a:br>
              <a:rPr lang="en-US" b="1" dirty="0"/>
            </a:br>
            <a:endParaRPr lang="en-US" b="1" dirty="0"/>
          </a:p>
        </p:txBody>
      </p:sp>
      <p:sp>
        <p:nvSpPr>
          <p:cNvPr id="2" name="Rectangle 1">
            <a:extLst>
              <a:ext uri="{FF2B5EF4-FFF2-40B4-BE49-F238E27FC236}">
                <a16:creationId xmlns:a16="http://schemas.microsoft.com/office/drawing/2014/main" id="{D3761942-CDE1-46F7-9683-96CEA34409A3}"/>
              </a:ext>
            </a:extLst>
          </p:cNvPr>
          <p:cNvSpPr/>
          <p:nvPr/>
        </p:nvSpPr>
        <p:spPr>
          <a:xfrm>
            <a:off x="774550" y="1295321"/>
            <a:ext cx="6481481" cy="2308324"/>
          </a:xfrm>
          <a:prstGeom prst="rect">
            <a:avLst/>
          </a:prstGeom>
        </p:spPr>
        <p:txBody>
          <a:bodyPr wrap="square">
            <a:spAutoFit/>
          </a:bodyPr>
          <a:lstStyle/>
          <a:p>
            <a:r>
              <a:rPr lang="en-US" sz="3600" b="1" dirty="0">
                <a:latin typeface="+mj-lt"/>
              </a:rPr>
              <a:t>Why and When will Leaders of Developing County Negotiate South-North Preferential Trade Agreements?</a:t>
            </a:r>
            <a:endParaRPr lang="en-US" sz="3600" dirty="0">
              <a:latin typeface="+mj-lt"/>
            </a:endParaRPr>
          </a:p>
        </p:txBody>
      </p:sp>
      <p:sp>
        <p:nvSpPr>
          <p:cNvPr id="6" name="TextBox 5">
            <a:extLst>
              <a:ext uri="{FF2B5EF4-FFF2-40B4-BE49-F238E27FC236}">
                <a16:creationId xmlns:a16="http://schemas.microsoft.com/office/drawing/2014/main" id="{7240B93B-9425-4B1E-B5A4-8F393B8133C2}"/>
              </a:ext>
            </a:extLst>
          </p:cNvPr>
          <p:cNvSpPr txBox="1"/>
          <p:nvPr/>
        </p:nvSpPr>
        <p:spPr>
          <a:xfrm>
            <a:off x="3945366" y="4480560"/>
            <a:ext cx="3379451" cy="1015663"/>
          </a:xfrm>
          <a:prstGeom prst="rect">
            <a:avLst/>
          </a:prstGeom>
          <a:noFill/>
        </p:spPr>
        <p:txBody>
          <a:bodyPr wrap="none" rtlCol="0">
            <a:spAutoFit/>
          </a:bodyPr>
          <a:lstStyle/>
          <a:p>
            <a:r>
              <a:rPr lang="en-US" sz="2000" dirty="0">
                <a:latin typeface="+mj-lt"/>
              </a:rPr>
              <a:t>Lucie Lu</a:t>
            </a:r>
          </a:p>
          <a:p>
            <a:r>
              <a:rPr lang="en-US" sz="2000" dirty="0">
                <a:latin typeface="+mj-lt"/>
              </a:rPr>
              <a:t>Department of Political Science</a:t>
            </a:r>
          </a:p>
          <a:p>
            <a:r>
              <a:rPr lang="en-US" sz="2000" dirty="0">
                <a:latin typeface="+mj-lt"/>
              </a:rPr>
              <a:t>September 19, 2018</a:t>
            </a:r>
          </a:p>
        </p:txBody>
      </p:sp>
    </p:spTree>
    <p:extLst>
      <p:ext uri="{BB962C8B-B14F-4D97-AF65-F5344CB8AC3E}">
        <p14:creationId xmlns:p14="http://schemas.microsoft.com/office/powerpoint/2010/main" val="3429692700"/>
      </p:ext>
    </p:extLst>
  </p:cSld>
  <p:clrMapOvr>
    <a:masterClrMapping/>
  </p:clrMapOvr>
  <mc:AlternateContent xmlns:mc="http://schemas.openxmlformats.org/markup-compatibility/2006" xmlns:p14="http://schemas.microsoft.com/office/powerpoint/2010/main">
    <mc:Choice Requires="p14">
      <p:transition spd="slow" p14:dur="2000" advTm="40498"/>
    </mc:Choice>
    <mc:Fallback xmlns="">
      <p:transition spd="slow" advTm="404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CC93-7E5B-4E0B-BC6B-BFB9410A43A1}"/>
              </a:ext>
            </a:extLst>
          </p:cNvPr>
          <p:cNvSpPr>
            <a:spLocks noGrp="1"/>
          </p:cNvSpPr>
          <p:nvPr>
            <p:ph type="title"/>
          </p:nvPr>
        </p:nvSpPr>
        <p:spPr>
          <a:xfrm>
            <a:off x="497483" y="311013"/>
            <a:ext cx="8305800" cy="641282"/>
          </a:xfrm>
        </p:spPr>
        <p:txBody>
          <a:bodyPr/>
          <a:lstStyle/>
          <a:p>
            <a:r>
              <a:rPr lang="en-US" sz="3600" b="1" dirty="0"/>
              <a:t>E</a:t>
            </a:r>
            <a:r>
              <a:rPr lang="en-US" altLang="zh-CN" sz="3600" b="1" dirty="0"/>
              <a:t>xamples</a:t>
            </a:r>
            <a:r>
              <a:rPr lang="en-US" sz="3600" b="1" dirty="0"/>
              <a:t> in Datasets</a:t>
            </a:r>
          </a:p>
        </p:txBody>
      </p:sp>
      <p:sp>
        <p:nvSpPr>
          <p:cNvPr id="3" name="Content Placeholder 2">
            <a:extLst>
              <a:ext uri="{FF2B5EF4-FFF2-40B4-BE49-F238E27FC236}">
                <a16:creationId xmlns:a16="http://schemas.microsoft.com/office/drawing/2014/main" id="{ED08A888-08F1-4237-B13E-AE90ABCC3BB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EFA0C1B7-6ADD-4249-BC71-3948406DC04A}"/>
              </a:ext>
            </a:extLst>
          </p:cNvPr>
          <p:cNvGraphicFramePr>
            <a:graphicFrameLocks/>
          </p:cNvGraphicFramePr>
          <p:nvPr>
            <p:extLst>
              <p:ext uri="{D42A27DB-BD31-4B8C-83A1-F6EECF244321}">
                <p14:modId xmlns:p14="http://schemas.microsoft.com/office/powerpoint/2010/main" val="2053303651"/>
              </p:ext>
            </p:extLst>
          </p:nvPr>
        </p:nvGraphicFramePr>
        <p:xfrm>
          <a:off x="1433191" y="1492657"/>
          <a:ext cx="6434385" cy="2587779"/>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989939223"/>
                    </a:ext>
                  </a:extLst>
                </a:gridCol>
                <a:gridCol w="701436">
                  <a:extLst>
                    <a:ext uri="{9D8B030D-6E8A-4147-A177-3AD203B41FA5}">
                      <a16:colId xmlns:a16="http://schemas.microsoft.com/office/drawing/2014/main" val="1453167551"/>
                    </a:ext>
                  </a:extLst>
                </a:gridCol>
                <a:gridCol w="942552">
                  <a:extLst>
                    <a:ext uri="{9D8B030D-6E8A-4147-A177-3AD203B41FA5}">
                      <a16:colId xmlns:a16="http://schemas.microsoft.com/office/drawing/2014/main" val="93091768"/>
                    </a:ext>
                  </a:extLst>
                </a:gridCol>
                <a:gridCol w="964474">
                  <a:extLst>
                    <a:ext uri="{9D8B030D-6E8A-4147-A177-3AD203B41FA5}">
                      <a16:colId xmlns:a16="http://schemas.microsoft.com/office/drawing/2014/main" val="2714195197"/>
                    </a:ext>
                  </a:extLst>
                </a:gridCol>
                <a:gridCol w="1032737">
                  <a:extLst>
                    <a:ext uri="{9D8B030D-6E8A-4147-A177-3AD203B41FA5}">
                      <a16:colId xmlns:a16="http://schemas.microsoft.com/office/drawing/2014/main" val="427274139"/>
                    </a:ext>
                  </a:extLst>
                </a:gridCol>
                <a:gridCol w="880175">
                  <a:extLst>
                    <a:ext uri="{9D8B030D-6E8A-4147-A177-3AD203B41FA5}">
                      <a16:colId xmlns:a16="http://schemas.microsoft.com/office/drawing/2014/main" val="310886011"/>
                    </a:ext>
                  </a:extLst>
                </a:gridCol>
                <a:gridCol w="859942">
                  <a:extLst>
                    <a:ext uri="{9D8B030D-6E8A-4147-A177-3AD203B41FA5}">
                      <a16:colId xmlns:a16="http://schemas.microsoft.com/office/drawing/2014/main" val="3340810437"/>
                    </a:ext>
                  </a:extLst>
                </a:gridCol>
              </a:tblGrid>
              <a:tr h="500526">
                <a:tc>
                  <a:txBody>
                    <a:bodyPr/>
                    <a:lstStyle/>
                    <a:p>
                      <a:r>
                        <a:rPr lang="en-US" sz="1200" dirty="0">
                          <a:latin typeface="+mn-lt"/>
                        </a:rPr>
                        <a:t>Country</a:t>
                      </a:r>
                    </a:p>
                  </a:txBody>
                  <a:tcPr anchor="ctr"/>
                </a:tc>
                <a:tc>
                  <a:txBody>
                    <a:bodyPr/>
                    <a:lstStyle/>
                    <a:p>
                      <a:r>
                        <a:rPr lang="en-US" sz="1200" dirty="0">
                          <a:latin typeface="+mn-lt"/>
                        </a:rPr>
                        <a:t>Year</a:t>
                      </a:r>
                    </a:p>
                  </a:txBody>
                  <a:tcPr anchor="ctr"/>
                </a:tc>
                <a:tc>
                  <a:txBody>
                    <a:bodyPr/>
                    <a:lstStyle/>
                    <a:p>
                      <a:r>
                        <a:rPr lang="en-US" sz="1200" dirty="0">
                          <a:latin typeface="+mn-lt"/>
                        </a:rPr>
                        <a:t>Leader</a:t>
                      </a:r>
                    </a:p>
                  </a:txBody>
                  <a:tcPr anchor="ctr"/>
                </a:tc>
                <a:tc>
                  <a:txBody>
                    <a:bodyPr/>
                    <a:lstStyle/>
                    <a:p>
                      <a:r>
                        <a:rPr lang="en-US" sz="1200" dirty="0">
                          <a:latin typeface="+mn-lt"/>
                        </a:rPr>
                        <a:t>Regime</a:t>
                      </a:r>
                    </a:p>
                  </a:txBody>
                  <a:tcPr anchor="ctr"/>
                </a:tc>
                <a:tc>
                  <a:txBody>
                    <a:bodyPr/>
                    <a:lstStyle/>
                    <a:p>
                      <a:r>
                        <a:rPr lang="en-US" sz="1200" dirty="0">
                          <a:latin typeface="+mn-lt"/>
                        </a:rPr>
                        <a:t>R.T. Past</a:t>
                      </a:r>
                    </a:p>
                  </a:txBody>
                  <a:tcPr anchor="ctr"/>
                </a:tc>
                <a:tc>
                  <a:txBody>
                    <a:bodyPr/>
                    <a:lstStyle/>
                    <a:p>
                      <a:r>
                        <a:rPr lang="en-US" sz="1200" dirty="0">
                          <a:latin typeface="+mn-lt"/>
                        </a:rPr>
                        <a:t>P. Eff</a:t>
                      </a:r>
                    </a:p>
                  </a:txBody>
                  <a:tcPr anchor="ctr"/>
                </a:tc>
                <a:tc>
                  <a:txBody>
                    <a:bodyPr/>
                    <a:lstStyle/>
                    <a:p>
                      <a:r>
                        <a:rPr lang="en-US" sz="1200" dirty="0">
                          <a:latin typeface="+mn-lt"/>
                        </a:rPr>
                        <a:t>PTA</a:t>
                      </a:r>
                    </a:p>
                    <a:p>
                      <a:r>
                        <a:rPr lang="en-US" sz="1200" dirty="0">
                          <a:latin typeface="+mn-lt"/>
                        </a:rPr>
                        <a:t>Nego.</a:t>
                      </a:r>
                    </a:p>
                  </a:txBody>
                  <a:tcPr anchor="ctr"/>
                </a:tc>
                <a:extLst>
                  <a:ext uri="{0D108BD9-81ED-4DB2-BD59-A6C34878D82A}">
                    <a16:rowId xmlns:a16="http://schemas.microsoft.com/office/drawing/2014/main" val="3202488615"/>
                  </a:ext>
                </a:extLst>
              </a:tr>
              <a:tr h="298179">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Albania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1997</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Fatas</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Dem.</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NA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rgbClr val="E7F0F9"/>
                    </a:solidFill>
                  </a:tcPr>
                </a:tc>
                <a:extLst>
                  <a:ext uri="{0D108BD9-81ED-4DB2-BD59-A6C34878D82A}">
                    <a16:rowId xmlns:a16="http://schemas.microsoft.com/office/drawing/2014/main" val="888031211"/>
                  </a:ext>
                </a:extLst>
              </a:tr>
              <a:tr h="298179">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Albania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1998</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Fatas</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Dem.</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NA</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2</a:t>
                      </a:r>
                    </a:p>
                  </a:txBody>
                  <a:tcPr marL="9525" marR="9525" marT="9525" marB="0" anchor="ctr">
                    <a:solidFill>
                      <a:srgbClr val="E7F0F9"/>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rgbClr val="E7F0F9"/>
                    </a:solidFill>
                  </a:tcPr>
                </a:tc>
                <a:extLst>
                  <a:ext uri="{0D108BD9-81ED-4DB2-BD59-A6C34878D82A}">
                    <a16:rowId xmlns:a16="http://schemas.microsoft.com/office/drawing/2014/main" val="2945919797"/>
                  </a:ext>
                </a:extLst>
              </a:tr>
              <a:tr h="298179">
                <a:tc>
                  <a:txBody>
                    <a:bodyPr/>
                    <a:lstStyle/>
                    <a:p>
                      <a:pPr algn="ctr" rtl="0" fontAlgn="ctr"/>
                      <a:r>
                        <a:rPr lang="en-US" sz="1200" b="0" i="0" u="none" strike="noStrike" dirty="0">
                          <a:solidFill>
                            <a:srgbClr val="000000"/>
                          </a:solidFill>
                          <a:effectLst/>
                          <a:latin typeface="+mn-lt"/>
                        </a:rPr>
                        <a:t>Algeria</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1995</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mn-lt"/>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521732952"/>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1996</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solidFill>
                      <a:schemeClr val="accent5">
                        <a:lumMod val="20000"/>
                        <a:lumOff val="80000"/>
                      </a:schemeClr>
                    </a:solidFill>
                  </a:tcPr>
                </a:tc>
                <a:extLst>
                  <a:ext uri="{0D108BD9-81ED-4DB2-BD59-A6C34878D82A}">
                    <a16:rowId xmlns:a16="http://schemas.microsoft.com/office/drawing/2014/main" val="2771247102"/>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1997</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888584525"/>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1998</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2779463443"/>
                  </a:ext>
                </a:extLst>
              </a:tr>
              <a:tr h="298179">
                <a:tc>
                  <a:txBody>
                    <a:bodyPr/>
                    <a:lstStyle/>
                    <a:p>
                      <a:pPr algn="ctr" fontAlgn="b"/>
                      <a:r>
                        <a:rPr lang="en-US" sz="1200" b="0" i="0" u="none" strike="noStrike" dirty="0">
                          <a:solidFill>
                            <a:srgbClr val="000000"/>
                          </a:solidFill>
                          <a:effectLst/>
                          <a:latin typeface="+mn-lt"/>
                        </a:rPr>
                        <a:t>Algeria</a:t>
                      </a:r>
                      <a:endParaRPr lang="en-US" sz="1200" b="0" i="0" u="none" strike="noStrike" kern="1200" dirty="0">
                        <a:solidFill>
                          <a:srgbClr val="000000"/>
                        </a:solidFill>
                        <a:effectLst/>
                        <a:latin typeface="+mn-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1999</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Zeroual</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Dict.</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Regime</a:t>
                      </a:r>
                    </a:p>
                  </a:txBody>
                  <a:tcPr marL="9525" marR="9525" marT="9525" marB="0" anchor="ctr">
                    <a:solidFill>
                      <a:schemeClr val="accent5">
                        <a:lumMod val="20000"/>
                        <a:lumOff val="80000"/>
                      </a:schemeClr>
                    </a:solidFill>
                  </a:tcPr>
                </a:tc>
                <a:tc>
                  <a:txBody>
                    <a:bodyPr/>
                    <a:lstStyle/>
                    <a:p>
                      <a:pPr algn="ctr" rtl="0" fontAlgn="ctr"/>
                      <a:r>
                        <a:rPr lang="en-US" sz="1200" b="0" i="0" u="none" strike="noStrike" kern="1200" dirty="0">
                          <a:solidFill>
                            <a:srgbClr val="000000"/>
                          </a:solidFill>
                          <a:effectLst/>
                          <a:latin typeface="+mn-lt"/>
                          <a:ea typeface="+mn-ea"/>
                          <a:cs typeface="+mn-cs"/>
                        </a:rPr>
                        <a:t>2</a:t>
                      </a:r>
                    </a:p>
                  </a:txBody>
                  <a:tcPr marL="9525" marR="9525" marT="9525" marB="0" anchor="ctr">
                    <a:solidFill>
                      <a:schemeClr val="accent5">
                        <a:lumMod val="20000"/>
                        <a:lumOff val="80000"/>
                      </a:schemeClr>
                    </a:solidFill>
                  </a:tcP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3773459128"/>
                  </a:ext>
                </a:extLst>
              </a:tr>
            </a:tbl>
          </a:graphicData>
        </a:graphic>
      </p:graphicFrame>
      <p:sp>
        <p:nvSpPr>
          <p:cNvPr id="5" name="TextBox 4">
            <a:extLst>
              <a:ext uri="{FF2B5EF4-FFF2-40B4-BE49-F238E27FC236}">
                <a16:creationId xmlns:a16="http://schemas.microsoft.com/office/drawing/2014/main" id="{5527A7C9-47F6-430E-B034-6E39C540FABF}"/>
              </a:ext>
            </a:extLst>
          </p:cNvPr>
          <p:cNvSpPr txBox="1"/>
          <p:nvPr/>
        </p:nvSpPr>
        <p:spPr>
          <a:xfrm>
            <a:off x="983302" y="1150041"/>
            <a:ext cx="3550598" cy="338554"/>
          </a:xfrm>
          <a:prstGeom prst="rect">
            <a:avLst/>
          </a:prstGeom>
          <a:noFill/>
        </p:spPr>
        <p:txBody>
          <a:bodyPr wrap="square" rtlCol="0">
            <a:spAutoFit/>
          </a:bodyPr>
          <a:lstStyle/>
          <a:p>
            <a:pPr algn="ctr"/>
            <a:r>
              <a:rPr lang="en-US" sz="1600" dirty="0">
                <a:latin typeface="Georgia" panose="02040502050405020303" pitchFamily="18" charset="0"/>
              </a:rPr>
              <a:t>Unit of analysis: Leader-Year</a:t>
            </a:r>
          </a:p>
        </p:txBody>
      </p:sp>
      <p:graphicFrame>
        <p:nvGraphicFramePr>
          <p:cNvPr id="7" name="Content Placeholder 3">
            <a:extLst>
              <a:ext uri="{FF2B5EF4-FFF2-40B4-BE49-F238E27FC236}">
                <a16:creationId xmlns:a16="http://schemas.microsoft.com/office/drawing/2014/main" id="{2EBF6D83-0BE0-40F4-983F-8AAF83907AEA}"/>
              </a:ext>
            </a:extLst>
          </p:cNvPr>
          <p:cNvGraphicFramePr>
            <a:graphicFrameLocks/>
          </p:cNvGraphicFramePr>
          <p:nvPr>
            <p:extLst>
              <p:ext uri="{D42A27DB-BD31-4B8C-83A1-F6EECF244321}">
                <p14:modId xmlns:p14="http://schemas.microsoft.com/office/powerpoint/2010/main" val="3866493308"/>
              </p:ext>
            </p:extLst>
          </p:nvPr>
        </p:nvGraphicFramePr>
        <p:xfrm>
          <a:off x="1433191" y="4713120"/>
          <a:ext cx="6434385" cy="1075552"/>
        </p:xfrm>
        <a:graphic>
          <a:graphicData uri="http://schemas.openxmlformats.org/drawingml/2006/table">
            <a:tbl>
              <a:tblPr firstRow="1" bandRow="1">
                <a:tableStyleId>{5C22544A-7EE6-4342-B048-85BDC9FD1C3A}</a:tableStyleId>
              </a:tblPr>
              <a:tblGrid>
                <a:gridCol w="881079">
                  <a:extLst>
                    <a:ext uri="{9D8B030D-6E8A-4147-A177-3AD203B41FA5}">
                      <a16:colId xmlns:a16="http://schemas.microsoft.com/office/drawing/2014/main" val="989939223"/>
                    </a:ext>
                  </a:extLst>
                </a:gridCol>
                <a:gridCol w="838939">
                  <a:extLst>
                    <a:ext uri="{9D8B030D-6E8A-4147-A177-3AD203B41FA5}">
                      <a16:colId xmlns:a16="http://schemas.microsoft.com/office/drawing/2014/main" val="1453167551"/>
                    </a:ext>
                  </a:extLst>
                </a:gridCol>
                <a:gridCol w="760529">
                  <a:extLst>
                    <a:ext uri="{9D8B030D-6E8A-4147-A177-3AD203B41FA5}">
                      <a16:colId xmlns:a16="http://schemas.microsoft.com/office/drawing/2014/main" val="93091768"/>
                    </a:ext>
                  </a:extLst>
                </a:gridCol>
                <a:gridCol w="733905">
                  <a:extLst>
                    <a:ext uri="{9D8B030D-6E8A-4147-A177-3AD203B41FA5}">
                      <a16:colId xmlns:a16="http://schemas.microsoft.com/office/drawing/2014/main" val="2714195197"/>
                    </a:ext>
                  </a:extLst>
                </a:gridCol>
                <a:gridCol w="806855">
                  <a:extLst>
                    <a:ext uri="{9D8B030D-6E8A-4147-A177-3AD203B41FA5}">
                      <a16:colId xmlns:a16="http://schemas.microsoft.com/office/drawing/2014/main" val="427274139"/>
                    </a:ext>
                  </a:extLst>
                </a:gridCol>
                <a:gridCol w="850102">
                  <a:extLst>
                    <a:ext uri="{9D8B030D-6E8A-4147-A177-3AD203B41FA5}">
                      <a16:colId xmlns:a16="http://schemas.microsoft.com/office/drawing/2014/main" val="310886011"/>
                    </a:ext>
                  </a:extLst>
                </a:gridCol>
                <a:gridCol w="837555">
                  <a:extLst>
                    <a:ext uri="{9D8B030D-6E8A-4147-A177-3AD203B41FA5}">
                      <a16:colId xmlns:a16="http://schemas.microsoft.com/office/drawing/2014/main" val="410710100"/>
                    </a:ext>
                  </a:extLst>
                </a:gridCol>
                <a:gridCol w="725421">
                  <a:extLst>
                    <a:ext uri="{9D8B030D-6E8A-4147-A177-3AD203B41FA5}">
                      <a16:colId xmlns:a16="http://schemas.microsoft.com/office/drawing/2014/main" val="3340810437"/>
                    </a:ext>
                  </a:extLst>
                </a:gridCol>
              </a:tblGrid>
              <a:tr h="462856">
                <a:tc>
                  <a:txBody>
                    <a:bodyPr/>
                    <a:lstStyle/>
                    <a:p>
                      <a:r>
                        <a:rPr lang="en-US" sz="1200" b="1" kern="1200" dirty="0">
                          <a:solidFill>
                            <a:schemeClr val="lt1"/>
                          </a:solidFill>
                          <a:latin typeface="+mn-lt"/>
                          <a:ea typeface="+mn-ea"/>
                          <a:cs typeface="+mn-cs"/>
                        </a:rPr>
                        <a:t>Country</a:t>
                      </a:r>
                    </a:p>
                  </a:txBody>
                  <a:tcPr/>
                </a:tc>
                <a:tc>
                  <a:txBody>
                    <a:bodyPr/>
                    <a:lstStyle/>
                    <a:p>
                      <a:r>
                        <a:rPr lang="en-US" sz="1200" b="1" kern="1200" dirty="0">
                          <a:solidFill>
                            <a:schemeClr val="lt1"/>
                          </a:solidFill>
                          <a:latin typeface="+mn-lt"/>
                          <a:ea typeface="+mn-ea"/>
                          <a:cs typeface="+mn-cs"/>
                        </a:rPr>
                        <a:t>Leader</a:t>
                      </a:r>
                    </a:p>
                  </a:txBody>
                  <a:tcPr/>
                </a:tc>
                <a:tc>
                  <a:txBody>
                    <a:bodyPr/>
                    <a:lstStyle/>
                    <a:p>
                      <a:r>
                        <a:rPr lang="en-US" sz="1200" b="1" kern="1200" dirty="0">
                          <a:solidFill>
                            <a:schemeClr val="lt1"/>
                          </a:solidFill>
                          <a:latin typeface="+mn-lt"/>
                          <a:ea typeface="+mn-ea"/>
                          <a:cs typeface="+mn-cs"/>
                        </a:rPr>
                        <a:t>Tenure</a:t>
                      </a:r>
                    </a:p>
                  </a:txBody>
                  <a:tcPr/>
                </a:tc>
                <a:tc>
                  <a:txBody>
                    <a:bodyPr/>
                    <a:lstStyle/>
                    <a:p>
                      <a:r>
                        <a:rPr lang="en-US" sz="1200" b="1" kern="1200" dirty="0">
                          <a:solidFill>
                            <a:schemeClr val="lt1"/>
                          </a:solidFill>
                          <a:latin typeface="+mn-lt"/>
                          <a:ea typeface="+mn-ea"/>
                          <a:cs typeface="+mn-cs"/>
                        </a:rPr>
                        <a:t>Regime</a:t>
                      </a:r>
                    </a:p>
                  </a:txBody>
                  <a:tcPr/>
                </a:tc>
                <a:tc>
                  <a:txBody>
                    <a:bodyPr/>
                    <a:lstStyle/>
                    <a:p>
                      <a:r>
                        <a:rPr lang="en-US" sz="1200" b="1" kern="1200" dirty="0">
                          <a:solidFill>
                            <a:schemeClr val="lt1"/>
                          </a:solidFill>
                          <a:latin typeface="+mn-lt"/>
                          <a:ea typeface="+mn-ea"/>
                          <a:cs typeface="+mn-cs"/>
                        </a:rPr>
                        <a:t>R.T. Past</a:t>
                      </a:r>
                    </a:p>
                  </a:txBody>
                  <a:tcPr/>
                </a:tc>
                <a:tc>
                  <a:txBody>
                    <a:bodyPr/>
                    <a:lstStyle/>
                    <a:p>
                      <a:r>
                        <a:rPr lang="en-US" sz="1200" b="1" kern="1200" dirty="0">
                          <a:solidFill>
                            <a:schemeClr val="lt1"/>
                          </a:solidFill>
                          <a:latin typeface="+mn-lt"/>
                          <a:ea typeface="+mn-ea"/>
                          <a:cs typeface="+mn-cs"/>
                        </a:rPr>
                        <a:t>P. Eff</a:t>
                      </a:r>
                    </a:p>
                  </a:txBody>
                  <a:tcPr/>
                </a:tc>
                <a:tc>
                  <a:txBody>
                    <a:bodyPr/>
                    <a:lstStyle/>
                    <a:p>
                      <a:r>
                        <a:rPr lang="en-US" sz="1200" b="1" kern="1200" dirty="0">
                          <a:solidFill>
                            <a:schemeClr val="lt1"/>
                          </a:solidFill>
                          <a:latin typeface="+mn-lt"/>
                          <a:ea typeface="+mn-ea"/>
                          <a:cs typeface="+mn-cs"/>
                        </a:rPr>
                        <a:t>Shock(Z)</a:t>
                      </a:r>
                    </a:p>
                  </a:txBody>
                  <a:tcPr/>
                </a:tc>
                <a:tc>
                  <a:txBody>
                    <a:bodyPr/>
                    <a:lstStyle/>
                    <a:p>
                      <a:r>
                        <a:rPr lang="en-US" sz="1200" b="1" kern="1200" dirty="0">
                          <a:solidFill>
                            <a:schemeClr val="lt1"/>
                          </a:solidFill>
                          <a:latin typeface="+mn-lt"/>
                          <a:ea typeface="+mn-ea"/>
                          <a:cs typeface="+mn-cs"/>
                        </a:rPr>
                        <a:t>PTA </a:t>
                      </a:r>
                    </a:p>
                    <a:p>
                      <a:r>
                        <a:rPr lang="en-US" sz="1200" b="1" kern="1200" dirty="0">
                          <a:solidFill>
                            <a:schemeClr val="lt1"/>
                          </a:solidFill>
                          <a:latin typeface="+mn-lt"/>
                          <a:ea typeface="+mn-ea"/>
                          <a:cs typeface="+mn-cs"/>
                        </a:rPr>
                        <a:t>Nego.</a:t>
                      </a:r>
                    </a:p>
                  </a:txBody>
                  <a:tcPr/>
                </a:tc>
                <a:extLst>
                  <a:ext uri="{0D108BD9-81ED-4DB2-BD59-A6C34878D82A}">
                    <a16:rowId xmlns:a16="http://schemas.microsoft.com/office/drawing/2014/main" val="3202488615"/>
                  </a:ext>
                </a:extLst>
              </a:tr>
              <a:tr h="300594">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Albania</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Fatas</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2</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Dem.</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NA</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shock_t</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0</a:t>
                      </a:r>
                    </a:p>
                  </a:txBody>
                  <a:tcPr marL="9525" marR="9525" marT="9525" marB="0" anchor="ctr"/>
                </a:tc>
                <a:extLst>
                  <a:ext uri="{0D108BD9-81ED-4DB2-BD59-A6C34878D82A}">
                    <a16:rowId xmlns:a16="http://schemas.microsoft.com/office/drawing/2014/main" val="888031211"/>
                  </a:ext>
                </a:extLst>
              </a:tr>
              <a:tr h="312102">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Algeria</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Zeroual</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5</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Dict.</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Regime</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shock_t1</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tc>
                <a:tc>
                  <a:txBody>
                    <a:bodyPr/>
                    <a:lstStyle/>
                    <a:p>
                      <a:pPr marL="0" algn="ctr" defTabSz="914400" rtl="0" eaLnBrk="1" fontAlgn="ctr" latinLnBrk="0" hangingPunct="1"/>
                      <a:r>
                        <a:rPr lang="en-US" sz="1200" b="0" i="0" u="none" strike="noStrike" kern="1200" dirty="0">
                          <a:solidFill>
                            <a:srgbClr val="000000"/>
                          </a:solidFill>
                          <a:effectLst/>
                          <a:latin typeface="+mn-lt"/>
                          <a:ea typeface="+mn-ea"/>
                          <a:cs typeface="+mn-cs"/>
                        </a:rPr>
                        <a:t>1</a:t>
                      </a:r>
                    </a:p>
                  </a:txBody>
                  <a:tcPr marL="9525" marR="9525" marT="9525" marB="0" anchor="ctr"/>
                </a:tc>
                <a:extLst>
                  <a:ext uri="{0D108BD9-81ED-4DB2-BD59-A6C34878D82A}">
                    <a16:rowId xmlns:a16="http://schemas.microsoft.com/office/drawing/2014/main" val="3425224846"/>
                  </a:ext>
                </a:extLst>
              </a:tr>
            </a:tbl>
          </a:graphicData>
        </a:graphic>
      </p:graphicFrame>
      <p:sp>
        <p:nvSpPr>
          <p:cNvPr id="8" name="TextBox 7">
            <a:extLst>
              <a:ext uri="{FF2B5EF4-FFF2-40B4-BE49-F238E27FC236}">
                <a16:creationId xmlns:a16="http://schemas.microsoft.com/office/drawing/2014/main" id="{844227E9-A8FA-4229-8117-F65C5229BF1B}"/>
              </a:ext>
            </a:extLst>
          </p:cNvPr>
          <p:cNvSpPr txBox="1"/>
          <p:nvPr/>
        </p:nvSpPr>
        <p:spPr>
          <a:xfrm>
            <a:off x="1046491" y="4374566"/>
            <a:ext cx="2961314" cy="338554"/>
          </a:xfrm>
          <a:prstGeom prst="rect">
            <a:avLst/>
          </a:prstGeom>
          <a:noFill/>
        </p:spPr>
        <p:txBody>
          <a:bodyPr wrap="square" rtlCol="0">
            <a:spAutoFit/>
          </a:bodyPr>
          <a:lstStyle/>
          <a:p>
            <a:pPr algn="ctr"/>
            <a:r>
              <a:rPr lang="en-US" sz="1600" dirty="0">
                <a:latin typeface="Georgia" panose="02040502050405020303" pitchFamily="18" charset="0"/>
              </a:rPr>
              <a:t>Unit of analysis: Leader</a:t>
            </a:r>
          </a:p>
        </p:txBody>
      </p:sp>
      <p:sp>
        <p:nvSpPr>
          <p:cNvPr id="9" name="Arrow: Down 8">
            <a:extLst>
              <a:ext uri="{FF2B5EF4-FFF2-40B4-BE49-F238E27FC236}">
                <a16:creationId xmlns:a16="http://schemas.microsoft.com/office/drawing/2014/main" id="{CD75DEBD-FC96-4FD8-819A-08677DA176A8}"/>
              </a:ext>
            </a:extLst>
          </p:cNvPr>
          <p:cNvSpPr/>
          <p:nvPr/>
        </p:nvSpPr>
        <p:spPr>
          <a:xfrm>
            <a:off x="4382205" y="4149855"/>
            <a:ext cx="536353" cy="4786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891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DF75-3D84-4208-8879-81AECB4C093C}"/>
              </a:ext>
            </a:extLst>
          </p:cNvPr>
          <p:cNvSpPr>
            <a:spLocks noGrp="1"/>
          </p:cNvSpPr>
          <p:nvPr>
            <p:ph type="title"/>
          </p:nvPr>
        </p:nvSpPr>
        <p:spPr>
          <a:xfrm>
            <a:off x="380999" y="602747"/>
            <a:ext cx="8650045" cy="1143000"/>
          </a:xfrm>
        </p:spPr>
        <p:txBody>
          <a:bodyPr/>
          <a:lstStyle/>
          <a:p>
            <a:r>
              <a:rPr lang="en-US" sz="3600" b="1" dirty="0"/>
              <a:t>Empirical Findings: Data Description</a:t>
            </a:r>
            <a:endParaRPr lang="en-US" sz="3600" dirty="0"/>
          </a:p>
        </p:txBody>
      </p:sp>
      <p:sp>
        <p:nvSpPr>
          <p:cNvPr id="6" name="Content Placeholder 5">
            <a:extLst>
              <a:ext uri="{FF2B5EF4-FFF2-40B4-BE49-F238E27FC236}">
                <a16:creationId xmlns:a16="http://schemas.microsoft.com/office/drawing/2014/main" id="{DF77DDB2-C667-4349-8AC1-E7997E0999DC}"/>
              </a:ext>
            </a:extLst>
          </p:cNvPr>
          <p:cNvSpPr>
            <a:spLocks noGrp="1"/>
          </p:cNvSpPr>
          <p:nvPr>
            <p:ph idx="1"/>
          </p:nvPr>
        </p:nvSpPr>
        <p:spPr>
          <a:xfrm>
            <a:off x="380999" y="1600200"/>
            <a:ext cx="8305801" cy="4525963"/>
          </a:xfrm>
        </p:spPr>
        <p:txBody>
          <a:bodyPr/>
          <a:lstStyle/>
          <a:p>
            <a:pPr marL="0" indent="0">
              <a:buNone/>
            </a:pPr>
            <a:r>
              <a:rPr lang="en-US" sz="2000" dirty="0">
                <a:latin typeface="Georgia" panose="02040502050405020303" pitchFamily="18" charset="0"/>
              </a:rPr>
              <a:t>There are 93 events out of 286 total observations</a:t>
            </a:r>
            <a:r>
              <a:rPr lang="en-US" sz="2000" dirty="0"/>
              <a:t>.</a:t>
            </a:r>
            <a:endParaRPr lang="en-US" dirty="0"/>
          </a:p>
        </p:txBody>
      </p:sp>
      <p:pic>
        <p:nvPicPr>
          <p:cNvPr id="7" name="Picture 6">
            <a:extLst>
              <a:ext uri="{FF2B5EF4-FFF2-40B4-BE49-F238E27FC236}">
                <a16:creationId xmlns:a16="http://schemas.microsoft.com/office/drawing/2014/main" id="{5E8F54CF-CDA4-4B12-A657-8AED1231566F}"/>
              </a:ext>
            </a:extLst>
          </p:cNvPr>
          <p:cNvPicPr>
            <a:picLocks noChangeAspect="1"/>
          </p:cNvPicPr>
          <p:nvPr/>
        </p:nvPicPr>
        <p:blipFill>
          <a:blip r:embed="rId2"/>
          <a:stretch>
            <a:fillRect/>
          </a:stretch>
        </p:blipFill>
        <p:spPr>
          <a:xfrm>
            <a:off x="-107803" y="2073971"/>
            <a:ext cx="9359606" cy="2121511"/>
          </a:xfrm>
          <a:prstGeom prst="rect">
            <a:avLst/>
          </a:prstGeom>
        </p:spPr>
      </p:pic>
    </p:spTree>
    <p:extLst>
      <p:ext uri="{BB962C8B-B14F-4D97-AF65-F5344CB8AC3E}">
        <p14:creationId xmlns:p14="http://schemas.microsoft.com/office/powerpoint/2010/main" val="31532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600" b="1" dirty="0"/>
              <a:t>Empirical Findings:</a:t>
            </a:r>
            <a:br>
              <a:rPr lang="en-US" sz="3600" b="1" dirty="0"/>
            </a:br>
            <a:r>
              <a:rPr lang="en-US" sz="3600" b="1" dirty="0"/>
              <a:t>Propensity Score Before Matching</a:t>
            </a:r>
            <a:br>
              <a:rPr lang="en-US" sz="3600" b="1" dirty="0"/>
            </a:br>
            <a:endParaRPr lang="en-US" sz="3600" b="1" dirty="0"/>
          </a:p>
        </p:txBody>
      </p:sp>
      <p:pic>
        <p:nvPicPr>
          <p:cNvPr id="6" name="Content Placeholder 5">
            <a:extLst>
              <a:ext uri="{FF2B5EF4-FFF2-40B4-BE49-F238E27FC236}">
                <a16:creationId xmlns:a16="http://schemas.microsoft.com/office/drawing/2014/main" id="{2028B7AE-1DFE-462A-9B62-5B1AA44F221F}"/>
              </a:ext>
            </a:extLst>
          </p:cNvPr>
          <p:cNvPicPr>
            <a:picLocks noGrp="1" noChangeAspect="1"/>
          </p:cNvPicPr>
          <p:nvPr>
            <p:ph idx="1"/>
          </p:nvPr>
        </p:nvPicPr>
        <p:blipFill>
          <a:blip r:embed="rId2"/>
          <a:stretch>
            <a:fillRect/>
          </a:stretch>
        </p:blipFill>
        <p:spPr>
          <a:xfrm>
            <a:off x="2168818" y="1418624"/>
            <a:ext cx="4408715" cy="5164738"/>
          </a:xfrm>
        </p:spPr>
      </p:pic>
    </p:spTree>
    <p:extLst>
      <p:ext uri="{BB962C8B-B14F-4D97-AF65-F5344CB8AC3E}">
        <p14:creationId xmlns:p14="http://schemas.microsoft.com/office/powerpoint/2010/main" val="62905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1439-AD3E-482B-8610-EC5CDB1319A0}"/>
              </a:ext>
            </a:extLst>
          </p:cNvPr>
          <p:cNvSpPr>
            <a:spLocks noGrp="1"/>
          </p:cNvSpPr>
          <p:nvPr>
            <p:ph type="title"/>
          </p:nvPr>
        </p:nvSpPr>
        <p:spPr/>
        <p:txBody>
          <a:bodyPr/>
          <a:lstStyle/>
          <a:p>
            <a:r>
              <a:rPr lang="en-US" sz="3600" b="1" dirty="0"/>
              <a:t>Empirical Findings:</a:t>
            </a:r>
            <a:br>
              <a:rPr lang="en-US" sz="3600" b="1" dirty="0"/>
            </a:br>
            <a:r>
              <a:rPr lang="en-US" sz="3600" b="1" dirty="0"/>
              <a:t>Propensity Score A</a:t>
            </a:r>
            <a:r>
              <a:rPr lang="en-US" altLang="zh-CN" sz="3600" b="1" dirty="0"/>
              <a:t>fter</a:t>
            </a:r>
            <a:r>
              <a:rPr lang="en-US" sz="3600" b="1" dirty="0"/>
              <a:t> Matching</a:t>
            </a:r>
            <a:br>
              <a:rPr lang="en-US" sz="3600" b="1" dirty="0"/>
            </a:br>
            <a:endParaRPr lang="en-US" sz="3600" dirty="0"/>
          </a:p>
        </p:txBody>
      </p:sp>
      <p:pic>
        <p:nvPicPr>
          <p:cNvPr id="5" name="Content Placeholder 4">
            <a:extLst>
              <a:ext uri="{FF2B5EF4-FFF2-40B4-BE49-F238E27FC236}">
                <a16:creationId xmlns:a16="http://schemas.microsoft.com/office/drawing/2014/main" id="{EA585AB4-56FC-4AD5-9138-C078217A95A1}"/>
              </a:ext>
            </a:extLst>
          </p:cNvPr>
          <p:cNvPicPr>
            <a:picLocks noGrp="1" noChangeAspect="1"/>
          </p:cNvPicPr>
          <p:nvPr>
            <p:ph idx="1"/>
          </p:nvPr>
        </p:nvPicPr>
        <p:blipFill>
          <a:blip r:embed="rId2"/>
          <a:stretch>
            <a:fillRect/>
          </a:stretch>
        </p:blipFill>
        <p:spPr>
          <a:xfrm>
            <a:off x="-303923" y="1561275"/>
            <a:ext cx="9668128" cy="4419977"/>
          </a:xfrm>
        </p:spPr>
      </p:pic>
    </p:spTree>
    <p:extLst>
      <p:ext uri="{BB962C8B-B14F-4D97-AF65-F5344CB8AC3E}">
        <p14:creationId xmlns:p14="http://schemas.microsoft.com/office/powerpoint/2010/main" val="93109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1439-AD3E-482B-8610-EC5CDB1319A0}"/>
              </a:ext>
            </a:extLst>
          </p:cNvPr>
          <p:cNvSpPr>
            <a:spLocks noGrp="1"/>
          </p:cNvSpPr>
          <p:nvPr>
            <p:ph type="title"/>
          </p:nvPr>
        </p:nvSpPr>
        <p:spPr/>
        <p:txBody>
          <a:bodyPr/>
          <a:lstStyle/>
          <a:p>
            <a:r>
              <a:rPr lang="en-US" sz="3600" b="1" dirty="0"/>
              <a:t>Empirical Findings:</a:t>
            </a:r>
            <a:br>
              <a:rPr lang="en-US" sz="3600" b="1" dirty="0"/>
            </a:br>
            <a:r>
              <a:rPr lang="en-US" sz="3600" b="1" dirty="0"/>
              <a:t>Treatment Effect After Matching</a:t>
            </a:r>
            <a:br>
              <a:rPr lang="en-US" sz="3600" b="1" dirty="0"/>
            </a:br>
            <a:endParaRPr lang="en-US" sz="3600" dirty="0"/>
          </a:p>
        </p:txBody>
      </p:sp>
      <p:sp>
        <p:nvSpPr>
          <p:cNvPr id="6" name="TextBox 5">
            <a:extLst>
              <a:ext uri="{FF2B5EF4-FFF2-40B4-BE49-F238E27FC236}">
                <a16:creationId xmlns:a16="http://schemas.microsoft.com/office/drawing/2014/main" id="{BED8A4CA-7050-453B-B24E-E77B08D97243}"/>
              </a:ext>
            </a:extLst>
          </p:cNvPr>
          <p:cNvSpPr txBox="1"/>
          <p:nvPr/>
        </p:nvSpPr>
        <p:spPr>
          <a:xfrm>
            <a:off x="311169" y="5440361"/>
            <a:ext cx="247184" cy="400110"/>
          </a:xfrm>
          <a:prstGeom prst="rect">
            <a:avLst/>
          </a:prstGeom>
          <a:noFill/>
        </p:spPr>
        <p:txBody>
          <a:bodyPr wrap="none" rtlCol="0">
            <a:spAutoFit/>
          </a:bodyPr>
          <a:lstStyle/>
          <a:p>
            <a:r>
              <a:rPr lang="en-US" sz="2000" dirty="0">
                <a:latin typeface="Georgia" panose="02040502050405020303" pitchFamily="18" charset="0"/>
              </a:rPr>
              <a:t> </a:t>
            </a:r>
          </a:p>
        </p:txBody>
      </p:sp>
      <p:sp>
        <p:nvSpPr>
          <p:cNvPr id="4" name="Content Placeholder 3">
            <a:extLst>
              <a:ext uri="{FF2B5EF4-FFF2-40B4-BE49-F238E27FC236}">
                <a16:creationId xmlns:a16="http://schemas.microsoft.com/office/drawing/2014/main" id="{FEDE556F-EC75-4B7A-9EC9-A962E368166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C2F4FD0-3388-4F08-B5C7-63DAFDA35F61}"/>
              </a:ext>
            </a:extLst>
          </p:cNvPr>
          <p:cNvPicPr>
            <a:picLocks noChangeAspect="1"/>
          </p:cNvPicPr>
          <p:nvPr/>
        </p:nvPicPr>
        <p:blipFill>
          <a:blip r:embed="rId2"/>
          <a:stretch>
            <a:fillRect/>
          </a:stretch>
        </p:blipFill>
        <p:spPr>
          <a:xfrm>
            <a:off x="236192" y="1326086"/>
            <a:ext cx="8671616" cy="5080933"/>
          </a:xfrm>
          <a:prstGeom prst="rect">
            <a:avLst/>
          </a:prstGeom>
        </p:spPr>
      </p:pic>
    </p:spTree>
    <p:extLst>
      <p:ext uri="{BB962C8B-B14F-4D97-AF65-F5344CB8AC3E}">
        <p14:creationId xmlns:p14="http://schemas.microsoft.com/office/powerpoint/2010/main" val="382999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99046"/>
            <a:ext cx="8305800" cy="1143000"/>
          </a:xfrm>
        </p:spPr>
        <p:txBody>
          <a:bodyPr/>
          <a:lstStyle/>
          <a:p>
            <a:r>
              <a:rPr lang="en-US" sz="3600" b="1" dirty="0"/>
              <a:t>Conclusion</a:t>
            </a:r>
            <a:br>
              <a:rPr lang="en-US" sz="3600" b="1" dirty="0"/>
            </a:br>
            <a:endParaRPr lang="en-US" sz="3600" b="1" dirty="0"/>
          </a:p>
        </p:txBody>
      </p:sp>
      <p:sp>
        <p:nvSpPr>
          <p:cNvPr id="3" name="Content Placeholder 2"/>
          <p:cNvSpPr>
            <a:spLocks noGrp="1"/>
          </p:cNvSpPr>
          <p:nvPr>
            <p:ph idx="1"/>
          </p:nvPr>
        </p:nvSpPr>
        <p:spPr>
          <a:xfrm>
            <a:off x="457200" y="1116106"/>
            <a:ext cx="8305800" cy="4525963"/>
          </a:xfrm>
        </p:spPr>
        <p:txBody>
          <a:bodyPr/>
          <a:lstStyle/>
          <a:p>
            <a:pPr marL="0" indent="0">
              <a:spcBef>
                <a:spcPct val="50000"/>
              </a:spcBef>
              <a:spcAft>
                <a:spcPts val="1200"/>
              </a:spcAft>
              <a:buNone/>
            </a:pPr>
            <a:r>
              <a:rPr lang="en-US" sz="2000" b="1" dirty="0">
                <a:solidFill>
                  <a:srgbClr val="131F33"/>
                </a:solidFill>
                <a:latin typeface="Georgia" panose="02040502050405020303" pitchFamily="18" charset="0"/>
              </a:rPr>
              <a:t>Main Take-away:</a:t>
            </a:r>
          </a:p>
          <a:p>
            <a:pPr marL="0" indent="0">
              <a:spcBef>
                <a:spcPct val="50000"/>
              </a:spcBef>
              <a:spcAft>
                <a:spcPts val="1200"/>
              </a:spcAft>
              <a:buNone/>
            </a:pPr>
            <a:r>
              <a:rPr lang="en-US" sz="2000" dirty="0">
                <a:solidFill>
                  <a:srgbClr val="131F33"/>
                </a:solidFill>
                <a:latin typeface="Georgia" panose="02040502050405020303" pitchFamily="18" charset="0"/>
              </a:rPr>
              <a:t>When leaders experience a political crisis, they are </a:t>
            </a:r>
            <a:r>
              <a:rPr lang="en-US" sz="2000" b="1" dirty="0">
                <a:solidFill>
                  <a:srgbClr val="131F33"/>
                </a:solidFill>
                <a:latin typeface="Georgia" panose="02040502050405020303" pitchFamily="18" charset="0"/>
              </a:rPr>
              <a:t>more likely </a:t>
            </a:r>
            <a:r>
              <a:rPr lang="en-US" sz="2000" dirty="0">
                <a:solidFill>
                  <a:srgbClr val="131F33"/>
                </a:solidFill>
                <a:latin typeface="Georgia" panose="02040502050405020303" pitchFamily="18" charset="0"/>
              </a:rPr>
              <a:t>to negotiate a South-North preferential trade agreement with the provision of economic reforms.</a:t>
            </a:r>
            <a:endParaRPr lang="en-US" sz="2000" u="sng" dirty="0">
              <a:solidFill>
                <a:srgbClr val="131F33"/>
              </a:solidFill>
              <a:latin typeface="Georgia" panose="02040502050405020303" pitchFamily="18" charset="0"/>
            </a:endParaRPr>
          </a:p>
          <a:p>
            <a:pPr marL="0" indent="0">
              <a:spcBef>
                <a:spcPct val="50000"/>
              </a:spcBef>
              <a:spcAft>
                <a:spcPts val="1200"/>
              </a:spcAft>
              <a:buNone/>
            </a:pPr>
            <a:r>
              <a:rPr lang="en-US" sz="2000" b="1" dirty="0">
                <a:solidFill>
                  <a:srgbClr val="131F33"/>
                </a:solidFill>
                <a:latin typeface="Georgia" panose="02040502050405020303" pitchFamily="18" charset="0"/>
              </a:rPr>
              <a:t>Future Work:</a:t>
            </a:r>
          </a:p>
          <a:p>
            <a:pPr lvl="1" indent="-342900">
              <a:spcBef>
                <a:spcPts val="0"/>
              </a:spcBef>
              <a:spcAft>
                <a:spcPts val="600"/>
              </a:spcAft>
              <a:buFont typeface="Wingdings" panose="05000000000000000000" pitchFamily="2" charset="2"/>
              <a:buChar char="v"/>
            </a:pPr>
            <a:r>
              <a:rPr lang="en-US" sz="2000" dirty="0">
                <a:latin typeface="Georgia" panose="02040502050405020303" pitchFamily="18" charset="0"/>
              </a:rPr>
              <a:t>Explore whether PTA negotiation helps leaders to conduct economic reforms</a:t>
            </a:r>
          </a:p>
          <a:p>
            <a:pPr lvl="1" indent="-342900">
              <a:spcBef>
                <a:spcPts val="0"/>
              </a:spcBef>
              <a:spcAft>
                <a:spcPts val="600"/>
              </a:spcAft>
              <a:buFont typeface="Wingdings" panose="05000000000000000000" pitchFamily="2" charset="2"/>
              <a:buChar char="v"/>
            </a:pPr>
            <a:r>
              <a:rPr lang="en-US" sz="2000" dirty="0">
                <a:latin typeface="Georgia" panose="02040502050405020303" pitchFamily="18" charset="0"/>
              </a:rPr>
              <a:t>Use a multilevel analysis</a:t>
            </a:r>
          </a:p>
          <a:p>
            <a:pPr marL="0" indent="0">
              <a:spcBef>
                <a:spcPct val="50000"/>
              </a:spcBef>
              <a:spcAft>
                <a:spcPts val="1200"/>
              </a:spcAft>
              <a:buNone/>
            </a:pPr>
            <a:endParaRPr lang="en-US" sz="2400" dirty="0">
              <a:solidFill>
                <a:srgbClr val="131F33"/>
              </a:solidFill>
              <a:latin typeface="Georgia" panose="02040502050405020303" pitchFamily="18" charset="0"/>
            </a:endParaRPr>
          </a:p>
        </p:txBody>
      </p:sp>
    </p:spTree>
    <p:extLst>
      <p:ext uri="{BB962C8B-B14F-4D97-AF65-F5344CB8AC3E}">
        <p14:creationId xmlns:p14="http://schemas.microsoft.com/office/powerpoint/2010/main" val="386393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473E-FA7E-43FC-9290-03A2A773DDA7}"/>
              </a:ext>
            </a:extLst>
          </p:cNvPr>
          <p:cNvSpPr>
            <a:spLocks noGrp="1"/>
          </p:cNvSpPr>
          <p:nvPr>
            <p:ph type="title"/>
          </p:nvPr>
        </p:nvSpPr>
        <p:spPr>
          <a:xfrm>
            <a:off x="325016" y="0"/>
            <a:ext cx="8305800" cy="1143000"/>
          </a:xfrm>
        </p:spPr>
        <p:txBody>
          <a:bodyPr/>
          <a:lstStyle/>
          <a:p>
            <a:r>
              <a:rPr lang="en-US" sz="3600" b="1" dirty="0"/>
              <a:t>Appendix I</a:t>
            </a:r>
            <a:br>
              <a:rPr lang="en-US" sz="3600" b="1" dirty="0"/>
            </a:br>
            <a:r>
              <a:rPr lang="en-US" sz="3600" b="1" dirty="0"/>
              <a:t>Research Design (III)</a:t>
            </a:r>
            <a:br>
              <a:rPr lang="en-US" sz="3600" b="1" dirty="0"/>
            </a:br>
            <a:br>
              <a:rPr lang="en-US" sz="3600" b="1" dirty="0"/>
            </a:br>
            <a:endParaRPr lang="en-US" sz="3600" dirty="0"/>
          </a:p>
        </p:txBody>
      </p:sp>
      <p:sp>
        <p:nvSpPr>
          <p:cNvPr id="3" name="Content Placeholder 2">
            <a:extLst>
              <a:ext uri="{FF2B5EF4-FFF2-40B4-BE49-F238E27FC236}">
                <a16:creationId xmlns:a16="http://schemas.microsoft.com/office/drawing/2014/main" id="{85A49457-CF33-4C50-B587-9B075291C5CC}"/>
              </a:ext>
            </a:extLst>
          </p:cNvPr>
          <p:cNvSpPr>
            <a:spLocks noGrp="1"/>
          </p:cNvSpPr>
          <p:nvPr>
            <p:ph idx="1"/>
          </p:nvPr>
        </p:nvSpPr>
        <p:spPr>
          <a:xfrm>
            <a:off x="252356" y="1052511"/>
            <a:ext cx="8724900" cy="5116999"/>
          </a:xfrm>
        </p:spPr>
        <p:txBody>
          <a:bodyPr/>
          <a:lstStyle/>
          <a:p>
            <a:pPr marL="0" indent="0">
              <a:buNone/>
            </a:pPr>
            <a:r>
              <a:rPr lang="en-US" sz="2000" b="1" dirty="0">
                <a:latin typeface="Georgia" panose="02040502050405020303" pitchFamily="18" charset="0"/>
              </a:rPr>
              <a:t>Unit of analysis</a:t>
            </a:r>
            <a:r>
              <a:rPr lang="en-US" sz="2000" dirty="0">
                <a:latin typeface="Georgia" panose="02040502050405020303" pitchFamily="18" charset="0"/>
              </a:rPr>
              <a:t>:</a:t>
            </a:r>
            <a:r>
              <a:rPr lang="en-US" sz="2000" b="1" dirty="0">
                <a:latin typeface="Georgia" panose="02040502050405020303" pitchFamily="18" charset="0"/>
              </a:rPr>
              <a:t> </a:t>
            </a:r>
            <a:r>
              <a:rPr lang="en-US" sz="2000" dirty="0">
                <a:latin typeface="Georgia" panose="02040502050405020303" pitchFamily="18" charset="0"/>
              </a:rPr>
              <a:t> leader</a:t>
            </a:r>
          </a:p>
          <a:p>
            <a:pPr lvl="1">
              <a:buFont typeface="Wingdings" panose="05000000000000000000" pitchFamily="2" charset="2"/>
              <a:buChar char="Ø"/>
            </a:pPr>
            <a:r>
              <a:rPr lang="en-US" sz="1800" dirty="0">
                <a:latin typeface="Georgia" panose="02040502050405020303" pitchFamily="18" charset="0"/>
              </a:rPr>
              <a:t>The dataset covers 286 leaders in 62 developing countries from 1995 to 2015.</a:t>
            </a:r>
          </a:p>
          <a:p>
            <a:pPr lvl="2">
              <a:buFont typeface="Wingdings" panose="05000000000000000000" pitchFamily="2" charset="2"/>
              <a:buChar char="Ø"/>
            </a:pPr>
            <a:r>
              <a:rPr lang="en-US" sz="1600" dirty="0">
                <a:latin typeface="Georgia" panose="02040502050405020303" pitchFamily="18" charset="0"/>
              </a:rPr>
              <a:t>Exclude liberal democracies </a:t>
            </a:r>
          </a:p>
          <a:p>
            <a:pPr lvl="2">
              <a:buFont typeface="Wingdings" panose="05000000000000000000" pitchFamily="2" charset="2"/>
              <a:buChar char="Ø"/>
            </a:pPr>
            <a:r>
              <a:rPr lang="en-US" sz="1600" dirty="0">
                <a:latin typeface="Georgia" panose="02040502050405020303" pitchFamily="18" charset="0"/>
              </a:rPr>
              <a:t>Exclude leaders whose tenure is less than one year</a:t>
            </a:r>
          </a:p>
          <a:p>
            <a:pPr marL="0" indent="0">
              <a:buNone/>
            </a:pPr>
            <a:r>
              <a:rPr lang="en-US" sz="2000" b="1" dirty="0">
                <a:latin typeface="Georgia" panose="02040502050405020303" pitchFamily="18" charset="0"/>
              </a:rPr>
              <a:t>Dependent Variable</a:t>
            </a:r>
            <a:r>
              <a:rPr lang="en-US" sz="2000" dirty="0">
                <a:latin typeface="Georgia" panose="02040502050405020303" pitchFamily="18" charset="0"/>
              </a:rPr>
              <a:t>: South-North PTA negotiation</a:t>
            </a:r>
          </a:p>
          <a:p>
            <a:pPr marL="0" indent="0">
              <a:buNone/>
            </a:pPr>
            <a:r>
              <a:rPr lang="en-US" sz="2000" b="1" dirty="0">
                <a:latin typeface="Georgia" panose="02040502050405020303" pitchFamily="18" charset="0"/>
              </a:rPr>
              <a:t>Independent Variable</a:t>
            </a:r>
            <a:r>
              <a:rPr lang="en-US" sz="2000" dirty="0">
                <a:latin typeface="Georgia" panose="02040502050405020303" pitchFamily="18" charset="0"/>
              </a:rPr>
              <a:t>: Negative Shocks to Security</a:t>
            </a:r>
          </a:p>
          <a:p>
            <a:pPr marL="0" indent="0">
              <a:buNone/>
            </a:pPr>
            <a:r>
              <a:rPr lang="en-US" sz="2000" b="1" dirty="0">
                <a:latin typeface="Georgia" panose="02040502050405020303" pitchFamily="18" charset="0"/>
              </a:rPr>
              <a:t>Matching on the Covariates</a:t>
            </a:r>
            <a:r>
              <a:rPr lang="en-US" sz="2000" dirty="0">
                <a:latin typeface="Georgia" panose="02040502050405020303" pitchFamily="18" charset="0"/>
              </a:rPr>
              <a:t>: </a:t>
            </a:r>
          </a:p>
          <a:p>
            <a:pPr marL="800100" lvl="2">
              <a:buFont typeface="Wingdings" panose="05000000000000000000" pitchFamily="2" charset="2"/>
              <a:buChar char="Ø"/>
            </a:pPr>
            <a:r>
              <a:rPr lang="en-US" sz="1800" dirty="0">
                <a:latin typeface="Georgia" panose="02040502050405020303" pitchFamily="18" charset="0"/>
              </a:rPr>
              <a:t>Regime Type </a:t>
            </a:r>
            <a:r>
              <a:rPr lang="en-US" sz="1600" dirty="0">
                <a:latin typeface="Georgia" panose="02040502050405020303" pitchFamily="18" charset="0"/>
              </a:rPr>
              <a:t>(V-Dem’s Electoral Democracy Index)</a:t>
            </a:r>
          </a:p>
          <a:p>
            <a:pPr marL="800100" lvl="2">
              <a:buFont typeface="Wingdings" panose="05000000000000000000" pitchFamily="2" charset="2"/>
              <a:buChar char="Ø"/>
            </a:pPr>
            <a:r>
              <a:rPr lang="en-US" sz="1800" dirty="0">
                <a:latin typeface="Georgia" panose="02040502050405020303" pitchFamily="18" charset="0"/>
              </a:rPr>
              <a:t>Human Rights Conditions </a:t>
            </a:r>
            <a:r>
              <a:rPr lang="en-US" sz="1600" dirty="0">
                <a:latin typeface="Georgia" panose="02040502050405020303" pitchFamily="18" charset="0"/>
              </a:rPr>
              <a:t>(PTS Score)</a:t>
            </a:r>
          </a:p>
          <a:p>
            <a:pPr marL="800100" lvl="2">
              <a:buFont typeface="Wingdings" panose="05000000000000000000" pitchFamily="2" charset="2"/>
              <a:buChar char="Ø"/>
            </a:pPr>
            <a:r>
              <a:rPr lang="en-US" sz="1800" dirty="0">
                <a:latin typeface="Georgia" panose="02040502050405020303" pitchFamily="18" charset="0"/>
              </a:rPr>
              <a:t>Regime Duration </a:t>
            </a:r>
            <a:r>
              <a:rPr lang="en-US" sz="1600" dirty="0">
                <a:latin typeface="Georgia" panose="02040502050405020303" pitchFamily="18" charset="0"/>
              </a:rPr>
              <a:t>(Archigos, 2016)</a:t>
            </a:r>
          </a:p>
          <a:p>
            <a:pPr marL="800100" lvl="2">
              <a:buFont typeface="Wingdings" panose="05000000000000000000" pitchFamily="2" charset="2"/>
              <a:buChar char="Ø"/>
            </a:pPr>
            <a:r>
              <a:rPr lang="en-US" sz="1800" dirty="0">
                <a:latin typeface="Georgia" panose="02040502050405020303" pitchFamily="18" charset="0"/>
              </a:rPr>
              <a:t>GDP per capita </a:t>
            </a:r>
            <a:r>
              <a:rPr lang="en-US" sz="1600" dirty="0">
                <a:latin typeface="Georgia" panose="02040502050405020303" pitchFamily="18" charset="0"/>
              </a:rPr>
              <a:t>(World Bank)</a:t>
            </a:r>
          </a:p>
          <a:p>
            <a:pPr marL="0" indent="0">
              <a:buNone/>
            </a:pPr>
            <a:r>
              <a:rPr lang="en-US" sz="2000" b="1" dirty="0">
                <a:latin typeface="Georgia" panose="02040502050405020303" pitchFamily="18" charset="0"/>
              </a:rPr>
              <a:t>Confounding Variables in the OLS Model:</a:t>
            </a:r>
          </a:p>
          <a:p>
            <a:pPr marL="800100" lvl="2">
              <a:buFont typeface="Wingdings" panose="05000000000000000000" pitchFamily="2" charset="2"/>
              <a:buChar char="Ø"/>
            </a:pPr>
            <a:r>
              <a:rPr lang="en-US" sz="1800" dirty="0">
                <a:latin typeface="Georgia" panose="02040502050405020303" pitchFamily="18" charset="0"/>
              </a:rPr>
              <a:t>Leaders’ tenure </a:t>
            </a:r>
            <a:r>
              <a:rPr lang="en-US" sz="1600" dirty="0">
                <a:latin typeface="Georgia" panose="02040502050405020303" pitchFamily="18" charset="0"/>
              </a:rPr>
              <a:t>(Archigos, 2016)</a:t>
            </a:r>
          </a:p>
          <a:p>
            <a:pPr marL="800100" lvl="2">
              <a:buFont typeface="Wingdings" panose="05000000000000000000" pitchFamily="2" charset="2"/>
              <a:buChar char="Ø"/>
            </a:pPr>
            <a:r>
              <a:rPr lang="en-US" sz="1800" dirty="0">
                <a:latin typeface="Georgia" panose="02040502050405020303" pitchFamily="18" charset="0"/>
              </a:rPr>
              <a:t>Negative Economic Growth </a:t>
            </a:r>
            <a:r>
              <a:rPr lang="en-US" sz="1600" dirty="0">
                <a:latin typeface="Georgia" panose="02040502050405020303" pitchFamily="18" charset="0"/>
              </a:rPr>
              <a:t>(World Bank)</a:t>
            </a:r>
          </a:p>
          <a:p>
            <a:pPr marL="457200" lvl="1" indent="0">
              <a:buNone/>
            </a:pPr>
            <a:endParaRPr lang="en-US" sz="2000" dirty="0">
              <a:latin typeface="Georgia" panose="02040502050405020303" pitchFamily="18" charset="0"/>
            </a:endParaRPr>
          </a:p>
        </p:txBody>
      </p:sp>
    </p:spTree>
    <p:extLst>
      <p:ext uri="{BB962C8B-B14F-4D97-AF65-F5344CB8AC3E}">
        <p14:creationId xmlns:p14="http://schemas.microsoft.com/office/powerpoint/2010/main" val="13581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Appendix II</a:t>
            </a:r>
            <a:br>
              <a:rPr lang="en-US" sz="3600" b="1" dirty="0"/>
            </a:br>
            <a:r>
              <a:rPr lang="en-US" sz="3600" b="1" dirty="0"/>
              <a:t>Check Error Rates</a:t>
            </a:r>
            <a:br>
              <a:rPr lang="en-US" sz="3600" b="1" dirty="0"/>
            </a:br>
            <a:endParaRPr lang="en-US" sz="3600" b="1" dirty="0"/>
          </a:p>
        </p:txBody>
      </p:sp>
      <p:pic>
        <p:nvPicPr>
          <p:cNvPr id="8" name="Content Placeholder 7">
            <a:extLst>
              <a:ext uri="{FF2B5EF4-FFF2-40B4-BE49-F238E27FC236}">
                <a16:creationId xmlns:a16="http://schemas.microsoft.com/office/drawing/2014/main" id="{651F1C12-D50E-45CB-81AE-D15ED6F24C3B}"/>
              </a:ext>
            </a:extLst>
          </p:cNvPr>
          <p:cNvPicPr>
            <a:picLocks noGrp="1" noChangeAspect="1"/>
          </p:cNvPicPr>
          <p:nvPr>
            <p:ph idx="1"/>
          </p:nvPr>
        </p:nvPicPr>
        <p:blipFill>
          <a:blip r:embed="rId3"/>
          <a:stretch>
            <a:fillRect/>
          </a:stretch>
        </p:blipFill>
        <p:spPr>
          <a:xfrm>
            <a:off x="1401645" y="1485268"/>
            <a:ext cx="6477558" cy="4525963"/>
          </a:xfrm>
          <a:prstGeom prst="rect">
            <a:avLst/>
          </a:prstGeom>
        </p:spPr>
      </p:pic>
    </p:spTree>
    <p:extLst>
      <p:ext uri="{BB962C8B-B14F-4D97-AF65-F5344CB8AC3E}">
        <p14:creationId xmlns:p14="http://schemas.microsoft.com/office/powerpoint/2010/main" val="314658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A2C46-116D-443D-B056-667FF97EA589}"/>
              </a:ext>
            </a:extLst>
          </p:cNvPr>
          <p:cNvSpPr>
            <a:spLocks noGrp="1"/>
          </p:cNvSpPr>
          <p:nvPr>
            <p:ph type="title"/>
          </p:nvPr>
        </p:nvSpPr>
        <p:spPr>
          <a:xfrm>
            <a:off x="381000" y="274638"/>
            <a:ext cx="8305800" cy="655665"/>
          </a:xfrm>
        </p:spPr>
        <p:txBody>
          <a:bodyPr/>
          <a:lstStyle/>
          <a:p>
            <a:r>
              <a:rPr lang="en-US" sz="3600" b="1" dirty="0">
                <a:latin typeface="Georgia" panose="02040502050405020303" pitchFamily="18" charset="0"/>
              </a:rPr>
              <a:t>References</a:t>
            </a:r>
            <a:br>
              <a:rPr lang="en-US" sz="3600" b="1" dirty="0">
                <a:latin typeface="Georgia" panose="02040502050405020303" pitchFamily="18" charset="0"/>
              </a:rPr>
            </a:br>
            <a:endParaRPr lang="en-US" sz="3600" dirty="0"/>
          </a:p>
        </p:txBody>
      </p:sp>
      <p:sp>
        <p:nvSpPr>
          <p:cNvPr id="3" name="Content Placeholder 2">
            <a:extLst>
              <a:ext uri="{FF2B5EF4-FFF2-40B4-BE49-F238E27FC236}">
                <a16:creationId xmlns:a16="http://schemas.microsoft.com/office/drawing/2014/main" id="{02CCEF90-4A32-4887-9AFA-1B4C0076CADC}"/>
              </a:ext>
            </a:extLst>
          </p:cNvPr>
          <p:cNvSpPr>
            <a:spLocks noGrp="1"/>
          </p:cNvSpPr>
          <p:nvPr>
            <p:ph idx="1"/>
          </p:nvPr>
        </p:nvSpPr>
        <p:spPr>
          <a:xfrm>
            <a:off x="381000" y="930304"/>
            <a:ext cx="8444948" cy="5195860"/>
          </a:xfrm>
        </p:spPr>
        <p:txBody>
          <a:bodyPr/>
          <a:lstStyle/>
          <a:p>
            <a:pPr marL="0" indent="0">
              <a:buNone/>
            </a:pPr>
            <a:r>
              <a:rPr lang="en-US" sz="1050" dirty="0">
                <a:latin typeface="Georgia" panose="02040502050405020303" pitchFamily="18" charset="0"/>
              </a:rPr>
              <a:t>Baccini, L., &amp; Urpelainen, J. (2014). International Institutions and Domestic Politics: Can Preferential Trading Agreements Help Leaders Promote Economic Reform? </a:t>
            </a:r>
            <a:r>
              <a:rPr lang="en-US" sz="1050" i="1" dirty="0">
                <a:latin typeface="Georgia" panose="02040502050405020303" pitchFamily="18" charset="0"/>
              </a:rPr>
              <a:t>The Journal of Politics</a:t>
            </a:r>
            <a:r>
              <a:rPr lang="en-US" sz="1050" dirty="0">
                <a:latin typeface="Georgia" panose="02040502050405020303" pitchFamily="18" charset="0"/>
              </a:rPr>
              <a:t>, </a:t>
            </a:r>
            <a:r>
              <a:rPr lang="en-US" sz="1050" i="1" dirty="0">
                <a:latin typeface="Georgia" panose="02040502050405020303" pitchFamily="18" charset="0"/>
              </a:rPr>
              <a:t>76</a:t>
            </a:r>
            <a:r>
              <a:rPr lang="en-US" sz="1050" dirty="0">
                <a:latin typeface="Georgia" panose="02040502050405020303" pitchFamily="18" charset="0"/>
              </a:rPr>
              <a:t>(1), 195–214. https://doi.org/10.1017/S0022381613001278</a:t>
            </a:r>
          </a:p>
          <a:p>
            <a:pPr marL="0" indent="0">
              <a:buNone/>
            </a:pPr>
            <a:r>
              <a:rPr lang="en-US" sz="1050" dirty="0">
                <a:latin typeface="Georgia" panose="02040502050405020303" pitchFamily="18" charset="0"/>
              </a:rPr>
              <a:t>Bagwell, K., &amp; Staiger, R. W. (1998). Will Preferential Agreements Undermine the Multilateral Trading System? </a:t>
            </a:r>
            <a:r>
              <a:rPr lang="en-US" sz="1050" i="1" dirty="0">
                <a:latin typeface="Georgia" panose="02040502050405020303" pitchFamily="18" charset="0"/>
              </a:rPr>
              <a:t>The Economic Journal</a:t>
            </a:r>
            <a:r>
              <a:rPr lang="en-US" sz="1050" dirty="0">
                <a:latin typeface="Georgia" panose="02040502050405020303" pitchFamily="18" charset="0"/>
              </a:rPr>
              <a:t>, </a:t>
            </a:r>
            <a:r>
              <a:rPr lang="en-US" sz="1050" i="1" dirty="0">
                <a:latin typeface="Georgia" panose="02040502050405020303" pitchFamily="18" charset="0"/>
              </a:rPr>
              <a:t>108</a:t>
            </a:r>
            <a:r>
              <a:rPr lang="en-US" sz="1050" dirty="0">
                <a:latin typeface="Georgia" panose="02040502050405020303" pitchFamily="18" charset="0"/>
              </a:rPr>
              <a:t>(449), 1162–1182. https://doi.org/10.1111/1468-0297.00336</a:t>
            </a:r>
          </a:p>
          <a:p>
            <a:pPr marL="0" indent="0">
              <a:buNone/>
            </a:pPr>
            <a:r>
              <a:rPr lang="en-US" sz="1050" dirty="0">
                <a:latin typeface="Georgia" panose="02040502050405020303" pitchFamily="18" charset="0"/>
              </a:rPr>
              <a:t>Baldwin, R. E. (2012). A Domino Theory of Regionalism. In G. Hufbauer &amp; K. Suominen (Eds.), </a:t>
            </a:r>
            <a:r>
              <a:rPr lang="en-US" sz="1050" i="1" dirty="0">
                <a:latin typeface="Georgia" panose="02040502050405020303" pitchFamily="18" charset="0"/>
              </a:rPr>
              <a:t>The Economics of Free Trade. Volume 2.</a:t>
            </a:r>
            <a:r>
              <a:rPr lang="en-US" sz="1050" dirty="0">
                <a:latin typeface="Georgia" panose="02040502050405020303" pitchFamily="18" charset="0"/>
              </a:rPr>
              <a:t> (pp. 416–439). Elgar Research Collection. The International Library of Critical Writings in Economics, vol. 262. Cheltenham, U.K. and Northampton, Mass.: Elgar.</a:t>
            </a:r>
          </a:p>
          <a:p>
            <a:pPr marL="0" indent="0">
              <a:buNone/>
            </a:pPr>
            <a:r>
              <a:rPr lang="en-US" sz="1050" dirty="0">
                <a:latin typeface="Georgia" panose="02040502050405020303" pitchFamily="18" charset="0"/>
              </a:rPr>
              <a:t>Bilal, S., &amp; Laporte, G. (2004). </a:t>
            </a:r>
            <a:r>
              <a:rPr lang="en-US" sz="1050" i="1" dirty="0">
                <a:latin typeface="Georgia" panose="02040502050405020303" pitchFamily="18" charset="0"/>
              </a:rPr>
              <a:t>How David Prepared to Talk to Goliath? South Africa’s experience of negotiating trade with the EU</a:t>
            </a:r>
            <a:r>
              <a:rPr lang="en-US" sz="1050" dirty="0">
                <a:latin typeface="Georgia" panose="02040502050405020303" pitchFamily="18" charset="0"/>
              </a:rPr>
              <a:t>.</a:t>
            </a:r>
          </a:p>
          <a:p>
            <a:pPr marL="0" indent="0">
              <a:buNone/>
            </a:pPr>
            <a:r>
              <a:rPr lang="en-US" sz="1050" dirty="0">
                <a:latin typeface="Georgia" panose="02040502050405020303" pitchFamily="18" charset="0"/>
              </a:rPr>
              <a:t>Dür, A., Baccini, L., &amp; Elsig, M. (2014). The Design of International Trade Agreements: Introducing a New Dataset. </a:t>
            </a:r>
            <a:r>
              <a:rPr lang="en-US" sz="1050" i="1" dirty="0">
                <a:latin typeface="Georgia" panose="02040502050405020303" pitchFamily="18" charset="0"/>
              </a:rPr>
              <a:t>The Review of International Organizations</a:t>
            </a:r>
            <a:r>
              <a:rPr lang="en-US" sz="1050" dirty="0">
                <a:latin typeface="Georgia" panose="02040502050405020303" pitchFamily="18" charset="0"/>
              </a:rPr>
              <a:t>, </a:t>
            </a:r>
            <a:r>
              <a:rPr lang="en-US" sz="1050" i="1" dirty="0">
                <a:latin typeface="Georgia" panose="02040502050405020303" pitchFamily="18" charset="0"/>
              </a:rPr>
              <a:t>9</a:t>
            </a:r>
            <a:r>
              <a:rPr lang="en-US" sz="1050" dirty="0">
                <a:latin typeface="Georgia" panose="02040502050405020303" pitchFamily="18" charset="0"/>
              </a:rPr>
              <a:t>(3), 353–375. https://doi.org/10.1007/s11558-013-9179-8</a:t>
            </a:r>
          </a:p>
          <a:p>
            <a:pPr marL="0" indent="0">
              <a:buNone/>
            </a:pPr>
            <a:r>
              <a:rPr lang="en-US" sz="1050" dirty="0">
                <a:latin typeface="Georgia" panose="02040502050405020303" pitchFamily="18" charset="0"/>
              </a:rPr>
              <a:t>Grossman, G. M., &amp; Helpman, E. (1995). The Politics of Free-Trade Agreements. </a:t>
            </a:r>
            <a:r>
              <a:rPr lang="en-US" sz="1050" i="1" dirty="0">
                <a:latin typeface="Georgia" panose="02040502050405020303" pitchFamily="18" charset="0"/>
              </a:rPr>
              <a:t>The American Economic Review</a:t>
            </a:r>
            <a:r>
              <a:rPr lang="en-US" sz="1050" dirty="0">
                <a:latin typeface="Georgia" panose="02040502050405020303" pitchFamily="18" charset="0"/>
              </a:rPr>
              <a:t>, </a:t>
            </a:r>
            <a:r>
              <a:rPr lang="en-US" sz="1050" i="1" dirty="0">
                <a:latin typeface="Georgia" panose="02040502050405020303" pitchFamily="18" charset="0"/>
              </a:rPr>
              <a:t>85</a:t>
            </a:r>
            <a:r>
              <a:rPr lang="en-US" sz="1050" dirty="0">
                <a:latin typeface="Georgia" panose="02040502050405020303" pitchFamily="18" charset="0"/>
              </a:rPr>
              <a:t>(4), 667–690.</a:t>
            </a:r>
          </a:p>
          <a:p>
            <a:pPr marL="0" indent="0">
              <a:buNone/>
            </a:pPr>
            <a:r>
              <a:rPr lang="en-US" sz="1050" dirty="0">
                <a:latin typeface="Georgia" panose="02040502050405020303" pitchFamily="18" charset="0"/>
              </a:rPr>
              <a:t>Kuran, T. (1991). Now out of Never: The Element of Surprise in the East European Revolution of 1989. </a:t>
            </a:r>
            <a:r>
              <a:rPr lang="en-US" sz="1050" i="1" dirty="0">
                <a:latin typeface="Georgia" panose="02040502050405020303" pitchFamily="18" charset="0"/>
              </a:rPr>
              <a:t>World Politics</a:t>
            </a:r>
            <a:r>
              <a:rPr lang="en-US" sz="1050" dirty="0">
                <a:latin typeface="Georgia" panose="02040502050405020303" pitchFamily="18" charset="0"/>
              </a:rPr>
              <a:t>, </a:t>
            </a:r>
            <a:r>
              <a:rPr lang="en-US" sz="1050" i="1" dirty="0">
                <a:latin typeface="Georgia" panose="02040502050405020303" pitchFamily="18" charset="0"/>
              </a:rPr>
              <a:t>44</a:t>
            </a:r>
            <a:r>
              <a:rPr lang="en-US" sz="1050" dirty="0">
                <a:latin typeface="Georgia" panose="02040502050405020303" pitchFamily="18" charset="0"/>
              </a:rPr>
              <a:t>(01), 7–48. https://doi.org/10.2307/2010422</a:t>
            </a:r>
          </a:p>
          <a:p>
            <a:pPr marL="0" indent="0">
              <a:buNone/>
            </a:pPr>
            <a:r>
              <a:rPr lang="en-US" sz="1050" dirty="0">
                <a:latin typeface="Georgia" panose="02040502050405020303" pitchFamily="18" charset="0"/>
              </a:rPr>
              <a:t>Mansfield, E. D., &amp; Milner, H. V. (2012). </a:t>
            </a:r>
            <a:r>
              <a:rPr lang="en-US" sz="1050" i="1" dirty="0">
                <a:latin typeface="Georgia" panose="02040502050405020303" pitchFamily="18" charset="0"/>
              </a:rPr>
              <a:t>Votes, Vetoes, and the Political Economy of International Trade Agreements</a:t>
            </a:r>
            <a:r>
              <a:rPr lang="en-US" sz="1050" dirty="0">
                <a:latin typeface="Georgia" panose="02040502050405020303" pitchFamily="18" charset="0"/>
              </a:rPr>
              <a:t>. Princeton University Press. Retrieved from https://muse-jhu-edu.proxy2.library.illinois.edu/book/30505</a:t>
            </a:r>
          </a:p>
          <a:p>
            <a:pPr marL="0" indent="0">
              <a:buNone/>
            </a:pPr>
            <a:r>
              <a:rPr lang="en-US" sz="1050" dirty="0">
                <a:latin typeface="Georgia" panose="02040502050405020303" pitchFamily="18" charset="0"/>
              </a:rPr>
              <a:t>Mansfield, E. D., Milner, H. V., &amp; Rosendorff, B. P. (2002). Why Democracies Cooperate More: Electoral Control and International Trade Agreements. </a:t>
            </a:r>
            <a:r>
              <a:rPr lang="en-US" sz="1050" i="1" dirty="0">
                <a:latin typeface="Georgia" panose="02040502050405020303" pitchFamily="18" charset="0"/>
              </a:rPr>
              <a:t>International Organization</a:t>
            </a:r>
            <a:r>
              <a:rPr lang="en-US" sz="1050" dirty="0">
                <a:latin typeface="Georgia" panose="02040502050405020303" pitchFamily="18" charset="0"/>
              </a:rPr>
              <a:t>, </a:t>
            </a:r>
            <a:r>
              <a:rPr lang="en-US" sz="1050" i="1" dirty="0">
                <a:latin typeface="Georgia" panose="02040502050405020303" pitchFamily="18" charset="0"/>
              </a:rPr>
              <a:t>56</a:t>
            </a:r>
            <a:r>
              <a:rPr lang="en-US" sz="1050" dirty="0">
                <a:latin typeface="Georgia" panose="02040502050405020303" pitchFamily="18" charset="0"/>
              </a:rPr>
              <a:t>(3), 477–513.</a:t>
            </a:r>
          </a:p>
          <a:p>
            <a:pPr marL="0" indent="0">
              <a:buNone/>
            </a:pPr>
            <a:r>
              <a:rPr lang="en-US" sz="1050" dirty="0">
                <a:latin typeface="Georgia" panose="02040502050405020303" pitchFamily="18" charset="0"/>
              </a:rPr>
              <a:t>Mansfield, E. D., &amp; Reinhardt, E. (2003). Multilateral Determinants of Regionalism: The Effects of GATT/WTO on the Formation of Preferential Trading Arrangements. </a:t>
            </a:r>
            <a:r>
              <a:rPr lang="en-US" sz="1050" i="1" dirty="0">
                <a:latin typeface="Georgia" panose="02040502050405020303" pitchFamily="18" charset="0"/>
              </a:rPr>
              <a:t>International Organization</a:t>
            </a:r>
            <a:r>
              <a:rPr lang="en-US" sz="1050" dirty="0">
                <a:latin typeface="Georgia" panose="02040502050405020303" pitchFamily="18" charset="0"/>
              </a:rPr>
              <a:t>, </a:t>
            </a:r>
            <a:r>
              <a:rPr lang="en-US" sz="1050" i="1" dirty="0">
                <a:latin typeface="Georgia" panose="02040502050405020303" pitchFamily="18" charset="0"/>
              </a:rPr>
              <a:t>57</a:t>
            </a:r>
            <a:r>
              <a:rPr lang="en-US" sz="1050" dirty="0">
                <a:latin typeface="Georgia" panose="02040502050405020303" pitchFamily="18" charset="0"/>
              </a:rPr>
              <a:t>(4), 829–862.</a:t>
            </a:r>
          </a:p>
          <a:p>
            <a:pPr marL="0" indent="0">
              <a:buNone/>
            </a:pPr>
            <a:r>
              <a:rPr lang="en-US" sz="1050" dirty="0">
                <a:latin typeface="Georgia" panose="02040502050405020303" pitchFamily="18" charset="0"/>
              </a:rPr>
              <a:t>Regan, P. M., &amp; Henderson, E. A. (2002). Democracy, threats and political repression in developing countries: Are democracies internally less violent? </a:t>
            </a:r>
            <a:r>
              <a:rPr lang="en-US" sz="1050" i="1" dirty="0">
                <a:latin typeface="Georgia" panose="02040502050405020303" pitchFamily="18" charset="0"/>
              </a:rPr>
              <a:t>Third World Quarterly</a:t>
            </a:r>
            <a:r>
              <a:rPr lang="en-US" sz="1050" dirty="0">
                <a:latin typeface="Georgia" panose="02040502050405020303" pitchFamily="18" charset="0"/>
              </a:rPr>
              <a:t>, </a:t>
            </a:r>
            <a:r>
              <a:rPr lang="en-US" sz="1050" i="1" dirty="0">
                <a:latin typeface="Georgia" panose="02040502050405020303" pitchFamily="18" charset="0"/>
              </a:rPr>
              <a:t>23</a:t>
            </a:r>
            <a:r>
              <a:rPr lang="en-US" sz="1050" dirty="0">
                <a:latin typeface="Georgia" panose="02040502050405020303" pitchFamily="18" charset="0"/>
              </a:rPr>
              <a:t>(1), 119–136. https://doi.org/10.1080/01436590220108207</a:t>
            </a:r>
          </a:p>
          <a:p>
            <a:pPr marL="0" indent="0">
              <a:buNone/>
            </a:pPr>
            <a:r>
              <a:rPr lang="en-US" sz="1050" dirty="0">
                <a:latin typeface="Georgia" panose="02040502050405020303" pitchFamily="18" charset="0"/>
              </a:rPr>
              <a:t>Rodrik, D. (1992). </a:t>
            </a:r>
            <a:r>
              <a:rPr lang="en-US" sz="1050" i="1" dirty="0">
                <a:latin typeface="Georgia" panose="02040502050405020303" pitchFamily="18" charset="0"/>
              </a:rPr>
              <a:t>The Rush to Free Trade in the Developing World: Why So Late? Why Now? Will it Last?</a:t>
            </a:r>
            <a:r>
              <a:rPr lang="en-US" sz="1050" dirty="0">
                <a:latin typeface="Georgia" panose="02040502050405020303" pitchFamily="18" charset="0"/>
              </a:rPr>
              <a:t> (No. w3947). Cambridge, MA: National Bureau of Economic Research. https://doi.org/10.3386/w3947</a:t>
            </a:r>
          </a:p>
          <a:p>
            <a:pPr marL="0" indent="0">
              <a:buNone/>
            </a:pPr>
            <a:r>
              <a:rPr lang="en-US" sz="1050" dirty="0">
                <a:latin typeface="Georgia" panose="02040502050405020303" pitchFamily="18" charset="0"/>
              </a:rPr>
              <a:t>Schamis, H. E. (1999). Distributional Coalitions and the Politics of Economic Reform in Latin America. </a:t>
            </a:r>
            <a:r>
              <a:rPr lang="en-US" sz="1050" i="1" dirty="0">
                <a:latin typeface="Georgia" panose="02040502050405020303" pitchFamily="18" charset="0"/>
              </a:rPr>
              <a:t>World Politics</a:t>
            </a:r>
            <a:r>
              <a:rPr lang="en-US" sz="1050" dirty="0">
                <a:latin typeface="Georgia" panose="02040502050405020303" pitchFamily="18" charset="0"/>
              </a:rPr>
              <a:t>, </a:t>
            </a:r>
            <a:r>
              <a:rPr lang="en-US" sz="1050" i="1" dirty="0">
                <a:latin typeface="Georgia" panose="02040502050405020303" pitchFamily="18" charset="0"/>
              </a:rPr>
              <a:t>51</a:t>
            </a:r>
            <a:r>
              <a:rPr lang="en-US" sz="1050" dirty="0">
                <a:latin typeface="Georgia" panose="02040502050405020303" pitchFamily="18" charset="0"/>
              </a:rPr>
              <a:t>(2), 236–268. https://doi.org/10.1017/S0043887100008182</a:t>
            </a:r>
          </a:p>
          <a:p>
            <a:pPr marL="0" indent="0">
              <a:buNone/>
            </a:pPr>
            <a:r>
              <a:rPr lang="en-US" sz="1050" dirty="0">
                <a:latin typeface="Georgia" panose="02040502050405020303" pitchFamily="18" charset="0"/>
              </a:rPr>
              <a:t>Staiger, R. W., &amp; Tabellini, G. (1999). Do Gatt Rules Help Governments Make Domestic Commitments? </a:t>
            </a:r>
            <a:r>
              <a:rPr lang="en-US" sz="1050" i="1" dirty="0">
                <a:latin typeface="Georgia" panose="02040502050405020303" pitchFamily="18" charset="0"/>
              </a:rPr>
              <a:t>Economics &amp; Politics</a:t>
            </a:r>
            <a:r>
              <a:rPr lang="en-US" sz="1050" dirty="0">
                <a:latin typeface="Georgia" panose="02040502050405020303" pitchFamily="18" charset="0"/>
              </a:rPr>
              <a:t>, </a:t>
            </a:r>
            <a:r>
              <a:rPr lang="en-US" sz="1050" i="1" dirty="0">
                <a:latin typeface="Georgia" panose="02040502050405020303" pitchFamily="18" charset="0"/>
              </a:rPr>
              <a:t>11</a:t>
            </a:r>
            <a:r>
              <a:rPr lang="en-US" sz="1050" dirty="0">
                <a:latin typeface="Georgia" panose="02040502050405020303" pitchFamily="18" charset="0"/>
              </a:rPr>
              <a:t>(2), 109–144. https://doi.org/10.1111/1468-0343.00055</a:t>
            </a:r>
          </a:p>
          <a:p>
            <a:pPr marL="0" indent="0">
              <a:buNone/>
            </a:pPr>
            <a:r>
              <a:rPr lang="en-US" sz="1050" dirty="0">
                <a:latin typeface="Georgia" panose="02040502050405020303" pitchFamily="18" charset="0"/>
              </a:rPr>
              <a:t>Wintrobe, R. (1998). </a:t>
            </a:r>
            <a:r>
              <a:rPr lang="en-US" sz="1050" i="1" dirty="0">
                <a:latin typeface="Georgia" panose="02040502050405020303" pitchFamily="18" charset="0"/>
              </a:rPr>
              <a:t>The political economy of dictatorship /</a:t>
            </a:r>
            <a:r>
              <a:rPr lang="en-US" sz="1050" dirty="0">
                <a:latin typeface="Georgia" panose="02040502050405020303" pitchFamily="18" charset="0"/>
              </a:rPr>
              <a:t>. Cambridge, UK ; Cambridge University Press,.</a:t>
            </a:r>
          </a:p>
          <a:p>
            <a:endParaRPr lang="en-US" dirty="0"/>
          </a:p>
        </p:txBody>
      </p:sp>
    </p:spTree>
    <p:extLst>
      <p:ext uri="{BB962C8B-B14F-4D97-AF65-F5344CB8AC3E}">
        <p14:creationId xmlns:p14="http://schemas.microsoft.com/office/powerpoint/2010/main" val="204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411-4E46-468A-90D2-4EEC51DE7DCA}"/>
              </a:ext>
            </a:extLst>
          </p:cNvPr>
          <p:cNvSpPr>
            <a:spLocks noGrp="1"/>
          </p:cNvSpPr>
          <p:nvPr>
            <p:ph type="title"/>
          </p:nvPr>
        </p:nvSpPr>
        <p:spPr/>
        <p:txBody>
          <a:bodyPr anchor="ctr"/>
          <a:lstStyle/>
          <a:p>
            <a:r>
              <a:rPr lang="en-US" sz="3600" b="1" dirty="0"/>
              <a:t>Research Question</a:t>
            </a:r>
          </a:p>
        </p:txBody>
      </p:sp>
      <p:sp>
        <p:nvSpPr>
          <p:cNvPr id="3" name="Content Placeholder 2">
            <a:extLst>
              <a:ext uri="{FF2B5EF4-FFF2-40B4-BE49-F238E27FC236}">
                <a16:creationId xmlns:a16="http://schemas.microsoft.com/office/drawing/2014/main" id="{0F9D510D-AEF4-40C4-B95B-917B6115D08D}"/>
              </a:ext>
            </a:extLst>
          </p:cNvPr>
          <p:cNvSpPr>
            <a:spLocks noGrp="1"/>
          </p:cNvSpPr>
          <p:nvPr>
            <p:ph idx="1"/>
          </p:nvPr>
        </p:nvSpPr>
        <p:spPr>
          <a:xfrm>
            <a:off x="553123" y="1426024"/>
            <a:ext cx="7628068" cy="841468"/>
          </a:xfrm>
        </p:spPr>
        <p:txBody>
          <a:bodyPr/>
          <a:lstStyle/>
          <a:p>
            <a:pPr marL="0" indent="0">
              <a:spcBef>
                <a:spcPts val="1200"/>
              </a:spcBef>
              <a:spcAft>
                <a:spcPts val="1200"/>
              </a:spcAft>
              <a:buNone/>
            </a:pPr>
            <a:r>
              <a:rPr lang="en-US" sz="2000" dirty="0">
                <a:latin typeface="Georgia" panose="02040502050405020303" pitchFamily="18" charset="0"/>
                <a:cs typeface="Georgia" charset="0"/>
              </a:rPr>
              <a:t>Empirical puzzle: </a:t>
            </a:r>
            <a:r>
              <a:rPr lang="en-US" sz="2000" dirty="0">
                <a:latin typeface="Georgia" panose="02040502050405020303" pitchFamily="18" charset="0"/>
              </a:rPr>
              <a:t>Preferential trade agreements (hereafter PTAs) </a:t>
            </a:r>
            <a:r>
              <a:rPr lang="en-US" sz="2000" dirty="0">
                <a:latin typeface="Georgia" panose="02040502050405020303" pitchFamily="18" charset="0"/>
                <a:cs typeface="Georgia" charset="0"/>
              </a:rPr>
              <a:t> negotiation between South Africa and the EU in 1994</a:t>
            </a:r>
          </a:p>
          <a:p>
            <a:pPr marL="0" indent="0">
              <a:spcBef>
                <a:spcPts val="1200"/>
              </a:spcBef>
              <a:spcAft>
                <a:spcPts val="1200"/>
              </a:spcAft>
              <a:buNone/>
            </a:pPr>
            <a:endParaRPr lang="en-US" sz="2000" dirty="0">
              <a:latin typeface="Georgia" panose="02040502050405020303" pitchFamily="18" charset="0"/>
            </a:endParaRPr>
          </a:p>
          <a:p>
            <a:pPr marL="0" indent="0">
              <a:spcBef>
                <a:spcPts val="1200"/>
              </a:spcBef>
              <a:spcAft>
                <a:spcPts val="1200"/>
              </a:spcAft>
              <a:buNone/>
            </a:pPr>
            <a:endParaRPr lang="en-US" sz="2000" dirty="0">
              <a:latin typeface="Georgia" panose="02040502050405020303" pitchFamily="18" charset="0"/>
            </a:endParaRPr>
          </a:p>
          <a:p>
            <a:pPr>
              <a:spcBef>
                <a:spcPts val="1200"/>
              </a:spcBef>
              <a:spcAft>
                <a:spcPts val="1200"/>
              </a:spcAft>
            </a:pPr>
            <a:endParaRPr lang="en-US" sz="2400" dirty="0">
              <a:latin typeface="Georgia" charset="0"/>
              <a:cs typeface="Georgia" charset="0"/>
            </a:endParaRPr>
          </a:p>
        </p:txBody>
      </p:sp>
      <p:sp>
        <p:nvSpPr>
          <p:cNvPr id="7" name="Content Placeholder 2">
            <a:extLst>
              <a:ext uri="{FF2B5EF4-FFF2-40B4-BE49-F238E27FC236}">
                <a16:creationId xmlns:a16="http://schemas.microsoft.com/office/drawing/2014/main" id="{39E2DFBD-D1B3-471F-B358-D2E61C11D989}"/>
              </a:ext>
            </a:extLst>
          </p:cNvPr>
          <p:cNvSpPr txBox="1">
            <a:spLocks/>
          </p:cNvSpPr>
          <p:nvPr/>
        </p:nvSpPr>
        <p:spPr>
          <a:xfrm>
            <a:off x="553123" y="2345196"/>
            <a:ext cx="7773296" cy="112475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200"/>
              </a:spcBef>
              <a:spcAft>
                <a:spcPts val="1200"/>
              </a:spcAft>
              <a:buNone/>
            </a:pPr>
            <a:r>
              <a:rPr lang="en-US" sz="2000" dirty="0">
                <a:latin typeface="Georgia" panose="02040502050405020303" pitchFamily="18" charset="0"/>
              </a:rPr>
              <a:t>Research question: </a:t>
            </a:r>
            <a:r>
              <a:rPr lang="en-US" sz="2000" b="1" dirty="0">
                <a:latin typeface="Georgia" panose="02040502050405020303" pitchFamily="18" charset="0"/>
              </a:rPr>
              <a:t>Why and when </a:t>
            </a:r>
            <a:r>
              <a:rPr lang="en-US" sz="2000" dirty="0">
                <a:latin typeface="Georgia" panose="02040502050405020303" pitchFamily="18" charset="0"/>
              </a:rPr>
              <a:t>will leaders in the developing country negotiate South-North preferential trade agreements with provisions of economic reforms?</a:t>
            </a:r>
          </a:p>
          <a:p>
            <a:pPr marL="0" indent="0">
              <a:spcBef>
                <a:spcPts val="1200"/>
              </a:spcBef>
              <a:spcAft>
                <a:spcPts val="1200"/>
              </a:spcAft>
              <a:buFont typeface="Arial"/>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000" dirty="0">
              <a:latin typeface="Georgia" panose="02040502050405020303" pitchFamily="18" charset="0"/>
            </a:endParaRPr>
          </a:p>
          <a:p>
            <a:pPr>
              <a:spcBef>
                <a:spcPts val="1200"/>
              </a:spcBef>
              <a:spcAft>
                <a:spcPts val="1200"/>
              </a:spcAft>
            </a:pPr>
            <a:endParaRPr lang="en-US" sz="2400" dirty="0">
              <a:latin typeface="Georgia" charset="0"/>
              <a:cs typeface="Georgia" charset="0"/>
            </a:endParaRPr>
          </a:p>
        </p:txBody>
      </p:sp>
      <p:sp>
        <p:nvSpPr>
          <p:cNvPr id="8" name="Content Placeholder 2">
            <a:extLst>
              <a:ext uri="{FF2B5EF4-FFF2-40B4-BE49-F238E27FC236}">
                <a16:creationId xmlns:a16="http://schemas.microsoft.com/office/drawing/2014/main" id="{24183EAD-F49D-4074-9C01-469CEDE6B6EB}"/>
              </a:ext>
            </a:extLst>
          </p:cNvPr>
          <p:cNvSpPr txBox="1">
            <a:spLocks/>
          </p:cNvSpPr>
          <p:nvPr/>
        </p:nvSpPr>
        <p:spPr>
          <a:xfrm>
            <a:off x="553123" y="3572174"/>
            <a:ext cx="7714129" cy="191185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200"/>
              </a:spcBef>
              <a:spcAft>
                <a:spcPts val="1200"/>
              </a:spcAft>
              <a:buNone/>
            </a:pPr>
            <a:r>
              <a:rPr lang="en-US" sz="2000" dirty="0">
                <a:latin typeface="Georgia" panose="02040502050405020303" pitchFamily="18" charset="0"/>
              </a:rPr>
              <a:t>Why important?</a:t>
            </a:r>
          </a:p>
          <a:p>
            <a:pPr lvl="1">
              <a:spcBef>
                <a:spcPts val="0"/>
              </a:spcBef>
              <a:spcAft>
                <a:spcPts val="600"/>
              </a:spcAft>
              <a:buFont typeface="Wingdings" panose="05000000000000000000" pitchFamily="2" charset="2"/>
              <a:buChar char="Ø"/>
            </a:pPr>
            <a:r>
              <a:rPr lang="en-US" sz="1800" dirty="0">
                <a:latin typeface="Georgia" panose="02040502050405020303" pitchFamily="18" charset="0"/>
              </a:rPr>
              <a:t>South-North PTA is rapidly growing.</a:t>
            </a:r>
          </a:p>
          <a:p>
            <a:pPr lvl="1">
              <a:spcBef>
                <a:spcPts val="0"/>
              </a:spcBef>
              <a:spcAft>
                <a:spcPts val="600"/>
              </a:spcAft>
              <a:buFont typeface="Wingdings" panose="05000000000000000000" pitchFamily="2" charset="2"/>
              <a:buChar char="Ø"/>
            </a:pPr>
            <a:r>
              <a:rPr lang="en-US" sz="1800" dirty="0">
                <a:latin typeface="Georgia" panose="02040502050405020303" pitchFamily="18" charset="0"/>
              </a:rPr>
              <a:t>A specific agreement, but contributes to a larger debate: Do PTAs change leaders’ behaviours, or leader self-select into the treaty?</a:t>
            </a:r>
          </a:p>
          <a:p>
            <a:pPr lvl="2">
              <a:spcBef>
                <a:spcPts val="0"/>
              </a:spcBef>
              <a:spcAft>
                <a:spcPts val="600"/>
              </a:spcAft>
              <a:buFont typeface="Wingdings" panose="05000000000000000000" pitchFamily="2" charset="2"/>
              <a:buChar char="Ø"/>
            </a:pPr>
            <a:r>
              <a:rPr lang="en-US" sz="1800" dirty="0">
                <a:latin typeface="Georgia" panose="02040502050405020303" pitchFamily="18" charset="0"/>
              </a:rPr>
              <a:t> Power imbalances reflect political costs and motives.</a:t>
            </a:r>
          </a:p>
          <a:p>
            <a:pPr marL="0" indent="0">
              <a:spcBef>
                <a:spcPts val="1200"/>
              </a:spcBef>
              <a:spcAft>
                <a:spcPts val="1200"/>
              </a:spcAft>
              <a:buFont typeface="Arial"/>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000" dirty="0">
              <a:latin typeface="Georgia" panose="02040502050405020303" pitchFamily="18" charset="0"/>
            </a:endParaRPr>
          </a:p>
          <a:p>
            <a:pPr>
              <a:spcBef>
                <a:spcPts val="1200"/>
              </a:spcBef>
              <a:spcAft>
                <a:spcPts val="1200"/>
              </a:spcAft>
            </a:pPr>
            <a:endParaRPr lang="en-US" sz="2400" dirty="0">
              <a:latin typeface="Georgia" charset="0"/>
              <a:cs typeface="Georgia" charset="0"/>
            </a:endParaRPr>
          </a:p>
        </p:txBody>
      </p:sp>
    </p:spTree>
    <p:custDataLst>
      <p:tags r:id="rId1"/>
    </p:custDataLst>
    <p:extLst>
      <p:ext uri="{BB962C8B-B14F-4D97-AF65-F5344CB8AC3E}">
        <p14:creationId xmlns:p14="http://schemas.microsoft.com/office/powerpoint/2010/main" val="450006115"/>
      </p:ext>
    </p:extLst>
  </p:cSld>
  <p:clrMapOvr>
    <a:masterClrMapping/>
  </p:clrMapOvr>
  <mc:AlternateContent xmlns:mc="http://schemas.openxmlformats.org/markup-compatibility/2006" xmlns:p14="http://schemas.microsoft.com/office/powerpoint/2010/main">
    <mc:Choice Requires="p14">
      <p:transition spd="slow" p14:dur="2000" advTm="184580"/>
    </mc:Choice>
    <mc:Fallback xmlns="">
      <p:transition spd="slow" advTm="1845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411-4E46-468A-90D2-4EEC51DE7DCA}"/>
              </a:ext>
            </a:extLst>
          </p:cNvPr>
          <p:cNvSpPr>
            <a:spLocks noGrp="1"/>
          </p:cNvSpPr>
          <p:nvPr>
            <p:ph type="title"/>
          </p:nvPr>
        </p:nvSpPr>
        <p:spPr/>
        <p:txBody>
          <a:bodyPr anchor="ctr"/>
          <a:lstStyle/>
          <a:p>
            <a:r>
              <a:rPr lang="en-US" sz="3600" b="1" dirty="0"/>
              <a:t>Context and Rationale</a:t>
            </a:r>
          </a:p>
        </p:txBody>
      </p:sp>
      <p:sp>
        <p:nvSpPr>
          <p:cNvPr id="3" name="Content Placeholder 2">
            <a:extLst>
              <a:ext uri="{FF2B5EF4-FFF2-40B4-BE49-F238E27FC236}">
                <a16:creationId xmlns:a16="http://schemas.microsoft.com/office/drawing/2014/main" id="{0F9D510D-AEF4-40C4-B95B-917B6115D08D}"/>
              </a:ext>
            </a:extLst>
          </p:cNvPr>
          <p:cNvSpPr>
            <a:spLocks noGrp="1"/>
          </p:cNvSpPr>
          <p:nvPr>
            <p:ph idx="1"/>
          </p:nvPr>
        </p:nvSpPr>
        <p:spPr>
          <a:xfrm>
            <a:off x="602428" y="1333949"/>
            <a:ext cx="7949901" cy="898264"/>
          </a:xfrm>
        </p:spPr>
        <p:txBody>
          <a:bodyPr/>
          <a:lstStyle/>
          <a:p>
            <a:pPr marL="0" indent="0">
              <a:spcBef>
                <a:spcPts val="1200"/>
              </a:spcBef>
              <a:spcAft>
                <a:spcPts val="600"/>
              </a:spcAft>
              <a:buNone/>
            </a:pPr>
            <a:r>
              <a:rPr lang="en-US" sz="2000" dirty="0">
                <a:latin typeface="Georgia" panose="02040502050405020303" pitchFamily="18" charset="0"/>
              </a:rPr>
              <a:t>Two themes in the literature: </a:t>
            </a:r>
          </a:p>
          <a:p>
            <a:pPr lvl="1">
              <a:spcBef>
                <a:spcPts val="0"/>
              </a:spcBef>
              <a:spcAft>
                <a:spcPts val="600"/>
              </a:spcAft>
              <a:buFont typeface="Wingdings" panose="05000000000000000000" pitchFamily="2" charset="2"/>
              <a:buChar char="Ø"/>
            </a:pPr>
            <a:r>
              <a:rPr lang="en-US" sz="2000" dirty="0">
                <a:latin typeface="Georgia" panose="02040502050405020303" pitchFamily="18" charset="0"/>
                <a:cs typeface="Georgia" charset="0"/>
              </a:rPr>
              <a:t>Effects vs. </a:t>
            </a:r>
            <a:r>
              <a:rPr lang="en-US" sz="2000" b="1" dirty="0">
                <a:latin typeface="Georgia" panose="02040502050405020303" pitchFamily="18" charset="0"/>
                <a:cs typeface="Georgia" charset="0"/>
              </a:rPr>
              <a:t>Causes</a:t>
            </a:r>
            <a:r>
              <a:rPr lang="en-US" sz="2000" dirty="0">
                <a:latin typeface="Georgia" panose="02040502050405020303" pitchFamily="18" charset="0"/>
                <a:cs typeface="Georgia" charset="0"/>
              </a:rPr>
              <a:t> of PTAs</a:t>
            </a:r>
            <a:endParaRPr lang="en-US" sz="2400" dirty="0">
              <a:latin typeface="Georgia" panose="02040502050405020303" pitchFamily="18" charset="0"/>
              <a:cs typeface="Georgia" charset="0"/>
            </a:endParaRPr>
          </a:p>
          <a:p>
            <a:pPr marL="457200" lvl="1" indent="0">
              <a:spcBef>
                <a:spcPts val="1200"/>
              </a:spcBef>
              <a:spcAft>
                <a:spcPts val="1200"/>
              </a:spcAft>
              <a:buNone/>
            </a:pPr>
            <a:endParaRPr lang="en-US" sz="2000" dirty="0">
              <a:latin typeface="Georgia" panose="02040502050405020303" pitchFamily="18" charset="0"/>
            </a:endParaRPr>
          </a:p>
          <a:p>
            <a:pPr lvl="1">
              <a:spcBef>
                <a:spcPts val="1200"/>
              </a:spcBef>
              <a:spcAft>
                <a:spcPts val="1200"/>
              </a:spcAft>
            </a:pPr>
            <a:endParaRPr lang="en-US" sz="2000" dirty="0">
              <a:latin typeface="Georgia" panose="02040502050405020303" pitchFamily="18" charset="0"/>
            </a:endParaRPr>
          </a:p>
          <a:p>
            <a:pPr marL="0" indent="0">
              <a:spcBef>
                <a:spcPts val="1200"/>
              </a:spcBef>
              <a:spcAft>
                <a:spcPts val="1200"/>
              </a:spcAft>
              <a:buNone/>
            </a:pPr>
            <a:endParaRPr lang="en-US" sz="2000" dirty="0">
              <a:latin typeface="Georgia" panose="02040502050405020303" pitchFamily="18" charset="0"/>
            </a:endParaRPr>
          </a:p>
          <a:p>
            <a:pPr marL="0" indent="0">
              <a:spcBef>
                <a:spcPts val="1200"/>
              </a:spcBef>
              <a:spcAft>
                <a:spcPts val="1200"/>
              </a:spcAft>
              <a:buNone/>
            </a:pPr>
            <a:endParaRPr lang="en-US" sz="2400" dirty="0">
              <a:latin typeface="Georgia" charset="0"/>
              <a:cs typeface="Georgia" charset="0"/>
            </a:endParaRPr>
          </a:p>
        </p:txBody>
      </p:sp>
      <p:sp>
        <p:nvSpPr>
          <p:cNvPr id="4" name="Content Placeholder 2">
            <a:extLst>
              <a:ext uri="{FF2B5EF4-FFF2-40B4-BE49-F238E27FC236}">
                <a16:creationId xmlns:a16="http://schemas.microsoft.com/office/drawing/2014/main" id="{B4080467-D46C-4BF1-B0F0-D495902CBFC4}"/>
              </a:ext>
            </a:extLst>
          </p:cNvPr>
          <p:cNvSpPr txBox="1">
            <a:spLocks/>
          </p:cNvSpPr>
          <p:nvPr/>
        </p:nvSpPr>
        <p:spPr>
          <a:xfrm>
            <a:off x="-52386" y="5957888"/>
            <a:ext cx="7949901" cy="4476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2" indent="0">
              <a:buNone/>
            </a:pPr>
            <a:r>
              <a:rPr lang="en-US" sz="900" dirty="0">
                <a:latin typeface="Georgia" panose="02040502050405020303" pitchFamily="18" charset="0"/>
              </a:rPr>
              <a:t>1. Mansfield &amp; Milner, 2012; Mansfield, Milner, &amp; Rosendorff, 2002. </a:t>
            </a:r>
          </a:p>
          <a:p>
            <a:pPr marL="914400" lvl="2" indent="0">
              <a:buNone/>
            </a:pPr>
            <a:r>
              <a:rPr lang="en-US" sz="900" dirty="0">
                <a:latin typeface="Georgia" panose="02040502050405020303" pitchFamily="18" charset="0"/>
              </a:rPr>
              <a:t>2. Grossman and Helpman, 1995.</a:t>
            </a:r>
          </a:p>
          <a:p>
            <a:pPr marL="914400" lvl="2" indent="0">
              <a:buNone/>
            </a:pPr>
            <a:r>
              <a:rPr lang="en-US" sz="900" dirty="0">
                <a:latin typeface="Georgia" panose="02040502050405020303" pitchFamily="18" charset="0"/>
              </a:rPr>
              <a:t>3. Staiger &amp; Tabellini, 1999. </a:t>
            </a:r>
          </a:p>
          <a:p>
            <a:pPr lvl="2">
              <a:spcBef>
                <a:spcPts val="0"/>
              </a:spcBef>
              <a:spcAft>
                <a:spcPts val="600"/>
              </a:spcAft>
              <a:buFont typeface="Wingdings" panose="05000000000000000000" pitchFamily="2" charset="2"/>
              <a:buChar char="Ø"/>
            </a:pPr>
            <a:endParaRPr lang="en-US" sz="900" dirty="0">
              <a:latin typeface="Georgia" panose="02040502050405020303" pitchFamily="18" charset="0"/>
            </a:endParaRPr>
          </a:p>
          <a:p>
            <a:pPr lvl="1">
              <a:spcBef>
                <a:spcPts val="1200"/>
              </a:spcBef>
              <a:spcAft>
                <a:spcPts val="1200"/>
              </a:spcAft>
            </a:pPr>
            <a:endParaRPr lang="en-US" sz="900" dirty="0">
              <a:latin typeface="Georgia" panose="02040502050405020303" pitchFamily="18" charset="0"/>
            </a:endParaRPr>
          </a:p>
          <a:p>
            <a:pPr lvl="1">
              <a:spcBef>
                <a:spcPts val="1200"/>
              </a:spcBef>
              <a:spcAft>
                <a:spcPts val="1200"/>
              </a:spcAft>
            </a:pPr>
            <a:endParaRPr lang="en-US" sz="900" dirty="0">
              <a:latin typeface="Georgia" panose="02040502050405020303" pitchFamily="18" charset="0"/>
            </a:endParaRPr>
          </a:p>
          <a:p>
            <a:pPr marL="0" indent="0">
              <a:spcBef>
                <a:spcPts val="1200"/>
              </a:spcBef>
              <a:spcAft>
                <a:spcPts val="1200"/>
              </a:spcAft>
              <a:buFont typeface="Arial"/>
              <a:buNone/>
            </a:pPr>
            <a:endParaRPr lang="en-US" sz="900" dirty="0">
              <a:latin typeface="Georgia" panose="02040502050405020303" pitchFamily="18" charset="0"/>
            </a:endParaRPr>
          </a:p>
          <a:p>
            <a:pPr marL="0" indent="0">
              <a:spcBef>
                <a:spcPts val="1200"/>
              </a:spcBef>
              <a:spcAft>
                <a:spcPts val="1200"/>
              </a:spcAft>
              <a:buFont typeface="Arial"/>
              <a:buNone/>
            </a:pPr>
            <a:endParaRPr lang="en-US" sz="900" dirty="0">
              <a:latin typeface="Georgia" charset="0"/>
              <a:cs typeface="Georgia" charset="0"/>
            </a:endParaRPr>
          </a:p>
        </p:txBody>
      </p:sp>
      <p:sp>
        <p:nvSpPr>
          <p:cNvPr id="5" name="Content Placeholder 2">
            <a:extLst>
              <a:ext uri="{FF2B5EF4-FFF2-40B4-BE49-F238E27FC236}">
                <a16:creationId xmlns:a16="http://schemas.microsoft.com/office/drawing/2014/main" id="{E7AA866A-96C1-4B6B-B941-57607819E7DD}"/>
              </a:ext>
            </a:extLst>
          </p:cNvPr>
          <p:cNvSpPr txBox="1">
            <a:spLocks/>
          </p:cNvSpPr>
          <p:nvPr/>
        </p:nvSpPr>
        <p:spPr>
          <a:xfrm>
            <a:off x="597048" y="2476948"/>
            <a:ext cx="8670665" cy="332142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200"/>
              </a:spcBef>
              <a:spcAft>
                <a:spcPts val="600"/>
              </a:spcAft>
              <a:buNone/>
            </a:pPr>
            <a:r>
              <a:rPr lang="en-US" sz="2000" dirty="0">
                <a:latin typeface="Georgia" panose="02040502050405020303" pitchFamily="18" charset="0"/>
                <a:cs typeface="Georgia" charset="0"/>
              </a:rPr>
              <a:t>What are the gaps in the literature?</a:t>
            </a:r>
          </a:p>
          <a:p>
            <a:pPr lvl="1">
              <a:spcBef>
                <a:spcPts val="0"/>
              </a:spcBef>
              <a:spcAft>
                <a:spcPts val="600"/>
              </a:spcAft>
              <a:buFont typeface="Wingdings" panose="05000000000000000000" pitchFamily="2" charset="2"/>
              <a:buChar char="Ø"/>
            </a:pPr>
            <a:r>
              <a:rPr lang="en-US" sz="2000" dirty="0">
                <a:latin typeface="Georgia" panose="02040502050405020303" pitchFamily="18" charset="0"/>
              </a:rPr>
              <a:t>Treat PTA as unit of analysis</a:t>
            </a:r>
          </a:p>
          <a:p>
            <a:pPr marL="457200" lvl="1" indent="0">
              <a:spcBef>
                <a:spcPts val="0"/>
              </a:spcBef>
              <a:spcAft>
                <a:spcPts val="600"/>
              </a:spcAft>
              <a:buNone/>
            </a:pPr>
            <a:r>
              <a:rPr lang="en-US" sz="2000" dirty="0">
                <a:latin typeface="Georgia" panose="02040502050405020303" pitchFamily="18" charset="0"/>
                <a:sym typeface="Wingdings" panose="05000000000000000000" pitchFamily="2" charset="2"/>
              </a:rPr>
              <a:t>     Focus on </a:t>
            </a:r>
            <a:r>
              <a:rPr lang="en-US" sz="2000" b="1" dirty="0">
                <a:latin typeface="Georgia" panose="02040502050405020303" pitchFamily="18" charset="0"/>
                <a:sym typeface="Wingdings" panose="05000000000000000000" pitchFamily="2" charset="2"/>
              </a:rPr>
              <a:t>subcategory</a:t>
            </a:r>
            <a:r>
              <a:rPr lang="en-US" sz="2000" dirty="0">
                <a:latin typeface="Georgia" panose="02040502050405020303" pitchFamily="18" charset="0"/>
                <a:sym typeface="Wingdings" panose="05000000000000000000" pitchFamily="2" charset="2"/>
              </a:rPr>
              <a:t> of PTAs, the most costly ones.</a:t>
            </a:r>
          </a:p>
          <a:p>
            <a:pPr marL="457200" lvl="1" indent="0">
              <a:spcBef>
                <a:spcPts val="0"/>
              </a:spcBef>
              <a:spcAft>
                <a:spcPts val="600"/>
              </a:spcAft>
              <a:buNone/>
            </a:pPr>
            <a:endParaRPr lang="en-US" sz="2000" dirty="0">
              <a:latin typeface="Georgia" panose="02040502050405020303" pitchFamily="18" charset="0"/>
              <a:sym typeface="Wingdings" panose="05000000000000000000" pitchFamily="2" charset="2"/>
            </a:endParaRPr>
          </a:p>
          <a:p>
            <a:pPr lvl="1">
              <a:spcBef>
                <a:spcPts val="0"/>
              </a:spcBef>
              <a:spcAft>
                <a:spcPts val="600"/>
              </a:spcAft>
              <a:buFont typeface="Wingdings" panose="05000000000000000000" pitchFamily="2" charset="2"/>
              <a:buChar char="Ø"/>
            </a:pPr>
            <a:r>
              <a:rPr lang="en-US" sz="2000" dirty="0">
                <a:latin typeface="Georgia" panose="02040502050405020303" pitchFamily="18" charset="0"/>
              </a:rPr>
              <a:t>Overlook a key actor</a:t>
            </a:r>
          </a:p>
          <a:p>
            <a:pPr marL="457200" lvl="1" indent="0">
              <a:spcBef>
                <a:spcPts val="0"/>
              </a:spcBef>
              <a:spcAft>
                <a:spcPts val="600"/>
              </a:spcAft>
              <a:buNone/>
            </a:pPr>
            <a:r>
              <a:rPr lang="en-US" sz="1800" dirty="0">
                <a:latin typeface="Georgia" panose="02040502050405020303" pitchFamily="18" charset="0"/>
              </a:rPr>
              <a:t>Literature only looked at median voters</a:t>
            </a:r>
            <a:r>
              <a:rPr lang="en-US" sz="1800" baseline="30000" dirty="0">
                <a:latin typeface="Georgia" panose="02040502050405020303" pitchFamily="18" charset="0"/>
              </a:rPr>
              <a:t>1</a:t>
            </a:r>
            <a:r>
              <a:rPr lang="en-US" sz="1800" dirty="0">
                <a:latin typeface="Georgia" panose="02040502050405020303" pitchFamily="18" charset="0"/>
              </a:rPr>
              <a:t>, interest groups</a:t>
            </a:r>
            <a:r>
              <a:rPr lang="en-US" sz="1800" baseline="30000" dirty="0">
                <a:latin typeface="Georgia" panose="02040502050405020303" pitchFamily="18" charset="0"/>
              </a:rPr>
              <a:t>2</a:t>
            </a:r>
            <a:r>
              <a:rPr lang="en-US" sz="1800" dirty="0">
                <a:latin typeface="Georgia" panose="02040502050405020303" pitchFamily="18" charset="0"/>
              </a:rPr>
              <a:t>, and private sectors</a:t>
            </a:r>
            <a:r>
              <a:rPr lang="en-US" sz="1800" baseline="30000" dirty="0">
                <a:latin typeface="Georgia" panose="02040502050405020303" pitchFamily="18" charset="0"/>
              </a:rPr>
              <a:t>3</a:t>
            </a:r>
            <a:r>
              <a:rPr lang="en-US" sz="1800" dirty="0">
                <a:latin typeface="Georgia" panose="02040502050405020303" pitchFamily="18" charset="0"/>
              </a:rPr>
              <a:t>.</a:t>
            </a:r>
          </a:p>
          <a:p>
            <a:pPr marL="457200" lvl="1" indent="0">
              <a:spcBef>
                <a:spcPts val="0"/>
              </a:spcBef>
              <a:spcAft>
                <a:spcPts val="600"/>
              </a:spcAft>
              <a:buNone/>
            </a:pPr>
            <a:r>
              <a:rPr lang="en-US" sz="2000" dirty="0">
                <a:latin typeface="Georgia" panose="02040502050405020303" pitchFamily="18" charset="0"/>
              </a:rPr>
              <a:t>     Strategic interactions between leader and </a:t>
            </a:r>
            <a:r>
              <a:rPr lang="en-US" sz="2000" b="1" dirty="0">
                <a:latin typeface="Georgia" panose="02040502050405020303" pitchFamily="18" charset="0"/>
              </a:rPr>
              <a:t>opposition</a:t>
            </a:r>
            <a:r>
              <a:rPr lang="en-US" sz="2000" dirty="0">
                <a:latin typeface="Georgia" panose="02040502050405020303" pitchFamily="18" charset="0"/>
              </a:rPr>
              <a:t>.</a:t>
            </a:r>
          </a:p>
          <a:p>
            <a:pPr marL="457200" lvl="1" indent="0">
              <a:spcBef>
                <a:spcPts val="1200"/>
              </a:spcBef>
              <a:spcAft>
                <a:spcPts val="1200"/>
              </a:spcAft>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000" dirty="0">
              <a:latin typeface="Georgia" panose="02040502050405020303" pitchFamily="18" charset="0"/>
            </a:endParaRPr>
          </a:p>
          <a:p>
            <a:pPr marL="0" indent="0">
              <a:spcBef>
                <a:spcPts val="1200"/>
              </a:spcBef>
              <a:spcAft>
                <a:spcPts val="1200"/>
              </a:spcAft>
              <a:buFont typeface="Arial"/>
              <a:buNone/>
            </a:pPr>
            <a:endParaRPr lang="en-US" sz="2400" dirty="0">
              <a:latin typeface="Georgia" charset="0"/>
              <a:cs typeface="Georgia" charset="0"/>
            </a:endParaRPr>
          </a:p>
        </p:txBody>
      </p:sp>
      <p:cxnSp>
        <p:nvCxnSpPr>
          <p:cNvPr id="9" name="Straight Arrow Connector 8">
            <a:extLst>
              <a:ext uri="{FF2B5EF4-FFF2-40B4-BE49-F238E27FC236}">
                <a16:creationId xmlns:a16="http://schemas.microsoft.com/office/drawing/2014/main" id="{87DC6F97-1FDC-45EE-B9D1-78E6AC837046}"/>
              </a:ext>
            </a:extLst>
          </p:cNvPr>
          <p:cNvCxnSpPr>
            <a:cxnSpLocks/>
          </p:cNvCxnSpPr>
          <p:nvPr/>
        </p:nvCxnSpPr>
        <p:spPr>
          <a:xfrm>
            <a:off x="1110727" y="4928025"/>
            <a:ext cx="2958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6749E165-9981-48D7-99A2-35EAF3EF56D5}"/>
              </a:ext>
            </a:extLst>
          </p:cNvPr>
          <p:cNvCxnSpPr>
            <a:cxnSpLocks/>
          </p:cNvCxnSpPr>
          <p:nvPr/>
        </p:nvCxnSpPr>
        <p:spPr>
          <a:xfrm>
            <a:off x="1110727" y="3418114"/>
            <a:ext cx="2958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ustDataLst>
      <p:tags r:id="rId1"/>
    </p:custDataLst>
    <p:extLst>
      <p:ext uri="{BB962C8B-B14F-4D97-AF65-F5344CB8AC3E}">
        <p14:creationId xmlns:p14="http://schemas.microsoft.com/office/powerpoint/2010/main" val="1113776231"/>
      </p:ext>
    </p:extLst>
  </p:cSld>
  <p:clrMapOvr>
    <a:masterClrMapping/>
  </p:clrMapOvr>
  <mc:AlternateContent xmlns:mc="http://schemas.openxmlformats.org/markup-compatibility/2006" xmlns:p14="http://schemas.microsoft.com/office/powerpoint/2010/main">
    <mc:Choice Requires="p14">
      <p:transition spd="slow" p14:dur="2000" advTm="116004"/>
    </mc:Choice>
    <mc:Fallback xmlns="">
      <p:transition spd="slow" advTm="1160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411-4E46-468A-90D2-4EEC51DE7DCA}"/>
              </a:ext>
            </a:extLst>
          </p:cNvPr>
          <p:cNvSpPr>
            <a:spLocks noGrp="1"/>
          </p:cNvSpPr>
          <p:nvPr>
            <p:ph type="title"/>
          </p:nvPr>
        </p:nvSpPr>
        <p:spPr/>
        <p:txBody>
          <a:bodyPr anchor="ctr"/>
          <a:lstStyle/>
          <a:p>
            <a:r>
              <a:rPr lang="en-US" sz="3600" b="1" dirty="0"/>
              <a:t>Argument</a:t>
            </a:r>
          </a:p>
        </p:txBody>
      </p:sp>
      <p:sp>
        <p:nvSpPr>
          <p:cNvPr id="3" name="Content Placeholder 2">
            <a:extLst>
              <a:ext uri="{FF2B5EF4-FFF2-40B4-BE49-F238E27FC236}">
                <a16:creationId xmlns:a16="http://schemas.microsoft.com/office/drawing/2014/main" id="{0F9D510D-AEF4-40C4-B95B-917B6115D08D}"/>
              </a:ext>
            </a:extLst>
          </p:cNvPr>
          <p:cNvSpPr>
            <a:spLocks noGrp="1"/>
          </p:cNvSpPr>
          <p:nvPr>
            <p:ph idx="1"/>
          </p:nvPr>
        </p:nvSpPr>
        <p:spPr>
          <a:xfrm>
            <a:off x="381000" y="1363532"/>
            <a:ext cx="8573845" cy="2874981"/>
          </a:xfrm>
        </p:spPr>
        <p:txBody>
          <a:bodyPr/>
          <a:lstStyle/>
          <a:p>
            <a:pPr marL="457200" lvl="1" indent="0">
              <a:buNone/>
            </a:pPr>
            <a:endParaRPr lang="en-US" sz="2000" dirty="0">
              <a:latin typeface="Georgia" panose="02040502050405020303" pitchFamily="18" charset="0"/>
            </a:endParaRPr>
          </a:p>
          <a:p>
            <a:pPr marL="0" indent="0">
              <a:buNone/>
            </a:pPr>
            <a:r>
              <a:rPr lang="en-US" sz="2200" dirty="0">
                <a:latin typeface="Georgia" panose="02040502050405020303" pitchFamily="18" charset="0"/>
              </a:rPr>
              <a:t>A leader negotiates PTAs </a:t>
            </a:r>
            <a:r>
              <a:rPr lang="en-US" sz="2200" b="1" dirty="0">
                <a:latin typeface="Georgia" panose="02040502050405020303" pitchFamily="18" charset="0"/>
              </a:rPr>
              <a:t>after political crisis </a:t>
            </a:r>
            <a:r>
              <a:rPr lang="en-US" sz="2200" dirty="0">
                <a:latin typeface="Georgia" panose="02040502050405020303" pitchFamily="18" charset="0"/>
              </a:rPr>
              <a:t>to punish the opponents’ past transgression. PTA negotiation is a </a:t>
            </a:r>
            <a:r>
              <a:rPr lang="en-US" sz="2200" b="1" dirty="0">
                <a:latin typeface="Georgia" panose="02040502050405020303" pitchFamily="18" charset="0"/>
              </a:rPr>
              <a:t>deliberate choice</a:t>
            </a:r>
            <a:r>
              <a:rPr lang="en-US" sz="2200" dirty="0">
                <a:latin typeface="Georgia" panose="02040502050405020303" pitchFamily="18" charset="0"/>
              </a:rPr>
              <a:t> that a leader makes to commit to the binding and stringent policy reforms to rearrange the domestic power structures.</a:t>
            </a:r>
          </a:p>
          <a:p>
            <a:pPr marL="457200" lvl="1" indent="0">
              <a:buNone/>
            </a:pPr>
            <a:endParaRPr lang="en-US" sz="2000" dirty="0">
              <a:latin typeface="Georgia" panose="02040502050405020303" pitchFamily="18" charset="0"/>
            </a:endParaRPr>
          </a:p>
          <a:p>
            <a:pPr marL="457200" lvl="1" indent="0">
              <a:buNone/>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p:txBody>
      </p:sp>
    </p:spTree>
    <p:extLst>
      <p:ext uri="{BB962C8B-B14F-4D97-AF65-F5344CB8AC3E}">
        <p14:creationId xmlns:p14="http://schemas.microsoft.com/office/powerpoint/2010/main" val="3057869799"/>
      </p:ext>
    </p:extLst>
  </p:cSld>
  <p:clrMapOvr>
    <a:masterClrMapping/>
  </p:clrMapOvr>
  <mc:AlternateContent xmlns:mc="http://schemas.openxmlformats.org/markup-compatibility/2006" xmlns:p14="http://schemas.microsoft.com/office/powerpoint/2010/main">
    <mc:Choice Requires="p14">
      <p:transition spd="slow" p14:dur="2000" advTm="29695"/>
    </mc:Choice>
    <mc:Fallback xmlns="">
      <p:transition spd="slow" advTm="296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DB0F-BC79-49FE-887E-BBDBCBBAA2FB}"/>
              </a:ext>
            </a:extLst>
          </p:cNvPr>
          <p:cNvSpPr>
            <a:spLocks noGrp="1"/>
          </p:cNvSpPr>
          <p:nvPr>
            <p:ph type="title"/>
          </p:nvPr>
        </p:nvSpPr>
        <p:spPr/>
        <p:txBody>
          <a:bodyPr/>
          <a:lstStyle/>
          <a:p>
            <a:r>
              <a:rPr lang="en-US" sz="3600" b="1" dirty="0"/>
              <a:t>Theory </a:t>
            </a:r>
            <a:endParaRPr lang="en-US" sz="3600" dirty="0"/>
          </a:p>
        </p:txBody>
      </p:sp>
      <p:sp>
        <p:nvSpPr>
          <p:cNvPr id="3" name="Content Placeholder 2">
            <a:extLst>
              <a:ext uri="{FF2B5EF4-FFF2-40B4-BE49-F238E27FC236}">
                <a16:creationId xmlns:a16="http://schemas.microsoft.com/office/drawing/2014/main" id="{D1DC7531-5F5D-41E0-911F-5893A414187F}"/>
              </a:ext>
            </a:extLst>
          </p:cNvPr>
          <p:cNvSpPr>
            <a:spLocks noGrp="1"/>
          </p:cNvSpPr>
          <p:nvPr>
            <p:ph idx="1"/>
          </p:nvPr>
        </p:nvSpPr>
        <p:spPr>
          <a:xfrm>
            <a:off x="287319" y="909891"/>
            <a:ext cx="8569362" cy="581229"/>
          </a:xfrm>
        </p:spPr>
        <p:txBody>
          <a:bodyPr/>
          <a:lstStyle/>
          <a:p>
            <a:pPr marL="514350" indent="-514350">
              <a:buAutoNum type="romanUcParenBoth"/>
            </a:pPr>
            <a:r>
              <a:rPr lang="en-US" sz="2000" dirty="0">
                <a:latin typeface="Georgia" panose="02040502050405020303" pitchFamily="18" charset="0"/>
              </a:rPr>
              <a:t>Economic reform as a political strategy</a:t>
            </a:r>
          </a:p>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a:p>
            <a:pPr marL="0" indent="0">
              <a:spcBef>
                <a:spcPts val="0"/>
              </a:spcBef>
              <a:buNone/>
            </a:pPr>
            <a:r>
              <a:rPr lang="en-US" sz="2000" dirty="0">
                <a:latin typeface="Georgia" panose="02040502050405020303" pitchFamily="18" charset="0"/>
              </a:rPr>
              <a:t>                      </a:t>
            </a:r>
          </a:p>
        </p:txBody>
      </p:sp>
      <p:cxnSp>
        <p:nvCxnSpPr>
          <p:cNvPr id="19" name="Straight Arrow Connector 18">
            <a:extLst>
              <a:ext uri="{FF2B5EF4-FFF2-40B4-BE49-F238E27FC236}">
                <a16:creationId xmlns:a16="http://schemas.microsoft.com/office/drawing/2014/main" id="{A86EDEC5-6C1E-4AAC-B3AF-7D0DE82C94AE}"/>
              </a:ext>
            </a:extLst>
          </p:cNvPr>
          <p:cNvCxnSpPr>
            <a:cxnSpLocks/>
          </p:cNvCxnSpPr>
          <p:nvPr/>
        </p:nvCxnSpPr>
        <p:spPr>
          <a:xfrm flipV="1">
            <a:off x="1916043" y="2364491"/>
            <a:ext cx="225910" cy="2205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F7E2B6D3-7D06-47E3-99F8-96E919F502FA}"/>
              </a:ext>
            </a:extLst>
          </p:cNvPr>
          <p:cNvCxnSpPr>
            <a:cxnSpLocks/>
          </p:cNvCxnSpPr>
          <p:nvPr/>
        </p:nvCxnSpPr>
        <p:spPr>
          <a:xfrm>
            <a:off x="1916043" y="2565755"/>
            <a:ext cx="225910" cy="1810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652D7BF7-26C3-4FEF-BD7D-E1AB66B57166}"/>
              </a:ext>
            </a:extLst>
          </p:cNvPr>
          <p:cNvCxnSpPr>
            <a:cxnSpLocks/>
          </p:cNvCxnSpPr>
          <p:nvPr/>
        </p:nvCxnSpPr>
        <p:spPr>
          <a:xfrm flipV="1">
            <a:off x="5676009" y="2311181"/>
            <a:ext cx="225910" cy="2205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3000F203-814F-4DF3-9EDD-2E72C24E7BC6}"/>
              </a:ext>
            </a:extLst>
          </p:cNvPr>
          <p:cNvCxnSpPr>
            <a:cxnSpLocks/>
          </p:cNvCxnSpPr>
          <p:nvPr/>
        </p:nvCxnSpPr>
        <p:spPr>
          <a:xfrm>
            <a:off x="5676009" y="2540807"/>
            <a:ext cx="225910" cy="1810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TextBox 32">
            <a:extLst>
              <a:ext uri="{FF2B5EF4-FFF2-40B4-BE49-F238E27FC236}">
                <a16:creationId xmlns:a16="http://schemas.microsoft.com/office/drawing/2014/main" id="{F2AD7507-EC32-4969-9709-66E824A5F83B}"/>
              </a:ext>
            </a:extLst>
          </p:cNvPr>
          <p:cNvSpPr txBox="1"/>
          <p:nvPr/>
        </p:nvSpPr>
        <p:spPr>
          <a:xfrm>
            <a:off x="895117" y="1536073"/>
            <a:ext cx="8494059" cy="584775"/>
          </a:xfrm>
          <a:prstGeom prst="rect">
            <a:avLst/>
          </a:prstGeom>
          <a:noFill/>
        </p:spPr>
        <p:txBody>
          <a:bodyPr wrap="square" rtlCol="0">
            <a:spAutoFit/>
          </a:bodyPr>
          <a:lstStyle/>
          <a:p>
            <a:r>
              <a:rPr lang="en-US" sz="1600" dirty="0">
                <a:latin typeface="Georgia" panose="02040502050405020303" pitchFamily="18" charset="0"/>
              </a:rPr>
              <a:t>                 Non-crisis          Political                                 Post-crisis </a:t>
            </a:r>
          </a:p>
          <a:p>
            <a:r>
              <a:rPr lang="en-US" sz="1600" dirty="0">
                <a:latin typeface="Georgia" panose="02040502050405020303" pitchFamily="18" charset="0"/>
              </a:rPr>
              <a:t>                                                Crisis</a:t>
            </a:r>
          </a:p>
        </p:txBody>
      </p:sp>
      <p:cxnSp>
        <p:nvCxnSpPr>
          <p:cNvPr id="38" name="Straight Arrow Connector 37">
            <a:extLst>
              <a:ext uri="{FF2B5EF4-FFF2-40B4-BE49-F238E27FC236}">
                <a16:creationId xmlns:a16="http://schemas.microsoft.com/office/drawing/2014/main" id="{DE64D7A4-9113-400E-A3E0-62C97AB7B0C3}"/>
              </a:ext>
            </a:extLst>
          </p:cNvPr>
          <p:cNvCxnSpPr>
            <a:cxnSpLocks/>
          </p:cNvCxnSpPr>
          <p:nvPr/>
        </p:nvCxnSpPr>
        <p:spPr>
          <a:xfrm flipV="1">
            <a:off x="1242304" y="3022442"/>
            <a:ext cx="7444496" cy="43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672F9676-0769-4FB8-92AE-C507DA601E16}"/>
              </a:ext>
            </a:extLst>
          </p:cNvPr>
          <p:cNvCxnSpPr>
            <a:cxnSpLocks/>
          </p:cNvCxnSpPr>
          <p:nvPr/>
        </p:nvCxnSpPr>
        <p:spPr>
          <a:xfrm>
            <a:off x="3057331" y="2879846"/>
            <a:ext cx="3" cy="217683"/>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A719C04F-5B30-4D92-8ED4-4496A2F0A880}"/>
              </a:ext>
            </a:extLst>
          </p:cNvPr>
          <p:cNvCxnSpPr>
            <a:cxnSpLocks/>
          </p:cNvCxnSpPr>
          <p:nvPr/>
        </p:nvCxnSpPr>
        <p:spPr>
          <a:xfrm>
            <a:off x="4116024" y="2870961"/>
            <a:ext cx="0" cy="199053"/>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a:extLst>
              <a:ext uri="{FF2B5EF4-FFF2-40B4-BE49-F238E27FC236}">
                <a16:creationId xmlns:a16="http://schemas.microsoft.com/office/drawing/2014/main" id="{0561EEFD-F6F1-44C2-A20B-4D25E6B48150}"/>
              </a:ext>
            </a:extLst>
          </p:cNvPr>
          <p:cNvCxnSpPr>
            <a:cxnSpLocks/>
          </p:cNvCxnSpPr>
          <p:nvPr/>
        </p:nvCxnSpPr>
        <p:spPr>
          <a:xfrm>
            <a:off x="3052326" y="2008506"/>
            <a:ext cx="14588" cy="1626694"/>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68488665-FE77-483E-A0BC-FD949CF8B7C5}"/>
              </a:ext>
            </a:extLst>
          </p:cNvPr>
          <p:cNvSpPr/>
          <p:nvPr/>
        </p:nvSpPr>
        <p:spPr>
          <a:xfrm>
            <a:off x="122474" y="3791744"/>
            <a:ext cx="1494451" cy="369332"/>
          </a:xfrm>
          <a:prstGeom prst="rect">
            <a:avLst/>
          </a:prstGeom>
        </p:spPr>
        <p:txBody>
          <a:bodyPr wrap="square">
            <a:spAutoFit/>
          </a:bodyPr>
          <a:lstStyle/>
          <a:p>
            <a:r>
              <a:rPr lang="en-US" dirty="0">
                <a:latin typeface="Georgia" panose="02040502050405020303" pitchFamily="18" charset="0"/>
              </a:rPr>
              <a:t>Opposition:</a:t>
            </a:r>
          </a:p>
        </p:txBody>
      </p:sp>
      <p:sp>
        <p:nvSpPr>
          <p:cNvPr id="30" name="Rectangle 29">
            <a:extLst>
              <a:ext uri="{FF2B5EF4-FFF2-40B4-BE49-F238E27FC236}">
                <a16:creationId xmlns:a16="http://schemas.microsoft.com/office/drawing/2014/main" id="{743A4548-16DA-4723-84FF-8FBC37F58103}"/>
              </a:ext>
            </a:extLst>
          </p:cNvPr>
          <p:cNvSpPr/>
          <p:nvPr/>
        </p:nvSpPr>
        <p:spPr>
          <a:xfrm>
            <a:off x="2310106" y="3660902"/>
            <a:ext cx="1494451" cy="707886"/>
          </a:xfrm>
          <a:prstGeom prst="rect">
            <a:avLst/>
          </a:prstGeom>
        </p:spPr>
        <p:txBody>
          <a:bodyPr wrap="square">
            <a:spAutoFit/>
          </a:bodyPr>
          <a:lstStyle/>
          <a:p>
            <a:pPr algn="ctr"/>
            <a:r>
              <a:rPr lang="en-US" sz="2000" dirty="0">
                <a:latin typeface="Georgia" panose="02040502050405020303" pitchFamily="18" charset="0"/>
              </a:rPr>
              <a:t>threatening demands</a:t>
            </a:r>
          </a:p>
        </p:txBody>
      </p:sp>
      <p:sp>
        <p:nvSpPr>
          <p:cNvPr id="31" name="Rectangle 30">
            <a:extLst>
              <a:ext uri="{FF2B5EF4-FFF2-40B4-BE49-F238E27FC236}">
                <a16:creationId xmlns:a16="http://schemas.microsoft.com/office/drawing/2014/main" id="{729EC7FA-C830-49D1-A608-EBCEA6BAE61C}"/>
              </a:ext>
            </a:extLst>
          </p:cNvPr>
          <p:cNvSpPr/>
          <p:nvPr/>
        </p:nvSpPr>
        <p:spPr>
          <a:xfrm>
            <a:off x="3057331" y="2364491"/>
            <a:ext cx="1003697" cy="400110"/>
          </a:xfrm>
          <a:prstGeom prst="rect">
            <a:avLst/>
          </a:prstGeom>
        </p:spPr>
        <p:txBody>
          <a:bodyPr wrap="square">
            <a:spAutoFit/>
          </a:bodyPr>
          <a:lstStyle/>
          <a:p>
            <a:pPr algn="ctr"/>
            <a:r>
              <a:rPr lang="en-US" sz="2000" dirty="0">
                <a:latin typeface="Georgia" panose="02040502050405020303" pitchFamily="18" charset="0"/>
              </a:rPr>
              <a:t>survive</a:t>
            </a:r>
          </a:p>
        </p:txBody>
      </p:sp>
      <p:sp>
        <p:nvSpPr>
          <p:cNvPr id="10" name="Rectangle 9">
            <a:extLst>
              <a:ext uri="{FF2B5EF4-FFF2-40B4-BE49-F238E27FC236}">
                <a16:creationId xmlns:a16="http://schemas.microsoft.com/office/drawing/2014/main" id="{B81D0AFC-AFAA-4013-B94D-ADF2D4AF5405}"/>
              </a:ext>
            </a:extLst>
          </p:cNvPr>
          <p:cNvSpPr/>
          <p:nvPr/>
        </p:nvSpPr>
        <p:spPr>
          <a:xfrm>
            <a:off x="5822756" y="2015713"/>
            <a:ext cx="4442937" cy="1015663"/>
          </a:xfrm>
          <a:prstGeom prst="rect">
            <a:avLst/>
          </a:prstGeom>
        </p:spPr>
        <p:txBody>
          <a:bodyPr wrap="square">
            <a:spAutoFit/>
          </a:bodyPr>
          <a:lstStyle/>
          <a:p>
            <a:r>
              <a:rPr lang="en-US" sz="2000" dirty="0">
                <a:latin typeface="Georgia" panose="02040502050405020303" pitchFamily="18" charset="0"/>
              </a:rPr>
              <a:t> repress more</a:t>
            </a:r>
          </a:p>
          <a:p>
            <a:endParaRPr lang="en-US" sz="2000" dirty="0">
              <a:latin typeface="Georgia" panose="02040502050405020303" pitchFamily="18" charset="0"/>
            </a:endParaRPr>
          </a:p>
          <a:p>
            <a:r>
              <a:rPr lang="en-US" sz="2000" b="1" dirty="0">
                <a:latin typeface="Georgia" panose="02040502050405020303" pitchFamily="18" charset="0"/>
              </a:rPr>
              <a:t> retract rent</a:t>
            </a:r>
            <a:endParaRPr lang="en-US" sz="2000" b="1" dirty="0"/>
          </a:p>
        </p:txBody>
      </p:sp>
      <p:sp>
        <p:nvSpPr>
          <p:cNvPr id="12" name="Rectangle 11">
            <a:extLst>
              <a:ext uri="{FF2B5EF4-FFF2-40B4-BE49-F238E27FC236}">
                <a16:creationId xmlns:a16="http://schemas.microsoft.com/office/drawing/2014/main" id="{28B8EF16-0107-426B-A8BA-59055073292D}"/>
              </a:ext>
            </a:extLst>
          </p:cNvPr>
          <p:cNvSpPr/>
          <p:nvPr/>
        </p:nvSpPr>
        <p:spPr>
          <a:xfrm>
            <a:off x="3403981" y="3342035"/>
            <a:ext cx="1402301" cy="369332"/>
          </a:xfrm>
          <a:prstGeom prst="rect">
            <a:avLst/>
          </a:prstGeom>
        </p:spPr>
        <p:txBody>
          <a:bodyPr wrap="square">
            <a:spAutoFit/>
          </a:bodyPr>
          <a:lstStyle/>
          <a:p>
            <a:r>
              <a:rPr lang="en-US" dirty="0">
                <a:latin typeface="Georgia" panose="02040502050405020303" pitchFamily="18" charset="0"/>
              </a:rPr>
              <a:t>          </a:t>
            </a:r>
            <a:endParaRPr lang="en-US" dirty="0"/>
          </a:p>
        </p:txBody>
      </p:sp>
      <p:sp>
        <p:nvSpPr>
          <p:cNvPr id="13" name="Rectangle 12">
            <a:extLst>
              <a:ext uri="{FF2B5EF4-FFF2-40B4-BE49-F238E27FC236}">
                <a16:creationId xmlns:a16="http://schemas.microsoft.com/office/drawing/2014/main" id="{73BE5FF6-C14C-4A2B-9773-5C0564F08228}"/>
              </a:ext>
            </a:extLst>
          </p:cNvPr>
          <p:cNvSpPr/>
          <p:nvPr/>
        </p:nvSpPr>
        <p:spPr>
          <a:xfrm>
            <a:off x="4152256" y="2328107"/>
            <a:ext cx="1555234" cy="400110"/>
          </a:xfrm>
          <a:prstGeom prst="rect">
            <a:avLst/>
          </a:prstGeom>
        </p:spPr>
        <p:txBody>
          <a:bodyPr wrap="none">
            <a:spAutoFit/>
          </a:bodyPr>
          <a:lstStyle/>
          <a:p>
            <a:r>
              <a:rPr lang="en-US" sz="2000" dirty="0">
                <a:latin typeface="Georgia" panose="02040502050405020303" pitchFamily="18" charset="0"/>
              </a:rPr>
              <a:t>punishment</a:t>
            </a:r>
            <a:endParaRPr lang="en-US" sz="2000" dirty="0"/>
          </a:p>
        </p:txBody>
      </p:sp>
      <p:cxnSp>
        <p:nvCxnSpPr>
          <p:cNvPr id="37" name="Straight Connector 36">
            <a:extLst>
              <a:ext uri="{FF2B5EF4-FFF2-40B4-BE49-F238E27FC236}">
                <a16:creationId xmlns:a16="http://schemas.microsoft.com/office/drawing/2014/main" id="{0703640C-B931-472D-BE88-808069C39FAE}"/>
              </a:ext>
            </a:extLst>
          </p:cNvPr>
          <p:cNvCxnSpPr>
            <a:cxnSpLocks/>
          </p:cNvCxnSpPr>
          <p:nvPr/>
        </p:nvCxnSpPr>
        <p:spPr>
          <a:xfrm>
            <a:off x="4100469" y="2008506"/>
            <a:ext cx="15555" cy="1626694"/>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sp>
        <p:nvSpPr>
          <p:cNvPr id="39" name="Rectangle 38">
            <a:extLst>
              <a:ext uri="{FF2B5EF4-FFF2-40B4-BE49-F238E27FC236}">
                <a16:creationId xmlns:a16="http://schemas.microsoft.com/office/drawing/2014/main" id="{AD8A5F9C-3480-4D3D-8797-4C18D78AD200}"/>
              </a:ext>
            </a:extLst>
          </p:cNvPr>
          <p:cNvSpPr/>
          <p:nvPr/>
        </p:nvSpPr>
        <p:spPr>
          <a:xfrm>
            <a:off x="122475" y="2381089"/>
            <a:ext cx="1494451" cy="369332"/>
          </a:xfrm>
          <a:prstGeom prst="rect">
            <a:avLst/>
          </a:prstGeom>
        </p:spPr>
        <p:txBody>
          <a:bodyPr wrap="square">
            <a:spAutoFit/>
          </a:bodyPr>
          <a:lstStyle/>
          <a:p>
            <a:r>
              <a:rPr lang="en-US" dirty="0">
                <a:latin typeface="Georgia" panose="02040502050405020303" pitchFamily="18" charset="0"/>
              </a:rPr>
              <a:t>Leader:</a:t>
            </a:r>
          </a:p>
        </p:txBody>
      </p:sp>
      <p:sp>
        <p:nvSpPr>
          <p:cNvPr id="40" name="Rectangle 39">
            <a:extLst>
              <a:ext uri="{FF2B5EF4-FFF2-40B4-BE49-F238E27FC236}">
                <a16:creationId xmlns:a16="http://schemas.microsoft.com/office/drawing/2014/main" id="{C9AD0DCA-E930-431D-9B66-341182B3B47C}"/>
              </a:ext>
            </a:extLst>
          </p:cNvPr>
          <p:cNvSpPr/>
          <p:nvPr/>
        </p:nvSpPr>
        <p:spPr>
          <a:xfrm>
            <a:off x="1054862" y="2365700"/>
            <a:ext cx="886781" cy="400110"/>
          </a:xfrm>
          <a:prstGeom prst="rect">
            <a:avLst/>
          </a:prstGeom>
        </p:spPr>
        <p:txBody>
          <a:bodyPr wrap="none">
            <a:spAutoFit/>
          </a:bodyPr>
          <a:lstStyle/>
          <a:p>
            <a:r>
              <a:rPr lang="en-US" sz="2000" dirty="0">
                <a:latin typeface="Georgia" panose="02040502050405020303" pitchFamily="18" charset="0"/>
              </a:rPr>
              <a:t>power</a:t>
            </a:r>
            <a:endParaRPr lang="en-US" sz="2000" dirty="0"/>
          </a:p>
        </p:txBody>
      </p:sp>
      <p:sp>
        <p:nvSpPr>
          <p:cNvPr id="41" name="Rectangle 40">
            <a:extLst>
              <a:ext uri="{FF2B5EF4-FFF2-40B4-BE49-F238E27FC236}">
                <a16:creationId xmlns:a16="http://schemas.microsoft.com/office/drawing/2014/main" id="{575EBAFE-408B-4744-A5AF-844AAF154EA4}"/>
              </a:ext>
            </a:extLst>
          </p:cNvPr>
          <p:cNvSpPr/>
          <p:nvPr/>
        </p:nvSpPr>
        <p:spPr>
          <a:xfrm>
            <a:off x="2101387" y="2040615"/>
            <a:ext cx="1023936" cy="1015663"/>
          </a:xfrm>
          <a:prstGeom prst="rect">
            <a:avLst/>
          </a:prstGeom>
        </p:spPr>
        <p:txBody>
          <a:bodyPr wrap="square">
            <a:spAutoFit/>
          </a:bodyPr>
          <a:lstStyle/>
          <a:p>
            <a:r>
              <a:rPr lang="en-US" sz="2000" dirty="0">
                <a:latin typeface="Georgia" panose="02040502050405020303" pitchFamily="18" charset="0"/>
              </a:rPr>
              <a:t>repress</a:t>
            </a:r>
          </a:p>
          <a:p>
            <a:endParaRPr lang="en-US" sz="2000" dirty="0">
              <a:latin typeface="Georgia" panose="02040502050405020303" pitchFamily="18" charset="0"/>
            </a:endParaRPr>
          </a:p>
          <a:p>
            <a:r>
              <a:rPr lang="en-US" sz="2000" dirty="0">
                <a:latin typeface="Georgia" panose="02040502050405020303" pitchFamily="18" charset="0"/>
              </a:rPr>
              <a:t>rent</a:t>
            </a:r>
            <a:endParaRPr lang="en-US" sz="2000" dirty="0"/>
          </a:p>
        </p:txBody>
      </p:sp>
      <p:sp>
        <p:nvSpPr>
          <p:cNvPr id="23" name="TextBox 22">
            <a:extLst>
              <a:ext uri="{FF2B5EF4-FFF2-40B4-BE49-F238E27FC236}">
                <a16:creationId xmlns:a16="http://schemas.microsoft.com/office/drawing/2014/main" id="{76B5FB5F-D53B-40AE-891D-D7D690379AD1}"/>
              </a:ext>
            </a:extLst>
          </p:cNvPr>
          <p:cNvSpPr txBox="1"/>
          <p:nvPr/>
        </p:nvSpPr>
        <p:spPr>
          <a:xfrm>
            <a:off x="853244" y="5126839"/>
            <a:ext cx="7436651" cy="369332"/>
          </a:xfrm>
          <a:prstGeom prst="rect">
            <a:avLst/>
          </a:prstGeom>
          <a:noFill/>
        </p:spPr>
        <p:txBody>
          <a:bodyPr wrap="none" rtlCol="0">
            <a:spAutoFit/>
          </a:bodyPr>
          <a:lstStyle/>
          <a:p>
            <a:r>
              <a:rPr lang="en-US" b="1" dirty="0">
                <a:latin typeface="Georgia" panose="02040502050405020303" pitchFamily="18" charset="0"/>
              </a:rPr>
              <a:t>Economic reform is a powerful tactic to punish the defectors.</a:t>
            </a:r>
          </a:p>
        </p:txBody>
      </p:sp>
      <p:cxnSp>
        <p:nvCxnSpPr>
          <p:cNvPr id="45" name="Straight Connector 44">
            <a:extLst>
              <a:ext uri="{FF2B5EF4-FFF2-40B4-BE49-F238E27FC236}">
                <a16:creationId xmlns:a16="http://schemas.microsoft.com/office/drawing/2014/main" id="{8F0BB1DF-9187-458E-B07D-9485B3F5B7BA}"/>
              </a:ext>
            </a:extLst>
          </p:cNvPr>
          <p:cNvCxnSpPr>
            <a:cxnSpLocks/>
          </p:cNvCxnSpPr>
          <p:nvPr/>
        </p:nvCxnSpPr>
        <p:spPr>
          <a:xfrm flipV="1">
            <a:off x="340192" y="4736018"/>
            <a:ext cx="8604755" cy="1015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9242323"/>
      </p:ext>
    </p:extLst>
  </p:cSld>
  <p:clrMapOvr>
    <a:masterClrMapping/>
  </p:clrMapOvr>
  <mc:AlternateContent xmlns:mc="http://schemas.openxmlformats.org/markup-compatibility/2006" xmlns:p14="http://schemas.microsoft.com/office/powerpoint/2010/main">
    <mc:Choice Requires="p14">
      <p:transition spd="slow" p14:dur="2000" advTm="193686"/>
    </mc:Choice>
    <mc:Fallback xmlns="">
      <p:transition spd="slow" advTm="1936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DB0F-BC79-49FE-887E-BBDBCBBAA2FB}"/>
              </a:ext>
            </a:extLst>
          </p:cNvPr>
          <p:cNvSpPr>
            <a:spLocks noGrp="1"/>
          </p:cNvSpPr>
          <p:nvPr>
            <p:ph type="title"/>
          </p:nvPr>
        </p:nvSpPr>
        <p:spPr/>
        <p:txBody>
          <a:bodyPr/>
          <a:lstStyle/>
          <a:p>
            <a:r>
              <a:rPr lang="en-US" sz="3600" b="1" dirty="0"/>
              <a:t>Theory (II)</a:t>
            </a:r>
            <a:endParaRPr lang="en-US" sz="3600" dirty="0"/>
          </a:p>
        </p:txBody>
      </p:sp>
      <p:sp>
        <p:nvSpPr>
          <p:cNvPr id="3" name="Content Placeholder 2">
            <a:extLst>
              <a:ext uri="{FF2B5EF4-FFF2-40B4-BE49-F238E27FC236}">
                <a16:creationId xmlns:a16="http://schemas.microsoft.com/office/drawing/2014/main" id="{D1DC7531-5F5D-41E0-911F-5893A414187F}"/>
              </a:ext>
            </a:extLst>
          </p:cNvPr>
          <p:cNvSpPr>
            <a:spLocks noGrp="1"/>
          </p:cNvSpPr>
          <p:nvPr>
            <p:ph idx="1"/>
          </p:nvPr>
        </p:nvSpPr>
        <p:spPr>
          <a:xfrm>
            <a:off x="381000" y="914400"/>
            <a:ext cx="8569362" cy="581229"/>
          </a:xfrm>
        </p:spPr>
        <p:txBody>
          <a:bodyPr/>
          <a:lstStyle/>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514350" indent="-514350">
              <a:buAutoNum type="romanUcParenBoth"/>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a:p>
            <a:pPr marL="0" indent="0">
              <a:spcBef>
                <a:spcPts val="0"/>
              </a:spcBef>
              <a:buNone/>
            </a:pPr>
            <a:r>
              <a:rPr lang="en-US" sz="2000" dirty="0">
                <a:latin typeface="Georgia" panose="02040502050405020303" pitchFamily="18" charset="0"/>
              </a:rPr>
              <a:t>                      </a:t>
            </a:r>
          </a:p>
        </p:txBody>
      </p:sp>
      <p:sp>
        <p:nvSpPr>
          <p:cNvPr id="4" name="Oval 3">
            <a:extLst>
              <a:ext uri="{FF2B5EF4-FFF2-40B4-BE49-F238E27FC236}">
                <a16:creationId xmlns:a16="http://schemas.microsoft.com/office/drawing/2014/main" id="{571C98D2-D5CB-48B3-A0CE-B7A835C1222E}"/>
              </a:ext>
            </a:extLst>
          </p:cNvPr>
          <p:cNvSpPr/>
          <p:nvPr/>
        </p:nvSpPr>
        <p:spPr>
          <a:xfrm>
            <a:off x="1384311" y="3190116"/>
            <a:ext cx="2872741" cy="7745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Georgia" panose="02040502050405020303" pitchFamily="18" charset="0"/>
              </a:rPr>
              <a:t>            Reform </a:t>
            </a:r>
          </a:p>
        </p:txBody>
      </p:sp>
      <p:sp>
        <p:nvSpPr>
          <p:cNvPr id="5" name="Arrow: Down 4">
            <a:extLst>
              <a:ext uri="{FF2B5EF4-FFF2-40B4-BE49-F238E27FC236}">
                <a16:creationId xmlns:a16="http://schemas.microsoft.com/office/drawing/2014/main" id="{95780FB5-660C-4EA9-A447-86631EF2F9A1}"/>
              </a:ext>
            </a:extLst>
          </p:cNvPr>
          <p:cNvSpPr/>
          <p:nvPr/>
        </p:nvSpPr>
        <p:spPr>
          <a:xfrm>
            <a:off x="3524276" y="3403924"/>
            <a:ext cx="301214" cy="322730"/>
          </a:xfrm>
          <a:prstGeom prst="downArrow">
            <a:avLst/>
          </a:prstGeom>
          <a:solidFill>
            <a:schemeClr val="tx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Arrow: Down 5">
            <a:extLst>
              <a:ext uri="{FF2B5EF4-FFF2-40B4-BE49-F238E27FC236}">
                <a16:creationId xmlns:a16="http://schemas.microsoft.com/office/drawing/2014/main" id="{836B3859-7912-4716-8033-345A25383F9E}"/>
              </a:ext>
            </a:extLst>
          </p:cNvPr>
          <p:cNvSpPr/>
          <p:nvPr/>
        </p:nvSpPr>
        <p:spPr>
          <a:xfrm>
            <a:off x="3199691" y="3417679"/>
            <a:ext cx="301214" cy="322730"/>
          </a:xfrm>
          <a:prstGeom prst="downArrow">
            <a:avLst/>
          </a:prstGeom>
          <a:solidFill>
            <a:schemeClr val="accent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FCF3ED5-2B74-479A-91B1-B42572183968}"/>
              </a:ext>
            </a:extLst>
          </p:cNvPr>
          <p:cNvSpPr/>
          <p:nvPr/>
        </p:nvSpPr>
        <p:spPr>
          <a:xfrm>
            <a:off x="4370036" y="3165912"/>
            <a:ext cx="2925184" cy="7987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Georgia" panose="02040502050405020303" pitchFamily="18" charset="0"/>
              </a:rPr>
              <a:t>Reform</a:t>
            </a:r>
          </a:p>
          <a:p>
            <a:pPr algn="ctr"/>
            <a:r>
              <a:rPr lang="en-US" sz="1600" dirty="0">
                <a:latin typeface="Georgia" panose="02040502050405020303" pitchFamily="18" charset="0"/>
              </a:rPr>
              <a:t>Side-payment </a:t>
            </a:r>
          </a:p>
        </p:txBody>
      </p:sp>
      <p:sp>
        <p:nvSpPr>
          <p:cNvPr id="9" name="Arrow: Down 8">
            <a:extLst>
              <a:ext uri="{FF2B5EF4-FFF2-40B4-BE49-F238E27FC236}">
                <a16:creationId xmlns:a16="http://schemas.microsoft.com/office/drawing/2014/main" id="{C0E7844C-1558-48DD-A024-0D5EF0E423EA}"/>
              </a:ext>
            </a:extLst>
          </p:cNvPr>
          <p:cNvSpPr/>
          <p:nvPr/>
        </p:nvSpPr>
        <p:spPr>
          <a:xfrm>
            <a:off x="6193183" y="3239014"/>
            <a:ext cx="301214" cy="322730"/>
          </a:xfrm>
          <a:prstGeom prst="downArrow">
            <a:avLst/>
          </a:prstGeom>
          <a:solidFill>
            <a:schemeClr val="accent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 name="Arrow: Up 9">
            <a:extLst>
              <a:ext uri="{FF2B5EF4-FFF2-40B4-BE49-F238E27FC236}">
                <a16:creationId xmlns:a16="http://schemas.microsoft.com/office/drawing/2014/main" id="{41811053-1D49-486F-BA06-9A2AA50135E9}"/>
              </a:ext>
            </a:extLst>
          </p:cNvPr>
          <p:cNvSpPr/>
          <p:nvPr/>
        </p:nvSpPr>
        <p:spPr>
          <a:xfrm>
            <a:off x="6494397" y="3486928"/>
            <a:ext cx="301214" cy="295836"/>
          </a:xfrm>
          <a:prstGeom prst="upArrow">
            <a:avLst/>
          </a:prstGeom>
          <a:solidFill>
            <a:schemeClr val="accent2"/>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5E6A68-E908-4FC4-A6F5-E703FA575A1B}"/>
              </a:ext>
            </a:extLst>
          </p:cNvPr>
          <p:cNvSpPr/>
          <p:nvPr/>
        </p:nvSpPr>
        <p:spPr>
          <a:xfrm>
            <a:off x="1859878" y="2718954"/>
            <a:ext cx="6456831" cy="369332"/>
          </a:xfrm>
          <a:prstGeom prst="rect">
            <a:avLst/>
          </a:prstGeom>
        </p:spPr>
        <p:txBody>
          <a:bodyPr wrap="square">
            <a:spAutoFit/>
          </a:bodyPr>
          <a:lstStyle/>
          <a:p>
            <a:r>
              <a:rPr lang="en-US" dirty="0">
                <a:latin typeface="Georgia" panose="02040502050405020303" pitchFamily="18" charset="0"/>
              </a:rPr>
              <a:t> Disloyal opponents                    Loyal opponents</a:t>
            </a:r>
          </a:p>
        </p:txBody>
      </p:sp>
      <p:sp>
        <p:nvSpPr>
          <p:cNvPr id="15" name="Rectangle 14">
            <a:extLst>
              <a:ext uri="{FF2B5EF4-FFF2-40B4-BE49-F238E27FC236}">
                <a16:creationId xmlns:a16="http://schemas.microsoft.com/office/drawing/2014/main" id="{BE796D3C-0019-4E66-955F-1FD8649EDED2}"/>
              </a:ext>
            </a:extLst>
          </p:cNvPr>
          <p:cNvSpPr/>
          <p:nvPr/>
        </p:nvSpPr>
        <p:spPr>
          <a:xfrm>
            <a:off x="530290" y="735565"/>
            <a:ext cx="8499438" cy="1969770"/>
          </a:xfrm>
          <a:prstGeom prst="rect">
            <a:avLst/>
          </a:prstGeom>
        </p:spPr>
        <p:txBody>
          <a:bodyPr wrap="square">
            <a:spAutoFit/>
          </a:bodyPr>
          <a:lstStyle/>
          <a:p>
            <a:endParaRPr lang="en-US" sz="2000" dirty="0">
              <a:latin typeface="Georgia" panose="02040502050405020303" pitchFamily="18" charset="0"/>
            </a:endParaRPr>
          </a:p>
          <a:p>
            <a:r>
              <a:rPr lang="en-US" sz="2200" dirty="0">
                <a:latin typeface="Georgia" charset="0"/>
              </a:rPr>
              <a:t>(II) </a:t>
            </a:r>
            <a:r>
              <a:rPr lang="en-US" sz="2000" dirty="0">
                <a:latin typeface="Georgia" panose="02040502050405020303" pitchFamily="18" charset="0"/>
              </a:rPr>
              <a:t>Why negotiating a PTA with major liberal powers?</a:t>
            </a:r>
          </a:p>
          <a:p>
            <a:pPr algn="dist"/>
            <a:endParaRPr lang="en-US" sz="2000" dirty="0">
              <a:latin typeface="Georgia" panose="02040502050405020303" pitchFamily="18" charset="0"/>
            </a:endParaRPr>
          </a:p>
          <a:p>
            <a:pPr lvl="1"/>
            <a:r>
              <a:rPr lang="en-US" sz="2000" dirty="0">
                <a:latin typeface="Georgia" charset="0"/>
              </a:rPr>
              <a:t>a) PTA as a </a:t>
            </a:r>
            <a:r>
              <a:rPr lang="en-US" sz="2000" b="1" dirty="0">
                <a:latin typeface="Georgia" charset="0"/>
              </a:rPr>
              <a:t>signal</a:t>
            </a:r>
            <a:r>
              <a:rPr lang="en-US" sz="2000" dirty="0">
                <a:latin typeface="Georgia" charset="0"/>
              </a:rPr>
              <a:t>: </a:t>
            </a:r>
            <a:r>
              <a:rPr lang="en-US" sz="2000" dirty="0">
                <a:latin typeface="Georgia" charset="0"/>
                <a:sym typeface="Wingdings" panose="05000000000000000000" pitchFamily="2" charset="2"/>
              </a:rPr>
              <a:t>   opposition’s cooperation</a:t>
            </a:r>
          </a:p>
          <a:p>
            <a:pPr lvl="1"/>
            <a:endParaRPr lang="en-US" sz="2000" dirty="0">
              <a:latin typeface="Georgia" charset="0"/>
              <a:sym typeface="Wingdings" panose="05000000000000000000" pitchFamily="2" charset="2"/>
            </a:endParaRPr>
          </a:p>
          <a:p>
            <a:pPr lvl="1">
              <a:spcBef>
                <a:spcPts val="0"/>
              </a:spcBef>
            </a:pPr>
            <a:r>
              <a:rPr lang="en-US" sz="2000" dirty="0">
                <a:latin typeface="Georgia" charset="0"/>
                <a:sym typeface="Wingdings" panose="05000000000000000000" pitchFamily="2" charset="2"/>
              </a:rPr>
              <a:t>b) PTA as a mechanism to redistribute </a:t>
            </a:r>
            <a:r>
              <a:rPr lang="en-US" sz="2000" b="1" dirty="0">
                <a:latin typeface="Georgia" charset="0"/>
                <a:sym typeface="Wingdings" panose="05000000000000000000" pitchFamily="2" charset="2"/>
              </a:rPr>
              <a:t>rent </a:t>
            </a:r>
            <a:r>
              <a:rPr lang="en-US" sz="2000" dirty="0">
                <a:latin typeface="Georgia" charset="0"/>
                <a:sym typeface="Wingdings" panose="05000000000000000000" pitchFamily="2" charset="2"/>
              </a:rPr>
              <a:t>from trade: </a:t>
            </a:r>
            <a:r>
              <a:rPr lang="en-US" sz="2000" dirty="0">
                <a:latin typeface="Georgia" panose="02040502050405020303" pitchFamily="18" charset="0"/>
              </a:rPr>
              <a:t> </a:t>
            </a:r>
          </a:p>
        </p:txBody>
      </p:sp>
      <p:sp>
        <p:nvSpPr>
          <p:cNvPr id="14" name="TextBox 13">
            <a:extLst>
              <a:ext uri="{FF2B5EF4-FFF2-40B4-BE49-F238E27FC236}">
                <a16:creationId xmlns:a16="http://schemas.microsoft.com/office/drawing/2014/main" id="{0D4EA2BE-7C26-40DD-8693-189562A53679}"/>
              </a:ext>
            </a:extLst>
          </p:cNvPr>
          <p:cNvSpPr txBox="1"/>
          <p:nvPr/>
        </p:nvSpPr>
        <p:spPr>
          <a:xfrm>
            <a:off x="1011014" y="4251521"/>
            <a:ext cx="6835832" cy="2308324"/>
          </a:xfrm>
          <a:prstGeom prst="rect">
            <a:avLst/>
          </a:prstGeom>
          <a:noFill/>
        </p:spPr>
        <p:txBody>
          <a:bodyPr wrap="square" rtlCol="0">
            <a:spAutoFit/>
          </a:bodyPr>
          <a:lstStyle/>
          <a:p>
            <a:r>
              <a:rPr lang="en-US" b="1" dirty="0">
                <a:latin typeface="Georgia" panose="02040502050405020303" pitchFamily="18" charset="0"/>
              </a:rPr>
              <a:t>My Framework: </a:t>
            </a:r>
          </a:p>
          <a:p>
            <a:endParaRPr lang="en-US" dirty="0">
              <a:latin typeface="Georgia" panose="02040502050405020303" pitchFamily="18" charset="0"/>
            </a:endParaRPr>
          </a:p>
          <a:p>
            <a:pPr algn="ctr"/>
            <a:r>
              <a:rPr lang="en-US" dirty="0">
                <a:latin typeface="Georgia" panose="02040502050405020303" pitchFamily="18" charset="0"/>
              </a:rPr>
              <a:t>   Political crisis            Economic reforms</a:t>
            </a:r>
          </a:p>
          <a:p>
            <a:endParaRPr lang="en-US" dirty="0">
              <a:latin typeface="Georgia" panose="02040502050405020303" pitchFamily="18" charset="0"/>
            </a:endParaRPr>
          </a:p>
          <a:p>
            <a:r>
              <a:rPr lang="en-US" dirty="0">
                <a:latin typeface="Georgia" panose="02040502050405020303" pitchFamily="18" charset="0"/>
              </a:rPr>
              <a:t>                                                       </a:t>
            </a:r>
          </a:p>
          <a:p>
            <a:r>
              <a:rPr lang="en-US" b="1" dirty="0">
                <a:latin typeface="Georgia" panose="02040502050405020303" pitchFamily="18" charset="0"/>
              </a:rPr>
              <a:t>                                                   PTA</a:t>
            </a:r>
          </a:p>
          <a:p>
            <a:endParaRPr lang="en-US" dirty="0">
              <a:latin typeface="Georgia" panose="02040502050405020303" pitchFamily="18" charset="0"/>
            </a:endParaRPr>
          </a:p>
          <a:p>
            <a:endParaRPr lang="en-US" dirty="0">
              <a:latin typeface="Georgia" panose="02040502050405020303" pitchFamily="18" charset="0"/>
            </a:endParaRPr>
          </a:p>
        </p:txBody>
      </p:sp>
      <p:cxnSp>
        <p:nvCxnSpPr>
          <p:cNvPr id="21" name="Straight Arrow Connector 20">
            <a:extLst>
              <a:ext uri="{FF2B5EF4-FFF2-40B4-BE49-F238E27FC236}">
                <a16:creationId xmlns:a16="http://schemas.microsoft.com/office/drawing/2014/main" id="{096AEDEC-72EB-4438-A571-C4ADA3136A4F}"/>
              </a:ext>
            </a:extLst>
          </p:cNvPr>
          <p:cNvCxnSpPr>
            <a:cxnSpLocks/>
          </p:cNvCxnSpPr>
          <p:nvPr/>
        </p:nvCxnSpPr>
        <p:spPr>
          <a:xfrm>
            <a:off x="4068259" y="4997134"/>
            <a:ext cx="531932" cy="0"/>
          </a:xfrm>
          <a:prstGeom prst="straightConnector1">
            <a:avLst/>
          </a:prstGeom>
          <a:ln w="57150">
            <a:solidFill>
              <a:srgbClr val="131F33"/>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3667435C-F6C2-4F40-BAB6-99FC604EAEED}"/>
              </a:ext>
            </a:extLst>
          </p:cNvPr>
          <p:cNvCxnSpPr>
            <a:cxnSpLocks/>
          </p:cNvCxnSpPr>
          <p:nvPr/>
        </p:nvCxnSpPr>
        <p:spPr>
          <a:xfrm flipV="1">
            <a:off x="4334225" y="5173928"/>
            <a:ext cx="0" cy="363982"/>
          </a:xfrm>
          <a:prstGeom prst="straightConnector1">
            <a:avLst/>
          </a:prstGeom>
          <a:ln w="57150">
            <a:solidFill>
              <a:srgbClr val="131F33"/>
            </a:solidFill>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F1BC75FA-BD76-4D96-A3B6-371F963EE704}"/>
              </a:ext>
            </a:extLst>
          </p:cNvPr>
          <p:cNvCxnSpPr>
            <a:cxnSpLocks/>
          </p:cNvCxnSpPr>
          <p:nvPr/>
        </p:nvCxnSpPr>
        <p:spPr>
          <a:xfrm flipV="1">
            <a:off x="3387279" y="1740803"/>
            <a:ext cx="0" cy="268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E5D2B2A-A0E0-4405-B2C1-508015D87E59}"/>
              </a:ext>
            </a:extLst>
          </p:cNvPr>
          <p:cNvCxnSpPr>
            <a:cxnSpLocks/>
          </p:cNvCxnSpPr>
          <p:nvPr/>
        </p:nvCxnSpPr>
        <p:spPr>
          <a:xfrm>
            <a:off x="747963" y="4173894"/>
            <a:ext cx="7244145"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61411889"/>
      </p:ext>
    </p:extLst>
  </p:cSld>
  <p:clrMapOvr>
    <a:masterClrMapping/>
  </p:clrMapOvr>
  <mc:AlternateContent xmlns:mc="http://schemas.openxmlformats.org/markup-compatibility/2006" xmlns:p14="http://schemas.microsoft.com/office/powerpoint/2010/main">
    <mc:Choice Requires="p14">
      <p:transition spd="slow" p14:dur="2000" advTm="190500"/>
    </mc:Choice>
    <mc:Fallback xmlns="">
      <p:transition spd="slow" advTm="1905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205D-912B-4D1A-AF06-6BEC0D5DB37A}"/>
              </a:ext>
            </a:extLst>
          </p:cNvPr>
          <p:cNvSpPr>
            <a:spLocks noGrp="1"/>
          </p:cNvSpPr>
          <p:nvPr>
            <p:ph type="title"/>
          </p:nvPr>
        </p:nvSpPr>
        <p:spPr/>
        <p:txBody>
          <a:bodyPr/>
          <a:lstStyle/>
          <a:p>
            <a:r>
              <a:rPr lang="en-US" sz="3600" b="1" dirty="0"/>
              <a:t>Research Design </a:t>
            </a:r>
            <a:br>
              <a:rPr lang="en-US" sz="3600" b="1" dirty="0"/>
            </a:br>
            <a:endParaRPr lang="en-US" sz="3600" dirty="0"/>
          </a:p>
        </p:txBody>
      </p:sp>
      <p:sp>
        <p:nvSpPr>
          <p:cNvPr id="3" name="Content Placeholder 2">
            <a:extLst>
              <a:ext uri="{FF2B5EF4-FFF2-40B4-BE49-F238E27FC236}">
                <a16:creationId xmlns:a16="http://schemas.microsoft.com/office/drawing/2014/main" id="{E0AF9123-7875-467C-817C-B24CCAC455CD}"/>
              </a:ext>
            </a:extLst>
          </p:cNvPr>
          <p:cNvSpPr>
            <a:spLocks noGrp="1"/>
          </p:cNvSpPr>
          <p:nvPr>
            <p:ph idx="1"/>
          </p:nvPr>
        </p:nvSpPr>
        <p:spPr>
          <a:xfrm>
            <a:off x="457200" y="903801"/>
            <a:ext cx="8035962" cy="5050398"/>
          </a:xfrm>
        </p:spPr>
        <p:txBody>
          <a:bodyPr/>
          <a:lstStyle/>
          <a:p>
            <a:pPr marL="0" indent="0">
              <a:buNone/>
            </a:pPr>
            <a:r>
              <a:rPr lang="en-US" sz="2000" b="1" dirty="0">
                <a:latin typeface="Georgia" panose="02040502050405020303" pitchFamily="18" charset="0"/>
              </a:rPr>
              <a:t>Hypothesis:</a:t>
            </a:r>
          </a:p>
          <a:p>
            <a:pPr marL="0" indent="0">
              <a:buNone/>
            </a:pPr>
            <a:r>
              <a:rPr lang="en-US" sz="2000" dirty="0">
                <a:latin typeface="Georgia" panose="02040502050405020303" pitchFamily="18" charset="0"/>
              </a:rPr>
              <a:t>Negative shocks to a leader's security increase the probability of PTA negotiations.</a:t>
            </a:r>
          </a:p>
          <a:p>
            <a:pPr marL="0" indent="0" algn="ctr">
              <a:buNone/>
            </a:pPr>
            <a:r>
              <a:rPr lang="en-US" sz="1050" b="1" dirty="0">
                <a:latin typeface="Georgia" panose="02040502050405020303" pitchFamily="18" charset="0"/>
              </a:rPr>
              <a:t> (Hypothetical Treatment)</a:t>
            </a:r>
          </a:p>
          <a:p>
            <a:pPr marL="0" indent="0" algn="ctr">
              <a:buNone/>
            </a:pPr>
            <a:r>
              <a:rPr lang="en-US" sz="1800" b="1" dirty="0">
                <a:latin typeface="Georgia" panose="02040502050405020303" pitchFamily="18" charset="0"/>
              </a:rPr>
              <a:t>Shock to Leader’s Security</a:t>
            </a:r>
          </a:p>
          <a:p>
            <a:pPr marL="0" indent="0">
              <a:buNone/>
            </a:pPr>
            <a:r>
              <a:rPr lang="en-US" sz="1800" b="1" dirty="0">
                <a:latin typeface="Georgia" panose="02040502050405020303" pitchFamily="18" charset="0"/>
              </a:rPr>
              <a:t>                                                             </a:t>
            </a:r>
            <a:r>
              <a:rPr lang="en-US" sz="2400" b="1" dirty="0">
                <a:latin typeface="Georgia" panose="02040502050405020303" pitchFamily="18" charset="0"/>
              </a:rPr>
              <a:t>+</a:t>
            </a:r>
            <a:r>
              <a:rPr lang="en-US" sz="2000" b="1" dirty="0">
                <a:latin typeface="Georgia" panose="02040502050405020303" pitchFamily="18" charset="0"/>
              </a:rPr>
              <a:t> </a:t>
            </a:r>
            <a:endParaRPr lang="en-US" sz="2000" dirty="0"/>
          </a:p>
          <a:p>
            <a:pPr marL="0" indent="0" algn="ctr">
              <a:buNone/>
            </a:pPr>
            <a:r>
              <a:rPr lang="en-US" sz="2000" b="1" dirty="0">
                <a:latin typeface="Georgia" panose="02040502050405020303" pitchFamily="18" charset="0"/>
              </a:rPr>
              <a:t>South-North PTA Negotiation</a:t>
            </a:r>
            <a:endParaRPr lang="en-US" sz="2000" dirty="0">
              <a:latin typeface="Georgia" panose="02040502050405020303" pitchFamily="18" charset="0"/>
            </a:endParaRPr>
          </a:p>
          <a:p>
            <a:pPr marL="0" indent="0">
              <a:buNone/>
            </a:pPr>
            <a:endParaRPr lang="en-US" sz="2000" b="1" u="sng" dirty="0">
              <a:latin typeface="Georgia" panose="02040502050405020303" pitchFamily="18" charset="0"/>
            </a:endParaRPr>
          </a:p>
          <a:p>
            <a:pPr marL="0" indent="0">
              <a:buNone/>
            </a:pPr>
            <a:r>
              <a:rPr lang="en-US" sz="2000" b="1" dirty="0">
                <a:latin typeface="Georgia" panose="02040502050405020303" pitchFamily="18" charset="0"/>
              </a:rPr>
              <a:t>Research Design: </a:t>
            </a:r>
          </a:p>
          <a:p>
            <a:pPr marL="0" indent="0">
              <a:buNone/>
            </a:pPr>
            <a:r>
              <a:rPr lang="en-US" sz="2000" dirty="0">
                <a:latin typeface="Georgia" panose="02040502050405020303" pitchFamily="18" charset="0"/>
              </a:rPr>
              <a:t>Compares the likelihoods of the South-North PTAs negotiation in: </a:t>
            </a:r>
            <a:endParaRPr lang="en-US" dirty="0"/>
          </a:p>
        </p:txBody>
      </p:sp>
      <p:sp>
        <p:nvSpPr>
          <p:cNvPr id="4" name="Arrow: Right 3">
            <a:extLst>
              <a:ext uri="{FF2B5EF4-FFF2-40B4-BE49-F238E27FC236}">
                <a16:creationId xmlns:a16="http://schemas.microsoft.com/office/drawing/2014/main" id="{809D08C6-630C-4924-AA7C-0F168E6A034D}"/>
              </a:ext>
            </a:extLst>
          </p:cNvPr>
          <p:cNvSpPr/>
          <p:nvPr/>
        </p:nvSpPr>
        <p:spPr>
          <a:xfrm rot="5400000">
            <a:off x="4322127" y="2575289"/>
            <a:ext cx="423545" cy="300935"/>
          </a:xfrm>
          <a:prstGeom prst="rightArrow">
            <a:avLst/>
          </a:prstGeom>
          <a:solidFill>
            <a:schemeClr val="tx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18647D3-143D-40BC-9E5E-2767CCB37A4A}"/>
              </a:ext>
            </a:extLst>
          </p:cNvPr>
          <p:cNvSpPr/>
          <p:nvPr/>
        </p:nvSpPr>
        <p:spPr>
          <a:xfrm>
            <a:off x="4533899" y="4719601"/>
            <a:ext cx="3039485"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Georgia" panose="02040502050405020303" pitchFamily="18" charset="0"/>
              </a:rPr>
              <a:t>Leaders </a:t>
            </a:r>
            <a:r>
              <a:rPr lang="en-US" b="1" dirty="0">
                <a:latin typeface="Georgia" panose="02040502050405020303" pitchFamily="18" charset="0"/>
              </a:rPr>
              <a:t>without</a:t>
            </a:r>
            <a:r>
              <a:rPr lang="en-US" dirty="0">
                <a:latin typeface="Georgia" panose="02040502050405020303" pitchFamily="18" charset="0"/>
              </a:rPr>
              <a:t> shocks to security</a:t>
            </a:r>
          </a:p>
        </p:txBody>
      </p:sp>
      <p:sp>
        <p:nvSpPr>
          <p:cNvPr id="8" name="Oval 7">
            <a:extLst>
              <a:ext uri="{FF2B5EF4-FFF2-40B4-BE49-F238E27FC236}">
                <a16:creationId xmlns:a16="http://schemas.microsoft.com/office/drawing/2014/main" id="{E4091BEB-74B1-4E62-9283-F7DD417C0359}"/>
              </a:ext>
            </a:extLst>
          </p:cNvPr>
          <p:cNvSpPr/>
          <p:nvPr/>
        </p:nvSpPr>
        <p:spPr>
          <a:xfrm>
            <a:off x="1343947" y="4719601"/>
            <a:ext cx="3039485"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Georgia" panose="02040502050405020303" pitchFamily="18" charset="0"/>
              </a:rPr>
              <a:t>Leaders </a:t>
            </a:r>
            <a:r>
              <a:rPr lang="en-US" b="1" dirty="0">
                <a:latin typeface="Georgia" panose="02040502050405020303" pitchFamily="18" charset="0"/>
              </a:rPr>
              <a:t>with</a:t>
            </a:r>
            <a:r>
              <a:rPr lang="en-US" dirty="0">
                <a:latin typeface="Georgia" panose="02040502050405020303" pitchFamily="18" charset="0"/>
              </a:rPr>
              <a:t> shocks to security</a:t>
            </a:r>
          </a:p>
        </p:txBody>
      </p:sp>
    </p:spTree>
    <p:extLst>
      <p:ext uri="{BB962C8B-B14F-4D97-AF65-F5344CB8AC3E}">
        <p14:creationId xmlns:p14="http://schemas.microsoft.com/office/powerpoint/2010/main" val="4254972828"/>
      </p:ext>
    </p:extLst>
  </p:cSld>
  <p:clrMapOvr>
    <a:masterClrMapping/>
  </p:clrMapOvr>
  <mc:AlternateContent xmlns:mc="http://schemas.openxmlformats.org/markup-compatibility/2006" xmlns:p14="http://schemas.microsoft.com/office/powerpoint/2010/main">
    <mc:Choice Requires="p14">
      <p:transition spd="slow" p14:dur="2000" advTm="27500"/>
    </mc:Choice>
    <mc:Fallback xmlns="">
      <p:transition spd="slow" advTm="27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620D-74D4-4708-9120-24ED5BEEF4C4}"/>
              </a:ext>
            </a:extLst>
          </p:cNvPr>
          <p:cNvSpPr>
            <a:spLocks noGrp="1"/>
          </p:cNvSpPr>
          <p:nvPr>
            <p:ph type="title"/>
          </p:nvPr>
        </p:nvSpPr>
        <p:spPr>
          <a:xfrm>
            <a:off x="462578" y="274638"/>
            <a:ext cx="8224221" cy="753641"/>
          </a:xfrm>
        </p:spPr>
        <p:txBody>
          <a:bodyPr/>
          <a:lstStyle/>
          <a:p>
            <a:r>
              <a:rPr lang="en-US" sz="3600" b="1" dirty="0"/>
              <a:t>Research Design (II)</a:t>
            </a:r>
            <a:br>
              <a:rPr lang="en-US" sz="3600" b="1" dirty="0"/>
            </a:br>
            <a:endParaRPr lang="en-US" sz="3600" b="1" dirty="0"/>
          </a:p>
        </p:txBody>
      </p:sp>
      <p:sp>
        <p:nvSpPr>
          <p:cNvPr id="3" name="Content Placeholder 2">
            <a:extLst>
              <a:ext uri="{FF2B5EF4-FFF2-40B4-BE49-F238E27FC236}">
                <a16:creationId xmlns:a16="http://schemas.microsoft.com/office/drawing/2014/main" id="{AFBC40ED-1F18-4567-A661-C1CCF4946D5E}"/>
              </a:ext>
            </a:extLst>
          </p:cNvPr>
          <p:cNvSpPr>
            <a:spLocks noGrp="1"/>
          </p:cNvSpPr>
          <p:nvPr>
            <p:ph idx="1"/>
          </p:nvPr>
        </p:nvSpPr>
        <p:spPr>
          <a:xfrm>
            <a:off x="381000" y="1028278"/>
            <a:ext cx="8477922" cy="2941293"/>
          </a:xfrm>
        </p:spPr>
        <p:txBody>
          <a:bodyPr/>
          <a:lstStyle/>
          <a:p>
            <a:pPr marL="0" indent="0">
              <a:spcAft>
                <a:spcPts val="600"/>
              </a:spcAft>
              <a:buNone/>
            </a:pPr>
            <a:r>
              <a:rPr lang="en-US" sz="2000" dirty="0">
                <a:latin typeface="Georgia" panose="02040502050405020303" pitchFamily="18" charset="0"/>
              </a:rPr>
              <a:t>Measure the Security of a Leader</a:t>
            </a:r>
            <a:r>
              <a:rPr lang="en-US" sz="1600" dirty="0">
                <a:latin typeface="Georgia" panose="02040502050405020303" pitchFamily="18" charset="0"/>
              </a:rPr>
              <a:t>:   </a:t>
            </a:r>
          </a:p>
          <a:p>
            <a:pPr marL="0" indent="0">
              <a:spcAft>
                <a:spcPts val="600"/>
              </a:spcAft>
              <a:buNone/>
            </a:pPr>
            <a:r>
              <a:rPr lang="en-US" sz="2000" dirty="0">
                <a:latin typeface="Georgia" panose="02040502050405020303" pitchFamily="18" charset="0"/>
              </a:rPr>
              <a:t>1) A leader's security before he starts his tenure at time </a:t>
            </a:r>
            <a:r>
              <a:rPr lang="en-US" sz="2000" b="1" i="1" dirty="0">
                <a:latin typeface="Georgia" panose="02040502050405020303" pitchFamily="18" charset="0"/>
              </a:rPr>
              <a:t>0</a:t>
            </a:r>
            <a:r>
              <a:rPr lang="en-US" sz="2000" i="1" dirty="0">
                <a:latin typeface="Georgia" panose="02040502050405020303" pitchFamily="18" charset="0"/>
              </a:rPr>
              <a:t> </a:t>
            </a:r>
            <a:r>
              <a:rPr lang="en-US" sz="2000" dirty="0">
                <a:latin typeface="Georgia" panose="02040502050405020303" pitchFamily="18" charset="0"/>
              </a:rPr>
              <a:t>(</a:t>
            </a:r>
            <a:r>
              <a:rPr lang="en-US" sz="1800" dirty="0">
                <a:latin typeface="Georgia" panose="02040502050405020303" pitchFamily="18" charset="0"/>
              </a:rPr>
              <a:t>Svolik 2012</a:t>
            </a:r>
            <a:r>
              <a:rPr lang="en-US" sz="2000" dirty="0">
                <a:latin typeface="Georgia" panose="02040502050405020303" pitchFamily="18" charset="0"/>
              </a:rPr>
              <a:t>);</a:t>
            </a:r>
          </a:p>
          <a:p>
            <a:pPr marL="685800" lvl="1">
              <a:spcAft>
                <a:spcPts val="600"/>
              </a:spcAft>
              <a:buFont typeface="Wingdings" panose="05000000000000000000" pitchFamily="2" charset="2"/>
              <a:buChar char="§"/>
            </a:pPr>
            <a:r>
              <a:rPr lang="en-US" sz="1800" dirty="0">
                <a:latin typeface="Georgia" panose="02040502050405020303" pitchFamily="18" charset="0"/>
              </a:rPr>
              <a:t>leader’s relation to the past</a:t>
            </a:r>
          </a:p>
          <a:p>
            <a:pPr marL="0" indent="0">
              <a:spcAft>
                <a:spcPts val="600"/>
              </a:spcAft>
              <a:buNone/>
            </a:pPr>
            <a:r>
              <a:rPr lang="en-US" sz="2000" dirty="0">
                <a:latin typeface="Georgia" panose="02040502050405020303" pitchFamily="18" charset="0"/>
              </a:rPr>
              <a:t>2) The security of the regime at time</a:t>
            </a:r>
            <a:r>
              <a:rPr lang="en-US" sz="2000" b="1" dirty="0">
                <a:latin typeface="Georgia" panose="02040502050405020303" pitchFamily="18" charset="0"/>
              </a:rPr>
              <a:t> </a:t>
            </a:r>
            <a:r>
              <a:rPr lang="en-US" sz="2000" b="1" i="1" dirty="0">
                <a:latin typeface="Georgia" panose="02040502050405020303" pitchFamily="18" charset="0"/>
              </a:rPr>
              <a:t>t </a:t>
            </a:r>
            <a:r>
              <a:rPr lang="en-US" sz="2000" dirty="0">
                <a:latin typeface="Georgia" panose="02040502050405020303" pitchFamily="18" charset="0"/>
              </a:rPr>
              <a:t>(</a:t>
            </a:r>
            <a:r>
              <a:rPr lang="en-US" sz="1800" dirty="0">
                <a:latin typeface="Georgia" panose="02040502050405020303" pitchFamily="18" charset="0"/>
              </a:rPr>
              <a:t>political effectiveness score in the state fragility index</a:t>
            </a:r>
            <a:r>
              <a:rPr lang="en-US" sz="2000" dirty="0">
                <a:latin typeface="Georgia" panose="02040502050405020303" pitchFamily="18" charset="0"/>
              </a:rPr>
              <a:t>).</a:t>
            </a:r>
          </a:p>
          <a:p>
            <a:pPr lvl="1" indent="-342900">
              <a:spcAft>
                <a:spcPts val="600"/>
              </a:spcAft>
              <a:buFont typeface="Wingdings" panose="05000000000000000000" pitchFamily="2" charset="2"/>
              <a:buChar char="§"/>
            </a:pPr>
            <a:r>
              <a:rPr lang="en-US" sz="1800" dirty="0">
                <a:latin typeface="Georgia" panose="02040502050405020303" pitchFamily="18" charset="0"/>
              </a:rPr>
              <a:t>political effectiveness score </a:t>
            </a:r>
            <a:r>
              <a:rPr lang="en-US" sz="1800" dirty="0">
                <a:latin typeface="Georgia" panose="02040502050405020303" pitchFamily="18" charset="0"/>
                <a:cs typeface="Times New Roman" panose="02020603050405020304" pitchFamily="18" charset="0"/>
              </a:rPr>
              <a:t>&gt;</a:t>
            </a:r>
            <a:r>
              <a:rPr lang="en-US" sz="1800" dirty="0">
                <a:latin typeface="Georgia" panose="02040502050405020303" pitchFamily="18" charset="0"/>
              </a:rPr>
              <a:t> 0.</a:t>
            </a:r>
          </a:p>
          <a:p>
            <a:pPr marL="0" indent="0">
              <a:spcAft>
                <a:spcPts val="600"/>
              </a:spcAft>
              <a:buNone/>
            </a:pPr>
            <a:endParaRPr lang="en-GB" sz="2000" b="1" dirty="0">
              <a:latin typeface="Georgia" panose="02040502050405020303" pitchFamily="18" charset="0"/>
            </a:endParaRPr>
          </a:p>
          <a:p>
            <a:pPr marL="0" indent="0">
              <a:spcAft>
                <a:spcPts val="600"/>
              </a:spcAft>
              <a:buNone/>
            </a:pPr>
            <a:r>
              <a:rPr lang="en-US" sz="2000" dirty="0">
                <a:latin typeface="Georgia" panose="02040502050405020303" pitchFamily="18" charset="0"/>
              </a:rPr>
              <a:t>Identify Leaders with </a:t>
            </a:r>
            <a:r>
              <a:rPr lang="en-US" sz="2000" b="1" dirty="0">
                <a:latin typeface="Georgia" panose="02040502050405020303" pitchFamily="18" charset="0"/>
              </a:rPr>
              <a:t>Shocks to Security </a:t>
            </a:r>
            <a:r>
              <a:rPr lang="en-US" sz="2000" dirty="0">
                <a:latin typeface="Georgia" panose="02040502050405020303" pitchFamily="18" charset="0"/>
              </a:rPr>
              <a:t>(</a:t>
            </a:r>
            <a:r>
              <a:rPr lang="en-US" sz="1800" dirty="0">
                <a:latin typeface="Georgia" panose="02040502050405020303" pitchFamily="18" charset="0"/>
              </a:rPr>
              <a:t>Hypothetical Treatment</a:t>
            </a:r>
            <a:r>
              <a:rPr lang="en-US" sz="2000" dirty="0">
                <a:latin typeface="Georgia" panose="02040502050405020303" pitchFamily="18" charset="0"/>
              </a:rPr>
              <a:t>):</a:t>
            </a:r>
          </a:p>
          <a:p>
            <a:pPr marL="0" indent="0">
              <a:spcAft>
                <a:spcPts val="600"/>
              </a:spcAft>
              <a:buNone/>
            </a:pPr>
            <a:r>
              <a:rPr lang="en-US" sz="2000" dirty="0">
                <a:latin typeface="Georgia" panose="02040502050405020303" pitchFamily="18" charset="0"/>
              </a:rPr>
              <a:t>1) Type 1: a leader has a negative shock to security at time </a:t>
            </a:r>
            <a:r>
              <a:rPr lang="en-US" sz="2000" b="1" i="1" dirty="0">
                <a:latin typeface="Georgia" panose="02040502050405020303" pitchFamily="18" charset="0"/>
              </a:rPr>
              <a:t>1</a:t>
            </a:r>
            <a:r>
              <a:rPr lang="en-US" sz="2000" i="1" dirty="0">
                <a:latin typeface="Georgia" panose="02040502050405020303" pitchFamily="18" charset="0"/>
              </a:rPr>
              <a:t>.</a:t>
            </a:r>
            <a:endParaRPr lang="en-US" sz="2000" dirty="0">
              <a:latin typeface="Georgia" panose="02040502050405020303" pitchFamily="18" charset="0"/>
            </a:endParaRPr>
          </a:p>
          <a:p>
            <a:pPr marL="0" indent="0">
              <a:spcAft>
                <a:spcPts val="600"/>
              </a:spcAft>
              <a:buNone/>
            </a:pPr>
            <a:r>
              <a:rPr lang="en-US" sz="2000" dirty="0">
                <a:latin typeface="Georgia" panose="02040502050405020303" pitchFamily="18" charset="0"/>
              </a:rPr>
              <a:t>2) Type 2: a leader has a negative shock to security at time</a:t>
            </a:r>
            <a:r>
              <a:rPr lang="en-US" sz="2000" i="1" dirty="0">
                <a:latin typeface="Georgia" panose="02040502050405020303" pitchFamily="18" charset="0"/>
              </a:rPr>
              <a:t> </a:t>
            </a:r>
            <a:r>
              <a:rPr lang="en-US" sz="2000" b="1" i="1" dirty="0">
                <a:latin typeface="Georgia" panose="02040502050405020303" pitchFamily="18" charset="0"/>
              </a:rPr>
              <a:t>t</a:t>
            </a:r>
            <a:r>
              <a:rPr lang="en-US" sz="2000" b="1" dirty="0">
                <a:latin typeface="Georgia" panose="02040502050405020303" pitchFamily="18" charset="0"/>
              </a:rPr>
              <a:t>.</a:t>
            </a:r>
          </a:p>
          <a:p>
            <a:pPr marL="0" indent="0">
              <a:buNone/>
            </a:pPr>
            <a:endParaRPr lang="en-US" dirty="0"/>
          </a:p>
        </p:txBody>
      </p:sp>
    </p:spTree>
    <p:extLst>
      <p:ext uri="{BB962C8B-B14F-4D97-AF65-F5344CB8AC3E}">
        <p14:creationId xmlns:p14="http://schemas.microsoft.com/office/powerpoint/2010/main" val="3834226521"/>
      </p:ext>
    </p:extLst>
  </p:cSld>
  <p:clrMapOvr>
    <a:masterClrMapping/>
  </p:clrMapOvr>
  <mc:AlternateContent xmlns:mc="http://schemas.openxmlformats.org/markup-compatibility/2006" xmlns:p14="http://schemas.microsoft.com/office/powerpoint/2010/main">
    <mc:Choice Requires="p14">
      <p:transition spd="slow" p14:dur="2000" advTm="35100"/>
    </mc:Choice>
    <mc:Fallback xmlns="">
      <p:transition spd="slow" advTm="35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CC93-7E5B-4E0B-BC6B-BFB9410A43A1}"/>
              </a:ext>
            </a:extLst>
          </p:cNvPr>
          <p:cNvSpPr>
            <a:spLocks noGrp="1"/>
          </p:cNvSpPr>
          <p:nvPr>
            <p:ph type="title"/>
          </p:nvPr>
        </p:nvSpPr>
        <p:spPr>
          <a:xfrm>
            <a:off x="497483" y="311013"/>
            <a:ext cx="8305800" cy="641282"/>
          </a:xfrm>
        </p:spPr>
        <p:txBody>
          <a:bodyPr/>
          <a:lstStyle/>
          <a:p>
            <a:r>
              <a:rPr lang="en-US" sz="3600" b="1" dirty="0"/>
              <a:t>Who are Treated?</a:t>
            </a:r>
          </a:p>
        </p:txBody>
      </p:sp>
      <p:pic>
        <p:nvPicPr>
          <p:cNvPr id="11" name="Content Placeholder 10">
            <a:extLst>
              <a:ext uri="{FF2B5EF4-FFF2-40B4-BE49-F238E27FC236}">
                <a16:creationId xmlns:a16="http://schemas.microsoft.com/office/drawing/2014/main" id="{CD9BE9F0-F5DE-49F1-8C81-F61B1BF94E1F}"/>
              </a:ext>
            </a:extLst>
          </p:cNvPr>
          <p:cNvPicPr>
            <a:picLocks noGrp="1" noChangeAspect="1"/>
          </p:cNvPicPr>
          <p:nvPr>
            <p:ph idx="1"/>
          </p:nvPr>
        </p:nvPicPr>
        <p:blipFill>
          <a:blip r:embed="rId2"/>
          <a:stretch>
            <a:fillRect/>
          </a:stretch>
        </p:blipFill>
        <p:spPr>
          <a:xfrm>
            <a:off x="403412" y="1553279"/>
            <a:ext cx="4168588" cy="2759234"/>
          </a:xfrm>
        </p:spPr>
      </p:pic>
      <p:pic>
        <p:nvPicPr>
          <p:cNvPr id="13" name="Picture 12">
            <a:extLst>
              <a:ext uri="{FF2B5EF4-FFF2-40B4-BE49-F238E27FC236}">
                <a16:creationId xmlns:a16="http://schemas.microsoft.com/office/drawing/2014/main" id="{5679AE47-C687-415F-82F6-C0C81F5DB723}"/>
              </a:ext>
            </a:extLst>
          </p:cNvPr>
          <p:cNvPicPr>
            <a:picLocks noChangeAspect="1"/>
          </p:cNvPicPr>
          <p:nvPr/>
        </p:nvPicPr>
        <p:blipFill>
          <a:blip r:embed="rId3"/>
          <a:stretch>
            <a:fillRect/>
          </a:stretch>
        </p:blipFill>
        <p:spPr>
          <a:xfrm>
            <a:off x="4254657" y="1609725"/>
            <a:ext cx="4114362" cy="2702787"/>
          </a:xfrm>
          <a:prstGeom prst="rect">
            <a:avLst/>
          </a:prstGeom>
        </p:spPr>
      </p:pic>
      <p:sp>
        <p:nvSpPr>
          <p:cNvPr id="14" name="TextBox 13">
            <a:extLst>
              <a:ext uri="{FF2B5EF4-FFF2-40B4-BE49-F238E27FC236}">
                <a16:creationId xmlns:a16="http://schemas.microsoft.com/office/drawing/2014/main" id="{0165323F-FF9F-417A-AF07-B49E223854A9}"/>
              </a:ext>
            </a:extLst>
          </p:cNvPr>
          <p:cNvSpPr txBox="1"/>
          <p:nvPr/>
        </p:nvSpPr>
        <p:spPr>
          <a:xfrm>
            <a:off x="1884405" y="4199681"/>
            <a:ext cx="5375189" cy="338554"/>
          </a:xfrm>
          <a:prstGeom prst="rect">
            <a:avLst/>
          </a:prstGeom>
          <a:noFill/>
        </p:spPr>
        <p:txBody>
          <a:bodyPr wrap="none" rtlCol="0">
            <a:spAutoFit/>
          </a:bodyPr>
          <a:lstStyle/>
          <a:p>
            <a:r>
              <a:rPr lang="en-US" sz="1600" dirty="0">
                <a:latin typeface="Georgia" panose="02040502050405020303" pitchFamily="18" charset="0"/>
              </a:rPr>
              <a:t>Control group                                                     Treated group</a:t>
            </a:r>
          </a:p>
        </p:txBody>
      </p:sp>
    </p:spTree>
    <p:extLst>
      <p:ext uri="{BB962C8B-B14F-4D97-AF65-F5344CB8AC3E}">
        <p14:creationId xmlns:p14="http://schemas.microsoft.com/office/powerpoint/2010/main" val="1086130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60.3|9.5"/>
</p:tagLst>
</file>

<file path=ppt/tags/tag2.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ThemeILtemplates">
  <a:themeElements>
    <a:clrScheme name="Custom 3">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ILtemplates" id="{6EC0D3B8-D00B-9A47-9A8C-D7EB10692958}" vid="{653600DB-8A06-0545-A332-28A5B2E837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6360</TotalTime>
  <Words>1778</Words>
  <Application>Microsoft Office PowerPoint</Application>
  <PresentationFormat>On-screen Show (4:3)</PresentationFormat>
  <Paragraphs>249</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方正舒体</vt:lpstr>
      <vt:lpstr>Arial</vt:lpstr>
      <vt:lpstr>Calibri</vt:lpstr>
      <vt:lpstr>Garamond</vt:lpstr>
      <vt:lpstr>Georgia</vt:lpstr>
      <vt:lpstr>Times New Roman</vt:lpstr>
      <vt:lpstr>Trebuchet MS</vt:lpstr>
      <vt:lpstr>Wingdings</vt:lpstr>
      <vt:lpstr>ThemeILtemplates</vt:lpstr>
      <vt:lpstr> </vt:lpstr>
      <vt:lpstr>Research Question</vt:lpstr>
      <vt:lpstr>Context and Rationale</vt:lpstr>
      <vt:lpstr>Argument</vt:lpstr>
      <vt:lpstr>Theory </vt:lpstr>
      <vt:lpstr>Theory (II)</vt:lpstr>
      <vt:lpstr>Research Design  </vt:lpstr>
      <vt:lpstr>Research Design (II) </vt:lpstr>
      <vt:lpstr>Who are Treated?</vt:lpstr>
      <vt:lpstr>Examples in Datasets</vt:lpstr>
      <vt:lpstr>Empirical Findings: Data Description</vt:lpstr>
      <vt:lpstr>Empirical Findings: Propensity Score Before Matching </vt:lpstr>
      <vt:lpstr>Empirical Findings: Propensity Score After Matching </vt:lpstr>
      <vt:lpstr>Empirical Findings: Treatment Effect After Matching </vt:lpstr>
      <vt:lpstr>Conclusion </vt:lpstr>
      <vt:lpstr>Appendix I Research Design (III)  </vt:lpstr>
      <vt:lpstr>Appendix II Check Error Rates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Lucie Lu</cp:lastModifiedBy>
  <cp:revision>185</cp:revision>
  <dcterms:created xsi:type="dcterms:W3CDTF">2016-01-13T21:18:08Z</dcterms:created>
  <dcterms:modified xsi:type="dcterms:W3CDTF">2018-09-19T13:06:19Z</dcterms:modified>
</cp:coreProperties>
</file>