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4995"/>
    <p:restoredTop sz="94660"/>
  </p:normalViewPr>
  <p:slideViewPr>
    <p:cSldViewPr snapToGrid="0">
      <p:cViewPr varScale="1">
        <p:scale>
          <a:sx d="100" n="63"/>
          <a:sy d="100" n="63"/>
        </p:scale>
        <p:origin x="76" y="22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30" Type="http://schemas.openxmlformats.org/officeDocument/2006/relationships/theme" Target="theme/theme1.xml" /><Relationship Id="rId2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28" Type="http://schemas.openxmlformats.org/officeDocument/2006/relationships/presProps" Target="presProps.xml" /><Relationship Id="rId31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Bahnschrift SemiLight" panose="020B0502040204020203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6/14/2022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University of Illinois at Urbana-Champaign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97EA7C9C-6196-4EEE-BF90-A4DA6D831F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13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71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54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46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 anchorCtr="0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5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8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6/14/2022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2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6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MS Reference Sans Serif" panose="020B060403050404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solidFill>
            <a:schemeClr val="accent1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anchor="ctr" anchorCtr="0" bIns="45720" lIns="91440" rIns="91440" rtlCol="0" tIns="45720" vert="horz">
            <a:normAutofit/>
          </a:bodyPr>
          <a:lstStyle/>
          <a:p>
            <a:pPr lvl="0"/>
            <a:r>
              <a:rPr dirty="0" lang="en-US" smtClean="0"/>
              <a:t>Click to edit Master text styles</a:t>
            </a:r>
          </a:p>
          <a:p>
            <a:pPr lvl="1"/>
            <a:r>
              <a:rPr dirty="0" lang="en-US" smtClean="0"/>
              <a:t>Second level</a:t>
            </a:r>
          </a:p>
          <a:p>
            <a:pPr lvl="2"/>
            <a:r>
              <a:rPr dirty="0" lang="en-US" smtClean="0"/>
              <a:t>Third level</a:t>
            </a:r>
          </a:p>
          <a:p>
            <a:pPr lvl="3"/>
            <a:r>
              <a:rPr dirty="0" lang="en-US" smtClean="0"/>
              <a:t>Fourth level</a:t>
            </a:r>
          </a:p>
          <a:p>
            <a:pPr lvl="4"/>
            <a:r>
              <a:rPr dirty="0"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6/14/2022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92078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dur="indefinite" id="1" nodeType="tmRoot" restart="never"/>
      </p:par>
    </p:tnLst>
  </p:timing>
  <p:hf ftr="0" hdr="0"/>
  <p:txStyles>
    <p:titleStyle>
      <a:lvl1pPr algn="l" defTabSz="914377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bg1"/>
          </a:solidFill>
          <a:latin charset="0" panose="020B0502040204020203" pitchFamily="34" typeface="Bahnschrift SemiLight"/>
          <a:ea typeface="+mj-ea"/>
          <a:cs typeface="+mj-cs"/>
        </a:defRPr>
      </a:lvl1pPr>
    </p:titleStyle>
    <p:bodyStyle>
      <a:lvl1pPr algn="l" defTabSz="914377" eaLnBrk="1" hangingPunct="1" indent="-228594" latinLnBrk="0" marL="228594" rtl="0">
        <a:lnSpc>
          <a:spcPts val="288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914377" eaLnBrk="1" hangingPunct="1" indent="-228594" latinLnBrk="0" marL="685783" rtl="0">
        <a:lnSpc>
          <a:spcPts val="2880"/>
        </a:lnSpc>
        <a:spcBef>
          <a:spcPts val="5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914377" eaLnBrk="1" hangingPunct="1" indent="-228594" latinLnBrk="0" marL="1142971" rtl="0">
        <a:lnSpc>
          <a:spcPts val="2880"/>
        </a:lnSpc>
        <a:spcBef>
          <a:spcPts val="5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914377" eaLnBrk="1" hangingPunct="1" indent="-228594" latinLnBrk="0" marL="1600160" rtl="0">
        <a:lnSpc>
          <a:spcPts val="2880"/>
        </a:lnSpc>
        <a:spcBef>
          <a:spcPts val="5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914377" eaLnBrk="1" hangingPunct="1" indent="-228594" latinLnBrk="0" marL="2057349" rtl="0">
        <a:lnSpc>
          <a:spcPts val="2880"/>
        </a:lnSpc>
        <a:spcBef>
          <a:spcPts val="5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914377" eaLnBrk="1" hangingPunct="1" indent="-228594" latinLnBrk="0" marL="2514537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377" eaLnBrk="1" hangingPunct="1" indent="-228594" latinLnBrk="0" marL="2971726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377" eaLnBrk="1" hangingPunct="1" indent="-228594" latinLnBrk="0" marL="3428914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377" eaLnBrk="1" hangingPunct="1" indent="-228594" latinLnBrk="0" marL="3886103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377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377" eaLnBrk="1" hangingPunct="1" latinLnBrk="0" marL="457189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377" eaLnBrk="1" hangingPunct="1" latinLnBrk="0" marL="914377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377" eaLnBrk="1" hangingPunct="1" latinLnBrk="0" marL="1371566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377" eaLnBrk="1" hangingPunct="1" latinLnBrk="0" marL="1828754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377" eaLnBrk="1" hangingPunct="1" latinLnBrk="0" marL="2285943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377" eaLnBrk="1" hangingPunct="1" latinLnBrk="0" marL="2743131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377" eaLnBrk="1" hangingPunct="1" latinLnBrk="0" marL="320032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377" eaLnBrk="1" hangingPunct="1" latinLnBrk="0" marL="3657509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/>
          <a:lstStyle/>
          <a:p>
            <a:pPr lvl="0" indent="0" marL="0">
              <a:buNone/>
            </a:pPr>
            <a:r>
              <a:rPr/>
              <a:t>Friends Get More Money, Attention, and Handshakes: Xinhua, Diplomacy, and Chinese Foreign Aid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  <a:solidFill>
            <a:schemeClr val="accent1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AidData Academic Roundtable</a:t>
            </a:r>
            <a:br/>
            <a:br/>
            <a:r>
              <a:rPr/>
              <a:t>Lucie Lu &amp; Miles D. Williams</a:t>
            </a:r>
            <a:br/>
            <a:r>
              <a:rPr i="1"/>
              <a:t>University of Illinois at Urbana-Champaign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dirty="0" lang="en-US" smtClean="0"/>
              <a:t>June 24, 2022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97EA7C9C-6196-4EEE-BF90-A4DA6D831FB5}" type="slidenum">
              <a:rPr lang="en-US" smtClean="0"/>
              <a:pPr/>
              <a:t>‹#›</a:t>
            </a:fld>
            <a:endParaRPr dirty="0" lang="en-US"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Underlying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dimensions of Beijing’s public diplomacy:</a:t>
            </a:r>
          </a:p>
          <a:p>
            <a:pPr lvl="0"/>
            <a:r>
              <a:rPr/>
              <a:t>“South-South” diplomatic visits</a:t>
            </a:r>
          </a:p>
          <a:p>
            <a:pPr lvl="1"/>
            <a:r>
              <a:rPr/>
              <a:t>Visible and symbolic show of support and aligment</a:t>
            </a:r>
          </a:p>
          <a:p>
            <a:pPr lvl="0"/>
            <a:r>
              <a:rPr/>
              <a:t>State-sponsored </a:t>
            </a:r>
            <a:r>
              <a:rPr i="1"/>
              <a:t>Xinhua</a:t>
            </a:r>
            <a:r>
              <a:rPr/>
              <a:t> coverage of developing countries</a:t>
            </a:r>
          </a:p>
          <a:p>
            <a:pPr lvl="1"/>
            <a:r>
              <a:rPr/>
              <a:t>Agenda-setting tool and signal of Beijing’s priorities for foreign audiences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Analysis shows that:</a:t>
                </a:r>
              </a:p>
              <a:p>
                <a:pPr lvl="0"/>
                <a:r>
                  <a:rPr/>
                  <a:t>More Diplomatic Visits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More Aid</a:t>
                </a:r>
              </a:p>
              <a:p>
                <a:pPr lvl="0"/>
                <a:r>
                  <a:rPr/>
                  <a:t>More State-sponsored Coverage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More Aid</a:t>
                </a:r>
              </a:p>
            </p:txBody>
          </p:sp>
        </mc:Choice>
      </mc:AlternateContent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this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These results don’t just support the view </a:t>
            </a:r>
            <a:r>
              <a:rPr b="1"/>
              <a:t>that</a:t>
            </a:r>
            <a:r>
              <a:rPr/>
              <a:t> Beijing uses aid to support diplomatic and goals and promote its agenda. They show </a:t>
            </a:r>
            <a:r>
              <a:rPr b="1"/>
              <a:t>how</a:t>
            </a:r>
            <a:r>
              <a:rPr/>
              <a:t> Beijing uses aid to accomplish these goals.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this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Visits and coverage put a spotlight on China’s priorities, while aid provides material backing that these visible signals are more than hollow performances.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Diplomacy and Media in China’s Foreign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focus on diplomatic visits and external-facing state-run media coverage in </a:t>
            </a:r>
            <a:r>
              <a:rPr b="1" i="1"/>
              <a:t>Xinhua</a:t>
            </a:r>
            <a:r>
              <a:rPr b="1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Diplomacy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Visiting leaders can increase the awareness of themselves and their country among citizens in the host country (Goldsmith and Horiuchi, 2009; Goldsmith et al., 2021)</a:t>
            </a:r>
          </a:p>
          <a:p>
            <a:pPr lvl="0"/>
            <a:r>
              <a:rPr/>
              <a:t>Diplomatic visits usually come with a policy agenda between two countries, and the two are expected to cooperate in various domains through their negotiations.</a:t>
            </a:r>
          </a:p>
          <a:p>
            <a:pPr lvl="0"/>
            <a:r>
              <a:rPr/>
              <a:t>Diplomatic visit is a signal of support and closeness of countries.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Outward Facing Media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What’s covered in the news signals to the public what is important (McCombs and Shaw, 1972)</a:t>
            </a:r>
          </a:p>
          <a:p>
            <a:pPr lvl="0"/>
            <a:r>
              <a:rPr/>
              <a:t>Media are critical in building states’ image to international audiences (Nye, 2008)</a:t>
            </a:r>
          </a:p>
          <a:p>
            <a:pPr lvl="0"/>
            <a:r>
              <a:rPr/>
              <a:t>Media coverage shapes public attitudes — core objective of mediated public diplomacy. (Entman, 2008; Kiousis and Wu, 2008)</a:t>
            </a:r>
          </a:p>
          <a:p>
            <a:pPr lvl="0"/>
            <a:r>
              <a:rPr i="1"/>
              <a:t>Xinhua</a:t>
            </a:r>
            <a:r>
              <a:rPr/>
              <a:t> has dual roles:</a:t>
            </a:r>
          </a:p>
          <a:p>
            <a:pPr lvl="1"/>
            <a:r>
              <a:rPr/>
              <a:t>Reporting news</a:t>
            </a:r>
          </a:p>
          <a:p>
            <a:pPr lvl="1"/>
            <a:r>
              <a:rPr/>
              <a:t>Building up China’s image (e.g., Beijing’s “going out” strategy — Shambaug, 2015)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Diplomacy and Media and China’s Foreign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Visits and outward media coverage are </a:t>
            </a:r>
            <a:r>
              <a:rPr b="1"/>
              <a:t>visible</a:t>
            </a:r>
            <a:r>
              <a:rPr/>
              <a:t> and are linked to efforts to build </a:t>
            </a:r>
            <a:r>
              <a:rPr b="1"/>
              <a:t>strong ties</a:t>
            </a:r>
            <a:r>
              <a:rPr/>
              <a:t> with other nations and to </a:t>
            </a:r>
            <a:r>
              <a:rPr b="1"/>
              <a:t>shape perceptions of Beijing’s priorities</a:t>
            </a:r>
            <a:r>
              <a:rPr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Importance of Scarcity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Visits and coverage provide visible signals about Beijing’s priorities because they are scarce commodities.</a:t>
            </a:r>
          </a:p>
          <a:p>
            <a:pPr lvl="0"/>
            <a:r>
              <a:rPr/>
              <a:t>Visits require planning and resources to implement.</a:t>
            </a:r>
          </a:p>
          <a:p>
            <a:pPr lvl="0"/>
            <a:r>
              <a:rPr/>
              <a:t>Writing, editing, and publishing news articles (even online) requires time and money.</a:t>
            </a:r>
          </a:p>
          <a:p>
            <a:pPr lvl="0"/>
            <a:r>
              <a:rPr/>
              <a:t>Limited resources and bandwidth forces choices about what countries to visit and to highlight in news stories.</a:t>
            </a:r>
          </a:p>
          <a:p>
            <a:pPr lvl="0"/>
            <a:r>
              <a:rPr/>
              <a:t>Visits and coverage reflect Beijing’s </a:t>
            </a:r>
            <a:r>
              <a:rPr b="1"/>
              <a:t>strategic priorities.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Here’s the Bark…Where’s the Bite?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 important as visits and coverage are for signaling Beijing’s commitments and shaping global perceptions of its priorities…</a:t>
            </a:r>
          </a:p>
          <a:p>
            <a:pPr lvl="0"/>
            <a:r>
              <a:rPr/>
              <a:t>…they are performative acts if they are backed up by no material support.</a:t>
            </a:r>
          </a:p>
          <a:p>
            <a:pPr lvl="0"/>
            <a:r>
              <a:rPr/>
              <a:t>Enter global development finance.</a:t>
            </a:r>
          </a:p>
          <a:p>
            <a:pPr lvl="0"/>
            <a:r>
              <a:rPr/>
              <a:t>Beijing uses international aid to complement its visible displays of its priorities.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We Know</a:t>
            </a:r>
          </a:p>
        </p:txBody>
      </p:sp>
      <p:pic>
        <p:nvPicPr>
          <p:cNvPr descr="china_aid_logo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21100" y="1816100"/>
            <a:ext cx="4749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H1</a:t>
            </a:r>
            <a:r>
              <a:rPr/>
              <a:t>: When developing countries receive more media exposure in </a:t>
            </a:r>
            <a:r>
              <a:rPr i="1"/>
              <a:t>Xinhua</a:t>
            </a:r>
            <a:r>
              <a:rPr/>
              <a:t>, they receive more foreign aid from China.</a:t>
            </a:r>
          </a:p>
          <a:p>
            <a:pPr lvl="0" indent="0" marL="0">
              <a:buNone/>
            </a:pPr>
            <a:r>
              <a:rPr b="1"/>
              <a:t>H2</a:t>
            </a:r>
            <a:r>
              <a:rPr/>
              <a:t>: When developing countries host more Chinese high-level diplomatic visits, they receive more foreign aid from China.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and Methods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Source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Outcome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bilateral ODA-like flows from China to developing countries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AidData’s </a:t>
                      </a:r>
                      <a:r>
                        <a:rPr i="1"/>
                        <a:t>Chinese Development Finance Dataset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Explanatory Variable 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the number of bilateral diplomatic visits hosted by recipients from Beijing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AidData’s compiled yearly counts of bilateral official diplomatic visits from China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Explanatory Variable 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the number of times a developing country is mentioned in a year in the English edition of </a:t>
                      </a:r>
                      <a:r>
                        <a:rPr i="1"/>
                        <a:t>Xinhua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compiled from millions of </a:t>
                      </a:r>
                      <a:r>
                        <a:rPr i="1"/>
                        <a:t>Xinhua</a:t>
                      </a:r>
                      <a:r>
                        <a:rPr/>
                        <a:t> articles scraped by the Cline Center for Advanced Social Research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Data: Unique recipient-year observations from 2001-2014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multiple regression to adjust for various controls.</a:t>
            </a:r>
          </a:p>
          <a:p>
            <a:pPr lvl="0"/>
            <a:r>
              <a:rPr/>
              <a:t>Apply numerous estimation approaches — multiple estimators are justifiable, but each has its flaws.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</a:t>
            </a:r>
          </a:p>
        </p:txBody>
      </p:sp>
      <p:pic>
        <p:nvPicPr>
          <p:cNvPr descr="results_figur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48000"/>
            <a:ext cx="10515600" cy="189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Despite limited visibility through traditional means, China’s global development finance serves a very public set of objectives.</a:t>
            </a:r>
          </a:p>
          <a:p>
            <a:pPr lvl="0"/>
            <a:r>
              <a:rPr/>
              <a:t>Beijing leverages aid in support of such goals by complementing visible acts that signal its priorities with greater foreign aid spending.</a:t>
            </a:r>
          </a:p>
          <a:p>
            <a:pPr lvl="0"/>
            <a:r>
              <a:rPr/>
              <a:t>These findings not only support the view that China’s aid is partly in service of public diplomacy…</a:t>
            </a:r>
          </a:p>
          <a:p>
            <a:pPr lvl="0"/>
            <a:r>
              <a:rPr/>
              <a:t>…but also show how aid supports this objective.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Miles D. Williams</a:t>
            </a:r>
            <a:r>
              <a:rPr/>
              <a:t>: milesdw2@illinois.edu</a:t>
            </a:r>
          </a:p>
          <a:p>
            <a:pPr lvl="0" indent="0" marL="0">
              <a:buNone/>
            </a:pPr>
            <a:r>
              <a:rPr b="1"/>
              <a:t>Lucie Lu</a:t>
            </a:r>
            <a:r>
              <a:rPr/>
              <a:t>: lul3@illinois.edu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Appendix: Model and Estimation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Description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Covariates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aid recipient characteristics (GDP, presence of civil war, disasters, political and civil liberties) and bilateral characteristics between China and aid recipients (economic ties, alliances)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Specification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asinh(aid) ~ asinh(coverage) + asinh(visits) + covariates + recipient + year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Estimation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OLS (CR1 errors), Tobit (random recipient intercepts), Logit/Selection (random recipient intercepts), Level/OLS (CR1 errors), Lagged IV (CR1 errors), Lewbel IV (CR1 errors).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We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China targets aid recipients on the basis of:</a:t>
            </a:r>
          </a:p>
          <a:p>
            <a:pPr lvl="0"/>
            <a:r>
              <a:rPr/>
              <a:t>Development need (Dreher et al. 2018)</a:t>
            </a:r>
          </a:p>
          <a:p>
            <a:pPr lvl="0"/>
            <a:r>
              <a:rPr/>
              <a:t>Who imports more Chinese goods (Dreher and Fuchs, 2015)</a:t>
            </a:r>
          </a:p>
          <a:p>
            <a:pPr lvl="0"/>
            <a:r>
              <a:rPr/>
              <a:t>Who has more natural resources, closer voting alignment with Beijing in the UN, and more capacity to repay loans (Dreher et al., 2021)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We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Like Western donors, China should wield international aid, in part, to generate goodwill toward Beijing.</a:t>
            </a:r>
          </a:p>
          <a:p>
            <a:pPr lvl="0"/>
            <a:r>
              <a:rPr/>
              <a:t>We know that this has been important for the US (e.g. tsunami relief to Indonesia in 2004)</a:t>
            </a:r>
          </a:p>
          <a:p>
            <a:pPr lvl="0"/>
            <a:r>
              <a:rPr/>
              <a:t>There is some evidence that the perception fo Beijing’s influence in developing countries is growing (per differences in 2014 and 2017 waves of AidData surveys of policymakers in 126 countries)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Puzzle</a:t>
            </a:r>
          </a:p>
        </p:txBody>
      </p:sp>
      <p:pic>
        <p:nvPicPr>
          <p:cNvPr descr="low_transparency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82800" y="1816100"/>
            <a:ext cx="8039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argue that this is an intentional and strategic choice.</a:t>
            </a:r>
          </a:p>
          <a:p>
            <a:pPr lvl="0"/>
            <a:r>
              <a:rPr/>
              <a:t>But it may have more to do with capacity (Dreher et al. 2018).</a:t>
            </a:r>
          </a:p>
          <a:p>
            <a:pPr lvl="0"/>
            <a:r>
              <a:rPr/>
              <a:t>Limited transparency remains nonetheless.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Question and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Puzzle</a:t>
            </a:r>
            <a:r>
              <a:rPr/>
              <a:t>: Absent traditional modes of transparency, how does Beijing leverage its international development finance in service of its diplomatic and legitimacy-seeking objectives?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Question and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Answer</a:t>
            </a:r>
            <a:r>
              <a:rPr/>
              <a:t>: China complements other </a:t>
            </a:r>
            <a:r>
              <a:rPr b="1"/>
              <a:t>visible</a:t>
            </a:r>
            <a:r>
              <a:rPr/>
              <a:t> public diplomacy and legitimacy-seeking activities with greater development finance.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Explanatory Variables:</a:t>
            </a:r>
          </a:p>
          <a:p>
            <a:pPr lvl="0"/>
            <a:r>
              <a:rPr b="1"/>
              <a:t>Bilateral Diplomatic Visits</a:t>
            </a:r>
            <a:r>
              <a:rPr/>
              <a:t> - AidData’s </a:t>
            </a:r>
            <a:r>
              <a:rPr i="1"/>
              <a:t>China’s Public Diplomacy Dashboard</a:t>
            </a:r>
          </a:p>
          <a:p>
            <a:pPr lvl="0"/>
            <a:r>
              <a:rPr b="1"/>
              <a:t>State-run Media Coverage</a:t>
            </a:r>
            <a:r>
              <a:rPr/>
              <a:t> - Cline Center for Advanced Social Research’s </a:t>
            </a:r>
            <a:r>
              <a:rPr i="1"/>
              <a:t>Global News Index and Extracted Features Repository</a:t>
            </a:r>
          </a:p>
          <a:p>
            <a:pPr lvl="0" indent="0" marL="0">
              <a:buNone/>
            </a:pPr>
            <a:r>
              <a:rPr/>
              <a:t>Outcome:</a:t>
            </a:r>
          </a:p>
          <a:p>
            <a:pPr lvl="0"/>
            <a:r>
              <a:rPr b="1"/>
              <a:t>Bilateral Development Assistance</a:t>
            </a:r>
            <a:r>
              <a:rPr/>
              <a:t> - AidData’s </a:t>
            </a:r>
            <a:r>
              <a:rPr i="1"/>
              <a:t>Global Chinese Development Finance Dataset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59</Words>
  <Application>Microsoft Office PowerPoint</Application>
  <PresentationFormat>Widescreen</PresentationFormat>
  <Paragraphs>18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Bahnschrift SemiLight</vt:lpstr>
      <vt:lpstr>Calibri</vt:lpstr>
      <vt:lpstr>Calibri Light</vt:lpstr>
      <vt:lpstr>MS Reference Sans Serif</vt:lpstr>
      <vt:lpstr>Office Theme</vt:lpstr>
      <vt:lpstr>This is a Title</vt:lpstr>
      <vt:lpstr>This is a new slide</vt:lpstr>
      <vt:lpstr>This is a second slide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Friends Get More Money, Attention, and Handshakes: Xinhua, Diplomacy, and Chinese Foreign Aid</dc:title>
  <dc:creator>Lucie Lu &amp; Miles D. Williams; University of Illinois at Urbana-Champaign</dc:creator>
  <cp:keywords/>
  <dcterms:created xsi:type="dcterms:W3CDTF">2022-06-20T14:18:11Z</dcterms:created>
  <dcterms:modified xsi:type="dcterms:W3CDTF">2022-06-20T14:18:11Z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June 24, 2022</vt:lpwstr>
  </property>
  <property fmtid="{D5CDD505-2E9C-101B-9397-08002B2CF9AE}" pid="3" name="footer">
    <vt:lpwstr>AidData Academic Roundtable</vt:lpwstr>
  </property>
  <property fmtid="{D5CDD505-2E9C-101B-9397-08002B2CF9AE}" pid="4" name="output">
    <vt:lpwstr/>
  </property>
  <property fmtid="{D5CDD505-2E9C-101B-9397-08002B2CF9AE}" pid="5" name="subtitle">
    <vt:lpwstr>AidData Academic Roundtable</vt:lpwstr>
  </property>
</Properties>
</file>