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2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gaWatt 2022" id="{9C1CCB36-C0AF-8444-AE02-06EB09FD26D0}">
          <p14:sldIdLst>
            <p14:sldId id="256"/>
            <p14:sldId id="259"/>
            <p14:sldId id="260"/>
            <p14:sldId id="262"/>
          </p14:sldIdLst>
        </p14:section>
        <p14:section name="EOLES version stabilisée" id="{F071DAB8-309C-6B4D-AFEF-57FFAEAA8A0F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F36-FAC9-2C47-8639-DC7668EF1225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B55DE-B92F-3E45-BDC7-DD978EE16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7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Scénario de référence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B55DE-B92F-3E45-BDC7-DD978EE1696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9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Variante avec plus de stockage batterie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B55DE-B92F-3E45-BDC7-DD978EE1696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57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Variante avec du nucléaire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B55DE-B92F-3E45-BDC7-DD978EE1696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9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Variante avec les centrales à hydrogène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B55DE-B92F-3E45-BDC7-DD978EE1696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1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14BDF-3BFE-20C8-CC31-6A9F651D3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FEA344-4490-D521-977F-157E56A23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83686-C442-23D3-257C-A4CFA43D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30532-CD96-FA16-68BA-A7E32E34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BA469-E961-69FE-298A-2F71E466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41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3ABBB-A37E-DAD7-A143-EB8598EB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7E3E2-AFE4-353B-2573-78CAE132C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C97E5-0614-449D-EC0E-07369A38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89A42E-1C4C-A9EE-F6B1-C9BBD433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F7A051-2C3C-7C5B-772C-A2EDF6A1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D0C9F3-1F2B-14B6-D50B-825DD24C6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428725-C88E-9C54-FDDE-69469830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D829ED-74D7-94B9-E5AE-BBC76682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C375BC-705C-A360-B53A-46F37D05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8374CC-F731-EA63-1A2C-376EA87D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58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AF541-3D39-ADAD-5E79-C23334DC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CE5D74-00E2-463A-96B7-DAE73AC3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ABFAB-0729-1B91-7747-D32B68E3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5AAFD-92BB-E781-E0F6-0187D4E3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613E8-2EA9-6EB8-13DE-946C3D35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7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58ABB-6624-255C-A274-35E3C5F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521EAE-199E-8B62-283B-2A24DDAD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0D3B32-277C-6308-B61B-5423A153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1032B-25B5-A091-0005-25DABCE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23CC8-8F4D-B26C-EFC9-7C4B9D0F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45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669C3-4E4D-EDFB-3579-EF644743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2C98-0BA3-7C67-D004-ADC04DD17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D44EB6-967D-2EB9-8798-A264A16B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0CD4E-5B80-B4ED-BEFA-C350D2F8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C464B5-BA86-60A9-8170-BF2DE111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0FA711-EE17-2E8C-1B4D-D8D89613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49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AD2AD-0D71-69EA-A733-A3248334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9BA7A0-E89B-37B0-D77D-FC77BF154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FC3F18-8015-C12C-9900-0CDD9E246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B99EF0-CDE9-7E25-9ED9-8F6764014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1E558C-29FC-CFB4-96EE-09C8F713E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21B8B1-E745-F9ED-1353-44200DB0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B6BAAC-AB51-B17B-E939-EE83E5B6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28937C-5D3A-2075-0D49-1CFDD794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C320C-73DB-A131-5ECA-82983C88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3CD66D-3176-171F-0372-D884D0AF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5334AF-52FD-5DE9-753E-92743A4D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0B7E0A-204C-6869-DA59-8136A4C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40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27922A-B7AE-3505-1612-D24C2B6D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644C84-2228-32A4-F4C4-FAEB7472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74595D-AC71-A863-A243-6DAA7327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4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D7AA7-8AA4-46A8-8C09-D26D50EF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69478-F3E2-1633-DF61-FF2127A13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043C12-7550-F3B6-78A8-C6402A25D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92AA20-5C6C-EB9C-1367-D267BC5A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640109-D1F4-B8A7-B514-F7A0FC52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C28542-ABCA-223B-4FA8-56D9E0D1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6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6B174-FA48-0F4E-477F-3E42A553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0BD63A-E9E4-ABDF-EE68-9F169C1F0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4E5C1E-DE50-0CB7-BF10-93DB9FEFF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43BD96-5C5C-DC2C-1605-DE1830EA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C6F9EF-CF35-EDC9-E755-0F87D06F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4C0194-FD8D-8463-2722-BD78B08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83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9A720A-FA59-5813-37AE-1DC153C7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734659-7872-4693-DFD0-BE7D74ED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1A7AD6-0580-1193-30FA-C775B894D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BDE9-13DA-8442-8813-141BF8E7175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E1064-2C01-7EAF-7B7B-6966BD2E2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C1F14-17F1-52D1-BA81-9A2E2EB9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B8B17-F9BB-9042-8E39-06C4D8AB7F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38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15C9B2A7-D36C-7C8A-C984-7B6E070C014A}"/>
              </a:ext>
            </a:extLst>
          </p:cNvPr>
          <p:cNvGrpSpPr/>
          <p:nvPr/>
        </p:nvGrpSpPr>
        <p:grpSpPr>
          <a:xfrm>
            <a:off x="2575812" y="939747"/>
            <a:ext cx="7040376" cy="5706689"/>
            <a:chOff x="1098809" y="655188"/>
            <a:chExt cx="7040376" cy="570668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FA69BE4-2986-B176-ABBD-CC034CB5AA30}"/>
                </a:ext>
              </a:extLst>
            </p:cNvPr>
            <p:cNvSpPr/>
            <p:nvPr/>
          </p:nvSpPr>
          <p:spPr>
            <a:xfrm>
              <a:off x="1099444" y="655188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Onshore wind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5159812-518F-BF8B-AA9F-4832DD01E14B}"/>
                </a:ext>
              </a:extLst>
            </p:cNvPr>
            <p:cNvSpPr/>
            <p:nvPr/>
          </p:nvSpPr>
          <p:spPr>
            <a:xfrm>
              <a:off x="1098809" y="1129533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Offshore grounded wind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F1BEFF04-D8FF-E5A5-4336-E2885ACD3364}"/>
                </a:ext>
              </a:extLst>
            </p:cNvPr>
            <p:cNvSpPr/>
            <p:nvPr/>
          </p:nvSpPr>
          <p:spPr>
            <a:xfrm>
              <a:off x="1098809" y="1603878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Offshore floating wind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C135FBF-28F3-1B44-275D-CB960D27B8F8}"/>
                </a:ext>
              </a:extLst>
            </p:cNvPr>
            <p:cNvSpPr/>
            <p:nvPr/>
          </p:nvSpPr>
          <p:spPr>
            <a:xfrm>
              <a:off x="1098809" y="2078223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Solar grounded PV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6D06D130-E87E-A902-C20C-FB4CDB976074}"/>
                </a:ext>
              </a:extLst>
            </p:cNvPr>
            <p:cNvSpPr/>
            <p:nvPr/>
          </p:nvSpPr>
          <p:spPr>
            <a:xfrm>
              <a:off x="1098809" y="2552568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Solar rooftop PV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3A6EC2B6-C33F-A30E-E656-3F597EE5A15A}"/>
                </a:ext>
              </a:extLst>
            </p:cNvPr>
            <p:cNvSpPr/>
            <p:nvPr/>
          </p:nvSpPr>
          <p:spPr>
            <a:xfrm>
              <a:off x="1098809" y="3025643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Run-of-river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38A8C89-BCDB-C595-7D93-45205ECF027C}"/>
                </a:ext>
              </a:extLst>
            </p:cNvPr>
            <p:cNvSpPr/>
            <p:nvPr/>
          </p:nvSpPr>
          <p:spPr>
            <a:xfrm>
              <a:off x="1098809" y="3498718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Lakes and reservoirs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1301AC8E-7475-E6A2-41BD-BDACBE2557F9}"/>
                </a:ext>
              </a:extLst>
            </p:cNvPr>
            <p:cNvSpPr/>
            <p:nvPr/>
          </p:nvSpPr>
          <p:spPr>
            <a:xfrm>
              <a:off x="1098809" y="4908004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PHS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7A01431-15E8-B46B-4A09-01AAEAFA0C58}"/>
                </a:ext>
              </a:extLst>
            </p:cNvPr>
            <p:cNvSpPr/>
            <p:nvPr/>
          </p:nvSpPr>
          <p:spPr>
            <a:xfrm>
              <a:off x="1098809" y="5381079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Batteries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9C958E7-92EB-0DDD-EC36-12276FC2486C}"/>
                </a:ext>
              </a:extLst>
            </p:cNvPr>
            <p:cNvSpPr/>
            <p:nvPr/>
          </p:nvSpPr>
          <p:spPr>
            <a:xfrm>
              <a:off x="1098809" y="5854154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Electrolysis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68BC982C-A069-7114-4506-68159B0BA7B1}"/>
                </a:ext>
              </a:extLst>
            </p:cNvPr>
            <p:cNvSpPr/>
            <p:nvPr/>
          </p:nvSpPr>
          <p:spPr>
            <a:xfrm>
              <a:off x="1098809" y="4434929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CCGT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Nuage 21">
              <a:extLst>
                <a:ext uri="{FF2B5EF4-FFF2-40B4-BE49-F238E27FC236}">
                  <a16:creationId xmlns:a16="http://schemas.microsoft.com/office/drawing/2014/main" id="{ABF27B4E-9FAC-9B07-B23A-238B9D7FC4EC}"/>
                </a:ext>
              </a:extLst>
            </p:cNvPr>
            <p:cNvSpPr/>
            <p:nvPr/>
          </p:nvSpPr>
          <p:spPr>
            <a:xfrm>
              <a:off x="4643955" y="5778862"/>
              <a:ext cx="1281786" cy="58301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Hydrogen</a:t>
              </a:r>
            </a:p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storage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9C7EBDF-627E-B064-E188-EA034EABFC45}"/>
                </a:ext>
              </a:extLst>
            </p:cNvPr>
            <p:cNvSpPr/>
            <p:nvPr/>
          </p:nvSpPr>
          <p:spPr>
            <a:xfrm>
              <a:off x="6946853" y="4624146"/>
              <a:ext cx="1192332" cy="968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Hydrogen</a:t>
              </a:r>
            </a:p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demand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0441720-1548-D985-CD24-A2EEE09EAA69}"/>
                </a:ext>
              </a:extLst>
            </p:cNvPr>
            <p:cNvSpPr/>
            <p:nvPr/>
          </p:nvSpPr>
          <p:spPr>
            <a:xfrm>
              <a:off x="6946852" y="2375069"/>
              <a:ext cx="1192333" cy="968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Electricity</a:t>
              </a:r>
            </a:p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demand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A43892C4-6F77-DC46-FDAE-E3B403B57E91}"/>
                </a:ext>
              </a:extLst>
            </p:cNvPr>
            <p:cNvCxnSpPr>
              <a:cxnSpLocks/>
              <a:stCxn id="19" idx="3"/>
              <a:endCxn id="22" idx="2"/>
            </p:cNvCxnSpPr>
            <p:nvPr/>
          </p:nvCxnSpPr>
          <p:spPr>
            <a:xfrm flipV="1">
              <a:off x="2416629" y="6070370"/>
              <a:ext cx="22313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83EDFFB3-A9FB-6ABC-D204-9FB4F84FEE42}"/>
                </a:ext>
              </a:extLst>
            </p:cNvPr>
            <p:cNvSpPr/>
            <p:nvPr/>
          </p:nvSpPr>
          <p:spPr>
            <a:xfrm>
              <a:off x="4473696" y="2456147"/>
              <a:ext cx="1622304" cy="80649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Electricity</a:t>
              </a:r>
              <a:endParaRPr lang="fr-FR" sz="12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37" name="Connecteur en angle 36">
              <a:extLst>
                <a:ext uri="{FF2B5EF4-FFF2-40B4-BE49-F238E27FC236}">
                  <a16:creationId xmlns:a16="http://schemas.microsoft.com/office/drawing/2014/main" id="{07E27694-8301-770F-49FE-CE62E150114E}"/>
                </a:ext>
              </a:extLst>
            </p:cNvPr>
            <p:cNvCxnSpPr>
              <a:cxnSpLocks/>
              <a:stCxn id="9" idx="3"/>
              <a:endCxn id="32" idx="1"/>
            </p:cNvCxnSpPr>
            <p:nvPr/>
          </p:nvCxnSpPr>
          <p:spPr>
            <a:xfrm>
              <a:off x="2417264" y="871406"/>
              <a:ext cx="2462008" cy="19879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en angle 38">
              <a:extLst>
                <a:ext uri="{FF2B5EF4-FFF2-40B4-BE49-F238E27FC236}">
                  <a16:creationId xmlns:a16="http://schemas.microsoft.com/office/drawing/2014/main" id="{AE4D9521-3F29-E873-65F7-3F38B2AAEC50}"/>
                </a:ext>
              </a:extLst>
            </p:cNvPr>
            <p:cNvCxnSpPr>
              <a:cxnSpLocks/>
              <a:stCxn id="10" idx="3"/>
              <a:endCxn id="32" idx="1"/>
            </p:cNvCxnSpPr>
            <p:nvPr/>
          </p:nvCxnSpPr>
          <p:spPr>
            <a:xfrm>
              <a:off x="2416629" y="1345751"/>
              <a:ext cx="2462643" cy="15136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en angle 40">
              <a:extLst>
                <a:ext uri="{FF2B5EF4-FFF2-40B4-BE49-F238E27FC236}">
                  <a16:creationId xmlns:a16="http://schemas.microsoft.com/office/drawing/2014/main" id="{88183DA6-4F59-B047-1C19-75B13227B520}"/>
                </a:ext>
              </a:extLst>
            </p:cNvPr>
            <p:cNvCxnSpPr>
              <a:cxnSpLocks/>
              <a:stCxn id="11" idx="3"/>
              <a:endCxn id="32" idx="1"/>
            </p:cNvCxnSpPr>
            <p:nvPr/>
          </p:nvCxnSpPr>
          <p:spPr>
            <a:xfrm>
              <a:off x="2416629" y="1820096"/>
              <a:ext cx="2462643" cy="103929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en angle 41">
              <a:extLst>
                <a:ext uri="{FF2B5EF4-FFF2-40B4-BE49-F238E27FC236}">
                  <a16:creationId xmlns:a16="http://schemas.microsoft.com/office/drawing/2014/main" id="{3CD3F6B2-38DC-F2AE-86F4-E00014170B93}"/>
                </a:ext>
              </a:extLst>
            </p:cNvPr>
            <p:cNvCxnSpPr>
              <a:cxnSpLocks/>
              <a:stCxn id="18" idx="3"/>
              <a:endCxn id="32" idx="1"/>
            </p:cNvCxnSpPr>
            <p:nvPr/>
          </p:nvCxnSpPr>
          <p:spPr>
            <a:xfrm flipV="1">
              <a:off x="2416629" y="2859393"/>
              <a:ext cx="2462643" cy="27379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>
              <a:extLst>
                <a:ext uri="{FF2B5EF4-FFF2-40B4-BE49-F238E27FC236}">
                  <a16:creationId xmlns:a16="http://schemas.microsoft.com/office/drawing/2014/main" id="{DE1A120B-EB43-4945-693A-18B9EBA33F91}"/>
                </a:ext>
              </a:extLst>
            </p:cNvPr>
            <p:cNvCxnSpPr>
              <a:cxnSpLocks/>
              <a:stCxn id="17" idx="3"/>
              <a:endCxn id="32" idx="1"/>
            </p:cNvCxnSpPr>
            <p:nvPr/>
          </p:nvCxnSpPr>
          <p:spPr>
            <a:xfrm flipV="1">
              <a:off x="2416629" y="2859393"/>
              <a:ext cx="2462643" cy="22648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en angle 43">
              <a:extLst>
                <a:ext uri="{FF2B5EF4-FFF2-40B4-BE49-F238E27FC236}">
                  <a16:creationId xmlns:a16="http://schemas.microsoft.com/office/drawing/2014/main" id="{B3C5415A-F20D-4ABB-E5F7-19F29AE8DF82}"/>
                </a:ext>
              </a:extLst>
            </p:cNvPr>
            <p:cNvCxnSpPr>
              <a:cxnSpLocks/>
              <a:stCxn id="13" idx="3"/>
              <a:endCxn id="32" idx="1"/>
            </p:cNvCxnSpPr>
            <p:nvPr/>
          </p:nvCxnSpPr>
          <p:spPr>
            <a:xfrm>
              <a:off x="2416629" y="2768786"/>
              <a:ext cx="2462643" cy="906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en angle 45">
              <a:extLst>
                <a:ext uri="{FF2B5EF4-FFF2-40B4-BE49-F238E27FC236}">
                  <a16:creationId xmlns:a16="http://schemas.microsoft.com/office/drawing/2014/main" id="{68DFA8F7-8CDC-2FB9-FA8F-52C2369348AF}"/>
                </a:ext>
              </a:extLst>
            </p:cNvPr>
            <p:cNvCxnSpPr>
              <a:cxnSpLocks/>
              <a:stCxn id="20" idx="3"/>
              <a:endCxn id="32" idx="1"/>
            </p:cNvCxnSpPr>
            <p:nvPr/>
          </p:nvCxnSpPr>
          <p:spPr>
            <a:xfrm flipV="1">
              <a:off x="2416629" y="2859393"/>
              <a:ext cx="2462643" cy="17917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en angle 46">
              <a:extLst>
                <a:ext uri="{FF2B5EF4-FFF2-40B4-BE49-F238E27FC236}">
                  <a16:creationId xmlns:a16="http://schemas.microsoft.com/office/drawing/2014/main" id="{63B06186-6BC9-FF25-DB35-8CACFE1CF6F2}"/>
                </a:ext>
              </a:extLst>
            </p:cNvPr>
            <p:cNvCxnSpPr>
              <a:cxnSpLocks/>
              <a:stCxn id="12" idx="3"/>
              <a:endCxn id="32" idx="1"/>
            </p:cNvCxnSpPr>
            <p:nvPr/>
          </p:nvCxnSpPr>
          <p:spPr>
            <a:xfrm>
              <a:off x="2416629" y="2294441"/>
              <a:ext cx="2462643" cy="5649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en angle 59">
              <a:extLst>
                <a:ext uri="{FF2B5EF4-FFF2-40B4-BE49-F238E27FC236}">
                  <a16:creationId xmlns:a16="http://schemas.microsoft.com/office/drawing/2014/main" id="{5DCD82E7-F38E-C534-C6FF-99301F3B924B}"/>
                </a:ext>
              </a:extLst>
            </p:cNvPr>
            <p:cNvCxnSpPr>
              <a:cxnSpLocks/>
              <a:stCxn id="15" idx="3"/>
              <a:endCxn id="32" idx="1"/>
            </p:cNvCxnSpPr>
            <p:nvPr/>
          </p:nvCxnSpPr>
          <p:spPr>
            <a:xfrm flipV="1">
              <a:off x="2416629" y="2859393"/>
              <a:ext cx="2462643" cy="8555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en angle 60">
              <a:extLst>
                <a:ext uri="{FF2B5EF4-FFF2-40B4-BE49-F238E27FC236}">
                  <a16:creationId xmlns:a16="http://schemas.microsoft.com/office/drawing/2014/main" id="{9348CAE9-E908-4295-6BAF-90649D07D59F}"/>
                </a:ext>
              </a:extLst>
            </p:cNvPr>
            <p:cNvCxnSpPr>
              <a:cxnSpLocks/>
              <a:stCxn id="14" idx="3"/>
              <a:endCxn id="32" idx="1"/>
            </p:cNvCxnSpPr>
            <p:nvPr/>
          </p:nvCxnSpPr>
          <p:spPr>
            <a:xfrm flipV="1">
              <a:off x="2416629" y="2859393"/>
              <a:ext cx="2462643" cy="3824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en angle 69">
              <a:extLst>
                <a:ext uri="{FF2B5EF4-FFF2-40B4-BE49-F238E27FC236}">
                  <a16:creationId xmlns:a16="http://schemas.microsoft.com/office/drawing/2014/main" id="{8CC2B2D0-95FB-320E-27EC-887254230DFD}"/>
                </a:ext>
              </a:extLst>
            </p:cNvPr>
            <p:cNvCxnSpPr>
              <a:cxnSpLocks/>
              <a:stCxn id="32" idx="0"/>
              <a:endCxn id="17" idx="1"/>
            </p:cNvCxnSpPr>
            <p:nvPr/>
          </p:nvCxnSpPr>
          <p:spPr>
            <a:xfrm rot="16200000" flipH="1" flipV="1">
              <a:off x="1857791" y="1697164"/>
              <a:ext cx="2668075" cy="4186039"/>
            </a:xfrm>
            <a:prstGeom prst="bentConnector4">
              <a:avLst>
                <a:gd name="adj1" fmla="val -73551"/>
                <a:gd name="adj2" fmla="val 1054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>
              <a:extLst>
                <a:ext uri="{FF2B5EF4-FFF2-40B4-BE49-F238E27FC236}">
                  <a16:creationId xmlns:a16="http://schemas.microsoft.com/office/drawing/2014/main" id="{1A5A9401-3168-AB75-41DA-0BA9EB885868}"/>
                </a:ext>
              </a:extLst>
            </p:cNvPr>
            <p:cNvCxnSpPr>
              <a:cxnSpLocks/>
              <a:stCxn id="32" idx="0"/>
              <a:endCxn id="19" idx="1"/>
            </p:cNvCxnSpPr>
            <p:nvPr/>
          </p:nvCxnSpPr>
          <p:spPr>
            <a:xfrm rot="16200000" flipH="1" flipV="1">
              <a:off x="1384716" y="2170239"/>
              <a:ext cx="3614225" cy="4186039"/>
            </a:xfrm>
            <a:prstGeom prst="bentConnector4">
              <a:avLst>
                <a:gd name="adj1" fmla="val -54297"/>
                <a:gd name="adj2" fmla="val 1054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en angle 72">
              <a:extLst>
                <a:ext uri="{FF2B5EF4-FFF2-40B4-BE49-F238E27FC236}">
                  <a16:creationId xmlns:a16="http://schemas.microsoft.com/office/drawing/2014/main" id="{8B9E409A-FF2D-0D63-9892-39BF1896844D}"/>
                </a:ext>
              </a:extLst>
            </p:cNvPr>
            <p:cNvCxnSpPr>
              <a:cxnSpLocks/>
              <a:stCxn id="32" idx="0"/>
              <a:endCxn id="18" idx="1"/>
            </p:cNvCxnSpPr>
            <p:nvPr/>
          </p:nvCxnSpPr>
          <p:spPr>
            <a:xfrm rot="16200000" flipH="1" flipV="1">
              <a:off x="1621254" y="1933702"/>
              <a:ext cx="3141150" cy="4186039"/>
            </a:xfrm>
            <a:prstGeom prst="bentConnector4">
              <a:avLst>
                <a:gd name="adj1" fmla="val -62474"/>
                <a:gd name="adj2" fmla="val 1054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9AB5D59F-249A-BBC3-E708-A25A7B0DA833}"/>
                </a:ext>
              </a:extLst>
            </p:cNvPr>
            <p:cNvCxnSpPr>
              <a:cxnSpLocks/>
              <a:stCxn id="32" idx="5"/>
              <a:endCxn id="26" idx="2"/>
            </p:cNvCxnSpPr>
            <p:nvPr/>
          </p:nvCxnSpPr>
          <p:spPr>
            <a:xfrm>
              <a:off x="5690424" y="2859393"/>
              <a:ext cx="12564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47435977-1979-186D-3B20-A5E24C04B747}"/>
              </a:ext>
            </a:extLst>
          </p:cNvPr>
          <p:cNvSpPr/>
          <p:nvPr/>
        </p:nvSpPr>
        <p:spPr>
          <a:xfrm>
            <a:off x="10364322" y="1438019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VRE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4" name="Rectangle : coins arrondis 253">
            <a:extLst>
              <a:ext uri="{FF2B5EF4-FFF2-40B4-BE49-F238E27FC236}">
                <a16:creationId xmlns:a16="http://schemas.microsoft.com/office/drawing/2014/main" id="{A9D701BA-9EBC-F9B8-BB78-B4171B36CCC3}"/>
              </a:ext>
            </a:extLst>
          </p:cNvPr>
          <p:cNvSpPr/>
          <p:nvPr/>
        </p:nvSpPr>
        <p:spPr>
          <a:xfrm>
            <a:off x="10364322" y="2865142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Other renewables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D9B9D483-A067-0823-D31F-5A6A46F0241E}"/>
              </a:ext>
            </a:extLst>
          </p:cNvPr>
          <p:cNvSpPr/>
          <p:nvPr/>
        </p:nvSpPr>
        <p:spPr>
          <a:xfrm>
            <a:off x="10364322" y="947539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Inputs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76B44FED-0466-FC3A-2C28-E602A40CDF68}"/>
              </a:ext>
            </a:extLst>
          </p:cNvPr>
          <p:cNvSpPr/>
          <p:nvPr/>
        </p:nvSpPr>
        <p:spPr>
          <a:xfrm>
            <a:off x="10364322" y="1918992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Biogas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8" name="Rectangle : coins arrondis 257">
            <a:extLst>
              <a:ext uri="{FF2B5EF4-FFF2-40B4-BE49-F238E27FC236}">
                <a16:creationId xmlns:a16="http://schemas.microsoft.com/office/drawing/2014/main" id="{74B58BC8-79E5-413B-D5D5-CFB0EFF50E7D}"/>
              </a:ext>
            </a:extLst>
          </p:cNvPr>
          <p:cNvSpPr/>
          <p:nvPr/>
        </p:nvSpPr>
        <p:spPr>
          <a:xfrm>
            <a:off x="10364322" y="2392067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Storage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7" name="Cadre 266">
            <a:extLst>
              <a:ext uri="{FF2B5EF4-FFF2-40B4-BE49-F238E27FC236}">
                <a16:creationId xmlns:a16="http://schemas.microsoft.com/office/drawing/2014/main" id="{11977982-0307-3CDA-72EB-07EBCBF32458}"/>
              </a:ext>
            </a:extLst>
          </p:cNvPr>
          <p:cNvSpPr/>
          <p:nvPr/>
        </p:nvSpPr>
        <p:spPr>
          <a:xfrm>
            <a:off x="2109577" y="559050"/>
            <a:ext cx="5830231" cy="6142693"/>
          </a:xfrm>
          <a:prstGeom prst="frame">
            <a:avLst>
              <a:gd name="adj1" fmla="val 0"/>
            </a:avLst>
          </a:prstGeom>
          <a:ln w="635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D47743DB-DFCA-6B32-80EF-B71713097504}"/>
              </a:ext>
            </a:extLst>
          </p:cNvPr>
          <p:cNvSpPr txBox="1"/>
          <p:nvPr/>
        </p:nvSpPr>
        <p:spPr>
          <a:xfrm>
            <a:off x="2998599" y="-148836"/>
            <a:ext cx="4119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EOLES MODEL</a:t>
            </a:r>
          </a:p>
        </p:txBody>
      </p:sp>
      <p:sp>
        <p:nvSpPr>
          <p:cNvPr id="272" name="Rectangle : coins arrondis 271">
            <a:extLst>
              <a:ext uri="{FF2B5EF4-FFF2-40B4-BE49-F238E27FC236}">
                <a16:creationId xmlns:a16="http://schemas.microsoft.com/office/drawing/2014/main" id="{F60D4CE5-8714-C332-6FB5-13CEA791A8CB}"/>
              </a:ext>
            </a:extLst>
          </p:cNvPr>
          <p:cNvSpPr/>
          <p:nvPr/>
        </p:nvSpPr>
        <p:spPr>
          <a:xfrm>
            <a:off x="277420" y="5407374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Economic parameters</a:t>
            </a:r>
          </a:p>
        </p:txBody>
      </p:sp>
      <p:sp>
        <p:nvSpPr>
          <p:cNvPr id="273" name="Rectangle : coins arrondis 272">
            <a:extLst>
              <a:ext uri="{FF2B5EF4-FFF2-40B4-BE49-F238E27FC236}">
                <a16:creationId xmlns:a16="http://schemas.microsoft.com/office/drawing/2014/main" id="{523A3BAE-4776-3FCF-0618-C128A51EF8D3}"/>
              </a:ext>
            </a:extLst>
          </p:cNvPr>
          <p:cNvSpPr/>
          <p:nvPr/>
        </p:nvSpPr>
        <p:spPr>
          <a:xfrm>
            <a:off x="277420" y="4744186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Technical</a:t>
            </a:r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parameters</a:t>
            </a:r>
          </a:p>
        </p:txBody>
      </p:sp>
      <p:sp>
        <p:nvSpPr>
          <p:cNvPr id="274" name="Rectangle : coins arrondis 273">
            <a:extLst>
              <a:ext uri="{FF2B5EF4-FFF2-40B4-BE49-F238E27FC236}">
                <a16:creationId xmlns:a16="http://schemas.microsoft.com/office/drawing/2014/main" id="{D1862B09-7588-8F28-4AF6-FFFEF42BF4B0}"/>
              </a:ext>
            </a:extLst>
          </p:cNvPr>
          <p:cNvSpPr/>
          <p:nvPr/>
        </p:nvSpPr>
        <p:spPr>
          <a:xfrm>
            <a:off x="280093" y="2078043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Hourly capacity factor</a:t>
            </a:r>
          </a:p>
        </p:txBody>
      </p:sp>
      <p:sp>
        <p:nvSpPr>
          <p:cNvPr id="275" name="Rectangle : coins arrondis 274">
            <a:extLst>
              <a:ext uri="{FF2B5EF4-FFF2-40B4-BE49-F238E27FC236}">
                <a16:creationId xmlns:a16="http://schemas.microsoft.com/office/drawing/2014/main" id="{683B072B-2E27-BE4A-C15D-CA614BF270D9}"/>
              </a:ext>
            </a:extLst>
          </p:cNvPr>
          <p:cNvSpPr/>
          <p:nvPr/>
        </p:nvSpPr>
        <p:spPr>
          <a:xfrm>
            <a:off x="277420" y="3735234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Hourly inflows</a:t>
            </a:r>
          </a:p>
        </p:txBody>
      </p:sp>
      <p:sp>
        <p:nvSpPr>
          <p:cNvPr id="281" name="Accolade ouvrante 280">
            <a:extLst>
              <a:ext uri="{FF2B5EF4-FFF2-40B4-BE49-F238E27FC236}">
                <a16:creationId xmlns:a16="http://schemas.microsoft.com/office/drawing/2014/main" id="{94D0A44E-24D0-0696-632B-5624987FBCC0}"/>
              </a:ext>
            </a:extLst>
          </p:cNvPr>
          <p:cNvSpPr/>
          <p:nvPr/>
        </p:nvSpPr>
        <p:spPr>
          <a:xfrm>
            <a:off x="1484692" y="963504"/>
            <a:ext cx="579852" cy="2802890"/>
          </a:xfrm>
          <a:prstGeom prst="leftBrace">
            <a:avLst>
              <a:gd name="adj1" fmla="val 3518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82" name="Connecteur droit avec flèche 281">
            <a:extLst>
              <a:ext uri="{FF2B5EF4-FFF2-40B4-BE49-F238E27FC236}">
                <a16:creationId xmlns:a16="http://schemas.microsoft.com/office/drawing/2014/main" id="{D85529EF-57AF-BA2D-15CA-BBD4169D9C86}"/>
              </a:ext>
            </a:extLst>
          </p:cNvPr>
          <p:cNvCxnSpPr>
            <a:cxnSpLocks/>
            <a:stCxn id="275" idx="3"/>
          </p:cNvCxnSpPr>
          <p:nvPr/>
        </p:nvCxnSpPr>
        <p:spPr>
          <a:xfrm>
            <a:off x="1469753" y="4023252"/>
            <a:ext cx="594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en angle 1">
            <a:extLst>
              <a:ext uri="{FF2B5EF4-FFF2-40B4-BE49-F238E27FC236}">
                <a16:creationId xmlns:a16="http://schemas.microsoft.com/office/drawing/2014/main" id="{00DB06EE-59B9-528F-5457-BFEB4061D06C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7401676" y="5393029"/>
            <a:ext cx="1022180" cy="961900"/>
          </a:xfrm>
          <a:prstGeom prst="bentConnector3">
            <a:avLst>
              <a:gd name="adj1" fmla="val 279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73FDA36-2E64-3668-188F-D789518ACB59}"/>
              </a:ext>
            </a:extLst>
          </p:cNvPr>
          <p:cNvSpPr/>
          <p:nvPr/>
        </p:nvSpPr>
        <p:spPr>
          <a:xfrm>
            <a:off x="2575810" y="4246412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Other fatal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D945E541-33A4-E26C-4AD9-3CDA91CA1013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3893630" y="3143952"/>
            <a:ext cx="2462645" cy="13186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F4583C3-D607-D32B-A666-1EA60FBA788D}"/>
              </a:ext>
            </a:extLst>
          </p:cNvPr>
          <p:cNvSpPr/>
          <p:nvPr/>
        </p:nvSpPr>
        <p:spPr>
          <a:xfrm>
            <a:off x="10364322" y="3735234"/>
            <a:ext cx="1317820" cy="1584988"/>
          </a:xfrm>
          <a:prstGeom prst="roundRect">
            <a:avLst>
              <a:gd name="adj" fmla="val 1182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Other fatal technologies includes small hydro and cogeneration from waste, solid biomass and geothermal</a:t>
            </a:r>
          </a:p>
        </p:txBody>
      </p:sp>
    </p:spTree>
    <p:extLst>
      <p:ext uri="{BB962C8B-B14F-4D97-AF65-F5344CB8AC3E}">
        <p14:creationId xmlns:p14="http://schemas.microsoft.com/office/powerpoint/2010/main" val="308559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15C9B2A7-D36C-7C8A-C984-7B6E070C014A}"/>
              </a:ext>
            </a:extLst>
          </p:cNvPr>
          <p:cNvGrpSpPr/>
          <p:nvPr/>
        </p:nvGrpSpPr>
        <p:grpSpPr>
          <a:xfrm>
            <a:off x="2575812" y="939747"/>
            <a:ext cx="7040376" cy="5706689"/>
            <a:chOff x="1098809" y="655188"/>
            <a:chExt cx="7040376" cy="570668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FA69BE4-2986-B176-ABBD-CC034CB5AA30}"/>
                </a:ext>
              </a:extLst>
            </p:cNvPr>
            <p:cNvSpPr/>
            <p:nvPr/>
          </p:nvSpPr>
          <p:spPr>
            <a:xfrm>
              <a:off x="1099444" y="655188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Onshore wind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5159812-518F-BF8B-AA9F-4832DD01E14B}"/>
                </a:ext>
              </a:extLst>
            </p:cNvPr>
            <p:cNvSpPr/>
            <p:nvPr/>
          </p:nvSpPr>
          <p:spPr>
            <a:xfrm>
              <a:off x="1098809" y="1129533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Offshore grounded wind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F1BEFF04-D8FF-E5A5-4336-E2885ACD3364}"/>
                </a:ext>
              </a:extLst>
            </p:cNvPr>
            <p:cNvSpPr/>
            <p:nvPr/>
          </p:nvSpPr>
          <p:spPr>
            <a:xfrm>
              <a:off x="1098809" y="1603878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Offshore floating wind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C135FBF-28F3-1B44-275D-CB960D27B8F8}"/>
                </a:ext>
              </a:extLst>
            </p:cNvPr>
            <p:cNvSpPr/>
            <p:nvPr/>
          </p:nvSpPr>
          <p:spPr>
            <a:xfrm>
              <a:off x="1098809" y="2078223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Solar grounded PV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6D06D130-E87E-A902-C20C-FB4CDB976074}"/>
                </a:ext>
              </a:extLst>
            </p:cNvPr>
            <p:cNvSpPr/>
            <p:nvPr/>
          </p:nvSpPr>
          <p:spPr>
            <a:xfrm>
              <a:off x="1098809" y="2552568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Solar rooftop PV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3A6EC2B6-C33F-A30E-E656-3F597EE5A15A}"/>
                </a:ext>
              </a:extLst>
            </p:cNvPr>
            <p:cNvSpPr/>
            <p:nvPr/>
          </p:nvSpPr>
          <p:spPr>
            <a:xfrm>
              <a:off x="1098809" y="3025643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Run-of-river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38A8C89-BCDB-C595-7D93-45205ECF027C}"/>
                </a:ext>
              </a:extLst>
            </p:cNvPr>
            <p:cNvSpPr/>
            <p:nvPr/>
          </p:nvSpPr>
          <p:spPr>
            <a:xfrm>
              <a:off x="1098809" y="3498718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Lakes and reservoirs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1301AC8E-7475-E6A2-41BD-BDACBE2557F9}"/>
                </a:ext>
              </a:extLst>
            </p:cNvPr>
            <p:cNvSpPr/>
            <p:nvPr/>
          </p:nvSpPr>
          <p:spPr>
            <a:xfrm>
              <a:off x="1098809" y="4908004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PHS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7A01431-15E8-B46B-4A09-01AAEAFA0C58}"/>
                </a:ext>
              </a:extLst>
            </p:cNvPr>
            <p:cNvSpPr/>
            <p:nvPr/>
          </p:nvSpPr>
          <p:spPr>
            <a:xfrm>
              <a:off x="1098809" y="5381079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Batteries ++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9C958E7-92EB-0DDD-EC36-12276FC2486C}"/>
                </a:ext>
              </a:extLst>
            </p:cNvPr>
            <p:cNvSpPr/>
            <p:nvPr/>
          </p:nvSpPr>
          <p:spPr>
            <a:xfrm>
              <a:off x="1098809" y="5854154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Electrolysis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68BC982C-A069-7114-4506-68159B0BA7B1}"/>
                </a:ext>
              </a:extLst>
            </p:cNvPr>
            <p:cNvSpPr/>
            <p:nvPr/>
          </p:nvSpPr>
          <p:spPr>
            <a:xfrm>
              <a:off x="1098809" y="4434929"/>
              <a:ext cx="1317820" cy="432435"/>
            </a:xfrm>
            <a:prstGeom prst="roundRect">
              <a:avLst>
                <a:gd name="adj" fmla="val 1182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CCGT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Nuage 21">
              <a:extLst>
                <a:ext uri="{FF2B5EF4-FFF2-40B4-BE49-F238E27FC236}">
                  <a16:creationId xmlns:a16="http://schemas.microsoft.com/office/drawing/2014/main" id="{ABF27B4E-9FAC-9B07-B23A-238B9D7FC4EC}"/>
                </a:ext>
              </a:extLst>
            </p:cNvPr>
            <p:cNvSpPr/>
            <p:nvPr/>
          </p:nvSpPr>
          <p:spPr>
            <a:xfrm>
              <a:off x="4643955" y="5778862"/>
              <a:ext cx="1281786" cy="58301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Hydrogen</a:t>
              </a:r>
            </a:p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storage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9C7EBDF-627E-B064-E188-EA034EABFC45}"/>
                </a:ext>
              </a:extLst>
            </p:cNvPr>
            <p:cNvSpPr/>
            <p:nvPr/>
          </p:nvSpPr>
          <p:spPr>
            <a:xfrm>
              <a:off x="6946853" y="4624146"/>
              <a:ext cx="1192332" cy="968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Hydrogen</a:t>
              </a:r>
            </a:p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demand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0441720-1548-D985-CD24-A2EEE09EAA69}"/>
                </a:ext>
              </a:extLst>
            </p:cNvPr>
            <p:cNvSpPr/>
            <p:nvPr/>
          </p:nvSpPr>
          <p:spPr>
            <a:xfrm>
              <a:off x="6946852" y="2375069"/>
              <a:ext cx="1192333" cy="968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Electricity</a:t>
              </a:r>
            </a:p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demand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A43892C4-6F77-DC46-FDAE-E3B403B57E91}"/>
                </a:ext>
              </a:extLst>
            </p:cNvPr>
            <p:cNvCxnSpPr>
              <a:cxnSpLocks/>
              <a:stCxn id="19" idx="3"/>
              <a:endCxn id="22" idx="2"/>
            </p:cNvCxnSpPr>
            <p:nvPr/>
          </p:nvCxnSpPr>
          <p:spPr>
            <a:xfrm flipV="1">
              <a:off x="2416629" y="6070370"/>
              <a:ext cx="22313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83EDFFB3-A9FB-6ABC-D204-9FB4F84FEE42}"/>
                </a:ext>
              </a:extLst>
            </p:cNvPr>
            <p:cNvSpPr/>
            <p:nvPr/>
          </p:nvSpPr>
          <p:spPr>
            <a:xfrm>
              <a:off x="4473696" y="2456147"/>
              <a:ext cx="1622304" cy="80649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Electricity</a:t>
              </a:r>
              <a:endParaRPr lang="fr-FR" sz="12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37" name="Connecteur en angle 36">
              <a:extLst>
                <a:ext uri="{FF2B5EF4-FFF2-40B4-BE49-F238E27FC236}">
                  <a16:creationId xmlns:a16="http://schemas.microsoft.com/office/drawing/2014/main" id="{07E27694-8301-770F-49FE-CE62E150114E}"/>
                </a:ext>
              </a:extLst>
            </p:cNvPr>
            <p:cNvCxnSpPr>
              <a:cxnSpLocks/>
              <a:stCxn id="9" idx="3"/>
              <a:endCxn id="32" idx="1"/>
            </p:cNvCxnSpPr>
            <p:nvPr/>
          </p:nvCxnSpPr>
          <p:spPr>
            <a:xfrm>
              <a:off x="2417264" y="871406"/>
              <a:ext cx="2462008" cy="19879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en angle 38">
              <a:extLst>
                <a:ext uri="{FF2B5EF4-FFF2-40B4-BE49-F238E27FC236}">
                  <a16:creationId xmlns:a16="http://schemas.microsoft.com/office/drawing/2014/main" id="{AE4D9521-3F29-E873-65F7-3F38B2AAEC50}"/>
                </a:ext>
              </a:extLst>
            </p:cNvPr>
            <p:cNvCxnSpPr>
              <a:cxnSpLocks/>
              <a:stCxn id="10" idx="3"/>
              <a:endCxn id="32" idx="1"/>
            </p:cNvCxnSpPr>
            <p:nvPr/>
          </p:nvCxnSpPr>
          <p:spPr>
            <a:xfrm>
              <a:off x="2416629" y="1345751"/>
              <a:ext cx="2462643" cy="15136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en angle 40">
              <a:extLst>
                <a:ext uri="{FF2B5EF4-FFF2-40B4-BE49-F238E27FC236}">
                  <a16:creationId xmlns:a16="http://schemas.microsoft.com/office/drawing/2014/main" id="{88183DA6-4F59-B047-1C19-75B13227B520}"/>
                </a:ext>
              </a:extLst>
            </p:cNvPr>
            <p:cNvCxnSpPr>
              <a:cxnSpLocks/>
              <a:stCxn id="11" idx="3"/>
              <a:endCxn id="32" idx="1"/>
            </p:cNvCxnSpPr>
            <p:nvPr/>
          </p:nvCxnSpPr>
          <p:spPr>
            <a:xfrm>
              <a:off x="2416629" y="1820096"/>
              <a:ext cx="2462643" cy="103929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en angle 41">
              <a:extLst>
                <a:ext uri="{FF2B5EF4-FFF2-40B4-BE49-F238E27FC236}">
                  <a16:creationId xmlns:a16="http://schemas.microsoft.com/office/drawing/2014/main" id="{3CD3F6B2-38DC-F2AE-86F4-E00014170B93}"/>
                </a:ext>
              </a:extLst>
            </p:cNvPr>
            <p:cNvCxnSpPr>
              <a:cxnSpLocks/>
              <a:stCxn id="18" idx="3"/>
              <a:endCxn id="32" idx="1"/>
            </p:cNvCxnSpPr>
            <p:nvPr/>
          </p:nvCxnSpPr>
          <p:spPr>
            <a:xfrm flipV="1">
              <a:off x="2416629" y="2859393"/>
              <a:ext cx="2462643" cy="27379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>
              <a:extLst>
                <a:ext uri="{FF2B5EF4-FFF2-40B4-BE49-F238E27FC236}">
                  <a16:creationId xmlns:a16="http://schemas.microsoft.com/office/drawing/2014/main" id="{DE1A120B-EB43-4945-693A-18B9EBA33F91}"/>
                </a:ext>
              </a:extLst>
            </p:cNvPr>
            <p:cNvCxnSpPr>
              <a:cxnSpLocks/>
              <a:stCxn id="17" idx="3"/>
              <a:endCxn id="32" idx="1"/>
            </p:cNvCxnSpPr>
            <p:nvPr/>
          </p:nvCxnSpPr>
          <p:spPr>
            <a:xfrm flipV="1">
              <a:off x="2416629" y="2859393"/>
              <a:ext cx="2462643" cy="22648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en angle 43">
              <a:extLst>
                <a:ext uri="{FF2B5EF4-FFF2-40B4-BE49-F238E27FC236}">
                  <a16:creationId xmlns:a16="http://schemas.microsoft.com/office/drawing/2014/main" id="{B3C5415A-F20D-4ABB-E5F7-19F29AE8DF82}"/>
                </a:ext>
              </a:extLst>
            </p:cNvPr>
            <p:cNvCxnSpPr>
              <a:cxnSpLocks/>
              <a:stCxn id="13" idx="3"/>
              <a:endCxn id="32" idx="1"/>
            </p:cNvCxnSpPr>
            <p:nvPr/>
          </p:nvCxnSpPr>
          <p:spPr>
            <a:xfrm>
              <a:off x="2416629" y="2768786"/>
              <a:ext cx="2462643" cy="906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en angle 45">
              <a:extLst>
                <a:ext uri="{FF2B5EF4-FFF2-40B4-BE49-F238E27FC236}">
                  <a16:creationId xmlns:a16="http://schemas.microsoft.com/office/drawing/2014/main" id="{68DFA8F7-8CDC-2FB9-FA8F-52C2369348AF}"/>
                </a:ext>
              </a:extLst>
            </p:cNvPr>
            <p:cNvCxnSpPr>
              <a:cxnSpLocks/>
              <a:stCxn id="20" idx="3"/>
              <a:endCxn id="32" idx="1"/>
            </p:cNvCxnSpPr>
            <p:nvPr/>
          </p:nvCxnSpPr>
          <p:spPr>
            <a:xfrm flipV="1">
              <a:off x="2416629" y="2859393"/>
              <a:ext cx="2462643" cy="17917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en angle 46">
              <a:extLst>
                <a:ext uri="{FF2B5EF4-FFF2-40B4-BE49-F238E27FC236}">
                  <a16:creationId xmlns:a16="http://schemas.microsoft.com/office/drawing/2014/main" id="{63B06186-6BC9-FF25-DB35-8CACFE1CF6F2}"/>
                </a:ext>
              </a:extLst>
            </p:cNvPr>
            <p:cNvCxnSpPr>
              <a:cxnSpLocks/>
              <a:stCxn id="12" idx="3"/>
              <a:endCxn id="32" idx="1"/>
            </p:cNvCxnSpPr>
            <p:nvPr/>
          </p:nvCxnSpPr>
          <p:spPr>
            <a:xfrm>
              <a:off x="2416629" y="2294441"/>
              <a:ext cx="2462643" cy="5649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en angle 59">
              <a:extLst>
                <a:ext uri="{FF2B5EF4-FFF2-40B4-BE49-F238E27FC236}">
                  <a16:creationId xmlns:a16="http://schemas.microsoft.com/office/drawing/2014/main" id="{5DCD82E7-F38E-C534-C6FF-99301F3B924B}"/>
                </a:ext>
              </a:extLst>
            </p:cNvPr>
            <p:cNvCxnSpPr>
              <a:cxnSpLocks/>
              <a:stCxn id="15" idx="3"/>
              <a:endCxn id="32" idx="1"/>
            </p:cNvCxnSpPr>
            <p:nvPr/>
          </p:nvCxnSpPr>
          <p:spPr>
            <a:xfrm flipV="1">
              <a:off x="2416629" y="2859393"/>
              <a:ext cx="2462643" cy="8555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en angle 60">
              <a:extLst>
                <a:ext uri="{FF2B5EF4-FFF2-40B4-BE49-F238E27FC236}">
                  <a16:creationId xmlns:a16="http://schemas.microsoft.com/office/drawing/2014/main" id="{9348CAE9-E908-4295-6BAF-90649D07D59F}"/>
                </a:ext>
              </a:extLst>
            </p:cNvPr>
            <p:cNvCxnSpPr>
              <a:cxnSpLocks/>
              <a:stCxn id="14" idx="3"/>
              <a:endCxn id="32" idx="1"/>
            </p:cNvCxnSpPr>
            <p:nvPr/>
          </p:nvCxnSpPr>
          <p:spPr>
            <a:xfrm flipV="1">
              <a:off x="2416629" y="2859393"/>
              <a:ext cx="2462643" cy="3824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en angle 69">
              <a:extLst>
                <a:ext uri="{FF2B5EF4-FFF2-40B4-BE49-F238E27FC236}">
                  <a16:creationId xmlns:a16="http://schemas.microsoft.com/office/drawing/2014/main" id="{8CC2B2D0-95FB-320E-27EC-887254230DFD}"/>
                </a:ext>
              </a:extLst>
            </p:cNvPr>
            <p:cNvCxnSpPr>
              <a:cxnSpLocks/>
              <a:stCxn id="32" idx="0"/>
              <a:endCxn id="17" idx="1"/>
            </p:cNvCxnSpPr>
            <p:nvPr/>
          </p:nvCxnSpPr>
          <p:spPr>
            <a:xfrm rot="16200000" flipH="1" flipV="1">
              <a:off x="1857791" y="1697164"/>
              <a:ext cx="2668075" cy="4186039"/>
            </a:xfrm>
            <a:prstGeom prst="bentConnector4">
              <a:avLst>
                <a:gd name="adj1" fmla="val -73551"/>
                <a:gd name="adj2" fmla="val 1054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>
              <a:extLst>
                <a:ext uri="{FF2B5EF4-FFF2-40B4-BE49-F238E27FC236}">
                  <a16:creationId xmlns:a16="http://schemas.microsoft.com/office/drawing/2014/main" id="{1A5A9401-3168-AB75-41DA-0BA9EB885868}"/>
                </a:ext>
              </a:extLst>
            </p:cNvPr>
            <p:cNvCxnSpPr>
              <a:cxnSpLocks/>
              <a:stCxn id="32" idx="0"/>
              <a:endCxn id="19" idx="1"/>
            </p:cNvCxnSpPr>
            <p:nvPr/>
          </p:nvCxnSpPr>
          <p:spPr>
            <a:xfrm rot="16200000" flipH="1" flipV="1">
              <a:off x="1384716" y="2170239"/>
              <a:ext cx="3614225" cy="4186039"/>
            </a:xfrm>
            <a:prstGeom prst="bentConnector4">
              <a:avLst>
                <a:gd name="adj1" fmla="val -54297"/>
                <a:gd name="adj2" fmla="val 1054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en angle 72">
              <a:extLst>
                <a:ext uri="{FF2B5EF4-FFF2-40B4-BE49-F238E27FC236}">
                  <a16:creationId xmlns:a16="http://schemas.microsoft.com/office/drawing/2014/main" id="{8B9E409A-FF2D-0D63-9892-39BF1896844D}"/>
                </a:ext>
              </a:extLst>
            </p:cNvPr>
            <p:cNvCxnSpPr>
              <a:cxnSpLocks/>
              <a:stCxn id="32" idx="0"/>
              <a:endCxn id="18" idx="1"/>
            </p:cNvCxnSpPr>
            <p:nvPr/>
          </p:nvCxnSpPr>
          <p:spPr>
            <a:xfrm rot="16200000" flipH="1" flipV="1">
              <a:off x="1621254" y="1933702"/>
              <a:ext cx="3141150" cy="4186039"/>
            </a:xfrm>
            <a:prstGeom prst="bentConnector4">
              <a:avLst>
                <a:gd name="adj1" fmla="val -62474"/>
                <a:gd name="adj2" fmla="val 1054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9AB5D59F-249A-BBC3-E708-A25A7B0DA833}"/>
                </a:ext>
              </a:extLst>
            </p:cNvPr>
            <p:cNvCxnSpPr>
              <a:cxnSpLocks/>
              <a:stCxn id="32" idx="5"/>
              <a:endCxn id="26" idx="2"/>
            </p:cNvCxnSpPr>
            <p:nvPr/>
          </p:nvCxnSpPr>
          <p:spPr>
            <a:xfrm>
              <a:off x="5690424" y="2859393"/>
              <a:ext cx="12564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47435977-1979-186D-3B20-A5E24C04B747}"/>
              </a:ext>
            </a:extLst>
          </p:cNvPr>
          <p:cNvSpPr/>
          <p:nvPr/>
        </p:nvSpPr>
        <p:spPr>
          <a:xfrm>
            <a:off x="10364322" y="1438019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VRE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4" name="Rectangle : coins arrondis 253">
            <a:extLst>
              <a:ext uri="{FF2B5EF4-FFF2-40B4-BE49-F238E27FC236}">
                <a16:creationId xmlns:a16="http://schemas.microsoft.com/office/drawing/2014/main" id="{A9D701BA-9EBC-F9B8-BB78-B4171B36CCC3}"/>
              </a:ext>
            </a:extLst>
          </p:cNvPr>
          <p:cNvSpPr/>
          <p:nvPr/>
        </p:nvSpPr>
        <p:spPr>
          <a:xfrm>
            <a:off x="10364322" y="2865142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Other renewables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D9B9D483-A067-0823-D31F-5A6A46F0241E}"/>
              </a:ext>
            </a:extLst>
          </p:cNvPr>
          <p:cNvSpPr/>
          <p:nvPr/>
        </p:nvSpPr>
        <p:spPr>
          <a:xfrm>
            <a:off x="10364322" y="947539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Inputs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76B44FED-0466-FC3A-2C28-E602A40CDF68}"/>
              </a:ext>
            </a:extLst>
          </p:cNvPr>
          <p:cNvSpPr/>
          <p:nvPr/>
        </p:nvSpPr>
        <p:spPr>
          <a:xfrm>
            <a:off x="10364322" y="1918992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Biogas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8" name="Rectangle : coins arrondis 257">
            <a:extLst>
              <a:ext uri="{FF2B5EF4-FFF2-40B4-BE49-F238E27FC236}">
                <a16:creationId xmlns:a16="http://schemas.microsoft.com/office/drawing/2014/main" id="{74B58BC8-79E5-413B-D5D5-CFB0EFF50E7D}"/>
              </a:ext>
            </a:extLst>
          </p:cNvPr>
          <p:cNvSpPr/>
          <p:nvPr/>
        </p:nvSpPr>
        <p:spPr>
          <a:xfrm>
            <a:off x="10364322" y="2392067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Storage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7" name="Cadre 266">
            <a:extLst>
              <a:ext uri="{FF2B5EF4-FFF2-40B4-BE49-F238E27FC236}">
                <a16:creationId xmlns:a16="http://schemas.microsoft.com/office/drawing/2014/main" id="{11977982-0307-3CDA-72EB-07EBCBF32458}"/>
              </a:ext>
            </a:extLst>
          </p:cNvPr>
          <p:cNvSpPr/>
          <p:nvPr/>
        </p:nvSpPr>
        <p:spPr>
          <a:xfrm>
            <a:off x="2109577" y="559050"/>
            <a:ext cx="5830231" cy="6142693"/>
          </a:xfrm>
          <a:prstGeom prst="frame">
            <a:avLst>
              <a:gd name="adj1" fmla="val 0"/>
            </a:avLst>
          </a:prstGeom>
          <a:ln w="635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D47743DB-DFCA-6B32-80EF-B71713097504}"/>
              </a:ext>
            </a:extLst>
          </p:cNvPr>
          <p:cNvSpPr txBox="1"/>
          <p:nvPr/>
        </p:nvSpPr>
        <p:spPr>
          <a:xfrm>
            <a:off x="2998599" y="-148836"/>
            <a:ext cx="4119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EOLES MODEL</a:t>
            </a:r>
          </a:p>
        </p:txBody>
      </p:sp>
      <p:sp>
        <p:nvSpPr>
          <p:cNvPr id="272" name="Rectangle : coins arrondis 271">
            <a:extLst>
              <a:ext uri="{FF2B5EF4-FFF2-40B4-BE49-F238E27FC236}">
                <a16:creationId xmlns:a16="http://schemas.microsoft.com/office/drawing/2014/main" id="{F60D4CE5-8714-C332-6FB5-13CEA791A8CB}"/>
              </a:ext>
            </a:extLst>
          </p:cNvPr>
          <p:cNvSpPr/>
          <p:nvPr/>
        </p:nvSpPr>
        <p:spPr>
          <a:xfrm>
            <a:off x="277420" y="5407374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Economic parameters</a:t>
            </a:r>
          </a:p>
        </p:txBody>
      </p:sp>
      <p:sp>
        <p:nvSpPr>
          <p:cNvPr id="273" name="Rectangle : coins arrondis 272">
            <a:extLst>
              <a:ext uri="{FF2B5EF4-FFF2-40B4-BE49-F238E27FC236}">
                <a16:creationId xmlns:a16="http://schemas.microsoft.com/office/drawing/2014/main" id="{523A3BAE-4776-3FCF-0618-C128A51EF8D3}"/>
              </a:ext>
            </a:extLst>
          </p:cNvPr>
          <p:cNvSpPr/>
          <p:nvPr/>
        </p:nvSpPr>
        <p:spPr>
          <a:xfrm>
            <a:off x="277420" y="4744186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Technical</a:t>
            </a:r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parameters</a:t>
            </a:r>
          </a:p>
        </p:txBody>
      </p:sp>
      <p:sp>
        <p:nvSpPr>
          <p:cNvPr id="274" name="Rectangle : coins arrondis 273">
            <a:extLst>
              <a:ext uri="{FF2B5EF4-FFF2-40B4-BE49-F238E27FC236}">
                <a16:creationId xmlns:a16="http://schemas.microsoft.com/office/drawing/2014/main" id="{D1862B09-7588-8F28-4AF6-FFFEF42BF4B0}"/>
              </a:ext>
            </a:extLst>
          </p:cNvPr>
          <p:cNvSpPr/>
          <p:nvPr/>
        </p:nvSpPr>
        <p:spPr>
          <a:xfrm>
            <a:off x="280093" y="2078043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Hourly capacity factor</a:t>
            </a:r>
          </a:p>
        </p:txBody>
      </p:sp>
      <p:sp>
        <p:nvSpPr>
          <p:cNvPr id="275" name="Rectangle : coins arrondis 274">
            <a:extLst>
              <a:ext uri="{FF2B5EF4-FFF2-40B4-BE49-F238E27FC236}">
                <a16:creationId xmlns:a16="http://schemas.microsoft.com/office/drawing/2014/main" id="{683B072B-2E27-BE4A-C15D-CA614BF270D9}"/>
              </a:ext>
            </a:extLst>
          </p:cNvPr>
          <p:cNvSpPr/>
          <p:nvPr/>
        </p:nvSpPr>
        <p:spPr>
          <a:xfrm>
            <a:off x="277420" y="3735234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Hourly inflows</a:t>
            </a:r>
          </a:p>
        </p:txBody>
      </p:sp>
      <p:sp>
        <p:nvSpPr>
          <p:cNvPr id="281" name="Accolade ouvrante 280">
            <a:extLst>
              <a:ext uri="{FF2B5EF4-FFF2-40B4-BE49-F238E27FC236}">
                <a16:creationId xmlns:a16="http://schemas.microsoft.com/office/drawing/2014/main" id="{94D0A44E-24D0-0696-632B-5624987FBCC0}"/>
              </a:ext>
            </a:extLst>
          </p:cNvPr>
          <p:cNvSpPr/>
          <p:nvPr/>
        </p:nvSpPr>
        <p:spPr>
          <a:xfrm>
            <a:off x="1484692" y="963504"/>
            <a:ext cx="579852" cy="2802890"/>
          </a:xfrm>
          <a:prstGeom prst="leftBrace">
            <a:avLst>
              <a:gd name="adj1" fmla="val 3518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82" name="Connecteur droit avec flèche 281">
            <a:extLst>
              <a:ext uri="{FF2B5EF4-FFF2-40B4-BE49-F238E27FC236}">
                <a16:creationId xmlns:a16="http://schemas.microsoft.com/office/drawing/2014/main" id="{D85529EF-57AF-BA2D-15CA-BBD4169D9C86}"/>
              </a:ext>
            </a:extLst>
          </p:cNvPr>
          <p:cNvCxnSpPr>
            <a:cxnSpLocks/>
            <a:stCxn id="275" idx="3"/>
          </p:cNvCxnSpPr>
          <p:nvPr/>
        </p:nvCxnSpPr>
        <p:spPr>
          <a:xfrm>
            <a:off x="1469753" y="4023252"/>
            <a:ext cx="594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en angle 1">
            <a:extLst>
              <a:ext uri="{FF2B5EF4-FFF2-40B4-BE49-F238E27FC236}">
                <a16:creationId xmlns:a16="http://schemas.microsoft.com/office/drawing/2014/main" id="{00DB06EE-59B9-528F-5457-BFEB4061D06C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7401676" y="5393029"/>
            <a:ext cx="1022180" cy="961900"/>
          </a:xfrm>
          <a:prstGeom prst="bentConnector3">
            <a:avLst>
              <a:gd name="adj1" fmla="val 279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73FDA36-2E64-3668-188F-D789518ACB59}"/>
              </a:ext>
            </a:extLst>
          </p:cNvPr>
          <p:cNvSpPr/>
          <p:nvPr/>
        </p:nvSpPr>
        <p:spPr>
          <a:xfrm>
            <a:off x="2575810" y="4246412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Other fatal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D945E541-33A4-E26C-4AD9-3CDA91CA1013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3893630" y="3143952"/>
            <a:ext cx="2462645" cy="13186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F4583C3-D607-D32B-A666-1EA60FBA788D}"/>
              </a:ext>
            </a:extLst>
          </p:cNvPr>
          <p:cNvSpPr/>
          <p:nvPr/>
        </p:nvSpPr>
        <p:spPr>
          <a:xfrm>
            <a:off x="10364322" y="3735234"/>
            <a:ext cx="1317820" cy="1584988"/>
          </a:xfrm>
          <a:prstGeom prst="roundRect">
            <a:avLst>
              <a:gd name="adj" fmla="val 1182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Other fatal technologies includes small hydro and cogeneration from waste, solid biomass and geothermal</a:t>
            </a:r>
          </a:p>
        </p:txBody>
      </p:sp>
    </p:spTree>
    <p:extLst>
      <p:ext uri="{BB962C8B-B14F-4D97-AF65-F5344CB8AC3E}">
        <p14:creationId xmlns:p14="http://schemas.microsoft.com/office/powerpoint/2010/main" val="135421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47435977-1979-186D-3B20-A5E24C04B747}"/>
              </a:ext>
            </a:extLst>
          </p:cNvPr>
          <p:cNvSpPr/>
          <p:nvPr/>
        </p:nvSpPr>
        <p:spPr>
          <a:xfrm>
            <a:off x="10364322" y="1438019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VRE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4" name="Rectangle : coins arrondis 253">
            <a:extLst>
              <a:ext uri="{FF2B5EF4-FFF2-40B4-BE49-F238E27FC236}">
                <a16:creationId xmlns:a16="http://schemas.microsoft.com/office/drawing/2014/main" id="{A9D701BA-9EBC-F9B8-BB78-B4171B36CCC3}"/>
              </a:ext>
            </a:extLst>
          </p:cNvPr>
          <p:cNvSpPr/>
          <p:nvPr/>
        </p:nvSpPr>
        <p:spPr>
          <a:xfrm>
            <a:off x="10364322" y="2865142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Other renewables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D9B9D483-A067-0823-D31F-5A6A46F0241E}"/>
              </a:ext>
            </a:extLst>
          </p:cNvPr>
          <p:cNvSpPr/>
          <p:nvPr/>
        </p:nvSpPr>
        <p:spPr>
          <a:xfrm>
            <a:off x="10364322" y="947539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Inputs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76B44FED-0466-FC3A-2C28-E602A40CDF68}"/>
              </a:ext>
            </a:extLst>
          </p:cNvPr>
          <p:cNvSpPr/>
          <p:nvPr/>
        </p:nvSpPr>
        <p:spPr>
          <a:xfrm>
            <a:off x="10364322" y="1918992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Biogas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8" name="Rectangle : coins arrondis 257">
            <a:extLst>
              <a:ext uri="{FF2B5EF4-FFF2-40B4-BE49-F238E27FC236}">
                <a16:creationId xmlns:a16="http://schemas.microsoft.com/office/drawing/2014/main" id="{74B58BC8-79E5-413B-D5D5-CFB0EFF50E7D}"/>
              </a:ext>
            </a:extLst>
          </p:cNvPr>
          <p:cNvSpPr/>
          <p:nvPr/>
        </p:nvSpPr>
        <p:spPr>
          <a:xfrm>
            <a:off x="10364322" y="2392067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Storage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7" name="Cadre 266">
            <a:extLst>
              <a:ext uri="{FF2B5EF4-FFF2-40B4-BE49-F238E27FC236}">
                <a16:creationId xmlns:a16="http://schemas.microsoft.com/office/drawing/2014/main" id="{11977982-0307-3CDA-72EB-07EBCBF32458}"/>
              </a:ext>
            </a:extLst>
          </p:cNvPr>
          <p:cNvSpPr/>
          <p:nvPr/>
        </p:nvSpPr>
        <p:spPr>
          <a:xfrm>
            <a:off x="2109577" y="118756"/>
            <a:ext cx="5830231" cy="6582988"/>
          </a:xfrm>
          <a:prstGeom prst="frame">
            <a:avLst>
              <a:gd name="adj1" fmla="val 0"/>
            </a:avLst>
          </a:prstGeom>
          <a:ln w="635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2" name="Rectangle : coins arrondis 271">
            <a:extLst>
              <a:ext uri="{FF2B5EF4-FFF2-40B4-BE49-F238E27FC236}">
                <a16:creationId xmlns:a16="http://schemas.microsoft.com/office/drawing/2014/main" id="{F60D4CE5-8714-C332-6FB5-13CEA791A8CB}"/>
              </a:ext>
            </a:extLst>
          </p:cNvPr>
          <p:cNvSpPr/>
          <p:nvPr/>
        </p:nvSpPr>
        <p:spPr>
          <a:xfrm>
            <a:off x="277420" y="5407374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Economic parameters</a:t>
            </a:r>
          </a:p>
        </p:txBody>
      </p:sp>
      <p:sp>
        <p:nvSpPr>
          <p:cNvPr id="273" name="Rectangle : coins arrondis 272">
            <a:extLst>
              <a:ext uri="{FF2B5EF4-FFF2-40B4-BE49-F238E27FC236}">
                <a16:creationId xmlns:a16="http://schemas.microsoft.com/office/drawing/2014/main" id="{523A3BAE-4776-3FCF-0618-C128A51EF8D3}"/>
              </a:ext>
            </a:extLst>
          </p:cNvPr>
          <p:cNvSpPr/>
          <p:nvPr/>
        </p:nvSpPr>
        <p:spPr>
          <a:xfrm>
            <a:off x="277420" y="4744186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Technical</a:t>
            </a:r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parameters</a:t>
            </a:r>
          </a:p>
        </p:txBody>
      </p:sp>
      <p:sp>
        <p:nvSpPr>
          <p:cNvPr id="274" name="Rectangle : coins arrondis 273">
            <a:extLst>
              <a:ext uri="{FF2B5EF4-FFF2-40B4-BE49-F238E27FC236}">
                <a16:creationId xmlns:a16="http://schemas.microsoft.com/office/drawing/2014/main" id="{D1862B09-7588-8F28-4AF6-FFFEF42BF4B0}"/>
              </a:ext>
            </a:extLst>
          </p:cNvPr>
          <p:cNvSpPr/>
          <p:nvPr/>
        </p:nvSpPr>
        <p:spPr>
          <a:xfrm>
            <a:off x="280093" y="2078043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Hourly capacity factor</a:t>
            </a:r>
          </a:p>
        </p:txBody>
      </p:sp>
      <p:sp>
        <p:nvSpPr>
          <p:cNvPr id="275" name="Rectangle : coins arrondis 274">
            <a:extLst>
              <a:ext uri="{FF2B5EF4-FFF2-40B4-BE49-F238E27FC236}">
                <a16:creationId xmlns:a16="http://schemas.microsoft.com/office/drawing/2014/main" id="{683B072B-2E27-BE4A-C15D-CA614BF270D9}"/>
              </a:ext>
            </a:extLst>
          </p:cNvPr>
          <p:cNvSpPr/>
          <p:nvPr/>
        </p:nvSpPr>
        <p:spPr>
          <a:xfrm>
            <a:off x="277420" y="3177239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Hourly inflows</a:t>
            </a:r>
          </a:p>
        </p:txBody>
      </p:sp>
      <p:sp>
        <p:nvSpPr>
          <p:cNvPr id="281" name="Accolade ouvrante 280">
            <a:extLst>
              <a:ext uri="{FF2B5EF4-FFF2-40B4-BE49-F238E27FC236}">
                <a16:creationId xmlns:a16="http://schemas.microsoft.com/office/drawing/2014/main" id="{94D0A44E-24D0-0696-632B-5624987FBCC0}"/>
              </a:ext>
            </a:extLst>
          </p:cNvPr>
          <p:cNvSpPr/>
          <p:nvPr/>
        </p:nvSpPr>
        <p:spPr>
          <a:xfrm>
            <a:off x="1484692" y="404078"/>
            <a:ext cx="579852" cy="2802890"/>
          </a:xfrm>
          <a:prstGeom prst="leftBrace">
            <a:avLst>
              <a:gd name="adj1" fmla="val 35183"/>
              <a:gd name="adj2" fmla="val 702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82" name="Connecteur droit avec flèche 281">
            <a:extLst>
              <a:ext uri="{FF2B5EF4-FFF2-40B4-BE49-F238E27FC236}">
                <a16:creationId xmlns:a16="http://schemas.microsoft.com/office/drawing/2014/main" id="{D85529EF-57AF-BA2D-15CA-BBD4169D9C86}"/>
              </a:ext>
            </a:extLst>
          </p:cNvPr>
          <p:cNvCxnSpPr>
            <a:cxnSpLocks/>
            <a:stCxn id="275" idx="3"/>
          </p:cNvCxnSpPr>
          <p:nvPr/>
        </p:nvCxnSpPr>
        <p:spPr>
          <a:xfrm>
            <a:off x="1469753" y="3465257"/>
            <a:ext cx="594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en angle 1">
            <a:extLst>
              <a:ext uri="{FF2B5EF4-FFF2-40B4-BE49-F238E27FC236}">
                <a16:creationId xmlns:a16="http://schemas.microsoft.com/office/drawing/2014/main" id="{00DB06EE-59B9-528F-5457-BFEB4061D06C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7401676" y="5393029"/>
            <a:ext cx="1022180" cy="961900"/>
          </a:xfrm>
          <a:prstGeom prst="bentConnector3">
            <a:avLst>
              <a:gd name="adj1" fmla="val 279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>
            <a:extLst>
              <a:ext uri="{FF2B5EF4-FFF2-40B4-BE49-F238E27FC236}">
                <a16:creationId xmlns:a16="http://schemas.microsoft.com/office/drawing/2014/main" id="{56750DE4-DDE4-AC28-29A2-C60EF529B34D}"/>
              </a:ext>
            </a:extLst>
          </p:cNvPr>
          <p:cNvGrpSpPr/>
          <p:nvPr/>
        </p:nvGrpSpPr>
        <p:grpSpPr>
          <a:xfrm>
            <a:off x="2575172" y="404077"/>
            <a:ext cx="7041016" cy="6242359"/>
            <a:chOff x="2575172" y="404077"/>
            <a:chExt cx="7041016" cy="6242359"/>
          </a:xfrm>
        </p:grpSpPr>
        <p:grpSp>
          <p:nvGrpSpPr>
            <p:cNvPr id="252" name="Groupe 251">
              <a:extLst>
                <a:ext uri="{FF2B5EF4-FFF2-40B4-BE49-F238E27FC236}">
                  <a16:creationId xmlns:a16="http://schemas.microsoft.com/office/drawing/2014/main" id="{15C9B2A7-D36C-7C8A-C984-7B6E070C014A}"/>
                </a:ext>
              </a:extLst>
            </p:cNvPr>
            <p:cNvGrpSpPr/>
            <p:nvPr/>
          </p:nvGrpSpPr>
          <p:grpSpPr>
            <a:xfrm>
              <a:off x="2575172" y="404077"/>
              <a:ext cx="7041016" cy="6242359"/>
              <a:chOff x="1098169" y="119518"/>
              <a:chExt cx="7041016" cy="6242359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5FA69BE4-2986-B176-ABBD-CC034CB5AA30}"/>
                  </a:ext>
                </a:extLst>
              </p:cNvPr>
              <p:cNvSpPr/>
              <p:nvPr/>
            </p:nvSpPr>
            <p:spPr>
              <a:xfrm>
                <a:off x="1098804" y="119518"/>
                <a:ext cx="1317820" cy="432435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Onshore wind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65159812-518F-BF8B-AA9F-4832DD01E14B}"/>
                  </a:ext>
                </a:extLst>
              </p:cNvPr>
              <p:cNvSpPr/>
              <p:nvPr/>
            </p:nvSpPr>
            <p:spPr>
              <a:xfrm>
                <a:off x="1098169" y="593863"/>
                <a:ext cx="1317820" cy="432435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Offshore grounded wind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F1BEFF04-D8FF-E5A5-4336-E2885ACD3364}"/>
                  </a:ext>
                </a:extLst>
              </p:cNvPr>
              <p:cNvSpPr/>
              <p:nvPr/>
            </p:nvSpPr>
            <p:spPr>
              <a:xfrm>
                <a:off x="1098169" y="1068208"/>
                <a:ext cx="1317820" cy="432435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Offshore floating wind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1C135FBF-28F3-1B44-275D-CB960D27B8F8}"/>
                  </a:ext>
                </a:extLst>
              </p:cNvPr>
              <p:cNvSpPr/>
              <p:nvPr/>
            </p:nvSpPr>
            <p:spPr>
              <a:xfrm>
                <a:off x="1098169" y="1542553"/>
                <a:ext cx="1317820" cy="432435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Solar grounded PV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D06D130-E87E-A902-C20C-FB4CDB976074}"/>
                  </a:ext>
                </a:extLst>
              </p:cNvPr>
              <p:cNvSpPr/>
              <p:nvPr/>
            </p:nvSpPr>
            <p:spPr>
              <a:xfrm>
                <a:off x="1098169" y="2016898"/>
                <a:ext cx="1317820" cy="432435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Solar rooftop PV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3A6EC2B6-C33F-A30E-E656-3F597EE5A15A}"/>
                  </a:ext>
                </a:extLst>
              </p:cNvPr>
              <p:cNvSpPr/>
              <p:nvPr/>
            </p:nvSpPr>
            <p:spPr>
              <a:xfrm>
                <a:off x="1098169" y="2489973"/>
                <a:ext cx="1317820" cy="432435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Run-of-river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A38A8C89-BCDB-C595-7D93-45205ECF027C}"/>
                  </a:ext>
                </a:extLst>
              </p:cNvPr>
              <p:cNvSpPr/>
              <p:nvPr/>
            </p:nvSpPr>
            <p:spPr>
              <a:xfrm>
                <a:off x="1098169" y="2963048"/>
                <a:ext cx="1317820" cy="432435"/>
              </a:xfrm>
              <a:prstGeom prst="roundRect">
                <a:avLst>
                  <a:gd name="adj" fmla="val 118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Lakes and reservoirs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1301AC8E-7475-E6A2-41BD-BDACBE2557F9}"/>
                  </a:ext>
                </a:extLst>
              </p:cNvPr>
              <p:cNvSpPr/>
              <p:nvPr/>
            </p:nvSpPr>
            <p:spPr>
              <a:xfrm>
                <a:off x="1098809" y="4908004"/>
                <a:ext cx="1317820" cy="432435"/>
              </a:xfrm>
              <a:prstGeom prst="roundRect">
                <a:avLst>
                  <a:gd name="adj" fmla="val 11828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PHS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37A01431-15E8-B46B-4A09-01AAEAFA0C58}"/>
                  </a:ext>
                </a:extLst>
              </p:cNvPr>
              <p:cNvSpPr/>
              <p:nvPr/>
            </p:nvSpPr>
            <p:spPr>
              <a:xfrm>
                <a:off x="1098809" y="5381079"/>
                <a:ext cx="1317820" cy="432435"/>
              </a:xfrm>
              <a:prstGeom prst="roundRect">
                <a:avLst>
                  <a:gd name="adj" fmla="val 11828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Batteries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99C958E7-92EB-0DDD-EC36-12276FC2486C}"/>
                  </a:ext>
                </a:extLst>
              </p:cNvPr>
              <p:cNvSpPr/>
              <p:nvPr/>
            </p:nvSpPr>
            <p:spPr>
              <a:xfrm>
                <a:off x="1098809" y="5854154"/>
                <a:ext cx="1317820" cy="432435"/>
              </a:xfrm>
              <a:prstGeom prst="roundRect">
                <a:avLst>
                  <a:gd name="adj" fmla="val 11828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Electrolysis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8BC982C-A069-7114-4506-68159B0BA7B1}"/>
                  </a:ext>
                </a:extLst>
              </p:cNvPr>
              <p:cNvSpPr/>
              <p:nvPr/>
            </p:nvSpPr>
            <p:spPr>
              <a:xfrm>
                <a:off x="1098809" y="4434929"/>
                <a:ext cx="1317820" cy="432435"/>
              </a:xfrm>
              <a:prstGeom prst="roundRect">
                <a:avLst>
                  <a:gd name="adj" fmla="val 118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CCGT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Nuage 21">
                <a:extLst>
                  <a:ext uri="{FF2B5EF4-FFF2-40B4-BE49-F238E27FC236}">
                    <a16:creationId xmlns:a16="http://schemas.microsoft.com/office/drawing/2014/main" id="{ABF27B4E-9FAC-9B07-B23A-238B9D7FC4EC}"/>
                  </a:ext>
                </a:extLst>
              </p:cNvPr>
              <p:cNvSpPr/>
              <p:nvPr/>
            </p:nvSpPr>
            <p:spPr>
              <a:xfrm>
                <a:off x="4643955" y="5778862"/>
                <a:ext cx="1281786" cy="583015"/>
              </a:xfrm>
              <a:prstGeom prst="cloud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Hydrogen</a:t>
                </a:r>
              </a:p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a typeface="Yu Mincho" panose="02020400000000000000" pitchFamily="18" charset="-128"/>
                    <a:cs typeface="Times New Roman" panose="02020603050405020304" pitchFamily="18" charset="0"/>
                  </a:rPr>
                  <a:t>storage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B9C7EBDF-627E-B064-E188-EA034EABFC45}"/>
                  </a:ext>
                </a:extLst>
              </p:cNvPr>
              <p:cNvSpPr/>
              <p:nvPr/>
            </p:nvSpPr>
            <p:spPr>
              <a:xfrm>
                <a:off x="6946853" y="4624146"/>
                <a:ext cx="1192332" cy="96864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Hydrogen</a:t>
                </a:r>
              </a:p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a typeface="Yu Mincho" panose="02020400000000000000" pitchFamily="18" charset="-128"/>
                    <a:cs typeface="Times New Roman" panose="02020603050405020304" pitchFamily="18" charset="0"/>
                  </a:rPr>
                  <a:t>demand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0441720-1548-D985-CD24-A2EEE09EAA69}"/>
                  </a:ext>
                </a:extLst>
              </p:cNvPr>
              <p:cNvSpPr/>
              <p:nvPr/>
            </p:nvSpPr>
            <p:spPr>
              <a:xfrm>
                <a:off x="6946852" y="2375069"/>
                <a:ext cx="1192333" cy="96864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Electricity</a:t>
                </a:r>
              </a:p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a typeface="Yu Mincho" panose="02020400000000000000" pitchFamily="18" charset="-128"/>
                    <a:cs typeface="Times New Roman" panose="02020603050405020304" pitchFamily="18" charset="0"/>
                  </a:rPr>
                  <a:t>demand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A43892C4-6F77-DC46-FDAE-E3B403B57E91}"/>
                  </a:ext>
                </a:extLst>
              </p:cNvPr>
              <p:cNvCxnSpPr>
                <a:cxnSpLocks/>
                <a:stCxn id="19" idx="3"/>
                <a:endCxn id="22" idx="2"/>
              </p:cNvCxnSpPr>
              <p:nvPr/>
            </p:nvCxnSpPr>
            <p:spPr>
              <a:xfrm flipV="1">
                <a:off x="2416629" y="6070370"/>
                <a:ext cx="2231302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83EDFFB3-A9FB-6ABC-D204-9FB4F84FEE42}"/>
                  </a:ext>
                </a:extLst>
              </p:cNvPr>
              <p:cNvSpPr/>
              <p:nvPr/>
            </p:nvSpPr>
            <p:spPr>
              <a:xfrm>
                <a:off x="4473696" y="2456147"/>
                <a:ext cx="1622304" cy="80649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a typeface="Yu Mincho" panose="02020400000000000000" pitchFamily="18" charset="-128"/>
                    <a:cs typeface="Times New Roman" panose="02020603050405020304" pitchFamily="18" charset="0"/>
                  </a:rPr>
                  <a:t>Electricity</a:t>
                </a:r>
                <a:endParaRPr lang="fr-FR" sz="1200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Connecteur en angle 36">
                <a:extLst>
                  <a:ext uri="{FF2B5EF4-FFF2-40B4-BE49-F238E27FC236}">
                    <a16:creationId xmlns:a16="http://schemas.microsoft.com/office/drawing/2014/main" id="{07E27694-8301-770F-49FE-CE62E150114E}"/>
                  </a:ext>
                </a:extLst>
              </p:cNvPr>
              <p:cNvCxnSpPr>
                <a:cxnSpLocks/>
                <a:stCxn id="9" idx="3"/>
                <a:endCxn id="32" idx="1"/>
              </p:cNvCxnSpPr>
              <p:nvPr/>
            </p:nvCxnSpPr>
            <p:spPr>
              <a:xfrm>
                <a:off x="2416624" y="335736"/>
                <a:ext cx="2462648" cy="252365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en angle 38">
                <a:extLst>
                  <a:ext uri="{FF2B5EF4-FFF2-40B4-BE49-F238E27FC236}">
                    <a16:creationId xmlns:a16="http://schemas.microsoft.com/office/drawing/2014/main" id="{AE4D9521-3F29-E873-65F7-3F38B2AAEC50}"/>
                  </a:ext>
                </a:extLst>
              </p:cNvPr>
              <p:cNvCxnSpPr>
                <a:cxnSpLocks/>
                <a:stCxn id="10" idx="3"/>
                <a:endCxn id="32" idx="1"/>
              </p:cNvCxnSpPr>
              <p:nvPr/>
            </p:nvCxnSpPr>
            <p:spPr>
              <a:xfrm>
                <a:off x="2415989" y="810081"/>
                <a:ext cx="2463283" cy="204931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en angle 40">
                <a:extLst>
                  <a:ext uri="{FF2B5EF4-FFF2-40B4-BE49-F238E27FC236}">
                    <a16:creationId xmlns:a16="http://schemas.microsoft.com/office/drawing/2014/main" id="{88183DA6-4F59-B047-1C19-75B13227B520}"/>
                  </a:ext>
                </a:extLst>
              </p:cNvPr>
              <p:cNvCxnSpPr>
                <a:cxnSpLocks/>
                <a:stCxn id="11" idx="3"/>
                <a:endCxn id="32" idx="1"/>
              </p:cNvCxnSpPr>
              <p:nvPr/>
            </p:nvCxnSpPr>
            <p:spPr>
              <a:xfrm>
                <a:off x="2415989" y="1284426"/>
                <a:ext cx="2463283" cy="157496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en angle 41">
                <a:extLst>
                  <a:ext uri="{FF2B5EF4-FFF2-40B4-BE49-F238E27FC236}">
                    <a16:creationId xmlns:a16="http://schemas.microsoft.com/office/drawing/2014/main" id="{3CD3F6B2-38DC-F2AE-86F4-E00014170B93}"/>
                  </a:ext>
                </a:extLst>
              </p:cNvPr>
              <p:cNvCxnSpPr>
                <a:cxnSpLocks/>
                <a:stCxn id="18" idx="3"/>
                <a:endCxn id="32" idx="1"/>
              </p:cNvCxnSpPr>
              <p:nvPr/>
            </p:nvCxnSpPr>
            <p:spPr>
              <a:xfrm flipV="1">
                <a:off x="2416629" y="2859393"/>
                <a:ext cx="2462643" cy="273790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en angle 42">
                <a:extLst>
                  <a:ext uri="{FF2B5EF4-FFF2-40B4-BE49-F238E27FC236}">
                    <a16:creationId xmlns:a16="http://schemas.microsoft.com/office/drawing/2014/main" id="{DE1A120B-EB43-4945-693A-18B9EBA33F91}"/>
                  </a:ext>
                </a:extLst>
              </p:cNvPr>
              <p:cNvCxnSpPr>
                <a:cxnSpLocks/>
                <a:stCxn id="17" idx="3"/>
                <a:endCxn id="32" idx="1"/>
              </p:cNvCxnSpPr>
              <p:nvPr/>
            </p:nvCxnSpPr>
            <p:spPr>
              <a:xfrm flipV="1">
                <a:off x="2416629" y="2859393"/>
                <a:ext cx="2462643" cy="226482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en angle 43">
                <a:extLst>
                  <a:ext uri="{FF2B5EF4-FFF2-40B4-BE49-F238E27FC236}">
                    <a16:creationId xmlns:a16="http://schemas.microsoft.com/office/drawing/2014/main" id="{B3C5415A-F20D-4ABB-E5F7-19F29AE8DF82}"/>
                  </a:ext>
                </a:extLst>
              </p:cNvPr>
              <p:cNvCxnSpPr>
                <a:cxnSpLocks/>
                <a:stCxn id="13" idx="3"/>
                <a:endCxn id="32" idx="1"/>
              </p:cNvCxnSpPr>
              <p:nvPr/>
            </p:nvCxnSpPr>
            <p:spPr>
              <a:xfrm>
                <a:off x="2415989" y="2233116"/>
                <a:ext cx="2463283" cy="62627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en angle 45">
                <a:extLst>
                  <a:ext uri="{FF2B5EF4-FFF2-40B4-BE49-F238E27FC236}">
                    <a16:creationId xmlns:a16="http://schemas.microsoft.com/office/drawing/2014/main" id="{68DFA8F7-8CDC-2FB9-FA8F-52C2369348AF}"/>
                  </a:ext>
                </a:extLst>
              </p:cNvPr>
              <p:cNvCxnSpPr>
                <a:cxnSpLocks/>
                <a:stCxn id="20" idx="3"/>
                <a:endCxn id="32" idx="1"/>
              </p:cNvCxnSpPr>
              <p:nvPr/>
            </p:nvCxnSpPr>
            <p:spPr>
              <a:xfrm flipV="1">
                <a:off x="2416629" y="2859393"/>
                <a:ext cx="2462643" cy="179175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en angle 46">
                <a:extLst>
                  <a:ext uri="{FF2B5EF4-FFF2-40B4-BE49-F238E27FC236}">
                    <a16:creationId xmlns:a16="http://schemas.microsoft.com/office/drawing/2014/main" id="{63B06186-6BC9-FF25-DB35-8CACFE1CF6F2}"/>
                  </a:ext>
                </a:extLst>
              </p:cNvPr>
              <p:cNvCxnSpPr>
                <a:cxnSpLocks/>
                <a:stCxn id="12" idx="3"/>
                <a:endCxn id="32" idx="1"/>
              </p:cNvCxnSpPr>
              <p:nvPr/>
            </p:nvCxnSpPr>
            <p:spPr>
              <a:xfrm>
                <a:off x="2415989" y="1758771"/>
                <a:ext cx="2463283" cy="110062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en angle 59">
                <a:extLst>
                  <a:ext uri="{FF2B5EF4-FFF2-40B4-BE49-F238E27FC236}">
                    <a16:creationId xmlns:a16="http://schemas.microsoft.com/office/drawing/2014/main" id="{5DCD82E7-F38E-C534-C6FF-99301F3B924B}"/>
                  </a:ext>
                </a:extLst>
              </p:cNvPr>
              <p:cNvCxnSpPr>
                <a:cxnSpLocks/>
                <a:stCxn id="15" idx="3"/>
                <a:endCxn id="32" idx="1"/>
              </p:cNvCxnSpPr>
              <p:nvPr/>
            </p:nvCxnSpPr>
            <p:spPr>
              <a:xfrm flipV="1">
                <a:off x="2415989" y="2859393"/>
                <a:ext cx="2463283" cy="31987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en angle 60">
                <a:extLst>
                  <a:ext uri="{FF2B5EF4-FFF2-40B4-BE49-F238E27FC236}">
                    <a16:creationId xmlns:a16="http://schemas.microsoft.com/office/drawing/2014/main" id="{9348CAE9-E908-4295-6BAF-90649D07D59F}"/>
                  </a:ext>
                </a:extLst>
              </p:cNvPr>
              <p:cNvCxnSpPr>
                <a:cxnSpLocks/>
                <a:stCxn id="14" idx="3"/>
                <a:endCxn id="32" idx="1"/>
              </p:cNvCxnSpPr>
              <p:nvPr/>
            </p:nvCxnSpPr>
            <p:spPr>
              <a:xfrm>
                <a:off x="2415989" y="2706191"/>
                <a:ext cx="2463283" cy="15320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en angle 69">
                <a:extLst>
                  <a:ext uri="{FF2B5EF4-FFF2-40B4-BE49-F238E27FC236}">
                    <a16:creationId xmlns:a16="http://schemas.microsoft.com/office/drawing/2014/main" id="{8CC2B2D0-95FB-320E-27EC-887254230DFD}"/>
                  </a:ext>
                </a:extLst>
              </p:cNvPr>
              <p:cNvCxnSpPr>
                <a:cxnSpLocks/>
                <a:stCxn id="32" idx="0"/>
                <a:endCxn id="17" idx="1"/>
              </p:cNvCxnSpPr>
              <p:nvPr/>
            </p:nvCxnSpPr>
            <p:spPr>
              <a:xfrm rot="16200000" flipH="1" flipV="1">
                <a:off x="1857791" y="1697164"/>
                <a:ext cx="2668075" cy="4186039"/>
              </a:xfrm>
              <a:prstGeom prst="bentConnector4">
                <a:avLst>
                  <a:gd name="adj1" fmla="val -92245"/>
                  <a:gd name="adj2" fmla="val 10546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en angle 70">
                <a:extLst>
                  <a:ext uri="{FF2B5EF4-FFF2-40B4-BE49-F238E27FC236}">
                    <a16:creationId xmlns:a16="http://schemas.microsoft.com/office/drawing/2014/main" id="{1A5A9401-3168-AB75-41DA-0BA9EB885868}"/>
                  </a:ext>
                </a:extLst>
              </p:cNvPr>
              <p:cNvCxnSpPr>
                <a:cxnSpLocks/>
                <a:stCxn id="32" idx="0"/>
                <a:endCxn id="19" idx="1"/>
              </p:cNvCxnSpPr>
              <p:nvPr/>
            </p:nvCxnSpPr>
            <p:spPr>
              <a:xfrm rot="16200000" flipH="1" flipV="1">
                <a:off x="1384716" y="2170239"/>
                <a:ext cx="3614225" cy="4186039"/>
              </a:xfrm>
              <a:prstGeom prst="bentConnector4">
                <a:avLst>
                  <a:gd name="adj1" fmla="val -68097"/>
                  <a:gd name="adj2" fmla="val 10546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en angle 72">
                <a:extLst>
                  <a:ext uri="{FF2B5EF4-FFF2-40B4-BE49-F238E27FC236}">
                    <a16:creationId xmlns:a16="http://schemas.microsoft.com/office/drawing/2014/main" id="{8B9E409A-FF2D-0D63-9892-39BF1896844D}"/>
                  </a:ext>
                </a:extLst>
              </p:cNvPr>
              <p:cNvCxnSpPr>
                <a:cxnSpLocks/>
                <a:stCxn id="32" idx="0"/>
                <a:endCxn id="18" idx="1"/>
              </p:cNvCxnSpPr>
              <p:nvPr/>
            </p:nvCxnSpPr>
            <p:spPr>
              <a:xfrm rot="16200000" flipH="1" flipV="1">
                <a:off x="1621254" y="1933702"/>
                <a:ext cx="3141150" cy="4186039"/>
              </a:xfrm>
              <a:prstGeom prst="bentConnector4">
                <a:avLst>
                  <a:gd name="adj1" fmla="val -78352"/>
                  <a:gd name="adj2" fmla="val 10546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9AB5D59F-249A-BBC3-E708-A25A7B0DA833}"/>
                  </a:ext>
                </a:extLst>
              </p:cNvPr>
              <p:cNvCxnSpPr>
                <a:cxnSpLocks/>
                <a:stCxn id="32" idx="5"/>
                <a:endCxn id="26" idx="2"/>
              </p:cNvCxnSpPr>
              <p:nvPr/>
            </p:nvCxnSpPr>
            <p:spPr>
              <a:xfrm>
                <a:off x="5690424" y="2859393"/>
                <a:ext cx="12564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373FDA36-2E64-3668-188F-D789518ACB59}"/>
                </a:ext>
              </a:extLst>
            </p:cNvPr>
            <p:cNvSpPr/>
            <p:nvPr/>
          </p:nvSpPr>
          <p:spPr>
            <a:xfrm>
              <a:off x="2575808" y="3722548"/>
              <a:ext cx="1317820" cy="456897"/>
            </a:xfrm>
            <a:prstGeom prst="roundRect">
              <a:avLst>
                <a:gd name="adj" fmla="val 1182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Other fatal technologies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D945E541-33A4-E26C-4AD9-3CDA91CA1013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3893628" y="3143952"/>
            <a:ext cx="2462647" cy="8070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F4583C3-D607-D32B-A666-1EA60FBA788D}"/>
              </a:ext>
            </a:extLst>
          </p:cNvPr>
          <p:cNvSpPr/>
          <p:nvPr/>
        </p:nvSpPr>
        <p:spPr>
          <a:xfrm>
            <a:off x="10364322" y="3735234"/>
            <a:ext cx="1317820" cy="1584988"/>
          </a:xfrm>
          <a:prstGeom prst="roundRect">
            <a:avLst>
              <a:gd name="adj" fmla="val 1182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Other fatal technologies includes small hydro and cogeneration from waste, solid biomass and geothermal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335081-A0D9-6205-C70D-B4AE0918C470}"/>
              </a:ext>
            </a:extLst>
          </p:cNvPr>
          <p:cNvSpPr txBox="1"/>
          <p:nvPr/>
        </p:nvSpPr>
        <p:spPr>
          <a:xfrm>
            <a:off x="0" y="-145288"/>
            <a:ext cx="1770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</a:t>
            </a: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EOLES </a:t>
            </a: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F06884-E495-2554-5257-24A255026B20}"/>
              </a:ext>
            </a:extLst>
          </p:cNvPr>
          <p:cNvSpPr/>
          <p:nvPr/>
        </p:nvSpPr>
        <p:spPr>
          <a:xfrm>
            <a:off x="2575808" y="4215417"/>
            <a:ext cx="1317820" cy="463431"/>
          </a:xfrm>
          <a:prstGeom prst="roundRect">
            <a:avLst>
              <a:gd name="adj" fmla="val 11828"/>
            </a:avLst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Nuclear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38" name="Connecteur en angle 37">
            <a:extLst>
              <a:ext uri="{FF2B5EF4-FFF2-40B4-BE49-F238E27FC236}">
                <a16:creationId xmlns:a16="http://schemas.microsoft.com/office/drawing/2014/main" id="{A35978BF-628B-CB05-B1D2-2D9F14AD5631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3893628" y="3143952"/>
            <a:ext cx="2462647" cy="13031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8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lipse 24">
            <a:extLst>
              <a:ext uri="{FF2B5EF4-FFF2-40B4-BE49-F238E27FC236}">
                <a16:creationId xmlns:a16="http://schemas.microsoft.com/office/drawing/2014/main" id="{B9C7EBDF-627E-B064-E188-EA034EABFC45}"/>
              </a:ext>
            </a:extLst>
          </p:cNvPr>
          <p:cNvSpPr/>
          <p:nvPr/>
        </p:nvSpPr>
        <p:spPr>
          <a:xfrm>
            <a:off x="9612493" y="4786608"/>
            <a:ext cx="1192332" cy="968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Hydrogen</a:t>
            </a:r>
          </a:p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demand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0441720-1548-D985-CD24-A2EEE09EAA69}"/>
              </a:ext>
            </a:extLst>
          </p:cNvPr>
          <p:cNvSpPr/>
          <p:nvPr/>
        </p:nvSpPr>
        <p:spPr>
          <a:xfrm>
            <a:off x="9612492" y="3770043"/>
            <a:ext cx="1192333" cy="968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Electricity</a:t>
            </a:r>
          </a:p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demand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70" name="Connecteur en angle 69">
            <a:extLst>
              <a:ext uri="{FF2B5EF4-FFF2-40B4-BE49-F238E27FC236}">
                <a16:creationId xmlns:a16="http://schemas.microsoft.com/office/drawing/2014/main" id="{8CC2B2D0-95FB-320E-27EC-887254230DFD}"/>
              </a:ext>
            </a:extLst>
          </p:cNvPr>
          <p:cNvCxnSpPr>
            <a:cxnSpLocks/>
            <a:stCxn id="32" idx="0"/>
            <a:endCxn id="17" idx="1"/>
          </p:cNvCxnSpPr>
          <p:nvPr/>
        </p:nvCxnSpPr>
        <p:spPr>
          <a:xfrm rot="16200000" flipH="1" flipV="1">
            <a:off x="4481818" y="565639"/>
            <a:ext cx="1603478" cy="6060822"/>
          </a:xfrm>
          <a:prstGeom prst="bentConnector4">
            <a:avLst>
              <a:gd name="adj1" fmla="val -159414"/>
              <a:gd name="adj2" fmla="val 1031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>
            <a:extLst>
              <a:ext uri="{FF2B5EF4-FFF2-40B4-BE49-F238E27FC236}">
                <a16:creationId xmlns:a16="http://schemas.microsoft.com/office/drawing/2014/main" id="{8B9E409A-FF2D-0D63-9892-39BF1896844D}"/>
              </a:ext>
            </a:extLst>
          </p:cNvPr>
          <p:cNvCxnSpPr>
            <a:cxnSpLocks/>
            <a:stCxn id="32" idx="0"/>
            <a:endCxn id="18" idx="1"/>
          </p:cNvCxnSpPr>
          <p:nvPr/>
        </p:nvCxnSpPr>
        <p:spPr>
          <a:xfrm rot="16200000" flipH="1" flipV="1">
            <a:off x="4245280" y="802176"/>
            <a:ext cx="2076553" cy="6060822"/>
          </a:xfrm>
          <a:prstGeom prst="bentConnector4">
            <a:avLst>
              <a:gd name="adj1" fmla="val -122525"/>
              <a:gd name="adj2" fmla="val 1031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47435977-1979-186D-3B20-A5E24C04B747}"/>
              </a:ext>
            </a:extLst>
          </p:cNvPr>
          <p:cNvSpPr/>
          <p:nvPr/>
        </p:nvSpPr>
        <p:spPr>
          <a:xfrm>
            <a:off x="10744262" y="548890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VRE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4" name="Rectangle : coins arrondis 253">
            <a:extLst>
              <a:ext uri="{FF2B5EF4-FFF2-40B4-BE49-F238E27FC236}">
                <a16:creationId xmlns:a16="http://schemas.microsoft.com/office/drawing/2014/main" id="{A9D701BA-9EBC-F9B8-BB78-B4171B36CCC3}"/>
              </a:ext>
            </a:extLst>
          </p:cNvPr>
          <p:cNvSpPr/>
          <p:nvPr/>
        </p:nvSpPr>
        <p:spPr>
          <a:xfrm>
            <a:off x="10744262" y="1976013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Other renewables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D9B9D483-A067-0823-D31F-5A6A46F0241E}"/>
              </a:ext>
            </a:extLst>
          </p:cNvPr>
          <p:cNvSpPr/>
          <p:nvPr/>
        </p:nvSpPr>
        <p:spPr>
          <a:xfrm>
            <a:off x="10744262" y="58410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Inputs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76B44FED-0466-FC3A-2C28-E602A40CDF68}"/>
              </a:ext>
            </a:extLst>
          </p:cNvPr>
          <p:cNvSpPr/>
          <p:nvPr/>
        </p:nvSpPr>
        <p:spPr>
          <a:xfrm>
            <a:off x="10744262" y="1029863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Biogas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8" name="Rectangle : coins arrondis 257">
            <a:extLst>
              <a:ext uri="{FF2B5EF4-FFF2-40B4-BE49-F238E27FC236}">
                <a16:creationId xmlns:a16="http://schemas.microsoft.com/office/drawing/2014/main" id="{74B58BC8-79E5-413B-D5D5-CFB0EFF50E7D}"/>
              </a:ext>
            </a:extLst>
          </p:cNvPr>
          <p:cNvSpPr/>
          <p:nvPr/>
        </p:nvSpPr>
        <p:spPr>
          <a:xfrm>
            <a:off x="10744262" y="1502938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Storage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7" name="Cadre 266">
            <a:extLst>
              <a:ext uri="{FF2B5EF4-FFF2-40B4-BE49-F238E27FC236}">
                <a16:creationId xmlns:a16="http://schemas.microsoft.com/office/drawing/2014/main" id="{11977982-0307-3CDA-72EB-07EBCBF32458}"/>
              </a:ext>
            </a:extLst>
          </p:cNvPr>
          <p:cNvSpPr/>
          <p:nvPr/>
        </p:nvSpPr>
        <p:spPr>
          <a:xfrm>
            <a:off x="1943327" y="81067"/>
            <a:ext cx="7497556" cy="6716764"/>
          </a:xfrm>
          <a:prstGeom prst="frame">
            <a:avLst>
              <a:gd name="adj1" fmla="val 0"/>
            </a:avLst>
          </a:prstGeom>
          <a:ln w="635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D47743DB-DFCA-6B32-80EF-B71713097504}"/>
              </a:ext>
            </a:extLst>
          </p:cNvPr>
          <p:cNvSpPr txBox="1"/>
          <p:nvPr/>
        </p:nvSpPr>
        <p:spPr>
          <a:xfrm>
            <a:off x="-47500" y="-145288"/>
            <a:ext cx="1770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</a:t>
            </a: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EOLES </a:t>
            </a: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</a:p>
        </p:txBody>
      </p:sp>
      <p:sp>
        <p:nvSpPr>
          <p:cNvPr id="272" name="Rectangle : coins arrondis 271">
            <a:extLst>
              <a:ext uri="{FF2B5EF4-FFF2-40B4-BE49-F238E27FC236}">
                <a16:creationId xmlns:a16="http://schemas.microsoft.com/office/drawing/2014/main" id="{F60D4CE5-8714-C332-6FB5-13CEA791A8CB}"/>
              </a:ext>
            </a:extLst>
          </p:cNvPr>
          <p:cNvSpPr/>
          <p:nvPr/>
        </p:nvSpPr>
        <p:spPr>
          <a:xfrm>
            <a:off x="170545" y="5347214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Economic parameters</a:t>
            </a:r>
          </a:p>
        </p:txBody>
      </p:sp>
      <p:sp>
        <p:nvSpPr>
          <p:cNvPr id="273" name="Rectangle : coins arrondis 272">
            <a:extLst>
              <a:ext uri="{FF2B5EF4-FFF2-40B4-BE49-F238E27FC236}">
                <a16:creationId xmlns:a16="http://schemas.microsoft.com/office/drawing/2014/main" id="{523A3BAE-4776-3FCF-0618-C128A51EF8D3}"/>
              </a:ext>
            </a:extLst>
          </p:cNvPr>
          <p:cNvSpPr/>
          <p:nvPr/>
        </p:nvSpPr>
        <p:spPr>
          <a:xfrm>
            <a:off x="170545" y="4684026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Technical</a:t>
            </a:r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parameters</a:t>
            </a:r>
          </a:p>
        </p:txBody>
      </p:sp>
      <p:sp>
        <p:nvSpPr>
          <p:cNvPr id="274" name="Rectangle : coins arrondis 273">
            <a:extLst>
              <a:ext uri="{FF2B5EF4-FFF2-40B4-BE49-F238E27FC236}">
                <a16:creationId xmlns:a16="http://schemas.microsoft.com/office/drawing/2014/main" id="{D1862B09-7588-8F28-4AF6-FFFEF42BF4B0}"/>
              </a:ext>
            </a:extLst>
          </p:cNvPr>
          <p:cNvSpPr/>
          <p:nvPr/>
        </p:nvSpPr>
        <p:spPr>
          <a:xfrm>
            <a:off x="173218" y="2017883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Hourly capacity factor</a:t>
            </a:r>
          </a:p>
        </p:txBody>
      </p:sp>
      <p:sp>
        <p:nvSpPr>
          <p:cNvPr id="275" name="Rectangle : coins arrondis 274">
            <a:extLst>
              <a:ext uri="{FF2B5EF4-FFF2-40B4-BE49-F238E27FC236}">
                <a16:creationId xmlns:a16="http://schemas.microsoft.com/office/drawing/2014/main" id="{683B072B-2E27-BE4A-C15D-CA614BF270D9}"/>
              </a:ext>
            </a:extLst>
          </p:cNvPr>
          <p:cNvSpPr/>
          <p:nvPr/>
        </p:nvSpPr>
        <p:spPr>
          <a:xfrm>
            <a:off x="170545" y="3163621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Hourly inflows</a:t>
            </a:r>
          </a:p>
        </p:txBody>
      </p:sp>
      <p:sp>
        <p:nvSpPr>
          <p:cNvPr id="281" name="Accolade ouvrante 280">
            <a:extLst>
              <a:ext uri="{FF2B5EF4-FFF2-40B4-BE49-F238E27FC236}">
                <a16:creationId xmlns:a16="http://schemas.microsoft.com/office/drawing/2014/main" id="{94D0A44E-24D0-0696-632B-5624987FBCC0}"/>
              </a:ext>
            </a:extLst>
          </p:cNvPr>
          <p:cNvSpPr/>
          <p:nvPr/>
        </p:nvSpPr>
        <p:spPr>
          <a:xfrm>
            <a:off x="1377817" y="385968"/>
            <a:ext cx="579852" cy="2814735"/>
          </a:xfrm>
          <a:prstGeom prst="leftBrace">
            <a:avLst>
              <a:gd name="adj1" fmla="val 35183"/>
              <a:gd name="adj2" fmla="val 685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82" name="Connecteur droit avec flèche 281">
            <a:extLst>
              <a:ext uri="{FF2B5EF4-FFF2-40B4-BE49-F238E27FC236}">
                <a16:creationId xmlns:a16="http://schemas.microsoft.com/office/drawing/2014/main" id="{D85529EF-57AF-BA2D-15CA-BBD4169D9C86}"/>
              </a:ext>
            </a:extLst>
          </p:cNvPr>
          <p:cNvCxnSpPr>
            <a:cxnSpLocks/>
            <a:stCxn id="275" idx="3"/>
          </p:cNvCxnSpPr>
          <p:nvPr/>
        </p:nvCxnSpPr>
        <p:spPr>
          <a:xfrm>
            <a:off x="1362878" y="3451639"/>
            <a:ext cx="594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9C604FE-9E22-77FE-388B-FB25EAEFCB2D}"/>
              </a:ext>
            </a:extLst>
          </p:cNvPr>
          <p:cNvSpPr/>
          <p:nvPr/>
        </p:nvSpPr>
        <p:spPr>
          <a:xfrm>
            <a:off x="9612492" y="5801681"/>
            <a:ext cx="1192332" cy="968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Methane</a:t>
            </a:r>
          </a:p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demand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B470D5D-BD83-6B13-48A1-3B70BD15E012}"/>
              </a:ext>
            </a:extLst>
          </p:cNvPr>
          <p:cNvGrpSpPr/>
          <p:nvPr/>
        </p:nvGrpSpPr>
        <p:grpSpPr>
          <a:xfrm>
            <a:off x="2253146" y="385968"/>
            <a:ext cx="7359347" cy="6406175"/>
            <a:chOff x="2253146" y="385968"/>
            <a:chExt cx="7359347" cy="6406175"/>
          </a:xfrm>
        </p:grpSpPr>
        <p:sp>
          <p:nvSpPr>
            <p:cNvPr id="22" name="Nuage 21">
              <a:extLst>
                <a:ext uri="{FF2B5EF4-FFF2-40B4-BE49-F238E27FC236}">
                  <a16:creationId xmlns:a16="http://schemas.microsoft.com/office/drawing/2014/main" id="{ABF27B4E-9FAC-9B07-B23A-238B9D7FC4EC}"/>
                </a:ext>
              </a:extLst>
            </p:cNvPr>
            <p:cNvSpPr/>
            <p:nvPr/>
          </p:nvSpPr>
          <p:spPr>
            <a:xfrm>
              <a:off x="4688105" y="4272399"/>
              <a:ext cx="1281786" cy="59898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Hydrogen</a:t>
              </a:r>
            </a:p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storage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83EDFFB3-A9FB-6ABC-D204-9FB4F84FEE42}"/>
                </a:ext>
              </a:extLst>
            </p:cNvPr>
            <p:cNvSpPr/>
            <p:nvPr/>
          </p:nvSpPr>
          <p:spPr>
            <a:xfrm>
              <a:off x="7502816" y="2794311"/>
              <a:ext cx="1622304" cy="85661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Electricity</a:t>
              </a:r>
              <a:endParaRPr lang="fr-FR" sz="12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37" name="Connecteur en angle 36">
              <a:extLst>
                <a:ext uri="{FF2B5EF4-FFF2-40B4-BE49-F238E27FC236}">
                  <a16:creationId xmlns:a16="http://schemas.microsoft.com/office/drawing/2014/main" id="{07E27694-8301-770F-49FE-CE62E150114E}"/>
                </a:ext>
              </a:extLst>
            </p:cNvPr>
            <p:cNvCxnSpPr>
              <a:cxnSpLocks/>
              <a:stCxn id="9" idx="3"/>
              <a:endCxn id="32" idx="1"/>
            </p:cNvCxnSpPr>
            <p:nvPr/>
          </p:nvCxnSpPr>
          <p:spPr>
            <a:xfrm>
              <a:off x="3571601" y="608109"/>
              <a:ext cx="4336791" cy="2614507"/>
            </a:xfrm>
            <a:prstGeom prst="bentConnector3">
              <a:avLst>
                <a:gd name="adj1" fmla="val 1960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en angle 38">
              <a:extLst>
                <a:ext uri="{FF2B5EF4-FFF2-40B4-BE49-F238E27FC236}">
                  <a16:creationId xmlns:a16="http://schemas.microsoft.com/office/drawing/2014/main" id="{AE4D9521-3F29-E873-65F7-3F38B2AAEC50}"/>
                </a:ext>
              </a:extLst>
            </p:cNvPr>
            <p:cNvCxnSpPr>
              <a:cxnSpLocks/>
              <a:stCxn id="10" idx="3"/>
              <a:endCxn id="32" idx="1"/>
            </p:cNvCxnSpPr>
            <p:nvPr/>
          </p:nvCxnSpPr>
          <p:spPr>
            <a:xfrm>
              <a:off x="3570966" y="1082454"/>
              <a:ext cx="4337426" cy="2140162"/>
            </a:xfrm>
            <a:prstGeom prst="bentConnector3">
              <a:avLst>
                <a:gd name="adj1" fmla="val 1960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en angle 40">
              <a:extLst>
                <a:ext uri="{FF2B5EF4-FFF2-40B4-BE49-F238E27FC236}">
                  <a16:creationId xmlns:a16="http://schemas.microsoft.com/office/drawing/2014/main" id="{88183DA6-4F59-B047-1C19-75B13227B520}"/>
                </a:ext>
              </a:extLst>
            </p:cNvPr>
            <p:cNvCxnSpPr>
              <a:cxnSpLocks/>
              <a:stCxn id="11" idx="3"/>
              <a:endCxn id="32" idx="1"/>
            </p:cNvCxnSpPr>
            <p:nvPr/>
          </p:nvCxnSpPr>
          <p:spPr>
            <a:xfrm>
              <a:off x="3570966" y="1556799"/>
              <a:ext cx="4337426" cy="1665817"/>
            </a:xfrm>
            <a:prstGeom prst="bentConnector3">
              <a:avLst>
                <a:gd name="adj1" fmla="val 1961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en angle 41">
              <a:extLst>
                <a:ext uri="{FF2B5EF4-FFF2-40B4-BE49-F238E27FC236}">
                  <a16:creationId xmlns:a16="http://schemas.microsoft.com/office/drawing/2014/main" id="{3CD3F6B2-38DC-F2AE-86F4-E00014170B93}"/>
                </a:ext>
              </a:extLst>
            </p:cNvPr>
            <p:cNvCxnSpPr>
              <a:cxnSpLocks/>
              <a:stCxn id="18" idx="3"/>
              <a:endCxn id="32" idx="1"/>
            </p:cNvCxnSpPr>
            <p:nvPr/>
          </p:nvCxnSpPr>
          <p:spPr>
            <a:xfrm flipV="1">
              <a:off x="3570966" y="3222616"/>
              <a:ext cx="4337426" cy="1648248"/>
            </a:xfrm>
            <a:prstGeom prst="bentConnector3">
              <a:avLst>
                <a:gd name="adj1" fmla="val 1961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>
              <a:extLst>
                <a:ext uri="{FF2B5EF4-FFF2-40B4-BE49-F238E27FC236}">
                  <a16:creationId xmlns:a16="http://schemas.microsoft.com/office/drawing/2014/main" id="{DE1A120B-EB43-4945-693A-18B9EBA33F91}"/>
                </a:ext>
              </a:extLst>
            </p:cNvPr>
            <p:cNvCxnSpPr>
              <a:cxnSpLocks/>
              <a:stCxn id="17" idx="3"/>
              <a:endCxn id="32" idx="1"/>
            </p:cNvCxnSpPr>
            <p:nvPr/>
          </p:nvCxnSpPr>
          <p:spPr>
            <a:xfrm flipV="1">
              <a:off x="3570966" y="3222616"/>
              <a:ext cx="4337426" cy="1175173"/>
            </a:xfrm>
            <a:prstGeom prst="bentConnector3">
              <a:avLst>
                <a:gd name="adj1" fmla="val 1961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en angle 43">
              <a:extLst>
                <a:ext uri="{FF2B5EF4-FFF2-40B4-BE49-F238E27FC236}">
                  <a16:creationId xmlns:a16="http://schemas.microsoft.com/office/drawing/2014/main" id="{B3C5415A-F20D-4ABB-E5F7-19F29AE8DF82}"/>
                </a:ext>
              </a:extLst>
            </p:cNvPr>
            <p:cNvCxnSpPr>
              <a:cxnSpLocks/>
              <a:stCxn id="13" idx="3"/>
              <a:endCxn id="32" idx="1"/>
            </p:cNvCxnSpPr>
            <p:nvPr/>
          </p:nvCxnSpPr>
          <p:spPr>
            <a:xfrm>
              <a:off x="3570966" y="2505489"/>
              <a:ext cx="4337426" cy="717127"/>
            </a:xfrm>
            <a:prstGeom prst="bentConnector3">
              <a:avLst>
                <a:gd name="adj1" fmla="val 1961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en angle 45">
              <a:extLst>
                <a:ext uri="{FF2B5EF4-FFF2-40B4-BE49-F238E27FC236}">
                  <a16:creationId xmlns:a16="http://schemas.microsoft.com/office/drawing/2014/main" id="{68DFA8F7-8CDC-2FB9-FA8F-52C2369348AF}"/>
                </a:ext>
              </a:extLst>
            </p:cNvPr>
            <p:cNvCxnSpPr>
              <a:cxnSpLocks/>
              <a:stCxn id="20" idx="3"/>
              <a:endCxn id="32" idx="1"/>
            </p:cNvCxnSpPr>
            <p:nvPr/>
          </p:nvCxnSpPr>
          <p:spPr>
            <a:xfrm flipV="1">
              <a:off x="3570966" y="3222616"/>
              <a:ext cx="4337426" cy="702098"/>
            </a:xfrm>
            <a:prstGeom prst="bentConnector3">
              <a:avLst>
                <a:gd name="adj1" fmla="val 1961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en angle 46">
              <a:extLst>
                <a:ext uri="{FF2B5EF4-FFF2-40B4-BE49-F238E27FC236}">
                  <a16:creationId xmlns:a16="http://schemas.microsoft.com/office/drawing/2014/main" id="{63B06186-6BC9-FF25-DB35-8CACFE1CF6F2}"/>
                </a:ext>
              </a:extLst>
            </p:cNvPr>
            <p:cNvCxnSpPr>
              <a:cxnSpLocks/>
              <a:stCxn id="12" idx="3"/>
              <a:endCxn id="32" idx="1"/>
            </p:cNvCxnSpPr>
            <p:nvPr/>
          </p:nvCxnSpPr>
          <p:spPr>
            <a:xfrm>
              <a:off x="3570966" y="2031144"/>
              <a:ext cx="4337426" cy="1191472"/>
            </a:xfrm>
            <a:prstGeom prst="bentConnector3">
              <a:avLst>
                <a:gd name="adj1" fmla="val 1961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en angle 59">
              <a:extLst>
                <a:ext uri="{FF2B5EF4-FFF2-40B4-BE49-F238E27FC236}">
                  <a16:creationId xmlns:a16="http://schemas.microsoft.com/office/drawing/2014/main" id="{5DCD82E7-F38E-C534-C6FF-99301F3B924B}"/>
                </a:ext>
              </a:extLst>
            </p:cNvPr>
            <p:cNvCxnSpPr>
              <a:cxnSpLocks/>
              <a:stCxn id="15" idx="3"/>
              <a:endCxn id="32" idx="1"/>
            </p:cNvCxnSpPr>
            <p:nvPr/>
          </p:nvCxnSpPr>
          <p:spPr>
            <a:xfrm flipV="1">
              <a:off x="3570966" y="3222616"/>
              <a:ext cx="4337426" cy="229023"/>
            </a:xfrm>
            <a:prstGeom prst="bentConnector3">
              <a:avLst>
                <a:gd name="adj1" fmla="val 1961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en angle 60">
              <a:extLst>
                <a:ext uri="{FF2B5EF4-FFF2-40B4-BE49-F238E27FC236}">
                  <a16:creationId xmlns:a16="http://schemas.microsoft.com/office/drawing/2014/main" id="{9348CAE9-E908-4295-6BAF-90649D07D59F}"/>
                </a:ext>
              </a:extLst>
            </p:cNvPr>
            <p:cNvCxnSpPr>
              <a:cxnSpLocks/>
              <a:stCxn id="14" idx="3"/>
              <a:endCxn id="32" idx="1"/>
            </p:cNvCxnSpPr>
            <p:nvPr/>
          </p:nvCxnSpPr>
          <p:spPr>
            <a:xfrm>
              <a:off x="3570966" y="2978564"/>
              <a:ext cx="4337426" cy="244052"/>
            </a:xfrm>
            <a:prstGeom prst="bentConnector3">
              <a:avLst>
                <a:gd name="adj1" fmla="val 1961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>
              <a:extLst>
                <a:ext uri="{FF2B5EF4-FFF2-40B4-BE49-F238E27FC236}">
                  <a16:creationId xmlns:a16="http://schemas.microsoft.com/office/drawing/2014/main" id="{1A5A9401-3168-AB75-41DA-0BA9EB885868}"/>
                </a:ext>
              </a:extLst>
            </p:cNvPr>
            <p:cNvCxnSpPr>
              <a:cxnSpLocks/>
              <a:stCxn id="32" idx="0"/>
              <a:endCxn id="19" idx="1"/>
            </p:cNvCxnSpPr>
            <p:nvPr/>
          </p:nvCxnSpPr>
          <p:spPr>
            <a:xfrm rot="16200000" flipH="1" flipV="1">
              <a:off x="4008743" y="1038714"/>
              <a:ext cx="2549628" cy="6060822"/>
            </a:xfrm>
            <a:prstGeom prst="bentConnector4">
              <a:avLst>
                <a:gd name="adj1" fmla="val -99791"/>
                <a:gd name="adj2" fmla="val 10318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DE3B078-4019-BC4D-32A2-AE13495FBC72}"/>
                </a:ext>
              </a:extLst>
            </p:cNvPr>
            <p:cNvGrpSpPr/>
            <p:nvPr/>
          </p:nvGrpSpPr>
          <p:grpSpPr>
            <a:xfrm>
              <a:off x="2253146" y="385968"/>
              <a:ext cx="1318455" cy="6330806"/>
              <a:chOff x="2419396" y="590512"/>
              <a:chExt cx="1318455" cy="6330806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5FA69BE4-2986-B176-ABBD-CC034CB5AA30}"/>
                  </a:ext>
                </a:extLst>
              </p:cNvPr>
              <p:cNvSpPr/>
              <p:nvPr/>
            </p:nvSpPr>
            <p:spPr>
              <a:xfrm>
                <a:off x="2420031" y="590512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Onshore wind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65159812-518F-BF8B-AA9F-4832DD01E14B}"/>
                  </a:ext>
                </a:extLst>
              </p:cNvPr>
              <p:cNvSpPr/>
              <p:nvPr/>
            </p:nvSpPr>
            <p:spPr>
              <a:xfrm>
                <a:off x="2419396" y="1064857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Offshore grounded wind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F1BEFF04-D8FF-E5A5-4336-E2885ACD3364}"/>
                  </a:ext>
                </a:extLst>
              </p:cNvPr>
              <p:cNvSpPr/>
              <p:nvPr/>
            </p:nvSpPr>
            <p:spPr>
              <a:xfrm>
                <a:off x="2419396" y="1539202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Offshore floating wind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1C135FBF-28F3-1B44-275D-CB960D27B8F8}"/>
                  </a:ext>
                </a:extLst>
              </p:cNvPr>
              <p:cNvSpPr/>
              <p:nvPr/>
            </p:nvSpPr>
            <p:spPr>
              <a:xfrm>
                <a:off x="2419396" y="2013547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Solar grounded PV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D06D130-E87E-A902-C20C-FB4CDB976074}"/>
                  </a:ext>
                </a:extLst>
              </p:cNvPr>
              <p:cNvSpPr/>
              <p:nvPr/>
            </p:nvSpPr>
            <p:spPr>
              <a:xfrm>
                <a:off x="2419396" y="2487892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Solar rooftop PV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3A6EC2B6-C33F-A30E-E656-3F597EE5A15A}"/>
                  </a:ext>
                </a:extLst>
              </p:cNvPr>
              <p:cNvSpPr/>
              <p:nvPr/>
            </p:nvSpPr>
            <p:spPr>
              <a:xfrm>
                <a:off x="2419396" y="2960967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Run-of-river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A38A8C89-BCDB-C595-7D93-45205ECF027C}"/>
                  </a:ext>
                </a:extLst>
              </p:cNvPr>
              <p:cNvSpPr/>
              <p:nvPr/>
            </p:nvSpPr>
            <p:spPr>
              <a:xfrm>
                <a:off x="2419396" y="3434042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Lakes and reservoirs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1301AC8E-7475-E6A2-41BD-BDACBE2557F9}"/>
                  </a:ext>
                </a:extLst>
              </p:cNvPr>
              <p:cNvSpPr/>
              <p:nvPr/>
            </p:nvSpPr>
            <p:spPr>
              <a:xfrm>
                <a:off x="2419396" y="4380192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PHS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37A01431-15E8-B46B-4A09-01AAEAFA0C58}"/>
                  </a:ext>
                </a:extLst>
              </p:cNvPr>
              <p:cNvSpPr/>
              <p:nvPr/>
            </p:nvSpPr>
            <p:spPr>
              <a:xfrm>
                <a:off x="2419396" y="4853267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Batteries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99C958E7-92EB-0DDD-EC36-12276FC2486C}"/>
                  </a:ext>
                </a:extLst>
              </p:cNvPr>
              <p:cNvSpPr/>
              <p:nvPr/>
            </p:nvSpPr>
            <p:spPr>
              <a:xfrm>
                <a:off x="2419396" y="5326342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Electrolysis</a:t>
                </a:r>
                <a:endParaRPr lang="fr-FR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8BC982C-A069-7114-4506-68159B0BA7B1}"/>
                  </a:ext>
                </a:extLst>
              </p:cNvPr>
              <p:cNvSpPr/>
              <p:nvPr/>
            </p:nvSpPr>
            <p:spPr>
              <a:xfrm>
                <a:off x="2419396" y="3907117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Other fatal technologies</a:t>
                </a:r>
              </a:p>
            </p:txBody>
          </p:sp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BED25535-4845-A40C-1023-2B842EB8BF2F}"/>
                  </a:ext>
                </a:extLst>
              </p:cNvPr>
              <p:cNvSpPr/>
              <p:nvPr/>
            </p:nvSpPr>
            <p:spPr>
              <a:xfrm>
                <a:off x="2419396" y="6003961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a typeface="Yu Mincho" panose="02020400000000000000" pitchFamily="18" charset="-128"/>
                    <a:cs typeface="Times New Roman" panose="02020603050405020304" pitchFamily="18" charset="0"/>
                  </a:rPr>
                  <a:t>Methanisation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DC1077A0-0D5F-8D20-A304-A706ACD30831}"/>
                  </a:ext>
                </a:extLst>
              </p:cNvPr>
              <p:cNvSpPr/>
              <p:nvPr/>
            </p:nvSpPr>
            <p:spPr>
              <a:xfrm>
                <a:off x="2419396" y="6477036"/>
                <a:ext cx="1317820" cy="444282"/>
              </a:xfrm>
              <a:prstGeom prst="roundRect">
                <a:avLst>
                  <a:gd name="adj" fmla="val 118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Pyrogazification</a:t>
                </a:r>
                <a:endParaRPr lang="fr-FR" dirty="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Connecteur en angle 57">
              <a:extLst>
                <a:ext uri="{FF2B5EF4-FFF2-40B4-BE49-F238E27FC236}">
                  <a16:creationId xmlns:a16="http://schemas.microsoft.com/office/drawing/2014/main" id="{8BF0ED04-44E5-467B-6A06-E719A2F49DA6}"/>
                </a:ext>
              </a:extLst>
            </p:cNvPr>
            <p:cNvCxnSpPr>
              <a:cxnSpLocks/>
              <a:stCxn id="32" idx="5"/>
              <a:endCxn id="26" idx="2"/>
            </p:cNvCxnSpPr>
            <p:nvPr/>
          </p:nvCxnSpPr>
          <p:spPr>
            <a:xfrm>
              <a:off x="8719544" y="3222616"/>
              <a:ext cx="892948" cy="1031751"/>
            </a:xfrm>
            <a:prstGeom prst="bentConnector3">
              <a:avLst>
                <a:gd name="adj1" fmla="val 6063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en angle 58">
              <a:extLst>
                <a:ext uri="{FF2B5EF4-FFF2-40B4-BE49-F238E27FC236}">
                  <a16:creationId xmlns:a16="http://schemas.microsoft.com/office/drawing/2014/main" id="{3685DF9A-BEC8-1195-9F02-D0E25FB36339}"/>
                </a:ext>
              </a:extLst>
            </p:cNvPr>
            <p:cNvCxnSpPr>
              <a:cxnSpLocks/>
              <a:stCxn id="22" idx="0"/>
              <a:endCxn id="25" idx="2"/>
            </p:cNvCxnSpPr>
            <p:nvPr/>
          </p:nvCxnSpPr>
          <p:spPr>
            <a:xfrm>
              <a:off x="5968823" y="4571893"/>
              <a:ext cx="3643670" cy="699039"/>
            </a:xfrm>
            <a:prstGeom prst="bentConnector3">
              <a:avLst>
                <a:gd name="adj1" fmla="val 897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16CCBAA-C4D1-8EFF-AB12-28E3CA89124D}"/>
                </a:ext>
              </a:extLst>
            </p:cNvPr>
            <p:cNvSpPr/>
            <p:nvPr/>
          </p:nvSpPr>
          <p:spPr>
            <a:xfrm>
              <a:off x="5929750" y="3759083"/>
              <a:ext cx="1021675" cy="444282"/>
            </a:xfrm>
            <a:prstGeom prst="roundRect">
              <a:avLst>
                <a:gd name="adj" fmla="val 1182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H2 CCGT</a:t>
              </a:r>
            </a:p>
          </p:txBody>
        </p:sp>
        <p:cxnSp>
          <p:nvCxnSpPr>
            <p:cNvPr id="66" name="Connecteur en angle 65">
              <a:extLst>
                <a:ext uri="{FF2B5EF4-FFF2-40B4-BE49-F238E27FC236}">
                  <a16:creationId xmlns:a16="http://schemas.microsoft.com/office/drawing/2014/main" id="{DA96F61B-B222-6D84-7C9C-919E918E56E5}"/>
                </a:ext>
              </a:extLst>
            </p:cNvPr>
            <p:cNvCxnSpPr>
              <a:cxnSpLocks/>
              <a:stCxn id="65" idx="0"/>
              <a:endCxn id="32" idx="1"/>
            </p:cNvCxnSpPr>
            <p:nvPr/>
          </p:nvCxnSpPr>
          <p:spPr>
            <a:xfrm rot="5400000" flipH="1" flipV="1">
              <a:off x="6906257" y="2756948"/>
              <a:ext cx="536467" cy="1467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en angle 68">
              <a:extLst>
                <a:ext uri="{FF2B5EF4-FFF2-40B4-BE49-F238E27FC236}">
                  <a16:creationId xmlns:a16="http://schemas.microsoft.com/office/drawing/2014/main" id="{C8320BCD-C8F1-4D4F-9363-0057D64EDE2F}"/>
                </a:ext>
              </a:extLst>
            </p:cNvPr>
            <p:cNvCxnSpPr>
              <a:cxnSpLocks/>
              <a:stCxn id="22" idx="0"/>
              <a:endCxn id="65" idx="2"/>
            </p:cNvCxnSpPr>
            <p:nvPr/>
          </p:nvCxnSpPr>
          <p:spPr>
            <a:xfrm flipV="1">
              <a:off x="5968823" y="4203365"/>
              <a:ext cx="471765" cy="36852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Nuage 79">
              <a:extLst>
                <a:ext uri="{FF2B5EF4-FFF2-40B4-BE49-F238E27FC236}">
                  <a16:creationId xmlns:a16="http://schemas.microsoft.com/office/drawing/2014/main" id="{38057367-E232-10D6-498F-B9D8935D5C00}"/>
                </a:ext>
              </a:extLst>
            </p:cNvPr>
            <p:cNvSpPr/>
            <p:nvPr/>
          </p:nvSpPr>
          <p:spPr>
            <a:xfrm>
              <a:off x="4782995" y="4973362"/>
              <a:ext cx="1281786" cy="59898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CO2</a:t>
              </a:r>
            </a:p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storage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81" name="Nuage 80">
              <a:extLst>
                <a:ext uri="{FF2B5EF4-FFF2-40B4-BE49-F238E27FC236}">
                  <a16:creationId xmlns:a16="http://schemas.microsoft.com/office/drawing/2014/main" id="{D5A328DF-9692-B66C-237D-35EF5C6B5269}"/>
                </a:ext>
              </a:extLst>
            </p:cNvPr>
            <p:cNvSpPr/>
            <p:nvPr/>
          </p:nvSpPr>
          <p:spPr>
            <a:xfrm>
              <a:off x="5132411" y="6193155"/>
              <a:ext cx="1281786" cy="59898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M</a:t>
              </a:r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ethane</a:t>
              </a:r>
            </a:p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storage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87" name="Connecteur en angle 86">
              <a:extLst>
                <a:ext uri="{FF2B5EF4-FFF2-40B4-BE49-F238E27FC236}">
                  <a16:creationId xmlns:a16="http://schemas.microsoft.com/office/drawing/2014/main" id="{3882085A-A42A-8ADA-4EBF-5E62E36454BA}"/>
                </a:ext>
              </a:extLst>
            </p:cNvPr>
            <p:cNvCxnSpPr>
              <a:cxnSpLocks/>
              <a:stCxn id="19" idx="3"/>
              <a:endCxn id="22" idx="2"/>
            </p:cNvCxnSpPr>
            <p:nvPr/>
          </p:nvCxnSpPr>
          <p:spPr>
            <a:xfrm flipV="1">
              <a:off x="3570966" y="4571893"/>
              <a:ext cx="1121115" cy="772046"/>
            </a:xfrm>
            <a:prstGeom prst="bentConnector3">
              <a:avLst>
                <a:gd name="adj1" fmla="val 8541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B641267C-A4DC-8EE7-0483-FD0D6B308E8A}"/>
                </a:ext>
              </a:extLst>
            </p:cNvPr>
            <p:cNvSpPr/>
            <p:nvPr/>
          </p:nvSpPr>
          <p:spPr>
            <a:xfrm>
              <a:off x="6312853" y="5461188"/>
              <a:ext cx="1021675" cy="444282"/>
            </a:xfrm>
            <a:prstGeom prst="roundRect">
              <a:avLst>
                <a:gd name="adj" fmla="val 1182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Methanation</a:t>
              </a:r>
            </a:p>
          </p:txBody>
        </p:sp>
        <p:cxnSp>
          <p:nvCxnSpPr>
            <p:cNvPr id="104" name="Connecteur en angle 103">
              <a:extLst>
                <a:ext uri="{FF2B5EF4-FFF2-40B4-BE49-F238E27FC236}">
                  <a16:creationId xmlns:a16="http://schemas.microsoft.com/office/drawing/2014/main" id="{50B13E80-0EF9-D472-0AB6-54450B970219}"/>
                </a:ext>
              </a:extLst>
            </p:cNvPr>
            <p:cNvCxnSpPr>
              <a:cxnSpLocks/>
              <a:stCxn id="3" idx="3"/>
              <a:endCxn id="80" idx="2"/>
            </p:cNvCxnSpPr>
            <p:nvPr/>
          </p:nvCxnSpPr>
          <p:spPr>
            <a:xfrm flipV="1">
              <a:off x="3570966" y="5272856"/>
              <a:ext cx="1216005" cy="748702"/>
            </a:xfrm>
            <a:prstGeom prst="bentConnector3">
              <a:avLst>
                <a:gd name="adj1" fmla="val 8660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en angle 106">
              <a:extLst>
                <a:ext uri="{FF2B5EF4-FFF2-40B4-BE49-F238E27FC236}">
                  <a16:creationId xmlns:a16="http://schemas.microsoft.com/office/drawing/2014/main" id="{835F1BBE-00F5-5E1D-9660-D84CB8C9BA62}"/>
                </a:ext>
              </a:extLst>
            </p:cNvPr>
            <p:cNvCxnSpPr>
              <a:cxnSpLocks/>
              <a:stCxn id="3" idx="3"/>
              <a:endCxn id="81" idx="2"/>
            </p:cNvCxnSpPr>
            <p:nvPr/>
          </p:nvCxnSpPr>
          <p:spPr>
            <a:xfrm>
              <a:off x="3570966" y="6021558"/>
              <a:ext cx="1565421" cy="471091"/>
            </a:xfrm>
            <a:prstGeom prst="bentConnector3">
              <a:avLst>
                <a:gd name="adj1" fmla="val 7459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en angle 109">
              <a:extLst>
                <a:ext uri="{FF2B5EF4-FFF2-40B4-BE49-F238E27FC236}">
                  <a16:creationId xmlns:a16="http://schemas.microsoft.com/office/drawing/2014/main" id="{B031AF16-E5AA-A0D3-154D-28F9FB1C35B9}"/>
                </a:ext>
              </a:extLst>
            </p:cNvPr>
            <p:cNvCxnSpPr>
              <a:cxnSpLocks/>
              <a:stCxn id="80" idx="0"/>
              <a:endCxn id="96" idx="1"/>
            </p:cNvCxnSpPr>
            <p:nvPr/>
          </p:nvCxnSpPr>
          <p:spPr>
            <a:xfrm>
              <a:off x="6063713" y="5272856"/>
              <a:ext cx="249140" cy="41047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en angle 110">
              <a:extLst>
                <a:ext uri="{FF2B5EF4-FFF2-40B4-BE49-F238E27FC236}">
                  <a16:creationId xmlns:a16="http://schemas.microsoft.com/office/drawing/2014/main" id="{719E7D1B-1347-1AAF-45F6-E4D7B7AA8208}"/>
                </a:ext>
              </a:extLst>
            </p:cNvPr>
            <p:cNvCxnSpPr>
              <a:cxnSpLocks/>
              <a:stCxn id="96" idx="3"/>
              <a:endCxn id="81" idx="2"/>
            </p:cNvCxnSpPr>
            <p:nvPr/>
          </p:nvCxnSpPr>
          <p:spPr>
            <a:xfrm flipH="1">
              <a:off x="5136387" y="5683329"/>
              <a:ext cx="2198141" cy="809320"/>
            </a:xfrm>
            <a:prstGeom prst="bentConnector5">
              <a:avLst>
                <a:gd name="adj1" fmla="val -5538"/>
                <a:gd name="adj2" fmla="val 45221"/>
                <a:gd name="adj3" fmla="val 1104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en angle 111">
              <a:extLst>
                <a:ext uri="{FF2B5EF4-FFF2-40B4-BE49-F238E27FC236}">
                  <a16:creationId xmlns:a16="http://schemas.microsoft.com/office/drawing/2014/main" id="{C2115665-02E6-D7CB-7E08-7AC5900BBBC9}"/>
                </a:ext>
              </a:extLst>
            </p:cNvPr>
            <p:cNvCxnSpPr>
              <a:cxnSpLocks/>
              <a:stCxn id="4" idx="3"/>
              <a:endCxn id="81" idx="2"/>
            </p:cNvCxnSpPr>
            <p:nvPr/>
          </p:nvCxnSpPr>
          <p:spPr>
            <a:xfrm flipV="1">
              <a:off x="3570966" y="6492649"/>
              <a:ext cx="1565421" cy="19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 : coins arrondis 118">
              <a:extLst>
                <a:ext uri="{FF2B5EF4-FFF2-40B4-BE49-F238E27FC236}">
                  <a16:creationId xmlns:a16="http://schemas.microsoft.com/office/drawing/2014/main" id="{40A9247C-5FB4-E81D-C831-352CB62683DA}"/>
                </a:ext>
              </a:extLst>
            </p:cNvPr>
            <p:cNvSpPr/>
            <p:nvPr/>
          </p:nvSpPr>
          <p:spPr>
            <a:xfrm>
              <a:off x="7881384" y="5262016"/>
              <a:ext cx="1021675" cy="444282"/>
            </a:xfrm>
            <a:prstGeom prst="roundRect">
              <a:avLst>
                <a:gd name="adj" fmla="val 1182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CCGT</a:t>
              </a:r>
            </a:p>
          </p:txBody>
        </p:sp>
        <p:cxnSp>
          <p:nvCxnSpPr>
            <p:cNvPr id="121" name="Connecteur en angle 120">
              <a:extLst>
                <a:ext uri="{FF2B5EF4-FFF2-40B4-BE49-F238E27FC236}">
                  <a16:creationId xmlns:a16="http://schemas.microsoft.com/office/drawing/2014/main" id="{BAE186D3-38C5-BB53-5384-2346C3D2DB9A}"/>
                </a:ext>
              </a:extLst>
            </p:cNvPr>
            <p:cNvCxnSpPr>
              <a:cxnSpLocks/>
              <a:stCxn id="81" idx="0"/>
              <a:endCxn id="119" idx="1"/>
            </p:cNvCxnSpPr>
            <p:nvPr/>
          </p:nvCxnSpPr>
          <p:spPr>
            <a:xfrm flipV="1">
              <a:off x="6413129" y="5484157"/>
              <a:ext cx="1468255" cy="1008492"/>
            </a:xfrm>
            <a:prstGeom prst="bentConnector3">
              <a:avLst>
                <a:gd name="adj1" fmla="val 7911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en angle 126">
              <a:extLst>
                <a:ext uri="{FF2B5EF4-FFF2-40B4-BE49-F238E27FC236}">
                  <a16:creationId xmlns:a16="http://schemas.microsoft.com/office/drawing/2014/main" id="{07B8D210-11F3-A819-A651-C1B20A0596A2}"/>
                </a:ext>
              </a:extLst>
            </p:cNvPr>
            <p:cNvCxnSpPr>
              <a:cxnSpLocks/>
              <a:stCxn id="119" idx="3"/>
              <a:endCxn id="32" idx="1"/>
            </p:cNvCxnSpPr>
            <p:nvPr/>
          </p:nvCxnSpPr>
          <p:spPr>
            <a:xfrm flipH="1" flipV="1">
              <a:off x="7908392" y="3222616"/>
              <a:ext cx="994667" cy="2261541"/>
            </a:xfrm>
            <a:prstGeom prst="bentConnector5">
              <a:avLst>
                <a:gd name="adj1" fmla="val -14626"/>
                <a:gd name="adj2" fmla="val 58044"/>
                <a:gd name="adj3" fmla="val 16477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en angle 196">
              <a:extLst>
                <a:ext uri="{FF2B5EF4-FFF2-40B4-BE49-F238E27FC236}">
                  <a16:creationId xmlns:a16="http://schemas.microsoft.com/office/drawing/2014/main" id="{810C4AF9-2A2C-FEB1-1462-E0284FA1F309}"/>
                </a:ext>
              </a:extLst>
            </p:cNvPr>
            <p:cNvCxnSpPr>
              <a:cxnSpLocks/>
              <a:stCxn id="81" idx="0"/>
              <a:endCxn id="35" idx="2"/>
            </p:cNvCxnSpPr>
            <p:nvPr/>
          </p:nvCxnSpPr>
          <p:spPr>
            <a:xfrm flipV="1">
              <a:off x="6413129" y="6286005"/>
              <a:ext cx="3199363" cy="20664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8106633-0102-5CC4-EBD1-638F12B6C3A3}"/>
              </a:ext>
            </a:extLst>
          </p:cNvPr>
          <p:cNvSpPr/>
          <p:nvPr/>
        </p:nvSpPr>
        <p:spPr>
          <a:xfrm>
            <a:off x="10744262" y="2461752"/>
            <a:ext cx="1317820" cy="1584988"/>
          </a:xfrm>
          <a:prstGeom prst="roundRect">
            <a:avLst>
              <a:gd name="adj" fmla="val 1182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Other fatal technologies includes small hydro and cogeneration from waste, solid biomass and geothermal</a:t>
            </a:r>
          </a:p>
        </p:txBody>
      </p:sp>
      <p:cxnSp>
        <p:nvCxnSpPr>
          <p:cNvPr id="62" name="Connecteur en angle 61">
            <a:extLst>
              <a:ext uri="{FF2B5EF4-FFF2-40B4-BE49-F238E27FC236}">
                <a16:creationId xmlns:a16="http://schemas.microsoft.com/office/drawing/2014/main" id="{83C3A1B7-4F9B-AA2A-4B5E-9EB6149CA825}"/>
              </a:ext>
            </a:extLst>
          </p:cNvPr>
          <p:cNvCxnSpPr>
            <a:cxnSpLocks/>
            <a:endCxn id="96" idx="1"/>
          </p:cNvCxnSpPr>
          <p:nvPr/>
        </p:nvCxnSpPr>
        <p:spPr>
          <a:xfrm rot="5400000">
            <a:off x="5880228" y="3249588"/>
            <a:ext cx="2866367" cy="2001115"/>
          </a:xfrm>
          <a:prstGeom prst="bentConnector4">
            <a:avLst>
              <a:gd name="adj1" fmla="val -89765"/>
              <a:gd name="adj2" fmla="val 3125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uage 21">
            <a:extLst>
              <a:ext uri="{FF2B5EF4-FFF2-40B4-BE49-F238E27FC236}">
                <a16:creationId xmlns:a16="http://schemas.microsoft.com/office/drawing/2014/main" id="{ABF27B4E-9FAC-9B07-B23A-238B9D7FC4EC}"/>
              </a:ext>
            </a:extLst>
          </p:cNvPr>
          <p:cNvSpPr/>
          <p:nvPr/>
        </p:nvSpPr>
        <p:spPr>
          <a:xfrm>
            <a:off x="4854355" y="4272399"/>
            <a:ext cx="1281786" cy="59898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Hydrogen</a:t>
            </a:r>
          </a:p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storage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9C7EBDF-627E-B064-E188-EA034EABFC45}"/>
              </a:ext>
            </a:extLst>
          </p:cNvPr>
          <p:cNvSpPr/>
          <p:nvPr/>
        </p:nvSpPr>
        <p:spPr>
          <a:xfrm>
            <a:off x="10007324" y="4458106"/>
            <a:ext cx="1192332" cy="968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Hydrogen</a:t>
            </a:r>
          </a:p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demand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0441720-1548-D985-CD24-A2EEE09EAA69}"/>
              </a:ext>
            </a:extLst>
          </p:cNvPr>
          <p:cNvSpPr/>
          <p:nvPr/>
        </p:nvSpPr>
        <p:spPr>
          <a:xfrm>
            <a:off x="10004367" y="3306909"/>
            <a:ext cx="1192333" cy="968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Electricity</a:t>
            </a:r>
          </a:p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demand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83EDFFB3-A9FB-6ABC-D204-9FB4F84FEE42}"/>
              </a:ext>
            </a:extLst>
          </p:cNvPr>
          <p:cNvSpPr/>
          <p:nvPr/>
        </p:nvSpPr>
        <p:spPr>
          <a:xfrm>
            <a:off x="7823441" y="2794311"/>
            <a:ext cx="1622304" cy="85661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Electricity</a:t>
            </a:r>
            <a:endParaRPr lang="fr-FR" sz="12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37" name="Connecteur en angle 36">
            <a:extLst>
              <a:ext uri="{FF2B5EF4-FFF2-40B4-BE49-F238E27FC236}">
                <a16:creationId xmlns:a16="http://schemas.microsoft.com/office/drawing/2014/main" id="{07E27694-8301-770F-49FE-CE62E150114E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3737851" y="608109"/>
            <a:ext cx="4491166" cy="2614507"/>
          </a:xfrm>
          <a:prstGeom prst="bentConnector3">
            <a:avLst>
              <a:gd name="adj1" fmla="val 178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>
            <a:extLst>
              <a:ext uri="{FF2B5EF4-FFF2-40B4-BE49-F238E27FC236}">
                <a16:creationId xmlns:a16="http://schemas.microsoft.com/office/drawing/2014/main" id="{AE4D9521-3F29-E873-65F7-3F38B2AAEC50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3737216" y="1082454"/>
            <a:ext cx="4491801" cy="2140162"/>
          </a:xfrm>
          <a:prstGeom prst="bentConnector3">
            <a:avLst>
              <a:gd name="adj1" fmla="val 178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>
            <a:extLst>
              <a:ext uri="{FF2B5EF4-FFF2-40B4-BE49-F238E27FC236}">
                <a16:creationId xmlns:a16="http://schemas.microsoft.com/office/drawing/2014/main" id="{88183DA6-4F59-B047-1C19-75B13227B520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>
          <a:xfrm>
            <a:off x="3737216" y="1556799"/>
            <a:ext cx="4491801" cy="1665817"/>
          </a:xfrm>
          <a:prstGeom prst="bentConnector3">
            <a:avLst>
              <a:gd name="adj1" fmla="val 178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3CD3F6B2-38DC-F2AE-86F4-E00014170B93}"/>
              </a:ext>
            </a:extLst>
          </p:cNvPr>
          <p:cNvCxnSpPr>
            <a:cxnSpLocks/>
            <a:stCxn id="18" idx="3"/>
            <a:endCxn id="32" idx="1"/>
          </p:cNvCxnSpPr>
          <p:nvPr/>
        </p:nvCxnSpPr>
        <p:spPr>
          <a:xfrm flipV="1">
            <a:off x="3737216" y="3222616"/>
            <a:ext cx="4491801" cy="1648248"/>
          </a:xfrm>
          <a:prstGeom prst="bentConnector3">
            <a:avLst>
              <a:gd name="adj1" fmla="val 178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>
            <a:extLst>
              <a:ext uri="{FF2B5EF4-FFF2-40B4-BE49-F238E27FC236}">
                <a16:creationId xmlns:a16="http://schemas.microsoft.com/office/drawing/2014/main" id="{DE1A120B-EB43-4945-693A-18B9EBA33F91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 flipV="1">
            <a:off x="3737216" y="3222616"/>
            <a:ext cx="4491801" cy="1175173"/>
          </a:xfrm>
          <a:prstGeom prst="bentConnector3">
            <a:avLst>
              <a:gd name="adj1" fmla="val 178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>
            <a:extLst>
              <a:ext uri="{FF2B5EF4-FFF2-40B4-BE49-F238E27FC236}">
                <a16:creationId xmlns:a16="http://schemas.microsoft.com/office/drawing/2014/main" id="{B3C5415A-F20D-4ABB-E5F7-19F29AE8DF82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3737216" y="2505489"/>
            <a:ext cx="4491801" cy="717127"/>
          </a:xfrm>
          <a:prstGeom prst="bentConnector3">
            <a:avLst>
              <a:gd name="adj1" fmla="val 178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>
            <a:extLst>
              <a:ext uri="{FF2B5EF4-FFF2-40B4-BE49-F238E27FC236}">
                <a16:creationId xmlns:a16="http://schemas.microsoft.com/office/drawing/2014/main" id="{68DFA8F7-8CDC-2FB9-FA8F-52C2369348AF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 flipV="1">
            <a:off x="3737216" y="3222616"/>
            <a:ext cx="4491801" cy="702098"/>
          </a:xfrm>
          <a:prstGeom prst="bentConnector3">
            <a:avLst>
              <a:gd name="adj1" fmla="val 178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>
            <a:extLst>
              <a:ext uri="{FF2B5EF4-FFF2-40B4-BE49-F238E27FC236}">
                <a16:creationId xmlns:a16="http://schemas.microsoft.com/office/drawing/2014/main" id="{63B06186-6BC9-FF25-DB35-8CACFE1CF6F2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3737216" y="2031144"/>
            <a:ext cx="4491801" cy="1191472"/>
          </a:xfrm>
          <a:prstGeom prst="bentConnector3">
            <a:avLst>
              <a:gd name="adj1" fmla="val 178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ngle 59">
            <a:extLst>
              <a:ext uri="{FF2B5EF4-FFF2-40B4-BE49-F238E27FC236}">
                <a16:creationId xmlns:a16="http://schemas.microsoft.com/office/drawing/2014/main" id="{5DCD82E7-F38E-C534-C6FF-99301F3B924B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 flipV="1">
            <a:off x="3737216" y="3222616"/>
            <a:ext cx="4491801" cy="229023"/>
          </a:xfrm>
          <a:prstGeom prst="bentConnector3">
            <a:avLst>
              <a:gd name="adj1" fmla="val 178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>
            <a:extLst>
              <a:ext uri="{FF2B5EF4-FFF2-40B4-BE49-F238E27FC236}">
                <a16:creationId xmlns:a16="http://schemas.microsoft.com/office/drawing/2014/main" id="{9348CAE9-E908-4295-6BAF-90649D07D59F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3737216" y="2978564"/>
            <a:ext cx="4491801" cy="244052"/>
          </a:xfrm>
          <a:prstGeom prst="bentConnector3">
            <a:avLst>
              <a:gd name="adj1" fmla="val 178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en angle 69">
            <a:extLst>
              <a:ext uri="{FF2B5EF4-FFF2-40B4-BE49-F238E27FC236}">
                <a16:creationId xmlns:a16="http://schemas.microsoft.com/office/drawing/2014/main" id="{8CC2B2D0-95FB-320E-27EC-887254230DFD}"/>
              </a:ext>
            </a:extLst>
          </p:cNvPr>
          <p:cNvCxnSpPr>
            <a:cxnSpLocks/>
            <a:stCxn id="32" idx="0"/>
            <a:endCxn id="17" idx="1"/>
          </p:cNvCxnSpPr>
          <p:nvPr/>
        </p:nvCxnSpPr>
        <p:spPr>
          <a:xfrm rot="16200000" flipH="1" flipV="1">
            <a:off x="4725256" y="488451"/>
            <a:ext cx="1603478" cy="6215197"/>
          </a:xfrm>
          <a:prstGeom prst="bentConnector4">
            <a:avLst>
              <a:gd name="adj1" fmla="val -158323"/>
              <a:gd name="adj2" fmla="val 1029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ngle 70">
            <a:extLst>
              <a:ext uri="{FF2B5EF4-FFF2-40B4-BE49-F238E27FC236}">
                <a16:creationId xmlns:a16="http://schemas.microsoft.com/office/drawing/2014/main" id="{1A5A9401-3168-AB75-41DA-0BA9EB885868}"/>
              </a:ext>
            </a:extLst>
          </p:cNvPr>
          <p:cNvCxnSpPr>
            <a:cxnSpLocks/>
            <a:stCxn id="32" idx="0"/>
            <a:endCxn id="19" idx="1"/>
          </p:cNvCxnSpPr>
          <p:nvPr/>
        </p:nvCxnSpPr>
        <p:spPr>
          <a:xfrm rot="16200000" flipH="1" flipV="1">
            <a:off x="4252181" y="961526"/>
            <a:ext cx="2549628" cy="6215197"/>
          </a:xfrm>
          <a:prstGeom prst="bentConnector4">
            <a:avLst>
              <a:gd name="adj1" fmla="val -99570"/>
              <a:gd name="adj2" fmla="val 10282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>
            <a:extLst>
              <a:ext uri="{FF2B5EF4-FFF2-40B4-BE49-F238E27FC236}">
                <a16:creationId xmlns:a16="http://schemas.microsoft.com/office/drawing/2014/main" id="{8B9E409A-FF2D-0D63-9892-39BF1896844D}"/>
              </a:ext>
            </a:extLst>
          </p:cNvPr>
          <p:cNvCxnSpPr>
            <a:cxnSpLocks/>
            <a:stCxn id="32" idx="0"/>
            <a:endCxn id="18" idx="1"/>
          </p:cNvCxnSpPr>
          <p:nvPr/>
        </p:nvCxnSpPr>
        <p:spPr>
          <a:xfrm rot="16200000" flipH="1" flipV="1">
            <a:off x="4488718" y="724988"/>
            <a:ext cx="2076553" cy="6215197"/>
          </a:xfrm>
          <a:prstGeom prst="bentConnector4">
            <a:avLst>
              <a:gd name="adj1" fmla="val -122254"/>
              <a:gd name="adj2" fmla="val 1028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47435977-1979-186D-3B20-A5E24C04B747}"/>
              </a:ext>
            </a:extLst>
          </p:cNvPr>
          <p:cNvSpPr/>
          <p:nvPr/>
        </p:nvSpPr>
        <p:spPr>
          <a:xfrm>
            <a:off x="10744262" y="905146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VRE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4" name="Rectangle : coins arrondis 253">
            <a:extLst>
              <a:ext uri="{FF2B5EF4-FFF2-40B4-BE49-F238E27FC236}">
                <a16:creationId xmlns:a16="http://schemas.microsoft.com/office/drawing/2014/main" id="{A9D701BA-9EBC-F9B8-BB78-B4171B36CCC3}"/>
              </a:ext>
            </a:extLst>
          </p:cNvPr>
          <p:cNvSpPr/>
          <p:nvPr/>
        </p:nvSpPr>
        <p:spPr>
          <a:xfrm>
            <a:off x="10744262" y="2332269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Other renewables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D9B9D483-A067-0823-D31F-5A6A46F0241E}"/>
              </a:ext>
            </a:extLst>
          </p:cNvPr>
          <p:cNvSpPr/>
          <p:nvPr/>
        </p:nvSpPr>
        <p:spPr>
          <a:xfrm>
            <a:off x="10744262" y="414666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Inputs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76B44FED-0466-FC3A-2C28-E602A40CDF68}"/>
              </a:ext>
            </a:extLst>
          </p:cNvPr>
          <p:cNvSpPr/>
          <p:nvPr/>
        </p:nvSpPr>
        <p:spPr>
          <a:xfrm>
            <a:off x="10744262" y="1386119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Biogas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8" name="Rectangle : coins arrondis 257">
            <a:extLst>
              <a:ext uri="{FF2B5EF4-FFF2-40B4-BE49-F238E27FC236}">
                <a16:creationId xmlns:a16="http://schemas.microsoft.com/office/drawing/2014/main" id="{74B58BC8-79E5-413B-D5D5-CFB0EFF50E7D}"/>
              </a:ext>
            </a:extLst>
          </p:cNvPr>
          <p:cNvSpPr/>
          <p:nvPr/>
        </p:nvSpPr>
        <p:spPr>
          <a:xfrm>
            <a:off x="10744262" y="1859194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Storage technologies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7" name="Cadre 266">
            <a:extLst>
              <a:ext uri="{FF2B5EF4-FFF2-40B4-BE49-F238E27FC236}">
                <a16:creationId xmlns:a16="http://schemas.microsoft.com/office/drawing/2014/main" id="{11977982-0307-3CDA-72EB-07EBCBF32458}"/>
              </a:ext>
            </a:extLst>
          </p:cNvPr>
          <p:cNvSpPr/>
          <p:nvPr/>
        </p:nvSpPr>
        <p:spPr>
          <a:xfrm>
            <a:off x="2109577" y="81067"/>
            <a:ext cx="7659954" cy="6716764"/>
          </a:xfrm>
          <a:prstGeom prst="frame">
            <a:avLst>
              <a:gd name="adj1" fmla="val 0"/>
            </a:avLst>
          </a:prstGeom>
          <a:ln w="635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D47743DB-DFCA-6B32-80EF-B71713097504}"/>
              </a:ext>
            </a:extLst>
          </p:cNvPr>
          <p:cNvSpPr txBox="1"/>
          <p:nvPr/>
        </p:nvSpPr>
        <p:spPr>
          <a:xfrm>
            <a:off x="0" y="-145288"/>
            <a:ext cx="1770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</a:t>
            </a: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EOLES </a:t>
            </a:r>
          </a:p>
          <a:p>
            <a:r>
              <a:rPr lang="fr-FR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</a:p>
        </p:txBody>
      </p:sp>
      <p:sp>
        <p:nvSpPr>
          <p:cNvPr id="272" name="Rectangle : coins arrondis 271">
            <a:extLst>
              <a:ext uri="{FF2B5EF4-FFF2-40B4-BE49-F238E27FC236}">
                <a16:creationId xmlns:a16="http://schemas.microsoft.com/office/drawing/2014/main" id="{F60D4CE5-8714-C332-6FB5-13CEA791A8CB}"/>
              </a:ext>
            </a:extLst>
          </p:cNvPr>
          <p:cNvSpPr/>
          <p:nvPr/>
        </p:nvSpPr>
        <p:spPr>
          <a:xfrm>
            <a:off x="277420" y="5347214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Economic parameters</a:t>
            </a:r>
          </a:p>
        </p:txBody>
      </p:sp>
      <p:sp>
        <p:nvSpPr>
          <p:cNvPr id="273" name="Rectangle : coins arrondis 272">
            <a:extLst>
              <a:ext uri="{FF2B5EF4-FFF2-40B4-BE49-F238E27FC236}">
                <a16:creationId xmlns:a16="http://schemas.microsoft.com/office/drawing/2014/main" id="{523A3BAE-4776-3FCF-0618-C128A51EF8D3}"/>
              </a:ext>
            </a:extLst>
          </p:cNvPr>
          <p:cNvSpPr/>
          <p:nvPr/>
        </p:nvSpPr>
        <p:spPr>
          <a:xfrm>
            <a:off x="277420" y="4684026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Technical</a:t>
            </a:r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parameters</a:t>
            </a:r>
          </a:p>
        </p:txBody>
      </p:sp>
      <p:sp>
        <p:nvSpPr>
          <p:cNvPr id="274" name="Rectangle : coins arrondis 273">
            <a:extLst>
              <a:ext uri="{FF2B5EF4-FFF2-40B4-BE49-F238E27FC236}">
                <a16:creationId xmlns:a16="http://schemas.microsoft.com/office/drawing/2014/main" id="{D1862B09-7588-8F28-4AF6-FFFEF42BF4B0}"/>
              </a:ext>
            </a:extLst>
          </p:cNvPr>
          <p:cNvSpPr/>
          <p:nvPr/>
        </p:nvSpPr>
        <p:spPr>
          <a:xfrm>
            <a:off x="280093" y="2017883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Hourly capacity factor</a:t>
            </a:r>
          </a:p>
        </p:txBody>
      </p:sp>
      <p:sp>
        <p:nvSpPr>
          <p:cNvPr id="275" name="Rectangle : coins arrondis 274">
            <a:extLst>
              <a:ext uri="{FF2B5EF4-FFF2-40B4-BE49-F238E27FC236}">
                <a16:creationId xmlns:a16="http://schemas.microsoft.com/office/drawing/2014/main" id="{683B072B-2E27-BE4A-C15D-CA614BF270D9}"/>
              </a:ext>
            </a:extLst>
          </p:cNvPr>
          <p:cNvSpPr/>
          <p:nvPr/>
        </p:nvSpPr>
        <p:spPr>
          <a:xfrm>
            <a:off x="277420" y="3183047"/>
            <a:ext cx="1192333" cy="576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Hourly inflows</a:t>
            </a:r>
          </a:p>
        </p:txBody>
      </p:sp>
      <p:sp>
        <p:nvSpPr>
          <p:cNvPr id="281" name="Accolade ouvrante 280">
            <a:extLst>
              <a:ext uri="{FF2B5EF4-FFF2-40B4-BE49-F238E27FC236}">
                <a16:creationId xmlns:a16="http://schemas.microsoft.com/office/drawing/2014/main" id="{94D0A44E-24D0-0696-632B-5624987FBCC0}"/>
              </a:ext>
            </a:extLst>
          </p:cNvPr>
          <p:cNvSpPr/>
          <p:nvPr/>
        </p:nvSpPr>
        <p:spPr>
          <a:xfrm>
            <a:off x="1484692" y="385968"/>
            <a:ext cx="579852" cy="2814735"/>
          </a:xfrm>
          <a:prstGeom prst="leftBrace">
            <a:avLst>
              <a:gd name="adj1" fmla="val 35183"/>
              <a:gd name="adj2" fmla="val 67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82" name="Connecteur droit avec flèche 281">
            <a:extLst>
              <a:ext uri="{FF2B5EF4-FFF2-40B4-BE49-F238E27FC236}">
                <a16:creationId xmlns:a16="http://schemas.microsoft.com/office/drawing/2014/main" id="{D85529EF-57AF-BA2D-15CA-BBD4169D9C86}"/>
              </a:ext>
            </a:extLst>
          </p:cNvPr>
          <p:cNvCxnSpPr>
            <a:cxnSpLocks/>
            <a:stCxn id="275" idx="3"/>
          </p:cNvCxnSpPr>
          <p:nvPr/>
        </p:nvCxnSpPr>
        <p:spPr>
          <a:xfrm>
            <a:off x="1469753" y="3471065"/>
            <a:ext cx="594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DE3B078-4019-BC4D-32A2-AE13495FBC72}"/>
              </a:ext>
            </a:extLst>
          </p:cNvPr>
          <p:cNvGrpSpPr/>
          <p:nvPr/>
        </p:nvGrpSpPr>
        <p:grpSpPr>
          <a:xfrm>
            <a:off x="2419396" y="385968"/>
            <a:ext cx="1318455" cy="6330806"/>
            <a:chOff x="2419396" y="590512"/>
            <a:chExt cx="1318455" cy="6330806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FA69BE4-2986-B176-ABBD-CC034CB5AA30}"/>
                </a:ext>
              </a:extLst>
            </p:cNvPr>
            <p:cNvSpPr/>
            <p:nvPr/>
          </p:nvSpPr>
          <p:spPr>
            <a:xfrm>
              <a:off x="2420031" y="590512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Onshore wind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5159812-518F-BF8B-AA9F-4832DD01E14B}"/>
                </a:ext>
              </a:extLst>
            </p:cNvPr>
            <p:cNvSpPr/>
            <p:nvPr/>
          </p:nvSpPr>
          <p:spPr>
            <a:xfrm>
              <a:off x="2419396" y="1064857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Offshore grounded wind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F1BEFF04-D8FF-E5A5-4336-E2885ACD3364}"/>
                </a:ext>
              </a:extLst>
            </p:cNvPr>
            <p:cNvSpPr/>
            <p:nvPr/>
          </p:nvSpPr>
          <p:spPr>
            <a:xfrm>
              <a:off x="2419396" y="1539202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Offshore floating wind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C135FBF-28F3-1B44-275D-CB960D27B8F8}"/>
                </a:ext>
              </a:extLst>
            </p:cNvPr>
            <p:cNvSpPr/>
            <p:nvPr/>
          </p:nvSpPr>
          <p:spPr>
            <a:xfrm>
              <a:off x="2419396" y="2013547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Solar grounded PV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6D06D130-E87E-A902-C20C-FB4CDB976074}"/>
                </a:ext>
              </a:extLst>
            </p:cNvPr>
            <p:cNvSpPr/>
            <p:nvPr/>
          </p:nvSpPr>
          <p:spPr>
            <a:xfrm>
              <a:off x="2419396" y="2487892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Solar rooftop PV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3A6EC2B6-C33F-A30E-E656-3F597EE5A15A}"/>
                </a:ext>
              </a:extLst>
            </p:cNvPr>
            <p:cNvSpPr/>
            <p:nvPr/>
          </p:nvSpPr>
          <p:spPr>
            <a:xfrm>
              <a:off x="2419396" y="2960967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Run-of-river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38A8C89-BCDB-C595-7D93-45205ECF027C}"/>
                </a:ext>
              </a:extLst>
            </p:cNvPr>
            <p:cNvSpPr/>
            <p:nvPr/>
          </p:nvSpPr>
          <p:spPr>
            <a:xfrm>
              <a:off x="2419396" y="3434042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Lakes and reservoirs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1301AC8E-7475-E6A2-41BD-BDACBE2557F9}"/>
                </a:ext>
              </a:extLst>
            </p:cNvPr>
            <p:cNvSpPr/>
            <p:nvPr/>
          </p:nvSpPr>
          <p:spPr>
            <a:xfrm>
              <a:off x="2419396" y="4380192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PHS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7A01431-15E8-B46B-4A09-01AAEAFA0C58}"/>
                </a:ext>
              </a:extLst>
            </p:cNvPr>
            <p:cNvSpPr/>
            <p:nvPr/>
          </p:nvSpPr>
          <p:spPr>
            <a:xfrm>
              <a:off x="2419396" y="4853267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Batteries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9C958E7-92EB-0DDD-EC36-12276FC2486C}"/>
                </a:ext>
              </a:extLst>
            </p:cNvPr>
            <p:cNvSpPr/>
            <p:nvPr/>
          </p:nvSpPr>
          <p:spPr>
            <a:xfrm>
              <a:off x="2419396" y="5326342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Electrolysis</a:t>
              </a:r>
              <a:endParaRPr lang="fr-FR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68BC982C-A069-7114-4506-68159B0BA7B1}"/>
                </a:ext>
              </a:extLst>
            </p:cNvPr>
            <p:cNvSpPr/>
            <p:nvPr/>
          </p:nvSpPr>
          <p:spPr>
            <a:xfrm>
              <a:off x="2419396" y="3907117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Nuclear</a:t>
              </a:r>
            </a:p>
          </p:txBody>
        </p: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ED25535-4845-A40C-1023-2B842EB8BF2F}"/>
                </a:ext>
              </a:extLst>
            </p:cNvPr>
            <p:cNvSpPr/>
            <p:nvPr/>
          </p:nvSpPr>
          <p:spPr>
            <a:xfrm>
              <a:off x="2419396" y="6003961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a typeface="Yu Mincho" panose="02020400000000000000" pitchFamily="18" charset="-128"/>
                  <a:cs typeface="Times New Roman" panose="02020603050405020304" pitchFamily="18" charset="0"/>
                </a:rPr>
                <a:t>Methanisation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DC1077A0-0D5F-8D20-A304-A706ACD30831}"/>
                </a:ext>
              </a:extLst>
            </p:cNvPr>
            <p:cNvSpPr/>
            <p:nvPr/>
          </p:nvSpPr>
          <p:spPr>
            <a:xfrm>
              <a:off x="2419396" y="6477036"/>
              <a:ext cx="1317820" cy="444282"/>
            </a:xfrm>
            <a:prstGeom prst="roundRect">
              <a:avLst>
                <a:gd name="adj" fmla="val 1182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200" dirty="0">
                  <a:solidFill>
                    <a:srgbClr val="000000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rPr>
                <a:t>Pyrogazification</a:t>
              </a:r>
              <a:endParaRPr lang="fr-FR" dirty="0">
                <a:effectLst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Ellipse 34">
            <a:extLst>
              <a:ext uri="{FF2B5EF4-FFF2-40B4-BE49-F238E27FC236}">
                <a16:creationId xmlns:a16="http://schemas.microsoft.com/office/drawing/2014/main" id="{59C604FE-9E22-77FE-388B-FB25EAEFCB2D}"/>
              </a:ext>
            </a:extLst>
          </p:cNvPr>
          <p:cNvSpPr/>
          <p:nvPr/>
        </p:nvSpPr>
        <p:spPr>
          <a:xfrm>
            <a:off x="10004367" y="5801681"/>
            <a:ext cx="1192332" cy="968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Methane</a:t>
            </a:r>
          </a:p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demand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58" name="Connecteur en angle 57">
            <a:extLst>
              <a:ext uri="{FF2B5EF4-FFF2-40B4-BE49-F238E27FC236}">
                <a16:creationId xmlns:a16="http://schemas.microsoft.com/office/drawing/2014/main" id="{8BF0ED04-44E5-467B-6A06-E719A2F49DA6}"/>
              </a:ext>
            </a:extLst>
          </p:cNvPr>
          <p:cNvCxnSpPr>
            <a:cxnSpLocks/>
            <a:stCxn id="32" idx="5"/>
            <a:endCxn id="26" idx="2"/>
          </p:cNvCxnSpPr>
          <p:nvPr/>
        </p:nvCxnSpPr>
        <p:spPr>
          <a:xfrm>
            <a:off x="9040169" y="3222616"/>
            <a:ext cx="964198" cy="568617"/>
          </a:xfrm>
          <a:prstGeom prst="bentConnector3">
            <a:avLst>
              <a:gd name="adj1" fmla="val 612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>
            <a:extLst>
              <a:ext uri="{FF2B5EF4-FFF2-40B4-BE49-F238E27FC236}">
                <a16:creationId xmlns:a16="http://schemas.microsoft.com/office/drawing/2014/main" id="{3685DF9A-BEC8-1195-9F02-D0E25FB36339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>
            <a:off x="6135073" y="4571893"/>
            <a:ext cx="3872251" cy="370537"/>
          </a:xfrm>
          <a:prstGeom prst="bentConnector3">
            <a:avLst>
              <a:gd name="adj1" fmla="val 90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16CCBAA-C4D1-8EFF-AB12-28E3CA89124D}"/>
              </a:ext>
            </a:extLst>
          </p:cNvPr>
          <p:cNvSpPr/>
          <p:nvPr/>
        </p:nvSpPr>
        <p:spPr>
          <a:xfrm>
            <a:off x="6096000" y="3759083"/>
            <a:ext cx="1021675" cy="444282"/>
          </a:xfrm>
          <a:prstGeom prst="roundRect">
            <a:avLst>
              <a:gd name="adj" fmla="val 1182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H2 CCGT</a:t>
            </a:r>
          </a:p>
        </p:txBody>
      </p:sp>
      <p:cxnSp>
        <p:nvCxnSpPr>
          <p:cNvPr id="66" name="Connecteur en angle 65">
            <a:extLst>
              <a:ext uri="{FF2B5EF4-FFF2-40B4-BE49-F238E27FC236}">
                <a16:creationId xmlns:a16="http://schemas.microsoft.com/office/drawing/2014/main" id="{DA96F61B-B222-6D84-7C9C-919E918E56E5}"/>
              </a:ext>
            </a:extLst>
          </p:cNvPr>
          <p:cNvCxnSpPr>
            <a:cxnSpLocks/>
            <a:stCxn id="65" idx="0"/>
            <a:endCxn id="32" idx="1"/>
          </p:cNvCxnSpPr>
          <p:nvPr/>
        </p:nvCxnSpPr>
        <p:spPr>
          <a:xfrm rot="5400000" flipH="1" flipV="1">
            <a:off x="7149694" y="2679761"/>
            <a:ext cx="536467" cy="16221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>
            <a:extLst>
              <a:ext uri="{FF2B5EF4-FFF2-40B4-BE49-F238E27FC236}">
                <a16:creationId xmlns:a16="http://schemas.microsoft.com/office/drawing/2014/main" id="{C8320BCD-C8F1-4D4F-9363-0057D64EDE2F}"/>
              </a:ext>
            </a:extLst>
          </p:cNvPr>
          <p:cNvCxnSpPr>
            <a:cxnSpLocks/>
            <a:stCxn id="22" idx="0"/>
            <a:endCxn id="65" idx="2"/>
          </p:cNvCxnSpPr>
          <p:nvPr/>
        </p:nvCxnSpPr>
        <p:spPr>
          <a:xfrm flipV="1">
            <a:off x="6135073" y="4203365"/>
            <a:ext cx="471765" cy="3685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Nuage 79">
            <a:extLst>
              <a:ext uri="{FF2B5EF4-FFF2-40B4-BE49-F238E27FC236}">
                <a16:creationId xmlns:a16="http://schemas.microsoft.com/office/drawing/2014/main" id="{38057367-E232-10D6-498F-B9D8935D5C00}"/>
              </a:ext>
            </a:extLst>
          </p:cNvPr>
          <p:cNvSpPr/>
          <p:nvPr/>
        </p:nvSpPr>
        <p:spPr>
          <a:xfrm>
            <a:off x="4949245" y="4973362"/>
            <a:ext cx="1281786" cy="59898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CO2</a:t>
            </a:r>
          </a:p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storage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1" name="Nuage 80">
            <a:extLst>
              <a:ext uri="{FF2B5EF4-FFF2-40B4-BE49-F238E27FC236}">
                <a16:creationId xmlns:a16="http://schemas.microsoft.com/office/drawing/2014/main" id="{D5A328DF-9692-B66C-237D-35EF5C6B5269}"/>
              </a:ext>
            </a:extLst>
          </p:cNvPr>
          <p:cNvSpPr/>
          <p:nvPr/>
        </p:nvSpPr>
        <p:spPr>
          <a:xfrm>
            <a:off x="5298661" y="6193155"/>
            <a:ext cx="1281786" cy="59898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M</a:t>
            </a:r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ethane</a:t>
            </a:r>
          </a:p>
          <a:p>
            <a:pPr algn="ctr"/>
            <a:r>
              <a:rPr lang="fr-FR" sz="1200" dirty="0">
                <a:solidFill>
                  <a:srgbClr val="000000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storage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87" name="Connecteur en angle 86">
            <a:extLst>
              <a:ext uri="{FF2B5EF4-FFF2-40B4-BE49-F238E27FC236}">
                <a16:creationId xmlns:a16="http://schemas.microsoft.com/office/drawing/2014/main" id="{3882085A-A42A-8ADA-4EBF-5E62E36454BA}"/>
              </a:ext>
            </a:extLst>
          </p:cNvPr>
          <p:cNvCxnSpPr>
            <a:cxnSpLocks/>
            <a:stCxn id="19" idx="3"/>
            <a:endCxn id="22" idx="2"/>
          </p:cNvCxnSpPr>
          <p:nvPr/>
        </p:nvCxnSpPr>
        <p:spPr>
          <a:xfrm flipV="1">
            <a:off x="3737216" y="4571893"/>
            <a:ext cx="1121115" cy="772046"/>
          </a:xfrm>
          <a:prstGeom prst="bentConnector3">
            <a:avLst>
              <a:gd name="adj1" fmla="val 854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B641267C-A4DC-8EE7-0483-FD0D6B308E8A}"/>
              </a:ext>
            </a:extLst>
          </p:cNvPr>
          <p:cNvSpPr/>
          <p:nvPr/>
        </p:nvSpPr>
        <p:spPr>
          <a:xfrm>
            <a:off x="6479103" y="5461188"/>
            <a:ext cx="1021675" cy="444282"/>
          </a:xfrm>
          <a:prstGeom prst="roundRect">
            <a:avLst>
              <a:gd name="adj" fmla="val 1182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Methanation</a:t>
            </a:r>
          </a:p>
        </p:txBody>
      </p:sp>
      <p:cxnSp>
        <p:nvCxnSpPr>
          <p:cNvPr id="100" name="Connecteur en angle 99">
            <a:extLst>
              <a:ext uri="{FF2B5EF4-FFF2-40B4-BE49-F238E27FC236}">
                <a16:creationId xmlns:a16="http://schemas.microsoft.com/office/drawing/2014/main" id="{32E42DF7-2871-1DF0-6ACC-357AC6060E4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119655" y="3169878"/>
            <a:ext cx="2889018" cy="2155490"/>
          </a:xfrm>
          <a:prstGeom prst="bentConnector4">
            <a:avLst>
              <a:gd name="adj1" fmla="val -87873"/>
              <a:gd name="adj2" fmla="val 2967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en angle 103">
            <a:extLst>
              <a:ext uri="{FF2B5EF4-FFF2-40B4-BE49-F238E27FC236}">
                <a16:creationId xmlns:a16="http://schemas.microsoft.com/office/drawing/2014/main" id="{50B13E80-0EF9-D472-0AB6-54450B970219}"/>
              </a:ext>
            </a:extLst>
          </p:cNvPr>
          <p:cNvCxnSpPr>
            <a:cxnSpLocks/>
            <a:stCxn id="3" idx="3"/>
            <a:endCxn id="80" idx="2"/>
          </p:cNvCxnSpPr>
          <p:nvPr/>
        </p:nvCxnSpPr>
        <p:spPr>
          <a:xfrm flipV="1">
            <a:off x="3737216" y="5272856"/>
            <a:ext cx="1216005" cy="748702"/>
          </a:xfrm>
          <a:prstGeom prst="bentConnector3">
            <a:avLst>
              <a:gd name="adj1" fmla="val 866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en angle 106">
            <a:extLst>
              <a:ext uri="{FF2B5EF4-FFF2-40B4-BE49-F238E27FC236}">
                <a16:creationId xmlns:a16="http://schemas.microsoft.com/office/drawing/2014/main" id="{835F1BBE-00F5-5E1D-9660-D84CB8C9BA62}"/>
              </a:ext>
            </a:extLst>
          </p:cNvPr>
          <p:cNvCxnSpPr>
            <a:cxnSpLocks/>
            <a:stCxn id="3" idx="3"/>
            <a:endCxn id="81" idx="2"/>
          </p:cNvCxnSpPr>
          <p:nvPr/>
        </p:nvCxnSpPr>
        <p:spPr>
          <a:xfrm>
            <a:off x="3737216" y="6021558"/>
            <a:ext cx="1565421" cy="471091"/>
          </a:xfrm>
          <a:prstGeom prst="bentConnector3">
            <a:avLst>
              <a:gd name="adj1" fmla="val 745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en angle 109">
            <a:extLst>
              <a:ext uri="{FF2B5EF4-FFF2-40B4-BE49-F238E27FC236}">
                <a16:creationId xmlns:a16="http://schemas.microsoft.com/office/drawing/2014/main" id="{B031AF16-E5AA-A0D3-154D-28F9FB1C35B9}"/>
              </a:ext>
            </a:extLst>
          </p:cNvPr>
          <p:cNvCxnSpPr>
            <a:cxnSpLocks/>
            <a:stCxn id="80" idx="0"/>
            <a:endCxn id="96" idx="1"/>
          </p:cNvCxnSpPr>
          <p:nvPr/>
        </p:nvCxnSpPr>
        <p:spPr>
          <a:xfrm>
            <a:off x="6229963" y="5272856"/>
            <a:ext cx="249140" cy="4104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719E7D1B-1347-1AAF-45F6-E4D7B7AA8208}"/>
              </a:ext>
            </a:extLst>
          </p:cNvPr>
          <p:cNvCxnSpPr>
            <a:cxnSpLocks/>
            <a:stCxn id="96" idx="3"/>
            <a:endCxn id="81" idx="2"/>
          </p:cNvCxnSpPr>
          <p:nvPr/>
        </p:nvCxnSpPr>
        <p:spPr>
          <a:xfrm flipH="1">
            <a:off x="5302637" y="5683329"/>
            <a:ext cx="2198141" cy="809320"/>
          </a:xfrm>
          <a:prstGeom prst="bentConnector5">
            <a:avLst>
              <a:gd name="adj1" fmla="val -10400"/>
              <a:gd name="adj2" fmla="val 45221"/>
              <a:gd name="adj3" fmla="val 1104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ngle 111">
            <a:extLst>
              <a:ext uri="{FF2B5EF4-FFF2-40B4-BE49-F238E27FC236}">
                <a16:creationId xmlns:a16="http://schemas.microsoft.com/office/drawing/2014/main" id="{C2115665-02E6-D7CB-7E08-7AC5900BBBC9}"/>
              </a:ext>
            </a:extLst>
          </p:cNvPr>
          <p:cNvCxnSpPr>
            <a:cxnSpLocks/>
            <a:stCxn id="4" idx="3"/>
            <a:endCxn id="81" idx="2"/>
          </p:cNvCxnSpPr>
          <p:nvPr/>
        </p:nvCxnSpPr>
        <p:spPr>
          <a:xfrm flipV="1">
            <a:off x="3737216" y="6492649"/>
            <a:ext cx="1565421" cy="19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40A9247C-5FB4-E81D-C831-352CB62683DA}"/>
              </a:ext>
            </a:extLst>
          </p:cNvPr>
          <p:cNvSpPr/>
          <p:nvPr/>
        </p:nvSpPr>
        <p:spPr>
          <a:xfrm>
            <a:off x="8095134" y="5262016"/>
            <a:ext cx="1021675" cy="444282"/>
          </a:xfrm>
          <a:prstGeom prst="roundRect">
            <a:avLst>
              <a:gd name="adj" fmla="val 1182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CCGT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B938F8A9-279D-F839-9DB0-5FF0409D13D3}"/>
              </a:ext>
            </a:extLst>
          </p:cNvPr>
          <p:cNvSpPr/>
          <p:nvPr/>
        </p:nvSpPr>
        <p:spPr>
          <a:xfrm>
            <a:off x="8095135" y="4705425"/>
            <a:ext cx="1021675" cy="444282"/>
          </a:xfrm>
          <a:prstGeom prst="roundRect">
            <a:avLst>
              <a:gd name="adj" fmla="val 1182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OCGT</a:t>
            </a:r>
          </a:p>
        </p:txBody>
      </p:sp>
      <p:cxnSp>
        <p:nvCxnSpPr>
          <p:cNvPr id="121" name="Connecteur en angle 120">
            <a:extLst>
              <a:ext uri="{FF2B5EF4-FFF2-40B4-BE49-F238E27FC236}">
                <a16:creationId xmlns:a16="http://schemas.microsoft.com/office/drawing/2014/main" id="{BAE186D3-38C5-BB53-5384-2346C3D2DB9A}"/>
              </a:ext>
            </a:extLst>
          </p:cNvPr>
          <p:cNvCxnSpPr>
            <a:cxnSpLocks/>
            <a:stCxn id="81" idx="0"/>
            <a:endCxn id="119" idx="1"/>
          </p:cNvCxnSpPr>
          <p:nvPr/>
        </p:nvCxnSpPr>
        <p:spPr>
          <a:xfrm flipV="1">
            <a:off x="6579379" y="5484157"/>
            <a:ext cx="1515755" cy="1008492"/>
          </a:xfrm>
          <a:prstGeom prst="bentConnector3">
            <a:avLst>
              <a:gd name="adj1" fmla="val 841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en angle 121">
            <a:extLst>
              <a:ext uri="{FF2B5EF4-FFF2-40B4-BE49-F238E27FC236}">
                <a16:creationId xmlns:a16="http://schemas.microsoft.com/office/drawing/2014/main" id="{BE2B0C00-65F3-E84C-2F1B-8B5FAFA75722}"/>
              </a:ext>
            </a:extLst>
          </p:cNvPr>
          <p:cNvCxnSpPr>
            <a:cxnSpLocks/>
            <a:stCxn id="81" idx="0"/>
            <a:endCxn id="120" idx="1"/>
          </p:cNvCxnSpPr>
          <p:nvPr/>
        </p:nvCxnSpPr>
        <p:spPr>
          <a:xfrm flipV="1">
            <a:off x="6579379" y="4927566"/>
            <a:ext cx="1515756" cy="1565083"/>
          </a:xfrm>
          <a:prstGeom prst="bentConnector3">
            <a:avLst>
              <a:gd name="adj1" fmla="val 841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en angle 126">
            <a:extLst>
              <a:ext uri="{FF2B5EF4-FFF2-40B4-BE49-F238E27FC236}">
                <a16:creationId xmlns:a16="http://schemas.microsoft.com/office/drawing/2014/main" id="{07B8D210-11F3-A819-A651-C1B20A0596A2}"/>
              </a:ext>
            </a:extLst>
          </p:cNvPr>
          <p:cNvCxnSpPr>
            <a:cxnSpLocks/>
            <a:stCxn id="119" idx="3"/>
            <a:endCxn id="32" idx="1"/>
          </p:cNvCxnSpPr>
          <p:nvPr/>
        </p:nvCxnSpPr>
        <p:spPr>
          <a:xfrm flipH="1" flipV="1">
            <a:off x="8229017" y="3222616"/>
            <a:ext cx="887792" cy="2261541"/>
          </a:xfrm>
          <a:prstGeom prst="bentConnector5">
            <a:avLst>
              <a:gd name="adj1" fmla="val -25749"/>
              <a:gd name="adj2" fmla="val 57678"/>
              <a:gd name="adj3" fmla="val 18537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en angle 191">
            <a:extLst>
              <a:ext uri="{FF2B5EF4-FFF2-40B4-BE49-F238E27FC236}">
                <a16:creationId xmlns:a16="http://schemas.microsoft.com/office/drawing/2014/main" id="{C7E510EA-F9F0-B15A-BCE7-EAAE8380D1D1}"/>
              </a:ext>
            </a:extLst>
          </p:cNvPr>
          <p:cNvCxnSpPr>
            <a:cxnSpLocks/>
            <a:stCxn id="120" idx="3"/>
            <a:endCxn id="32" idx="1"/>
          </p:cNvCxnSpPr>
          <p:nvPr/>
        </p:nvCxnSpPr>
        <p:spPr>
          <a:xfrm flipH="1" flipV="1">
            <a:off x="8229017" y="3222616"/>
            <a:ext cx="887793" cy="1704950"/>
          </a:xfrm>
          <a:prstGeom prst="bentConnector5">
            <a:avLst>
              <a:gd name="adj1" fmla="val -25749"/>
              <a:gd name="adj2" fmla="val 43954"/>
              <a:gd name="adj3" fmla="val 18537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en angle 196">
            <a:extLst>
              <a:ext uri="{FF2B5EF4-FFF2-40B4-BE49-F238E27FC236}">
                <a16:creationId xmlns:a16="http://schemas.microsoft.com/office/drawing/2014/main" id="{810C4AF9-2A2C-FEB1-1462-E0284FA1F309}"/>
              </a:ext>
            </a:extLst>
          </p:cNvPr>
          <p:cNvCxnSpPr>
            <a:cxnSpLocks/>
            <a:stCxn id="81" idx="0"/>
            <a:endCxn id="35" idx="2"/>
          </p:cNvCxnSpPr>
          <p:nvPr/>
        </p:nvCxnSpPr>
        <p:spPr>
          <a:xfrm flipV="1">
            <a:off x="6579379" y="6286005"/>
            <a:ext cx="3424988" cy="2066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A7F0D51A-BE22-F265-F601-3122B9878D64}"/>
              </a:ext>
            </a:extLst>
          </p:cNvPr>
          <p:cNvSpPr/>
          <p:nvPr/>
        </p:nvSpPr>
        <p:spPr>
          <a:xfrm>
            <a:off x="10738260" y="2805344"/>
            <a:ext cx="1317820" cy="432435"/>
          </a:xfrm>
          <a:prstGeom prst="roundRect">
            <a:avLst>
              <a:gd name="adj" fmla="val 1182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Non renewable</a:t>
            </a:r>
            <a:endParaRPr lang="fr-FR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27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373</Words>
  <Application>Microsoft Macintosh PowerPoint</Application>
  <PresentationFormat>Grand écran</PresentationFormat>
  <Paragraphs>186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 SIBIEUDE</dc:creator>
  <cp:lastModifiedBy>Lara SIBIEUDE</cp:lastModifiedBy>
  <cp:revision>8</cp:revision>
  <dcterms:created xsi:type="dcterms:W3CDTF">2023-02-08T10:40:05Z</dcterms:created>
  <dcterms:modified xsi:type="dcterms:W3CDTF">2023-03-15T15:58:16Z</dcterms:modified>
</cp:coreProperties>
</file>