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7773"/>
    <a:srgbClr val="FFFF99"/>
    <a:srgbClr val="0070C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BCBFF-6C39-4718-B5B1-0974DD9F3F7F}" type="datetimeFigureOut">
              <a:rPr lang="de-AT" smtClean="0"/>
              <a:t>07.02.2024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87977-4C5E-4552-A44A-83519C3DDC72}" type="slidenum">
              <a:rPr lang="de-AT" smtClean="0"/>
              <a:t>‹Nr.›</a:t>
            </a:fld>
            <a:endParaRPr lang="de-AT"/>
          </a:p>
        </p:txBody>
      </p:sp>
    </p:spTree>
    <p:extLst>
      <p:ext uri="{BB962C8B-B14F-4D97-AF65-F5344CB8AC3E}">
        <p14:creationId xmlns:p14="http://schemas.microsoft.com/office/powerpoint/2010/main" val="25685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287977-4C5E-4552-A44A-83519C3DDC72}" type="slidenum">
              <a:rPr lang="de-AT" smtClean="0"/>
              <a:t>1</a:t>
            </a:fld>
            <a:endParaRPr lang="de-AT"/>
          </a:p>
        </p:txBody>
      </p:sp>
    </p:spTree>
    <p:extLst>
      <p:ext uri="{BB962C8B-B14F-4D97-AF65-F5344CB8AC3E}">
        <p14:creationId xmlns:p14="http://schemas.microsoft.com/office/powerpoint/2010/main" val="58551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32C71-65F2-F2B2-81E7-848A9F892F5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4893CD08-B9A5-658B-1BFA-BD55CF6BA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DB84666D-140D-CD46-C370-A319013D81D4}"/>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CE2EF54E-A68A-1C2C-2B00-FAC376F68FA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7AD324C-9420-C415-C041-DDA576B778D2}"/>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3405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ECC1DC-46A3-0AB2-6EBE-8E856EDE349D}"/>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E4674CF-774C-33FB-16A8-9DC452EBAF4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DA5042C-4B5F-7D70-F0CC-06471064AAFE}"/>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7CFC0A25-B661-3DE1-57C7-0E5D26B04B1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4EC2D09D-F1AE-9567-A92F-340BC07C1023}"/>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031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BCED8D8-78B5-F053-F041-46946538781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C8B131CD-8314-661A-5614-8E15EC0FB58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1BDD22B-9719-B28D-2714-19B3109225F2}"/>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ACE6B09B-6AC3-A948-FD54-7D8A579EBE0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CEB134FE-C23B-99BC-F911-B4A43D2099E2}"/>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06667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D675DA-5F52-1D58-4D11-7CDAC40C253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AF98484-CAC3-7EE0-E326-350ECDFC408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E08AAB8-BF0B-B599-E6E7-D99B8E01724B}"/>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39041BAB-1C11-7AE5-44A0-413B22CBB45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80F37A1-1EA7-1DA6-7B3B-0AECD8A1ECA3}"/>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00604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D838F-3A94-01B9-93C0-82676FA14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10AA911-6037-9621-3D1B-38EAAB3EBD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5583E84-C20C-E975-488B-79A7753BE26A}"/>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59D1E125-CB67-9602-1697-70C8A645C4B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854034-972B-AAA6-6FC8-5FD7C8EEFD7A}"/>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61518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808789-37FD-5F3C-8E65-76F00D80AF2C}"/>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4E26538-3B6B-EA9C-BA0B-12A323D187A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DC5147CA-874D-DDC1-626B-FB19977773E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5B20AF3-47F1-2106-21A7-31726E777B85}"/>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6" name="Fußzeilenplatzhalter 5">
            <a:extLst>
              <a:ext uri="{FF2B5EF4-FFF2-40B4-BE49-F238E27FC236}">
                <a16:creationId xmlns:a16="http://schemas.microsoft.com/office/drawing/2014/main" id="{90DD86BD-21A2-2ECE-1FF3-83A858B597FE}"/>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7D506706-BA6D-CF8F-84BD-C8E1278EBC55}"/>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145538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6CB5C-5467-F7E7-82BE-D0FA347B3C42}"/>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AECAD14-09DA-08EB-C0F8-56F5ACC82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93349C-1B36-743E-8F03-6BEA64AC785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51B9E5D7-BBC3-7EE3-6703-0088266CF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6F988CD-BE74-EB47-597C-7BB509BB9A9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A4A6775-5F79-564A-EF57-DD17F4EA6932}"/>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8" name="Fußzeilenplatzhalter 7">
            <a:extLst>
              <a:ext uri="{FF2B5EF4-FFF2-40B4-BE49-F238E27FC236}">
                <a16:creationId xmlns:a16="http://schemas.microsoft.com/office/drawing/2014/main" id="{D3D8CE74-2282-B56E-9107-1AF5E821FC54}"/>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D1DF2EFB-D5A5-1022-4298-E1F7F65C3256}"/>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48375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9AE6B-7C65-B312-9DBF-13339237A7D0}"/>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CB4A075-FC8A-510D-087B-61BCF4786C57}"/>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4" name="Fußzeilenplatzhalter 3">
            <a:extLst>
              <a:ext uri="{FF2B5EF4-FFF2-40B4-BE49-F238E27FC236}">
                <a16:creationId xmlns:a16="http://schemas.microsoft.com/office/drawing/2014/main" id="{39D3580C-17E1-E039-41E0-5BCB698BE89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96F11014-7742-CA04-7126-3786CCA0A9AA}"/>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25804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62DA933-3833-FBBF-3660-C4FD99E3F58A}"/>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3" name="Fußzeilenplatzhalter 2">
            <a:extLst>
              <a:ext uri="{FF2B5EF4-FFF2-40B4-BE49-F238E27FC236}">
                <a16:creationId xmlns:a16="http://schemas.microsoft.com/office/drawing/2014/main" id="{40B77F2D-BF15-AF41-A663-AEA639053A78}"/>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333CBF36-1B06-CC2F-4C5B-13B37B194B39}"/>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289408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C12A22-18FE-72A8-B079-6C6034B11C6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0B08E707-8C2F-0755-2B5F-A82143524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B2165990-8C57-F3BA-1097-849E6B4E6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7ED03E-E047-B445-C6B2-C7A6B087E07B}"/>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6" name="Fußzeilenplatzhalter 5">
            <a:extLst>
              <a:ext uri="{FF2B5EF4-FFF2-40B4-BE49-F238E27FC236}">
                <a16:creationId xmlns:a16="http://schemas.microsoft.com/office/drawing/2014/main" id="{5F8EE973-C3D4-4328-D989-0F9EB129143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1D6AA20-DC76-61C7-75E7-038D610B6618}"/>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4316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E251E-4470-99BC-FF85-AA08D7E64AA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48642DD0-28A7-EC85-9299-EE9A52AEC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9AEBFFBF-4467-B8E2-5A21-2FADFD739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BF6634-6846-E996-6F40-0E227AC3A94E}"/>
              </a:ext>
            </a:extLst>
          </p:cNvPr>
          <p:cNvSpPr>
            <a:spLocks noGrp="1"/>
          </p:cNvSpPr>
          <p:nvPr>
            <p:ph type="dt" sz="half" idx="10"/>
          </p:nvPr>
        </p:nvSpPr>
        <p:spPr/>
        <p:txBody>
          <a:bodyPr/>
          <a:lstStyle/>
          <a:p>
            <a:fld id="{EE130893-4E67-4225-87F7-DE86D93543FB}" type="datetimeFigureOut">
              <a:rPr lang="de-AT" smtClean="0"/>
              <a:t>07.02.2024</a:t>
            </a:fld>
            <a:endParaRPr lang="de-AT"/>
          </a:p>
        </p:txBody>
      </p:sp>
      <p:sp>
        <p:nvSpPr>
          <p:cNvPr id="6" name="Fußzeilenplatzhalter 5">
            <a:extLst>
              <a:ext uri="{FF2B5EF4-FFF2-40B4-BE49-F238E27FC236}">
                <a16:creationId xmlns:a16="http://schemas.microsoft.com/office/drawing/2014/main" id="{4ECF447D-B6F9-237D-FE87-FEF5A60D728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666521F-AE40-2287-E1E9-619538B140A1}"/>
              </a:ext>
            </a:extLst>
          </p:cNvPr>
          <p:cNvSpPr>
            <a:spLocks noGrp="1"/>
          </p:cNvSpPr>
          <p:nvPr>
            <p:ph type="sldNum" sz="quarter" idx="12"/>
          </p:nvPr>
        </p:nvSpPr>
        <p:spPr/>
        <p:txBody>
          <a:bodyPr/>
          <a:lstStyle/>
          <a:p>
            <a:fld id="{177E8085-D05D-4331-834B-8BC62A96BC1B}" type="slidenum">
              <a:rPr lang="de-AT" smtClean="0"/>
              <a:t>‹Nr.›</a:t>
            </a:fld>
            <a:endParaRPr lang="de-AT"/>
          </a:p>
        </p:txBody>
      </p:sp>
    </p:spTree>
    <p:extLst>
      <p:ext uri="{BB962C8B-B14F-4D97-AF65-F5344CB8AC3E}">
        <p14:creationId xmlns:p14="http://schemas.microsoft.com/office/powerpoint/2010/main" val="366228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5DDC86C-2D42-2229-F0BE-DEEFED70E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446926D-30DF-71BC-283D-63C86A10C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CE25A13-280C-AE1E-676B-AE1C57E81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130893-4E67-4225-87F7-DE86D93543FB}" type="datetimeFigureOut">
              <a:rPr lang="de-AT" smtClean="0"/>
              <a:t>07.02.2024</a:t>
            </a:fld>
            <a:endParaRPr lang="de-AT"/>
          </a:p>
        </p:txBody>
      </p:sp>
      <p:sp>
        <p:nvSpPr>
          <p:cNvPr id="5" name="Fußzeilenplatzhalter 4">
            <a:extLst>
              <a:ext uri="{FF2B5EF4-FFF2-40B4-BE49-F238E27FC236}">
                <a16:creationId xmlns:a16="http://schemas.microsoft.com/office/drawing/2014/main" id="{6C5643A4-B853-995E-6619-B0D64365C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AT"/>
          </a:p>
        </p:txBody>
      </p:sp>
      <p:sp>
        <p:nvSpPr>
          <p:cNvPr id="6" name="Foliennummernplatzhalter 5">
            <a:extLst>
              <a:ext uri="{FF2B5EF4-FFF2-40B4-BE49-F238E27FC236}">
                <a16:creationId xmlns:a16="http://schemas.microsoft.com/office/drawing/2014/main" id="{C09E367A-C788-43C0-AB5D-A82589586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7E8085-D05D-4331-834B-8BC62A96BC1B}" type="slidenum">
              <a:rPr lang="de-AT" smtClean="0"/>
              <a:t>‹Nr.›</a:t>
            </a:fld>
            <a:endParaRPr lang="de-AT"/>
          </a:p>
        </p:txBody>
      </p:sp>
    </p:spTree>
    <p:extLst>
      <p:ext uri="{BB962C8B-B14F-4D97-AF65-F5344CB8AC3E}">
        <p14:creationId xmlns:p14="http://schemas.microsoft.com/office/powerpoint/2010/main" val="8805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D6BB2BF-657D-029C-098C-D34184D39180}"/>
              </a:ext>
            </a:extLst>
          </p:cNvPr>
          <p:cNvPicPr>
            <a:picLocks noChangeAspect="1"/>
          </p:cNvPicPr>
          <p:nvPr/>
        </p:nvPicPr>
        <p:blipFill rotWithShape="1">
          <a:blip r:embed="rId4">
            <a:alphaModFix amt="50000"/>
          </a:blip>
          <a:srcRect l="3802" t="3886" r="3038" b="21186"/>
          <a:stretch/>
        </p:blipFill>
        <p:spPr>
          <a:xfrm>
            <a:off x="0" y="-23461"/>
            <a:ext cx="12192000" cy="6881460"/>
          </a:xfrm>
          <a:prstGeom prst="rect">
            <a:avLst/>
          </a:prstGeom>
        </p:spPr>
      </p:pic>
      <p:pic>
        <p:nvPicPr>
          <p:cNvPr id="5" name="Grafik 4" descr="Ein Bild, das Zeichnung, Design, Kreativität, Darstellung enthält.&#10;&#10;Automatisch generierte Beschreibung">
            <a:extLst>
              <a:ext uri="{FF2B5EF4-FFF2-40B4-BE49-F238E27FC236}">
                <a16:creationId xmlns:a16="http://schemas.microsoft.com/office/drawing/2014/main" id="{42C2EE67-258A-0C37-13AD-F92909C628CD}"/>
              </a:ext>
            </a:extLst>
          </p:cNvPr>
          <p:cNvPicPr>
            <a:picLocks noChangeAspect="1"/>
          </p:cNvPicPr>
          <p:nvPr/>
        </p:nvPicPr>
        <p:blipFill>
          <a:blip r:embed="rId5">
            <a:clrChange>
              <a:clrFrom>
                <a:srgbClr val="FEFFFF"/>
              </a:clrFrom>
              <a:clrTo>
                <a:srgbClr val="FEFFFF">
                  <a:alpha val="0"/>
                </a:srgbClr>
              </a:clrTo>
            </a:clrChange>
            <a:extLst>
              <a:ext uri="{28A0092B-C50C-407E-A947-70E740481C1C}">
                <a14:useLocalDpi xmlns:a14="http://schemas.microsoft.com/office/drawing/2010/main" val="0"/>
              </a:ext>
            </a:extLst>
          </a:blip>
          <a:stretch>
            <a:fillRect/>
          </a:stretch>
        </p:blipFill>
        <p:spPr>
          <a:xfrm>
            <a:off x="574072" y="5995686"/>
            <a:ext cx="860634" cy="862314"/>
          </a:xfrm>
          <a:prstGeom prst="rect">
            <a:avLst/>
          </a:prstGeom>
        </p:spPr>
      </p:pic>
      <p:sp>
        <p:nvSpPr>
          <p:cNvPr id="15" name="Textfeld 14">
            <a:extLst>
              <a:ext uri="{FF2B5EF4-FFF2-40B4-BE49-F238E27FC236}">
                <a16:creationId xmlns:a16="http://schemas.microsoft.com/office/drawing/2014/main" id="{C8B50033-69EB-3D04-484B-D902335CEFB3}"/>
              </a:ext>
            </a:extLst>
          </p:cNvPr>
          <p:cNvSpPr txBox="1"/>
          <p:nvPr/>
        </p:nvSpPr>
        <p:spPr>
          <a:xfrm>
            <a:off x="1192192" y="-190083"/>
            <a:ext cx="4178461" cy="7048083"/>
          </a:xfrm>
          <a:prstGeom prst="rect">
            <a:avLst/>
          </a:prstGeom>
          <a:noFill/>
        </p:spPr>
        <p:txBody>
          <a:bodyPr wrap="square" rtlCol="0">
            <a:spAutoFit/>
          </a:bodyPr>
          <a:lstStyle/>
          <a:p>
            <a:pPr algn="ctr"/>
            <a:br>
              <a:rPr lang="de-DE" b="1" i="0" dirty="0">
                <a:solidFill>
                  <a:schemeClr val="accent1"/>
                </a:solidFill>
                <a:effectLst/>
                <a:latin typeface="Söhne"/>
              </a:rPr>
            </a:br>
            <a:r>
              <a:rPr lang="de-DE" sz="2400" b="1" i="1" dirty="0">
                <a:solidFill>
                  <a:schemeClr val="accent1"/>
                </a:solidFill>
                <a:effectLst>
                  <a:outerShdw blurRad="50800" dist="38100" algn="l" rotWithShape="0">
                    <a:prstClr val="black">
                      <a:alpha val="40000"/>
                    </a:prstClr>
                  </a:outerShdw>
                </a:effectLst>
                <a:latin typeface="Söhne"/>
              </a:rPr>
              <a:t>Willkommen im Restaurant des Dream Beach Retreat</a:t>
            </a:r>
          </a:p>
          <a:p>
            <a:pPr algn="ctr"/>
            <a:endParaRPr lang="de-DE" i="0" dirty="0">
              <a:solidFill>
                <a:srgbClr val="374151"/>
              </a:solidFill>
              <a:effectLst/>
              <a:latin typeface="Söhne"/>
            </a:endParaRPr>
          </a:p>
          <a:p>
            <a:pPr algn="ctr"/>
            <a:r>
              <a:rPr lang="de-DE" sz="1400" i="0" dirty="0">
                <a:effectLst/>
                <a:latin typeface="Sitka Display" pitchFamily="2" charset="0"/>
              </a:rPr>
              <a:t>Treten Sie ein in eine Oase des Geschmacks und der Entspannung direkt am glitzernden Ufer. Unser Restaurant am Strand lädt Sie ein, die Vielfalt exquisiter Aromen in einer malerischen Kulisse zu erleben.</a:t>
            </a:r>
          </a:p>
          <a:p>
            <a:pPr algn="ctr"/>
            <a:endParaRPr lang="de-DE" sz="1400" i="0" dirty="0">
              <a:effectLst/>
              <a:latin typeface="Sitka Display" pitchFamily="2" charset="0"/>
            </a:endParaRPr>
          </a:p>
          <a:p>
            <a:pPr algn="ctr"/>
            <a:r>
              <a:rPr lang="de-DE" sz="1400" i="0" dirty="0">
                <a:effectLst/>
                <a:latin typeface="Sitka Display" pitchFamily="2" charset="0"/>
              </a:rPr>
              <a:t>Tauchen Sie ein in unsere kulinarische Welt, in der frische Meeresbrisen die Sinne beleben und jedes Gericht mit einer Prise Salz der Meere veredeln. Von delikaten Meeresfrüchten bis hin zu herzhaften Grillgerichten bieten wir eine Auswahl an Gaumenfreuden, die selbst den anspruchsvollsten Feinschmecker begeistern werden.</a:t>
            </a:r>
          </a:p>
          <a:p>
            <a:pPr algn="ctr"/>
            <a:endParaRPr lang="de-DE" sz="1400" i="0" dirty="0">
              <a:effectLst/>
              <a:latin typeface="Sitka Display" pitchFamily="2" charset="0"/>
            </a:endParaRPr>
          </a:p>
          <a:p>
            <a:pPr algn="ctr"/>
            <a:r>
              <a:rPr lang="de-DE" sz="1400" i="0" dirty="0">
                <a:effectLst/>
                <a:latin typeface="Sitka Display" pitchFamily="2" charset="0"/>
              </a:rPr>
              <a:t>Lassen Sie sich von unserem aufmerksamen Service verwöhnen, während Sie das Rauschen der Wellen im Hintergrund genießen und den Sonnenuntergang über dem Horizont bewundern. Ob ein romantisches Abendessen zu zweit oder ein geselliges Beisammensein mit Freunden und Familie – bei uns erwartet Sie ein unvergessliches kulinarisches Erlebnis.</a:t>
            </a:r>
          </a:p>
          <a:p>
            <a:pPr algn="ctr"/>
            <a:endParaRPr lang="de-DE" sz="1400" i="0" dirty="0">
              <a:effectLst/>
              <a:latin typeface="Sitka Display" pitchFamily="2" charset="0"/>
            </a:endParaRPr>
          </a:p>
          <a:p>
            <a:pPr algn="ctr"/>
            <a:r>
              <a:rPr lang="de-DE" sz="1400" i="0" dirty="0">
                <a:effectLst/>
                <a:latin typeface="Sitka Display" pitchFamily="2" charset="0"/>
              </a:rPr>
              <a:t>Wir laden Sie ein, Ihren Gaumen zu verwöhnen und Ihre Sinne zu berauschen. Willkommen im Restaurant des Drea</a:t>
            </a:r>
            <a:r>
              <a:rPr lang="de-DE" sz="1400" dirty="0">
                <a:latin typeface="Sitka Display" pitchFamily="2" charset="0"/>
              </a:rPr>
              <a:t>m Beach Retreat</a:t>
            </a:r>
            <a:r>
              <a:rPr lang="de-DE" sz="1400" i="0" dirty="0">
                <a:effectLst/>
                <a:latin typeface="Sitka Display" pitchFamily="2" charset="0"/>
              </a:rPr>
              <a:t>, wo jeder Bissen zu einem unvergleichlichen Genuss wird</a:t>
            </a:r>
          </a:p>
          <a:p>
            <a:pPr algn="ctr"/>
            <a:endParaRPr lang="de-AT" dirty="0"/>
          </a:p>
        </p:txBody>
      </p:sp>
      <p:cxnSp>
        <p:nvCxnSpPr>
          <p:cNvPr id="17" name="Gerader Verbinder 16">
            <a:extLst>
              <a:ext uri="{FF2B5EF4-FFF2-40B4-BE49-F238E27FC236}">
                <a16:creationId xmlns:a16="http://schemas.microsoft.com/office/drawing/2014/main" id="{ABE61C24-8721-D265-FF6A-2BAFEA8D3C47}"/>
              </a:ext>
            </a:extLst>
          </p:cNvPr>
          <p:cNvCxnSpPr>
            <a:cxnSpLocks/>
          </p:cNvCxnSpPr>
          <p:nvPr/>
        </p:nvCxnSpPr>
        <p:spPr>
          <a:xfrm>
            <a:off x="1192192" y="891251"/>
            <a:ext cx="4444679"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sp>
        <p:nvSpPr>
          <p:cNvPr id="2" name="Textfeld 1">
            <a:extLst>
              <a:ext uri="{FF2B5EF4-FFF2-40B4-BE49-F238E27FC236}">
                <a16:creationId xmlns:a16="http://schemas.microsoft.com/office/drawing/2014/main" id="{DF1FB89F-BC32-899B-2081-BA45067B8DAD}"/>
              </a:ext>
            </a:extLst>
          </p:cNvPr>
          <p:cNvSpPr txBox="1"/>
          <p:nvPr/>
        </p:nvSpPr>
        <p:spPr>
          <a:xfrm>
            <a:off x="6096000" y="0"/>
            <a:ext cx="5673213" cy="1015663"/>
          </a:xfrm>
          <a:prstGeom prst="rect">
            <a:avLst/>
          </a:prstGeom>
          <a:noFill/>
        </p:spPr>
        <p:txBody>
          <a:bodyPr wrap="square" rtlCol="0">
            <a:spAutoFit/>
          </a:bodyPr>
          <a:lstStyle/>
          <a:p>
            <a:pPr algn="ctr"/>
            <a:br>
              <a:rPr lang="de-DE" b="1" i="0" dirty="0">
                <a:solidFill>
                  <a:schemeClr val="accent1"/>
                </a:solidFill>
                <a:effectLst/>
                <a:latin typeface="Söhne"/>
              </a:rPr>
            </a:br>
            <a:r>
              <a:rPr lang="de-DE" sz="2400" b="1" i="1" dirty="0">
                <a:solidFill>
                  <a:schemeClr val="accent1"/>
                </a:solidFill>
                <a:effectLst>
                  <a:outerShdw blurRad="50800" dist="38100" algn="l" rotWithShape="0">
                    <a:prstClr val="black">
                      <a:alpha val="40000"/>
                    </a:prstClr>
                  </a:outerShdw>
                </a:effectLst>
                <a:latin typeface="Söhne"/>
              </a:rPr>
              <a:t>Tagesempfehlung</a:t>
            </a:r>
          </a:p>
          <a:p>
            <a:pPr algn="ctr"/>
            <a:endParaRPr lang="de-AT" dirty="0"/>
          </a:p>
        </p:txBody>
      </p:sp>
      <p:cxnSp>
        <p:nvCxnSpPr>
          <p:cNvPr id="7" name="Gerader Verbinder 6">
            <a:extLst>
              <a:ext uri="{FF2B5EF4-FFF2-40B4-BE49-F238E27FC236}">
                <a16:creationId xmlns:a16="http://schemas.microsoft.com/office/drawing/2014/main" id="{D156487B-9E67-1752-A067-8D3A741FEB56}"/>
              </a:ext>
            </a:extLst>
          </p:cNvPr>
          <p:cNvCxnSpPr>
            <a:cxnSpLocks/>
          </p:cNvCxnSpPr>
          <p:nvPr/>
        </p:nvCxnSpPr>
        <p:spPr>
          <a:xfrm>
            <a:off x="6860489" y="891251"/>
            <a:ext cx="4444679" cy="0"/>
          </a:xfrm>
          <a:prstGeom prst="line">
            <a:avLst/>
          </a:prstGeom>
          <a:ln w="9525">
            <a:solidFill>
              <a:srgbClr val="002060"/>
            </a:solidFill>
          </a:ln>
        </p:spPr>
        <p:style>
          <a:lnRef idx="2">
            <a:schemeClr val="accent1"/>
          </a:lnRef>
          <a:fillRef idx="0">
            <a:schemeClr val="accent1"/>
          </a:fillRef>
          <a:effectRef idx="1">
            <a:schemeClr val="accent1"/>
          </a:effectRef>
          <a:fontRef idx="minor">
            <a:schemeClr val="tx1"/>
          </a:fontRef>
        </p:style>
      </p:cxnSp>
      <p:sp>
        <p:nvSpPr>
          <p:cNvPr id="16" name="Rechteck 15">
            <a:extLst>
              <a:ext uri="{FF2B5EF4-FFF2-40B4-BE49-F238E27FC236}">
                <a16:creationId xmlns:a16="http://schemas.microsoft.com/office/drawing/2014/main" id="{3933F824-6BFC-EAD2-0B1E-207AF61DA8D5}"/>
              </a:ext>
            </a:extLst>
          </p:cNvPr>
          <p:cNvSpPr/>
          <p:nvPr/>
        </p:nvSpPr>
        <p:spPr>
          <a:xfrm>
            <a:off x="6889470" y="1015663"/>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feld 7">
            <a:extLst>
              <a:ext uri="{FF2B5EF4-FFF2-40B4-BE49-F238E27FC236}">
                <a16:creationId xmlns:a16="http://schemas.microsoft.com/office/drawing/2014/main" id="{FFCA93AC-083E-52C7-9176-284DA39E0A81}"/>
              </a:ext>
            </a:extLst>
          </p:cNvPr>
          <p:cNvSpPr txBox="1"/>
          <p:nvPr/>
        </p:nvSpPr>
        <p:spPr>
          <a:xfrm>
            <a:off x="6950430" y="946446"/>
            <a:ext cx="4178461" cy="1715854"/>
          </a:xfrm>
          <a:prstGeom prst="rect">
            <a:avLst/>
          </a:prstGeom>
          <a:noFill/>
        </p:spPr>
        <p:txBody>
          <a:bodyPr wrap="square" rtlCol="0">
            <a:spAutoFit/>
          </a:bodyPr>
          <a:lstStyle/>
          <a:p>
            <a:pPr algn="ctr"/>
            <a:r>
              <a:rPr lang="de-AT" sz="1100" b="1" i="0" dirty="0">
                <a:effectLst/>
                <a:latin typeface="Sitka Display" pitchFamily="2" charset="0"/>
              </a:rPr>
              <a:t>Menü 1: "</a:t>
            </a:r>
            <a:r>
              <a:rPr lang="de-AT" sz="1100" b="1" i="0" dirty="0" err="1">
                <a:effectLst/>
                <a:latin typeface="Sitka Display" pitchFamily="2" charset="0"/>
              </a:rPr>
              <a:t>Surfer's</a:t>
            </a:r>
            <a:r>
              <a:rPr lang="de-AT" sz="1100" b="1" i="0" dirty="0">
                <a:effectLst/>
                <a:latin typeface="Sitka Display" pitchFamily="2" charset="0"/>
              </a:rPr>
              <a:t> </a:t>
            </a:r>
            <a:r>
              <a:rPr lang="de-AT" sz="1100" b="1" i="0" dirty="0" err="1">
                <a:effectLst/>
                <a:latin typeface="Sitka Display" pitchFamily="2" charset="0"/>
              </a:rPr>
              <a:t>Delight</a:t>
            </a:r>
            <a:r>
              <a:rPr lang="de-AT" sz="1100" b="1" i="0" dirty="0">
                <a:effectLst/>
                <a:latin typeface="Sitka Display" pitchFamily="2" charset="0"/>
              </a:rPr>
              <a:t>"</a:t>
            </a:r>
          </a:p>
          <a:p>
            <a:pPr algn="ctr"/>
            <a:r>
              <a:rPr lang="de-AT" sz="1050" b="1" i="0" dirty="0">
                <a:effectLst/>
                <a:latin typeface="Sitka Display" pitchFamily="2" charset="0"/>
              </a:rPr>
              <a:t>Vorspeise:</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Frischer Meeresfrüchtesalat mit Avocado, Tomaten und Limetten-Vinaigrette</a:t>
            </a:r>
          </a:p>
          <a:p>
            <a:pPr algn="ctr"/>
            <a:r>
              <a:rPr lang="de-AT" sz="1050" b="1" i="0" dirty="0">
                <a:effectLst/>
                <a:latin typeface="Sitka Display" pitchFamily="2" charset="0"/>
              </a:rPr>
              <a:t>Hauptgang:</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Gegrillter Lachs mit einer Mango-Salsa, serviert mit Reis und gedünstetem Gemüse</a:t>
            </a:r>
          </a:p>
          <a:p>
            <a:pPr algn="ctr"/>
            <a:r>
              <a:rPr lang="de-AT" sz="1050" b="1" i="0" dirty="0">
                <a:effectLst/>
                <a:latin typeface="Sitka Display" pitchFamily="2" charset="0"/>
              </a:rPr>
              <a:t>Nachspeise:</a:t>
            </a:r>
            <a:endParaRPr lang="de-AT" sz="1050" b="0" i="0" dirty="0">
              <a:effectLst/>
              <a:latin typeface="Sitka Display" pitchFamily="2" charset="0"/>
            </a:endParaRPr>
          </a:p>
          <a:p>
            <a:pPr algn="ctr">
              <a:buFont typeface="Arial" panose="020B0604020202020204" pitchFamily="34" charset="0"/>
              <a:buChar char="•"/>
            </a:pPr>
            <a:r>
              <a:rPr lang="de-AT" sz="1050" b="0" i="0" dirty="0">
                <a:effectLst/>
                <a:latin typeface="Sitka Display" pitchFamily="2" charset="0"/>
              </a:rPr>
              <a:t>Kokosnuss-</a:t>
            </a:r>
            <a:r>
              <a:rPr lang="de-AT" sz="1050" b="0" i="0" dirty="0" err="1">
                <a:effectLst/>
                <a:latin typeface="Sitka Display" pitchFamily="2" charset="0"/>
              </a:rPr>
              <a:t>Panna</a:t>
            </a:r>
            <a:r>
              <a:rPr lang="de-AT" sz="1050" b="0" i="0" dirty="0">
                <a:effectLst/>
                <a:latin typeface="Sitka Display" pitchFamily="2" charset="0"/>
              </a:rPr>
              <a:t> Cotta mit Ananas-Kompott und einem Hauch von Minze</a:t>
            </a:r>
          </a:p>
          <a:p>
            <a:pPr algn="ctr"/>
            <a:endParaRPr lang="de-AT" sz="1050" dirty="0"/>
          </a:p>
        </p:txBody>
      </p:sp>
      <p:sp>
        <p:nvSpPr>
          <p:cNvPr id="18" name="Rechteck 17">
            <a:extLst>
              <a:ext uri="{FF2B5EF4-FFF2-40B4-BE49-F238E27FC236}">
                <a16:creationId xmlns:a16="http://schemas.microsoft.com/office/drawing/2014/main" id="{6C58FB78-CFFA-9E3C-E62E-F75049B5325B}"/>
              </a:ext>
            </a:extLst>
          </p:cNvPr>
          <p:cNvSpPr/>
          <p:nvPr/>
        </p:nvSpPr>
        <p:spPr>
          <a:xfrm>
            <a:off x="6860484" y="2745611"/>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Rechteck 18">
            <a:extLst>
              <a:ext uri="{FF2B5EF4-FFF2-40B4-BE49-F238E27FC236}">
                <a16:creationId xmlns:a16="http://schemas.microsoft.com/office/drawing/2014/main" id="{6190ED8E-E3DA-C52F-21E3-D5E6D4F56D3F}"/>
              </a:ext>
            </a:extLst>
          </p:cNvPr>
          <p:cNvSpPr/>
          <p:nvPr/>
        </p:nvSpPr>
        <p:spPr>
          <a:xfrm>
            <a:off x="6950430" y="4545182"/>
            <a:ext cx="4444679" cy="140612"/>
          </a:xfrm>
          <a:prstGeom prst="rect">
            <a:avLst/>
          </a:prstGeom>
          <a:solidFill>
            <a:schemeClr val="accent4">
              <a:lumMod val="40000"/>
              <a:lumOff val="60000"/>
              <a:alpha val="4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Textfeld 8">
            <a:extLst>
              <a:ext uri="{FF2B5EF4-FFF2-40B4-BE49-F238E27FC236}">
                <a16:creationId xmlns:a16="http://schemas.microsoft.com/office/drawing/2014/main" id="{F47D31F8-E9B2-7428-FB13-4E3F5317F35A}"/>
              </a:ext>
            </a:extLst>
          </p:cNvPr>
          <p:cNvSpPr txBox="1"/>
          <p:nvPr/>
        </p:nvSpPr>
        <p:spPr>
          <a:xfrm>
            <a:off x="6710266" y="2665630"/>
            <a:ext cx="4444679" cy="1446550"/>
          </a:xfrm>
          <a:prstGeom prst="rect">
            <a:avLst/>
          </a:prstGeom>
          <a:noFill/>
        </p:spPr>
        <p:txBody>
          <a:bodyPr wrap="square" rtlCol="0">
            <a:spAutoFit/>
          </a:bodyPr>
          <a:lstStyle/>
          <a:p>
            <a:pPr algn="ctr"/>
            <a:r>
              <a:rPr lang="de-AT" sz="1100" b="1" i="0" dirty="0">
                <a:effectLst/>
                <a:latin typeface="Sitka Display" pitchFamily="2" charset="0"/>
              </a:rPr>
              <a:t>Menü 2: "Beach BBQ </a:t>
            </a:r>
            <a:r>
              <a:rPr lang="de-AT" sz="1100" b="1" i="0" dirty="0" err="1">
                <a:effectLst/>
                <a:latin typeface="Sitka Display" pitchFamily="2" charset="0"/>
              </a:rPr>
              <a:t>Feast</a:t>
            </a:r>
            <a:r>
              <a:rPr lang="de-AT" sz="1100" b="1" i="0" dirty="0">
                <a:effectLst/>
                <a:latin typeface="Sitka Display" pitchFamily="2" charset="0"/>
              </a:rPr>
              <a:t>"</a:t>
            </a:r>
          </a:p>
          <a:p>
            <a:pPr algn="ctr"/>
            <a:r>
              <a:rPr lang="de-AT" sz="1100" b="1" i="0" dirty="0">
                <a:effectLst/>
                <a:latin typeface="Sitka Display" pitchFamily="2" charset="0"/>
              </a:rPr>
              <a:t>Vorspeise: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 </a:t>
            </a:r>
            <a:r>
              <a:rPr lang="de-AT" sz="1100" b="1" dirty="0">
                <a:latin typeface="Sitka Display" pitchFamily="2" charset="0"/>
              </a:rPr>
              <a:t>Garnelenspieße</a:t>
            </a:r>
            <a:r>
              <a:rPr lang="de-AT" sz="1100" b="0" i="0" dirty="0">
                <a:effectLst/>
                <a:latin typeface="Sitka Display" pitchFamily="2" charset="0"/>
              </a:rPr>
              <a:t> mit einer würzigen Chipotle-Dip-Sauce</a:t>
            </a:r>
          </a:p>
          <a:p>
            <a:pPr algn="ctr"/>
            <a:r>
              <a:rPr lang="de-AT" sz="1100" b="1" i="0" dirty="0">
                <a:effectLst/>
                <a:latin typeface="Sitka Display" pitchFamily="2" charset="0"/>
              </a:rPr>
              <a:t>Hauptgang:</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Saftiges Barbecue-Rippchen mit einer hausgemachten BBQ-Sauce, dazu Maiskolben und Kartoffelsalat</a:t>
            </a:r>
          </a:p>
          <a:p>
            <a:pPr algn="ctr"/>
            <a:r>
              <a:rPr lang="de-AT" sz="1100" b="1" i="0" dirty="0">
                <a:effectLst/>
                <a:latin typeface="Sitka Display" pitchFamily="2" charset="0"/>
              </a:rPr>
              <a:t>Nachspeise: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 Ananas mit Honig-Zimt-Glasur, serviert mit einer Kugel Vanilleeis</a:t>
            </a:r>
          </a:p>
        </p:txBody>
      </p:sp>
      <p:sp>
        <p:nvSpPr>
          <p:cNvPr id="10" name="Textfeld 9">
            <a:extLst>
              <a:ext uri="{FF2B5EF4-FFF2-40B4-BE49-F238E27FC236}">
                <a16:creationId xmlns:a16="http://schemas.microsoft.com/office/drawing/2014/main" id="{6E57282E-9D9F-8FFC-4756-E34EBD0DAAE2}"/>
              </a:ext>
            </a:extLst>
          </p:cNvPr>
          <p:cNvSpPr txBox="1"/>
          <p:nvPr/>
        </p:nvSpPr>
        <p:spPr>
          <a:xfrm>
            <a:off x="6821349" y="4484838"/>
            <a:ext cx="4444679" cy="2077492"/>
          </a:xfrm>
          <a:prstGeom prst="rect">
            <a:avLst/>
          </a:prstGeom>
          <a:noFill/>
        </p:spPr>
        <p:txBody>
          <a:bodyPr wrap="square" rtlCol="0">
            <a:spAutoFit/>
          </a:bodyPr>
          <a:lstStyle/>
          <a:p>
            <a:pPr algn="ctr"/>
            <a:r>
              <a:rPr lang="de-AT" sz="1200" b="1" i="0" dirty="0">
                <a:effectLst/>
                <a:latin typeface="Sitka Display" pitchFamily="2" charset="0"/>
              </a:rPr>
              <a:t>Menü 3: "Tropical Paradise"</a:t>
            </a:r>
          </a:p>
          <a:p>
            <a:pPr algn="ctr"/>
            <a:r>
              <a:rPr lang="de-AT" sz="1100" b="1" i="0" dirty="0">
                <a:effectLst/>
                <a:latin typeface="Sitka Display" pitchFamily="2" charset="0"/>
              </a:rPr>
              <a:t>Vorspeise: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Frischer </a:t>
            </a:r>
            <a:r>
              <a:rPr lang="de-AT" sz="1100" b="0" i="0" dirty="0" err="1">
                <a:effectLst/>
                <a:latin typeface="Sitka Display" pitchFamily="2" charset="0"/>
              </a:rPr>
              <a:t>Mangosalat</a:t>
            </a:r>
            <a:r>
              <a:rPr lang="de-AT" sz="1100" b="0" i="0" dirty="0">
                <a:effectLst/>
                <a:latin typeface="Sitka Display" pitchFamily="2" charset="0"/>
              </a:rPr>
              <a:t> mit Rucola, roten Zwiebeln und einem Limetten-Chili-Dressing</a:t>
            </a:r>
          </a:p>
          <a:p>
            <a:pPr algn="ctr"/>
            <a:r>
              <a:rPr lang="de-AT" sz="1100" b="1" i="0" dirty="0">
                <a:effectLst/>
                <a:latin typeface="Sitka Display" pitchFamily="2" charset="0"/>
              </a:rPr>
              <a:t>Hauptgang:</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Gegrillter Thunfischsteak mit einer Passionsfrucht-Glasur, dazu gebratene Süßkartoffeln und gedämpfter Brokkoli</a:t>
            </a:r>
          </a:p>
          <a:p>
            <a:pPr algn="ctr"/>
            <a:r>
              <a:rPr lang="de-AT" sz="1100" b="1" i="0" dirty="0">
                <a:effectLst/>
                <a:latin typeface="Sitka Display" pitchFamily="2" charset="0"/>
              </a:rPr>
              <a:t>Nachspeise:</a:t>
            </a:r>
            <a:endParaRPr lang="de-AT" sz="1100" b="0" i="0" dirty="0">
              <a:effectLst/>
              <a:latin typeface="Sitka Display" pitchFamily="2" charset="0"/>
            </a:endParaRPr>
          </a:p>
          <a:p>
            <a:pPr algn="ctr">
              <a:buFont typeface="Arial" panose="020B0604020202020204" pitchFamily="34" charset="0"/>
              <a:buChar char="•"/>
            </a:pPr>
            <a:r>
              <a:rPr lang="de-AT" sz="1100" b="0" i="0" dirty="0">
                <a:effectLst/>
                <a:latin typeface="Sitka Display" pitchFamily="2" charset="0"/>
              </a:rPr>
              <a:t>Bananen-Kokosnuss-Kuchen mit einem Hauch von Rum, serviert mit einer Kugel Mango-Sorbet</a:t>
            </a:r>
          </a:p>
          <a:p>
            <a:endParaRPr lang="de-AT" dirty="0">
              <a:latin typeface="Sitka Display" pitchFamily="2" charset="0"/>
            </a:endParaRPr>
          </a:p>
        </p:txBody>
      </p:sp>
      <p:pic>
        <p:nvPicPr>
          <p:cNvPr id="1030" name="Picture 6" descr="Menu - Free signaling icons">
            <a:extLst>
              <a:ext uri="{FF2B5EF4-FFF2-40B4-BE49-F238E27FC236}">
                <a16:creationId xmlns:a16="http://schemas.microsoft.com/office/drawing/2014/main" id="{D6B70133-7DDF-7C57-2202-4D74FA92B2D7}"/>
              </a:ext>
            </a:extLst>
          </p:cNvPr>
          <p:cNvPicPr>
            <a:picLocks noChangeAspect="1" noChangeArrowheads="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00228" y="90909"/>
            <a:ext cx="709433" cy="709433"/>
          </a:xfrm>
          <a:prstGeom prst="rect">
            <a:avLst/>
          </a:prstGeom>
          <a:noFill/>
        </p:spPr>
      </p:pic>
    </p:spTree>
    <p:extLst>
      <p:ext uri="{BB962C8B-B14F-4D97-AF65-F5344CB8AC3E}">
        <p14:creationId xmlns:p14="http://schemas.microsoft.com/office/powerpoint/2010/main" val="2383913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306</Words>
  <Application>Microsoft Office PowerPoint</Application>
  <PresentationFormat>Breitbild</PresentationFormat>
  <Paragraphs>32</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Aptos</vt:lpstr>
      <vt:lpstr>Aptos Display</vt:lpstr>
      <vt:lpstr>Arial</vt:lpstr>
      <vt:lpstr>Sitka Display</vt:lpstr>
      <vt:lpstr>Söhne</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Wallner Corinna, 4BK</dc:creator>
  <cp:lastModifiedBy>Wallner Corinna, 4BK</cp:lastModifiedBy>
  <cp:revision>14</cp:revision>
  <dcterms:created xsi:type="dcterms:W3CDTF">2024-02-06T17:27:43Z</dcterms:created>
  <dcterms:modified xsi:type="dcterms:W3CDTF">2024-02-07T15:34:55Z</dcterms:modified>
</cp:coreProperties>
</file>