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7773"/>
    <a:srgbClr val="FFFF99"/>
    <a:srgbClr val="0070C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BCBFF-6C39-4718-B5B1-0974DD9F3F7F}" type="datetimeFigureOut">
              <a:rPr lang="de-AT" smtClean="0"/>
              <a:t>08.02.2024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87977-4C5E-4552-A44A-83519C3DDC72}" type="slidenum">
              <a:rPr lang="de-AT" smtClean="0"/>
              <a:t>‹Nr.›</a:t>
            </a:fld>
            <a:endParaRPr lang="de-AT"/>
          </a:p>
        </p:txBody>
      </p:sp>
    </p:spTree>
    <p:extLst>
      <p:ext uri="{BB962C8B-B14F-4D97-AF65-F5344CB8AC3E}">
        <p14:creationId xmlns:p14="http://schemas.microsoft.com/office/powerpoint/2010/main" val="25685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287977-4C5E-4552-A44A-83519C3DDC72}" type="slidenum">
              <a:rPr lang="de-AT" smtClean="0"/>
              <a:t>1</a:t>
            </a:fld>
            <a:endParaRPr lang="de-AT"/>
          </a:p>
        </p:txBody>
      </p:sp>
    </p:spTree>
    <p:extLst>
      <p:ext uri="{BB962C8B-B14F-4D97-AF65-F5344CB8AC3E}">
        <p14:creationId xmlns:p14="http://schemas.microsoft.com/office/powerpoint/2010/main" val="58551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287977-4C5E-4552-A44A-83519C3DDC72}" type="slidenum">
              <a:rPr kumimoji="0" lang="de-A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A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8551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287977-4C5E-4552-A44A-83519C3DDC72}" type="slidenum">
              <a:rPr kumimoji="0" lang="de-A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A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85515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32C71-65F2-F2B2-81E7-848A9F892F5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4893CD08-B9A5-658B-1BFA-BD55CF6BA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DB84666D-140D-CD46-C370-A319013D81D4}"/>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5" name="Fußzeilenplatzhalter 4">
            <a:extLst>
              <a:ext uri="{FF2B5EF4-FFF2-40B4-BE49-F238E27FC236}">
                <a16:creationId xmlns:a16="http://schemas.microsoft.com/office/drawing/2014/main" id="{CE2EF54E-A68A-1C2C-2B00-FAC376F68FA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E7AD324C-9420-C415-C041-DDA576B778D2}"/>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134056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ECC1DC-46A3-0AB2-6EBE-8E856EDE349D}"/>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1E4674CF-774C-33FB-16A8-9DC452EBAF4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DA5042C-4B5F-7D70-F0CC-06471064AAFE}"/>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5" name="Fußzeilenplatzhalter 4">
            <a:extLst>
              <a:ext uri="{FF2B5EF4-FFF2-40B4-BE49-F238E27FC236}">
                <a16:creationId xmlns:a16="http://schemas.microsoft.com/office/drawing/2014/main" id="{7CFC0A25-B661-3DE1-57C7-0E5D26B04B18}"/>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4EC2D09D-F1AE-9567-A92F-340BC07C1023}"/>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3031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BCED8D8-78B5-F053-F041-46946538781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C8B131CD-8314-661A-5614-8E15EC0FB58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71BDD22B-9719-B28D-2714-19B3109225F2}"/>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5" name="Fußzeilenplatzhalter 4">
            <a:extLst>
              <a:ext uri="{FF2B5EF4-FFF2-40B4-BE49-F238E27FC236}">
                <a16:creationId xmlns:a16="http://schemas.microsoft.com/office/drawing/2014/main" id="{ACE6B09B-6AC3-A948-FD54-7D8A579EBE0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CEB134FE-C23B-99BC-F911-B4A43D2099E2}"/>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106667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D675DA-5F52-1D58-4D11-7CDAC40C253E}"/>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EAF98484-CAC3-7EE0-E326-350ECDFC408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CE08AAB8-BF0B-B599-E6E7-D99B8E01724B}"/>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5" name="Fußzeilenplatzhalter 4">
            <a:extLst>
              <a:ext uri="{FF2B5EF4-FFF2-40B4-BE49-F238E27FC236}">
                <a16:creationId xmlns:a16="http://schemas.microsoft.com/office/drawing/2014/main" id="{39041BAB-1C11-7AE5-44A0-413B22CBB450}"/>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80F37A1-1EA7-1DA6-7B3B-0AECD8A1ECA3}"/>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100604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7D838F-3A94-01B9-93C0-82676FA14B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810AA911-6037-9621-3D1B-38EAAB3EBD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5583E84-C20C-E975-488B-79A7753BE26A}"/>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5" name="Fußzeilenplatzhalter 4">
            <a:extLst>
              <a:ext uri="{FF2B5EF4-FFF2-40B4-BE49-F238E27FC236}">
                <a16:creationId xmlns:a16="http://schemas.microsoft.com/office/drawing/2014/main" id="{59D1E125-CB67-9602-1697-70C8A645C4B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854034-972B-AAA6-6FC8-5FD7C8EEFD7A}"/>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61518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808789-37FD-5F3C-8E65-76F00D80AF2C}"/>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4E26538-3B6B-EA9C-BA0B-12A323D187A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DC5147CA-874D-DDC1-626B-FB19977773E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F5B20AF3-47F1-2106-21A7-31726E777B85}"/>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6" name="Fußzeilenplatzhalter 5">
            <a:extLst>
              <a:ext uri="{FF2B5EF4-FFF2-40B4-BE49-F238E27FC236}">
                <a16:creationId xmlns:a16="http://schemas.microsoft.com/office/drawing/2014/main" id="{90DD86BD-21A2-2ECE-1FF3-83A858B597FE}"/>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7D506706-BA6D-CF8F-84BD-C8E1278EBC55}"/>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145538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06CB5C-5467-F7E7-82BE-D0FA347B3C42}"/>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3AECAD14-09DA-08EB-C0F8-56F5ACC82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493349C-1B36-743E-8F03-6BEA64AC785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51B9E5D7-BBC3-7EE3-6703-0088266CF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6F988CD-BE74-EB47-597C-7BB509BB9A9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5A4A6775-5F79-564A-EF57-DD17F4EA6932}"/>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8" name="Fußzeilenplatzhalter 7">
            <a:extLst>
              <a:ext uri="{FF2B5EF4-FFF2-40B4-BE49-F238E27FC236}">
                <a16:creationId xmlns:a16="http://schemas.microsoft.com/office/drawing/2014/main" id="{D3D8CE74-2282-B56E-9107-1AF5E821FC54}"/>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D1DF2EFB-D5A5-1022-4298-E1F7F65C3256}"/>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48375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9AE6B-7C65-B312-9DBF-13339237A7D0}"/>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3CB4A075-FC8A-510D-087B-61BCF4786C57}"/>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4" name="Fußzeilenplatzhalter 3">
            <a:extLst>
              <a:ext uri="{FF2B5EF4-FFF2-40B4-BE49-F238E27FC236}">
                <a16:creationId xmlns:a16="http://schemas.microsoft.com/office/drawing/2014/main" id="{39D3580C-17E1-E039-41E0-5BCB698BE892}"/>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96F11014-7742-CA04-7126-3786CCA0A9AA}"/>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25804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62DA933-3833-FBBF-3660-C4FD99E3F58A}"/>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3" name="Fußzeilenplatzhalter 2">
            <a:extLst>
              <a:ext uri="{FF2B5EF4-FFF2-40B4-BE49-F238E27FC236}">
                <a16:creationId xmlns:a16="http://schemas.microsoft.com/office/drawing/2014/main" id="{40B77F2D-BF15-AF41-A663-AEA639053A78}"/>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333CBF36-1B06-CC2F-4C5B-13B37B194B39}"/>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289408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C12A22-18FE-72A8-B079-6C6034B11C6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0B08E707-8C2F-0755-2B5F-A82143524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B2165990-8C57-F3BA-1097-849E6B4E6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F7ED03E-E047-B445-C6B2-C7A6B087E07B}"/>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6" name="Fußzeilenplatzhalter 5">
            <a:extLst>
              <a:ext uri="{FF2B5EF4-FFF2-40B4-BE49-F238E27FC236}">
                <a16:creationId xmlns:a16="http://schemas.microsoft.com/office/drawing/2014/main" id="{5F8EE973-C3D4-4328-D989-0F9EB1291432}"/>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01D6AA20-DC76-61C7-75E7-038D610B6618}"/>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343167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E251E-4470-99BC-FF85-AA08D7E64AA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48642DD0-28A7-EC85-9299-EE9A52AEC6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9AEBFFBF-4467-B8E2-5A21-2FADFD739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BF6634-6846-E996-6F40-0E227AC3A94E}"/>
              </a:ext>
            </a:extLst>
          </p:cNvPr>
          <p:cNvSpPr>
            <a:spLocks noGrp="1"/>
          </p:cNvSpPr>
          <p:nvPr>
            <p:ph type="dt" sz="half" idx="10"/>
          </p:nvPr>
        </p:nvSpPr>
        <p:spPr/>
        <p:txBody>
          <a:bodyPr/>
          <a:lstStyle/>
          <a:p>
            <a:fld id="{EE130893-4E67-4225-87F7-DE86D93543FB}" type="datetimeFigureOut">
              <a:rPr lang="de-AT" smtClean="0"/>
              <a:t>08.02.2024</a:t>
            </a:fld>
            <a:endParaRPr lang="de-AT"/>
          </a:p>
        </p:txBody>
      </p:sp>
      <p:sp>
        <p:nvSpPr>
          <p:cNvPr id="6" name="Fußzeilenplatzhalter 5">
            <a:extLst>
              <a:ext uri="{FF2B5EF4-FFF2-40B4-BE49-F238E27FC236}">
                <a16:creationId xmlns:a16="http://schemas.microsoft.com/office/drawing/2014/main" id="{4ECF447D-B6F9-237D-FE87-FEF5A60D728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666521F-AE40-2287-E1E9-619538B140A1}"/>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366228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5DDC86C-2D42-2229-F0BE-DEEFED70E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1446926D-30DF-71BC-283D-63C86A10C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CE25A13-280C-AE1E-676B-AE1C57E81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130893-4E67-4225-87F7-DE86D93543FB}" type="datetimeFigureOut">
              <a:rPr lang="de-AT" smtClean="0"/>
              <a:t>08.02.2024</a:t>
            </a:fld>
            <a:endParaRPr lang="de-AT"/>
          </a:p>
        </p:txBody>
      </p:sp>
      <p:sp>
        <p:nvSpPr>
          <p:cNvPr id="5" name="Fußzeilenplatzhalter 4">
            <a:extLst>
              <a:ext uri="{FF2B5EF4-FFF2-40B4-BE49-F238E27FC236}">
                <a16:creationId xmlns:a16="http://schemas.microsoft.com/office/drawing/2014/main" id="{6C5643A4-B853-995E-6619-B0D64365C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AT"/>
          </a:p>
        </p:txBody>
      </p:sp>
      <p:sp>
        <p:nvSpPr>
          <p:cNvPr id="6" name="Foliennummernplatzhalter 5">
            <a:extLst>
              <a:ext uri="{FF2B5EF4-FFF2-40B4-BE49-F238E27FC236}">
                <a16:creationId xmlns:a16="http://schemas.microsoft.com/office/drawing/2014/main" id="{C09E367A-C788-43C0-AB5D-A82589586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7E8085-D05D-4331-834B-8BC62A96BC1B}" type="slidenum">
              <a:rPr lang="de-AT" smtClean="0"/>
              <a:t>‹Nr.›</a:t>
            </a:fld>
            <a:endParaRPr lang="de-AT"/>
          </a:p>
        </p:txBody>
      </p:sp>
    </p:spTree>
    <p:extLst>
      <p:ext uri="{BB962C8B-B14F-4D97-AF65-F5344CB8AC3E}">
        <p14:creationId xmlns:p14="http://schemas.microsoft.com/office/powerpoint/2010/main" val="8805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jpe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2.pn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D6BB2BF-657D-029C-098C-D34184D39180}"/>
              </a:ext>
            </a:extLst>
          </p:cNvPr>
          <p:cNvPicPr>
            <a:picLocks noChangeAspect="1"/>
          </p:cNvPicPr>
          <p:nvPr/>
        </p:nvPicPr>
        <p:blipFill rotWithShape="1">
          <a:blip r:embed="rId4">
            <a:alphaModFix amt="50000"/>
          </a:blip>
          <a:srcRect l="3802" t="3886" r="3038" b="21186"/>
          <a:stretch/>
        </p:blipFill>
        <p:spPr>
          <a:xfrm>
            <a:off x="0" y="-23461"/>
            <a:ext cx="12192000" cy="6881460"/>
          </a:xfrm>
          <a:prstGeom prst="rect">
            <a:avLst/>
          </a:prstGeom>
        </p:spPr>
      </p:pic>
      <p:pic>
        <p:nvPicPr>
          <p:cNvPr id="5" name="Grafik 4" descr="Ein Bild, das Zeichnung, Design, Kreativität, Darstellung enthält.&#10;&#10;Automatisch generierte Beschreibung">
            <a:extLst>
              <a:ext uri="{FF2B5EF4-FFF2-40B4-BE49-F238E27FC236}">
                <a16:creationId xmlns:a16="http://schemas.microsoft.com/office/drawing/2014/main" id="{42C2EE67-258A-0C37-13AD-F92909C628CD}"/>
              </a:ext>
            </a:extLst>
          </p:cNvPr>
          <p:cNvPicPr>
            <a:picLocks noChangeAspect="1"/>
          </p:cNvPicPr>
          <p:nvPr/>
        </p:nvPicPr>
        <p:blipFill>
          <a:blip r:embed="rId5">
            <a:clrChange>
              <a:clrFrom>
                <a:srgbClr val="FEFFFF"/>
              </a:clrFrom>
              <a:clrTo>
                <a:srgbClr val="FEFFFF">
                  <a:alpha val="0"/>
                </a:srgbClr>
              </a:clrTo>
            </a:clrChange>
            <a:extLst>
              <a:ext uri="{28A0092B-C50C-407E-A947-70E740481C1C}">
                <a14:useLocalDpi xmlns:a14="http://schemas.microsoft.com/office/drawing/2010/main" val="0"/>
              </a:ext>
            </a:extLst>
          </a:blip>
          <a:stretch>
            <a:fillRect/>
          </a:stretch>
        </p:blipFill>
        <p:spPr>
          <a:xfrm>
            <a:off x="574072" y="5995686"/>
            <a:ext cx="860634" cy="862314"/>
          </a:xfrm>
          <a:prstGeom prst="rect">
            <a:avLst/>
          </a:prstGeom>
        </p:spPr>
      </p:pic>
      <p:sp>
        <p:nvSpPr>
          <p:cNvPr id="15" name="Textfeld 14">
            <a:extLst>
              <a:ext uri="{FF2B5EF4-FFF2-40B4-BE49-F238E27FC236}">
                <a16:creationId xmlns:a16="http://schemas.microsoft.com/office/drawing/2014/main" id="{C8B50033-69EB-3D04-484B-D902335CEFB3}"/>
              </a:ext>
            </a:extLst>
          </p:cNvPr>
          <p:cNvSpPr txBox="1"/>
          <p:nvPr/>
        </p:nvSpPr>
        <p:spPr>
          <a:xfrm>
            <a:off x="1192192" y="-190083"/>
            <a:ext cx="4178461" cy="7048083"/>
          </a:xfrm>
          <a:prstGeom prst="rect">
            <a:avLst/>
          </a:prstGeom>
          <a:noFill/>
        </p:spPr>
        <p:txBody>
          <a:bodyPr wrap="square" rtlCol="0">
            <a:spAutoFit/>
          </a:bodyPr>
          <a:lstStyle/>
          <a:p>
            <a:pPr algn="ctr"/>
            <a:br>
              <a:rPr lang="de-DE" b="1" i="0" dirty="0">
                <a:solidFill>
                  <a:schemeClr val="accent1"/>
                </a:solidFill>
                <a:effectLst/>
                <a:latin typeface="Söhne"/>
              </a:rPr>
            </a:br>
            <a:r>
              <a:rPr lang="de-DE" sz="2400" b="1" i="1" dirty="0">
                <a:solidFill>
                  <a:schemeClr val="accent1"/>
                </a:solidFill>
                <a:effectLst>
                  <a:outerShdw blurRad="50800" dist="38100" algn="l" rotWithShape="0">
                    <a:prstClr val="black">
                      <a:alpha val="40000"/>
                    </a:prstClr>
                  </a:outerShdw>
                </a:effectLst>
                <a:latin typeface="Söhne"/>
              </a:rPr>
              <a:t>Willkommen im Restaurant des Dream Beach Retreat</a:t>
            </a:r>
          </a:p>
          <a:p>
            <a:pPr algn="ctr"/>
            <a:endParaRPr lang="de-DE" i="0" dirty="0">
              <a:solidFill>
                <a:srgbClr val="374151"/>
              </a:solidFill>
              <a:effectLst/>
              <a:latin typeface="Söhne"/>
            </a:endParaRPr>
          </a:p>
          <a:p>
            <a:pPr algn="ctr"/>
            <a:r>
              <a:rPr lang="de-DE" sz="1400" i="0" dirty="0">
                <a:effectLst/>
                <a:latin typeface="Sitka Display" pitchFamily="2" charset="0"/>
              </a:rPr>
              <a:t>Treten Sie ein in eine Oase des Geschmacks und der Entspannung direkt am glitzernden Ufer. Unser Restaurant am Strand lädt Sie ein, die Vielfalt exquisiter Aromen in einer malerischen Kulisse zu erleben.</a:t>
            </a:r>
          </a:p>
          <a:p>
            <a:pPr algn="ctr"/>
            <a:endParaRPr lang="de-DE" sz="1400" i="0" dirty="0">
              <a:effectLst/>
              <a:latin typeface="Sitka Display" pitchFamily="2" charset="0"/>
            </a:endParaRPr>
          </a:p>
          <a:p>
            <a:pPr algn="ctr"/>
            <a:r>
              <a:rPr lang="de-DE" sz="1400" i="0" dirty="0">
                <a:effectLst/>
                <a:latin typeface="Sitka Display" pitchFamily="2" charset="0"/>
              </a:rPr>
              <a:t>Tauchen Sie ein in unsere kulinarische Welt, in der frische Meeresbrisen die Sinne beleben und jedes Gericht mit einer Prise Salz der Meere veredeln. Von delikaten Meeresfrüchten bis hin zu herzhaften Grillgerichten bieten wir eine Auswahl an Gaumenfreuden, die selbst den anspruchsvollsten Feinschmecker begeistern werden.</a:t>
            </a:r>
          </a:p>
          <a:p>
            <a:pPr algn="ctr"/>
            <a:endParaRPr lang="de-DE" sz="1400" i="0" dirty="0">
              <a:effectLst/>
              <a:latin typeface="Sitka Display" pitchFamily="2" charset="0"/>
            </a:endParaRPr>
          </a:p>
          <a:p>
            <a:pPr algn="ctr"/>
            <a:r>
              <a:rPr lang="de-DE" sz="1400" i="0" dirty="0">
                <a:effectLst/>
                <a:latin typeface="Sitka Display" pitchFamily="2" charset="0"/>
              </a:rPr>
              <a:t>Lassen Sie sich von unserem aufmerksamen Service verwöhnen, während Sie das Rauschen der Wellen im Hintergrund genießen und den Sonnenuntergang über dem Horizont bewundern. Ob ein romantisches Abendessen zu zweit oder ein geselliges Beisammensein mit Freunden und Familie – bei uns erwartet Sie ein unvergessliches kulinarisches Erlebnis.</a:t>
            </a:r>
          </a:p>
          <a:p>
            <a:pPr algn="ctr"/>
            <a:endParaRPr lang="de-DE" sz="1400" i="0" dirty="0">
              <a:effectLst/>
              <a:latin typeface="Sitka Display" pitchFamily="2" charset="0"/>
            </a:endParaRPr>
          </a:p>
          <a:p>
            <a:pPr algn="ctr"/>
            <a:r>
              <a:rPr lang="de-DE" sz="1400" i="0" dirty="0">
                <a:effectLst/>
                <a:latin typeface="Sitka Display" pitchFamily="2" charset="0"/>
              </a:rPr>
              <a:t>Wir laden Sie ein, Ihren Gaumen zu verwöhnen und Ihre Sinne zu berauschen. Willkommen im Restaurant des Drea</a:t>
            </a:r>
            <a:r>
              <a:rPr lang="de-DE" sz="1400" dirty="0">
                <a:latin typeface="Sitka Display" pitchFamily="2" charset="0"/>
              </a:rPr>
              <a:t>m Beach Retreat</a:t>
            </a:r>
            <a:r>
              <a:rPr lang="de-DE" sz="1400" i="0" dirty="0">
                <a:effectLst/>
                <a:latin typeface="Sitka Display" pitchFamily="2" charset="0"/>
              </a:rPr>
              <a:t>, wo jeder Bissen zu einem unvergleichlichen Genuss wird</a:t>
            </a:r>
          </a:p>
          <a:p>
            <a:pPr algn="ctr"/>
            <a:endParaRPr lang="de-AT" dirty="0"/>
          </a:p>
        </p:txBody>
      </p:sp>
      <p:cxnSp>
        <p:nvCxnSpPr>
          <p:cNvPr id="17" name="Gerader Verbinder 16">
            <a:extLst>
              <a:ext uri="{FF2B5EF4-FFF2-40B4-BE49-F238E27FC236}">
                <a16:creationId xmlns:a16="http://schemas.microsoft.com/office/drawing/2014/main" id="{ABE61C24-8721-D265-FF6A-2BAFEA8D3C47}"/>
              </a:ext>
            </a:extLst>
          </p:cNvPr>
          <p:cNvCxnSpPr>
            <a:cxnSpLocks/>
          </p:cNvCxnSpPr>
          <p:nvPr/>
        </p:nvCxnSpPr>
        <p:spPr>
          <a:xfrm>
            <a:off x="1192192" y="891251"/>
            <a:ext cx="4444679" cy="0"/>
          </a:xfrm>
          <a:prstGeom prst="line">
            <a:avLst/>
          </a:prstGeom>
          <a:ln w="9525">
            <a:solidFill>
              <a:srgbClr val="002060"/>
            </a:solidFill>
          </a:ln>
        </p:spPr>
        <p:style>
          <a:lnRef idx="2">
            <a:schemeClr val="accent1"/>
          </a:lnRef>
          <a:fillRef idx="0">
            <a:schemeClr val="accent1"/>
          </a:fillRef>
          <a:effectRef idx="1">
            <a:schemeClr val="accent1"/>
          </a:effectRef>
          <a:fontRef idx="minor">
            <a:schemeClr val="tx1"/>
          </a:fontRef>
        </p:style>
      </p:cxnSp>
      <p:sp>
        <p:nvSpPr>
          <p:cNvPr id="2" name="Textfeld 1">
            <a:extLst>
              <a:ext uri="{FF2B5EF4-FFF2-40B4-BE49-F238E27FC236}">
                <a16:creationId xmlns:a16="http://schemas.microsoft.com/office/drawing/2014/main" id="{DF1FB89F-BC32-899B-2081-BA45067B8DAD}"/>
              </a:ext>
            </a:extLst>
          </p:cNvPr>
          <p:cNvSpPr txBox="1"/>
          <p:nvPr/>
        </p:nvSpPr>
        <p:spPr>
          <a:xfrm>
            <a:off x="6096000" y="0"/>
            <a:ext cx="5673213" cy="1015663"/>
          </a:xfrm>
          <a:prstGeom prst="rect">
            <a:avLst/>
          </a:prstGeom>
          <a:noFill/>
        </p:spPr>
        <p:txBody>
          <a:bodyPr wrap="square" rtlCol="0">
            <a:spAutoFit/>
          </a:bodyPr>
          <a:lstStyle/>
          <a:p>
            <a:pPr algn="ctr"/>
            <a:br>
              <a:rPr lang="de-DE" b="1" i="0" dirty="0">
                <a:solidFill>
                  <a:schemeClr val="accent1"/>
                </a:solidFill>
                <a:effectLst/>
                <a:latin typeface="Söhne"/>
              </a:rPr>
            </a:br>
            <a:r>
              <a:rPr lang="de-DE" sz="2400" b="1" i="1" dirty="0">
                <a:solidFill>
                  <a:schemeClr val="accent1"/>
                </a:solidFill>
                <a:effectLst>
                  <a:outerShdw blurRad="50800" dist="38100" algn="l" rotWithShape="0">
                    <a:prstClr val="black">
                      <a:alpha val="40000"/>
                    </a:prstClr>
                  </a:outerShdw>
                </a:effectLst>
                <a:latin typeface="Söhne"/>
              </a:rPr>
              <a:t>Tagesempfehlung</a:t>
            </a:r>
          </a:p>
          <a:p>
            <a:pPr algn="ctr"/>
            <a:endParaRPr lang="de-AT" dirty="0"/>
          </a:p>
        </p:txBody>
      </p:sp>
      <p:cxnSp>
        <p:nvCxnSpPr>
          <p:cNvPr id="7" name="Gerader Verbinder 6">
            <a:extLst>
              <a:ext uri="{FF2B5EF4-FFF2-40B4-BE49-F238E27FC236}">
                <a16:creationId xmlns:a16="http://schemas.microsoft.com/office/drawing/2014/main" id="{D156487B-9E67-1752-A067-8D3A741FEB56}"/>
              </a:ext>
            </a:extLst>
          </p:cNvPr>
          <p:cNvCxnSpPr>
            <a:cxnSpLocks/>
          </p:cNvCxnSpPr>
          <p:nvPr/>
        </p:nvCxnSpPr>
        <p:spPr>
          <a:xfrm>
            <a:off x="6860489" y="891251"/>
            <a:ext cx="4444679" cy="0"/>
          </a:xfrm>
          <a:prstGeom prst="line">
            <a:avLst/>
          </a:prstGeom>
          <a:ln w="9525">
            <a:solidFill>
              <a:srgbClr val="002060"/>
            </a:solidFill>
          </a:ln>
        </p:spPr>
        <p:style>
          <a:lnRef idx="2">
            <a:schemeClr val="accent1"/>
          </a:lnRef>
          <a:fillRef idx="0">
            <a:schemeClr val="accent1"/>
          </a:fillRef>
          <a:effectRef idx="1">
            <a:schemeClr val="accent1"/>
          </a:effectRef>
          <a:fontRef idx="minor">
            <a:schemeClr val="tx1"/>
          </a:fontRef>
        </p:style>
      </p:cxnSp>
      <p:sp>
        <p:nvSpPr>
          <p:cNvPr id="16" name="Rechteck 15">
            <a:extLst>
              <a:ext uri="{FF2B5EF4-FFF2-40B4-BE49-F238E27FC236}">
                <a16:creationId xmlns:a16="http://schemas.microsoft.com/office/drawing/2014/main" id="{3933F824-6BFC-EAD2-0B1E-207AF61DA8D5}"/>
              </a:ext>
            </a:extLst>
          </p:cNvPr>
          <p:cNvSpPr/>
          <p:nvPr/>
        </p:nvSpPr>
        <p:spPr>
          <a:xfrm>
            <a:off x="6889470" y="1015663"/>
            <a:ext cx="4444679" cy="140612"/>
          </a:xfrm>
          <a:prstGeom prst="rect">
            <a:avLst/>
          </a:prstGeom>
          <a:solidFill>
            <a:schemeClr val="accent4">
              <a:lumMod val="40000"/>
              <a:lumOff val="60000"/>
              <a:alpha val="431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Textfeld 7">
            <a:extLst>
              <a:ext uri="{FF2B5EF4-FFF2-40B4-BE49-F238E27FC236}">
                <a16:creationId xmlns:a16="http://schemas.microsoft.com/office/drawing/2014/main" id="{FFCA93AC-083E-52C7-9176-284DA39E0A81}"/>
              </a:ext>
            </a:extLst>
          </p:cNvPr>
          <p:cNvSpPr txBox="1"/>
          <p:nvPr/>
        </p:nvSpPr>
        <p:spPr>
          <a:xfrm>
            <a:off x="6950430" y="946446"/>
            <a:ext cx="4178461" cy="1715854"/>
          </a:xfrm>
          <a:prstGeom prst="rect">
            <a:avLst/>
          </a:prstGeom>
          <a:noFill/>
        </p:spPr>
        <p:txBody>
          <a:bodyPr wrap="square" rtlCol="0">
            <a:spAutoFit/>
          </a:bodyPr>
          <a:lstStyle/>
          <a:p>
            <a:pPr algn="ctr"/>
            <a:r>
              <a:rPr lang="de-AT" sz="1100" b="1" i="0" dirty="0">
                <a:effectLst/>
                <a:latin typeface="Sitka Display" pitchFamily="2" charset="0"/>
              </a:rPr>
              <a:t>Menü 1: "</a:t>
            </a:r>
            <a:r>
              <a:rPr lang="de-AT" sz="1100" b="1" i="0" dirty="0" err="1">
                <a:effectLst/>
                <a:latin typeface="Sitka Display" pitchFamily="2" charset="0"/>
              </a:rPr>
              <a:t>Surfer's</a:t>
            </a:r>
            <a:r>
              <a:rPr lang="de-AT" sz="1100" b="1" i="0" dirty="0">
                <a:effectLst/>
                <a:latin typeface="Sitka Display" pitchFamily="2" charset="0"/>
              </a:rPr>
              <a:t> </a:t>
            </a:r>
            <a:r>
              <a:rPr lang="de-AT" sz="1100" b="1" i="0" dirty="0" err="1">
                <a:effectLst/>
                <a:latin typeface="Sitka Display" pitchFamily="2" charset="0"/>
              </a:rPr>
              <a:t>Delight</a:t>
            </a:r>
            <a:r>
              <a:rPr lang="de-AT" sz="1100" b="1" i="0" dirty="0">
                <a:effectLst/>
                <a:latin typeface="Sitka Display" pitchFamily="2" charset="0"/>
              </a:rPr>
              <a:t>"</a:t>
            </a:r>
          </a:p>
          <a:p>
            <a:pPr algn="ctr"/>
            <a:r>
              <a:rPr lang="de-AT" sz="1050" b="1" i="0" dirty="0">
                <a:effectLst/>
                <a:latin typeface="Sitka Display" pitchFamily="2" charset="0"/>
              </a:rPr>
              <a:t>Vorspeise:</a:t>
            </a:r>
            <a:endParaRPr lang="de-AT" sz="1050" b="0" i="0" dirty="0">
              <a:effectLst/>
              <a:latin typeface="Sitka Display" pitchFamily="2" charset="0"/>
            </a:endParaRPr>
          </a:p>
          <a:p>
            <a:pPr algn="ctr">
              <a:buFont typeface="Arial" panose="020B0604020202020204" pitchFamily="34" charset="0"/>
              <a:buChar char="•"/>
            </a:pPr>
            <a:r>
              <a:rPr lang="de-AT" sz="1050" b="0" i="0" dirty="0">
                <a:effectLst/>
                <a:latin typeface="Sitka Display" pitchFamily="2" charset="0"/>
              </a:rPr>
              <a:t>Frischer Meeresfrüchtesalat mit Avocado, Tomaten und Limetten-Vinaigrette</a:t>
            </a:r>
          </a:p>
          <a:p>
            <a:pPr algn="ctr"/>
            <a:r>
              <a:rPr lang="de-AT" sz="1050" b="1" i="0" dirty="0">
                <a:effectLst/>
                <a:latin typeface="Sitka Display" pitchFamily="2" charset="0"/>
              </a:rPr>
              <a:t>Hauptgang:</a:t>
            </a:r>
            <a:endParaRPr lang="de-AT" sz="1050" b="0" i="0" dirty="0">
              <a:effectLst/>
              <a:latin typeface="Sitka Display" pitchFamily="2" charset="0"/>
            </a:endParaRPr>
          </a:p>
          <a:p>
            <a:pPr algn="ctr">
              <a:buFont typeface="Arial" panose="020B0604020202020204" pitchFamily="34" charset="0"/>
              <a:buChar char="•"/>
            </a:pPr>
            <a:r>
              <a:rPr lang="de-AT" sz="1050" b="0" i="0" dirty="0">
                <a:effectLst/>
                <a:latin typeface="Sitka Display" pitchFamily="2" charset="0"/>
              </a:rPr>
              <a:t>Gegrillter Lachs mit einer Mango-Salsa, serviert mit Reis und gedünstetem Gemüse</a:t>
            </a:r>
          </a:p>
          <a:p>
            <a:pPr algn="ctr"/>
            <a:r>
              <a:rPr lang="de-AT" sz="1050" b="1" i="0" dirty="0">
                <a:effectLst/>
                <a:latin typeface="Sitka Display" pitchFamily="2" charset="0"/>
              </a:rPr>
              <a:t>Nachspeise:</a:t>
            </a:r>
            <a:endParaRPr lang="de-AT" sz="1050" b="0" i="0" dirty="0">
              <a:effectLst/>
              <a:latin typeface="Sitka Display" pitchFamily="2" charset="0"/>
            </a:endParaRPr>
          </a:p>
          <a:p>
            <a:pPr algn="ctr">
              <a:buFont typeface="Arial" panose="020B0604020202020204" pitchFamily="34" charset="0"/>
              <a:buChar char="•"/>
            </a:pPr>
            <a:r>
              <a:rPr lang="de-AT" sz="1050" b="0" i="0" dirty="0">
                <a:effectLst/>
                <a:latin typeface="Sitka Display" pitchFamily="2" charset="0"/>
              </a:rPr>
              <a:t>Kokosnuss-</a:t>
            </a:r>
            <a:r>
              <a:rPr lang="de-AT" sz="1050" b="0" i="0" dirty="0" err="1">
                <a:effectLst/>
                <a:latin typeface="Sitka Display" pitchFamily="2" charset="0"/>
              </a:rPr>
              <a:t>Panna</a:t>
            </a:r>
            <a:r>
              <a:rPr lang="de-AT" sz="1050" b="0" i="0" dirty="0">
                <a:effectLst/>
                <a:latin typeface="Sitka Display" pitchFamily="2" charset="0"/>
              </a:rPr>
              <a:t> Cotta mit Ananas-Kompott und einem Hauch von Minze</a:t>
            </a:r>
          </a:p>
          <a:p>
            <a:pPr algn="ctr"/>
            <a:endParaRPr lang="de-AT" sz="1050" dirty="0"/>
          </a:p>
        </p:txBody>
      </p:sp>
      <p:sp>
        <p:nvSpPr>
          <p:cNvPr id="18" name="Rechteck 17">
            <a:extLst>
              <a:ext uri="{FF2B5EF4-FFF2-40B4-BE49-F238E27FC236}">
                <a16:creationId xmlns:a16="http://schemas.microsoft.com/office/drawing/2014/main" id="{6C58FB78-CFFA-9E3C-E62E-F75049B5325B}"/>
              </a:ext>
            </a:extLst>
          </p:cNvPr>
          <p:cNvSpPr/>
          <p:nvPr/>
        </p:nvSpPr>
        <p:spPr>
          <a:xfrm>
            <a:off x="6860484" y="2745611"/>
            <a:ext cx="4444679" cy="140612"/>
          </a:xfrm>
          <a:prstGeom prst="rect">
            <a:avLst/>
          </a:prstGeom>
          <a:solidFill>
            <a:schemeClr val="accent4">
              <a:lumMod val="40000"/>
              <a:lumOff val="60000"/>
              <a:alpha val="431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Rechteck 18">
            <a:extLst>
              <a:ext uri="{FF2B5EF4-FFF2-40B4-BE49-F238E27FC236}">
                <a16:creationId xmlns:a16="http://schemas.microsoft.com/office/drawing/2014/main" id="{6190ED8E-E3DA-C52F-21E3-D5E6D4F56D3F}"/>
              </a:ext>
            </a:extLst>
          </p:cNvPr>
          <p:cNvSpPr/>
          <p:nvPr/>
        </p:nvSpPr>
        <p:spPr>
          <a:xfrm>
            <a:off x="6950430" y="4545182"/>
            <a:ext cx="4444679" cy="140612"/>
          </a:xfrm>
          <a:prstGeom prst="rect">
            <a:avLst/>
          </a:prstGeom>
          <a:solidFill>
            <a:schemeClr val="accent4">
              <a:lumMod val="40000"/>
              <a:lumOff val="60000"/>
              <a:alpha val="431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Textfeld 8">
            <a:extLst>
              <a:ext uri="{FF2B5EF4-FFF2-40B4-BE49-F238E27FC236}">
                <a16:creationId xmlns:a16="http://schemas.microsoft.com/office/drawing/2014/main" id="{F47D31F8-E9B2-7428-FB13-4E3F5317F35A}"/>
              </a:ext>
            </a:extLst>
          </p:cNvPr>
          <p:cNvSpPr txBox="1"/>
          <p:nvPr/>
        </p:nvSpPr>
        <p:spPr>
          <a:xfrm>
            <a:off x="6710266" y="2665630"/>
            <a:ext cx="4444679" cy="1446550"/>
          </a:xfrm>
          <a:prstGeom prst="rect">
            <a:avLst/>
          </a:prstGeom>
          <a:noFill/>
        </p:spPr>
        <p:txBody>
          <a:bodyPr wrap="square" rtlCol="0">
            <a:spAutoFit/>
          </a:bodyPr>
          <a:lstStyle/>
          <a:p>
            <a:pPr algn="ctr"/>
            <a:r>
              <a:rPr lang="de-AT" sz="1100" b="1" i="0" dirty="0">
                <a:effectLst/>
                <a:latin typeface="Sitka Display" pitchFamily="2" charset="0"/>
              </a:rPr>
              <a:t>Menü 2: "Beach BBQ </a:t>
            </a:r>
            <a:r>
              <a:rPr lang="de-AT" sz="1100" b="1" i="0" dirty="0" err="1">
                <a:effectLst/>
                <a:latin typeface="Sitka Display" pitchFamily="2" charset="0"/>
              </a:rPr>
              <a:t>Feast</a:t>
            </a:r>
            <a:r>
              <a:rPr lang="de-AT" sz="1100" b="1" i="0" dirty="0">
                <a:effectLst/>
                <a:latin typeface="Sitka Display" pitchFamily="2" charset="0"/>
              </a:rPr>
              <a:t>"</a:t>
            </a:r>
          </a:p>
          <a:p>
            <a:pPr algn="ctr"/>
            <a:r>
              <a:rPr lang="de-AT" sz="1100" b="1" i="0" dirty="0">
                <a:effectLst/>
                <a:latin typeface="Sitka Display" pitchFamily="2" charset="0"/>
              </a:rPr>
              <a:t>Vorspeise:</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Gegrillte </a:t>
            </a:r>
            <a:r>
              <a:rPr lang="de-AT" sz="1100" b="1" dirty="0">
                <a:latin typeface="Sitka Display" pitchFamily="2" charset="0"/>
              </a:rPr>
              <a:t>Garnelenspieße</a:t>
            </a:r>
            <a:r>
              <a:rPr lang="de-AT" sz="1100" b="0" i="0" dirty="0">
                <a:effectLst/>
                <a:latin typeface="Sitka Display" pitchFamily="2" charset="0"/>
              </a:rPr>
              <a:t> mit einer würzigen Chipotle-Dip-Sauce</a:t>
            </a:r>
          </a:p>
          <a:p>
            <a:pPr algn="ctr"/>
            <a:r>
              <a:rPr lang="de-AT" sz="1100" b="1" i="0" dirty="0">
                <a:effectLst/>
                <a:latin typeface="Sitka Display" pitchFamily="2" charset="0"/>
              </a:rPr>
              <a:t>Hauptgang:</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Saftiges Barbecue-Rippchen mit einer hausgemachten BBQ-Sauce, dazu Maiskolben und Kartoffelsalat</a:t>
            </a:r>
          </a:p>
          <a:p>
            <a:pPr algn="ctr"/>
            <a:r>
              <a:rPr lang="de-AT" sz="1100" b="1" i="0" dirty="0">
                <a:effectLst/>
                <a:latin typeface="Sitka Display" pitchFamily="2" charset="0"/>
              </a:rPr>
              <a:t>Nachspeise:</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Gegrillte Ananas mit Honig-Zimt-Glasur, serviert mit einer Kugel Vanilleeis</a:t>
            </a:r>
          </a:p>
        </p:txBody>
      </p:sp>
      <p:sp>
        <p:nvSpPr>
          <p:cNvPr id="10" name="Textfeld 9">
            <a:extLst>
              <a:ext uri="{FF2B5EF4-FFF2-40B4-BE49-F238E27FC236}">
                <a16:creationId xmlns:a16="http://schemas.microsoft.com/office/drawing/2014/main" id="{6E57282E-9D9F-8FFC-4756-E34EBD0DAAE2}"/>
              </a:ext>
            </a:extLst>
          </p:cNvPr>
          <p:cNvSpPr txBox="1"/>
          <p:nvPr/>
        </p:nvSpPr>
        <p:spPr>
          <a:xfrm>
            <a:off x="6821349" y="4484838"/>
            <a:ext cx="4444679" cy="2077492"/>
          </a:xfrm>
          <a:prstGeom prst="rect">
            <a:avLst/>
          </a:prstGeom>
          <a:noFill/>
        </p:spPr>
        <p:txBody>
          <a:bodyPr wrap="square" rtlCol="0">
            <a:spAutoFit/>
          </a:bodyPr>
          <a:lstStyle/>
          <a:p>
            <a:pPr algn="ctr"/>
            <a:r>
              <a:rPr lang="de-AT" sz="1200" b="1" i="0" dirty="0">
                <a:effectLst/>
                <a:latin typeface="Sitka Display" pitchFamily="2" charset="0"/>
              </a:rPr>
              <a:t>Menü 3: "Tropical Paradise"</a:t>
            </a:r>
          </a:p>
          <a:p>
            <a:pPr algn="ctr"/>
            <a:r>
              <a:rPr lang="de-AT" sz="1100" b="1" i="0" dirty="0">
                <a:effectLst/>
                <a:latin typeface="Sitka Display" pitchFamily="2" charset="0"/>
              </a:rPr>
              <a:t>Vorspeise:</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Frischer </a:t>
            </a:r>
            <a:r>
              <a:rPr lang="de-AT" sz="1100" b="0" i="0" dirty="0" err="1">
                <a:effectLst/>
                <a:latin typeface="Sitka Display" pitchFamily="2" charset="0"/>
              </a:rPr>
              <a:t>Mangosalat</a:t>
            </a:r>
            <a:r>
              <a:rPr lang="de-AT" sz="1100" b="0" i="0" dirty="0">
                <a:effectLst/>
                <a:latin typeface="Sitka Display" pitchFamily="2" charset="0"/>
              </a:rPr>
              <a:t> mit Rucola, roten Zwiebeln und einem Limetten-Chili-Dressing</a:t>
            </a:r>
          </a:p>
          <a:p>
            <a:pPr algn="ctr"/>
            <a:r>
              <a:rPr lang="de-AT" sz="1100" b="1" i="0" dirty="0">
                <a:effectLst/>
                <a:latin typeface="Sitka Display" pitchFamily="2" charset="0"/>
              </a:rPr>
              <a:t>Hauptgang:</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Gegrillter Thunfischsteak mit einer Passionsfrucht-Glasur, dazu gebratene Süßkartoffeln und gedämpfter Brokkoli</a:t>
            </a:r>
          </a:p>
          <a:p>
            <a:pPr algn="ctr"/>
            <a:r>
              <a:rPr lang="de-AT" sz="1100" b="1" i="0" dirty="0">
                <a:effectLst/>
                <a:latin typeface="Sitka Display" pitchFamily="2" charset="0"/>
              </a:rPr>
              <a:t>Nachspeise:</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Bananen-Kokosnuss-Kuchen mit einem Hauch von Rum, serviert mit einer Kugel Mango-Sorbet</a:t>
            </a:r>
          </a:p>
          <a:p>
            <a:endParaRPr lang="de-AT" dirty="0">
              <a:latin typeface="Sitka Display" pitchFamily="2" charset="0"/>
            </a:endParaRPr>
          </a:p>
        </p:txBody>
      </p:sp>
      <p:pic>
        <p:nvPicPr>
          <p:cNvPr id="1030" name="Picture 6" descr="Menu - Free signaling icons">
            <a:extLst>
              <a:ext uri="{FF2B5EF4-FFF2-40B4-BE49-F238E27FC236}">
                <a16:creationId xmlns:a16="http://schemas.microsoft.com/office/drawing/2014/main" id="{D6B70133-7DDF-7C57-2202-4D74FA92B2D7}"/>
              </a:ext>
            </a:extLst>
          </p:cNvPr>
          <p:cNvPicPr>
            <a:picLocks noChangeAspect="1" noChangeArrowheads="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800228" y="90909"/>
            <a:ext cx="709433" cy="709433"/>
          </a:xfrm>
          <a:prstGeom prst="rect">
            <a:avLst/>
          </a:prstGeom>
          <a:noFill/>
        </p:spPr>
      </p:pic>
      <p:sp>
        <p:nvSpPr>
          <p:cNvPr id="4" name="Textfeld 3">
            <a:extLst>
              <a:ext uri="{FF2B5EF4-FFF2-40B4-BE49-F238E27FC236}">
                <a16:creationId xmlns:a16="http://schemas.microsoft.com/office/drawing/2014/main" id="{43790499-1883-7A3D-5D60-54976045E084}"/>
              </a:ext>
            </a:extLst>
          </p:cNvPr>
          <p:cNvSpPr txBox="1"/>
          <p:nvPr/>
        </p:nvSpPr>
        <p:spPr>
          <a:xfrm>
            <a:off x="10800228" y="2374614"/>
            <a:ext cx="1304830" cy="369332"/>
          </a:xfrm>
          <a:prstGeom prst="rect">
            <a:avLst/>
          </a:prstGeom>
          <a:noFill/>
        </p:spPr>
        <p:txBody>
          <a:bodyPr wrap="square" rtlCol="0">
            <a:spAutoFit/>
          </a:bodyPr>
          <a:lstStyle/>
          <a:p>
            <a:r>
              <a:rPr lang="de-AT" b="1" dirty="0">
                <a:solidFill>
                  <a:schemeClr val="accent1"/>
                </a:solidFill>
                <a:latin typeface="Sitka Display" pitchFamily="2" charset="0"/>
              </a:rPr>
              <a:t>41,25€</a:t>
            </a:r>
          </a:p>
        </p:txBody>
      </p:sp>
      <p:sp>
        <p:nvSpPr>
          <p:cNvPr id="6" name="Textfeld 5">
            <a:extLst>
              <a:ext uri="{FF2B5EF4-FFF2-40B4-BE49-F238E27FC236}">
                <a16:creationId xmlns:a16="http://schemas.microsoft.com/office/drawing/2014/main" id="{0A5C09CB-29AE-798C-ADF8-907979707F97}"/>
              </a:ext>
            </a:extLst>
          </p:cNvPr>
          <p:cNvSpPr txBox="1"/>
          <p:nvPr/>
        </p:nvSpPr>
        <p:spPr>
          <a:xfrm>
            <a:off x="10800228" y="6035855"/>
            <a:ext cx="1304830" cy="369332"/>
          </a:xfrm>
          <a:prstGeom prst="rect">
            <a:avLst/>
          </a:prstGeom>
          <a:noFill/>
        </p:spPr>
        <p:txBody>
          <a:bodyPr wrap="square" rtlCol="0">
            <a:spAutoFit/>
          </a:bodyPr>
          <a:lstStyle/>
          <a:p>
            <a:r>
              <a:rPr lang="de-AT" b="1" dirty="0">
                <a:solidFill>
                  <a:schemeClr val="accent1"/>
                </a:solidFill>
                <a:latin typeface="Sitka Display" pitchFamily="2" charset="0"/>
              </a:rPr>
              <a:t>39,89€</a:t>
            </a:r>
          </a:p>
        </p:txBody>
      </p:sp>
      <p:sp>
        <p:nvSpPr>
          <p:cNvPr id="11" name="Textfeld 10">
            <a:extLst>
              <a:ext uri="{FF2B5EF4-FFF2-40B4-BE49-F238E27FC236}">
                <a16:creationId xmlns:a16="http://schemas.microsoft.com/office/drawing/2014/main" id="{76AC6BD1-0DB8-C713-83F3-7F61422BDE4F}"/>
              </a:ext>
            </a:extLst>
          </p:cNvPr>
          <p:cNvSpPr txBox="1"/>
          <p:nvPr/>
        </p:nvSpPr>
        <p:spPr>
          <a:xfrm>
            <a:off x="10800228" y="4111793"/>
            <a:ext cx="1304830" cy="369332"/>
          </a:xfrm>
          <a:prstGeom prst="rect">
            <a:avLst/>
          </a:prstGeom>
          <a:noFill/>
        </p:spPr>
        <p:txBody>
          <a:bodyPr wrap="square" rtlCol="0">
            <a:spAutoFit/>
          </a:bodyPr>
          <a:lstStyle/>
          <a:p>
            <a:r>
              <a:rPr lang="de-AT" b="1" dirty="0">
                <a:solidFill>
                  <a:schemeClr val="accent1"/>
                </a:solidFill>
                <a:latin typeface="Sitka Display" pitchFamily="2" charset="0"/>
              </a:rPr>
              <a:t>56,99€</a:t>
            </a:r>
          </a:p>
        </p:txBody>
      </p:sp>
    </p:spTree>
    <p:extLst>
      <p:ext uri="{BB962C8B-B14F-4D97-AF65-F5344CB8AC3E}">
        <p14:creationId xmlns:p14="http://schemas.microsoft.com/office/powerpoint/2010/main" val="23839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D6BB2BF-657D-029C-098C-D34184D39180}"/>
              </a:ext>
            </a:extLst>
          </p:cNvPr>
          <p:cNvPicPr>
            <a:picLocks noChangeAspect="1"/>
          </p:cNvPicPr>
          <p:nvPr/>
        </p:nvPicPr>
        <p:blipFill rotWithShape="1">
          <a:blip r:embed="rId4">
            <a:alphaModFix amt="50000"/>
          </a:blip>
          <a:srcRect l="3802" t="3886" r="3038" b="21186"/>
          <a:stretch/>
        </p:blipFill>
        <p:spPr>
          <a:xfrm>
            <a:off x="0" y="-23460"/>
            <a:ext cx="12192000" cy="6881460"/>
          </a:xfrm>
          <a:prstGeom prst="rect">
            <a:avLst/>
          </a:prstGeom>
          <a:effectLst>
            <a:softEdge rad="635000"/>
          </a:effectLst>
        </p:spPr>
      </p:pic>
      <p:sp>
        <p:nvSpPr>
          <p:cNvPr id="8" name="Textfeld 7">
            <a:extLst>
              <a:ext uri="{FF2B5EF4-FFF2-40B4-BE49-F238E27FC236}">
                <a16:creationId xmlns:a16="http://schemas.microsoft.com/office/drawing/2014/main" id="{A4AF5CDE-B06E-D146-11C7-CE678C672EDA}"/>
              </a:ext>
            </a:extLst>
          </p:cNvPr>
          <p:cNvSpPr txBox="1"/>
          <p:nvPr/>
        </p:nvSpPr>
        <p:spPr>
          <a:xfrm>
            <a:off x="599767" y="0"/>
            <a:ext cx="5338917"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800" b="1" i="0" u="none" strike="noStrike" kern="1200" cap="none" spc="0" normalizeH="0" baseline="0" noProof="0" dirty="0">
                <a:ln>
                  <a:noFill/>
                </a:ln>
                <a:solidFill>
                  <a:srgbClr val="374151"/>
                </a:solidFill>
                <a:effectLst/>
                <a:uLnTx/>
                <a:uFillTx/>
                <a:latin typeface="Söhne"/>
                <a:ea typeface="+mn-ea"/>
                <a:cs typeface="+mn-cs"/>
              </a:rPr>
            </a:br>
            <a:r>
              <a:rPr kumimoji="0" lang="de-DE" sz="24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öhne"/>
                <a:ea typeface="+mn-ea"/>
                <a:cs typeface="+mn-cs"/>
              </a:rPr>
              <a:t>Frühstück</a:t>
            </a:r>
          </a:p>
        </p:txBody>
      </p:sp>
      <p:cxnSp>
        <p:nvCxnSpPr>
          <p:cNvPr id="11" name="Gerader Verbinder 10">
            <a:extLst>
              <a:ext uri="{FF2B5EF4-FFF2-40B4-BE49-F238E27FC236}">
                <a16:creationId xmlns:a16="http://schemas.microsoft.com/office/drawing/2014/main" id="{0FB6AB94-C1C2-B9AB-0655-DB2B1F606793}"/>
              </a:ext>
            </a:extLst>
          </p:cNvPr>
          <p:cNvCxnSpPr>
            <a:cxnSpLocks/>
          </p:cNvCxnSpPr>
          <p:nvPr/>
        </p:nvCxnSpPr>
        <p:spPr>
          <a:xfrm>
            <a:off x="1279872" y="736548"/>
            <a:ext cx="3978705" cy="0"/>
          </a:xfrm>
          <a:prstGeom prst="line">
            <a:avLst/>
          </a:prstGeom>
          <a:ln w="9525">
            <a:solidFill>
              <a:srgbClr val="002060"/>
            </a:solidFill>
          </a:ln>
        </p:spPr>
        <p:style>
          <a:lnRef idx="2">
            <a:schemeClr val="accent1"/>
          </a:lnRef>
          <a:fillRef idx="0">
            <a:schemeClr val="accent1"/>
          </a:fillRef>
          <a:effectRef idx="1">
            <a:schemeClr val="accent1"/>
          </a:effectRef>
          <a:fontRef idx="minor">
            <a:schemeClr val="tx1"/>
          </a:fontRef>
        </p:style>
      </p:cxnSp>
      <p:pic>
        <p:nvPicPr>
          <p:cNvPr id="1028" name="Picture 4" descr="Breakfast Special Lineal icon">
            <a:extLst>
              <a:ext uri="{FF2B5EF4-FFF2-40B4-BE49-F238E27FC236}">
                <a16:creationId xmlns:a16="http://schemas.microsoft.com/office/drawing/2014/main" id="{F1F679F2-BE23-B4AA-749F-12C8A783B66F}"/>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9385" y="5938418"/>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7004F6E8-1FFA-34A6-002D-79C91BADB39F}"/>
              </a:ext>
            </a:extLst>
          </p:cNvPr>
          <p:cNvSpPr txBox="1"/>
          <p:nvPr/>
        </p:nvSpPr>
        <p:spPr>
          <a:xfrm>
            <a:off x="729385" y="973883"/>
            <a:ext cx="3242848"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400" b="1" i="0" u="none" strike="noStrike" kern="1200" cap="none" spc="0" normalizeH="0" baseline="0" noProof="0" dirty="0">
                <a:ln>
                  <a:noFill/>
                </a:ln>
                <a:solidFill>
                  <a:srgbClr val="374151"/>
                </a:solidFill>
                <a:effectLst/>
                <a:uLnTx/>
                <a:uFillTx/>
                <a:latin typeface="Sitka Display" pitchFamily="2" charset="0"/>
                <a:ea typeface="+mn-ea"/>
                <a:cs typeface="+mn-cs"/>
              </a:rPr>
              <a:t>Tropisches Frühstück</a:t>
            </a: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Frische Obstplatte mit Ananas, Mango, Papaya und Kiwi</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Griechischer Joghurt mit Honig und </a:t>
            </a:r>
            <a:r>
              <a:rPr kumimoji="0" lang="de-AT" sz="1400" b="0" i="0" u="none" strike="noStrike" kern="1200" cap="none" spc="0" normalizeH="0" baseline="0" noProof="0" dirty="0" err="1">
                <a:ln>
                  <a:noFill/>
                </a:ln>
                <a:solidFill>
                  <a:srgbClr val="374151"/>
                </a:solidFill>
                <a:effectLst/>
                <a:uLnTx/>
                <a:uFillTx/>
                <a:latin typeface="Sitka Display" pitchFamily="2" charset="0"/>
                <a:ea typeface="+mn-ea"/>
                <a:cs typeface="+mn-cs"/>
              </a:rPr>
              <a:t>granola</a:t>
            </a: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Frisch gepresster Orangensaft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400" b="1" i="0" u="none" strike="noStrike" kern="1200" cap="none" spc="0" normalizeH="0" baseline="0" noProof="0" dirty="0">
                <a:ln>
                  <a:noFill/>
                </a:ln>
                <a:solidFill>
                  <a:srgbClr val="374151"/>
                </a:solidFill>
                <a:effectLst/>
                <a:uLnTx/>
                <a:uFillTx/>
                <a:latin typeface="Sitka Display" pitchFamily="2" charset="0"/>
                <a:ea typeface="+mn-ea"/>
                <a:cs typeface="+mn-cs"/>
              </a:rPr>
              <a:t>Strandfrühstück Burrito</a:t>
            </a: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Weiche Tortilla gefüllt mit Rührei, Avocado, Tomaten und Käse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Seiten von schwarzen Bohnen und Pico de Gallo</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Frische Salsa und Sauerrahm zum Garnieren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400" b="1" i="0" u="none" strike="noStrike" kern="1200" cap="none" spc="0" normalizeH="0" baseline="0" noProof="0" dirty="0">
                <a:ln>
                  <a:noFill/>
                </a:ln>
                <a:solidFill>
                  <a:srgbClr val="374151"/>
                </a:solidFill>
                <a:effectLst/>
                <a:uLnTx/>
                <a:uFillTx/>
                <a:latin typeface="Sitka Display" pitchFamily="2" charset="0"/>
                <a:ea typeface="+mn-ea"/>
                <a:cs typeface="+mn-cs"/>
              </a:rPr>
              <a:t>Gesundes Strandfrühstück</a:t>
            </a: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err="1">
                <a:ln>
                  <a:noFill/>
                </a:ln>
                <a:solidFill>
                  <a:srgbClr val="374151"/>
                </a:solidFill>
                <a:effectLst/>
                <a:uLnTx/>
                <a:uFillTx/>
                <a:latin typeface="Sitka Display" pitchFamily="2" charset="0"/>
                <a:ea typeface="+mn-ea"/>
                <a:cs typeface="+mn-cs"/>
              </a:rPr>
              <a:t>Acai</a:t>
            </a: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-Bowl mit Bananen, Beeren, Kokosraspeln und Chiasamen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err="1">
                <a:ln>
                  <a:noFill/>
                </a:ln>
                <a:solidFill>
                  <a:srgbClr val="374151"/>
                </a:solidFill>
                <a:effectLst/>
                <a:uLnTx/>
                <a:uFillTx/>
                <a:latin typeface="Sitka Display" pitchFamily="2" charset="0"/>
                <a:ea typeface="+mn-ea"/>
                <a:cs typeface="+mn-cs"/>
              </a:rPr>
              <a:t>Granola</a:t>
            </a: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 und Honig als </a:t>
            </a:r>
            <a:r>
              <a:rPr kumimoji="0" lang="de-AT" sz="1400" b="0" i="0" u="none" strike="noStrike" kern="1200" cap="none" spc="0" normalizeH="0" baseline="0" noProof="0" dirty="0" err="1">
                <a:ln>
                  <a:noFill/>
                </a:ln>
                <a:solidFill>
                  <a:srgbClr val="374151"/>
                </a:solidFill>
                <a:effectLst/>
                <a:uLnTx/>
                <a:uFillTx/>
                <a:latin typeface="Sitka Display" pitchFamily="2" charset="0"/>
                <a:ea typeface="+mn-ea"/>
                <a:cs typeface="+mn-cs"/>
              </a:rPr>
              <a:t>Topping</a:t>
            </a: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Frisch gepresster grüner Saft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 name="Textfeld 1">
            <a:extLst>
              <a:ext uri="{FF2B5EF4-FFF2-40B4-BE49-F238E27FC236}">
                <a16:creationId xmlns:a16="http://schemas.microsoft.com/office/drawing/2014/main" id="{FFFE9D33-9FC2-C3DF-FEF2-5921B8C7AD7E}"/>
              </a:ext>
            </a:extLst>
          </p:cNvPr>
          <p:cNvSpPr txBox="1"/>
          <p:nvPr/>
        </p:nvSpPr>
        <p:spPr>
          <a:xfrm>
            <a:off x="6474569" y="1065425"/>
            <a:ext cx="3242848"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400" b="1" i="0" u="none" strike="noStrike" kern="1200" cap="none" spc="0" normalizeH="0" baseline="0" noProof="0" dirty="0">
                <a:ln>
                  <a:noFill/>
                </a:ln>
                <a:solidFill>
                  <a:srgbClr val="374151"/>
                </a:solidFill>
                <a:effectLst/>
                <a:uLnTx/>
                <a:uFillTx/>
                <a:latin typeface="Sitka Display" pitchFamily="2" charset="0"/>
                <a:ea typeface="+mn-ea"/>
                <a:cs typeface="+mn-cs"/>
              </a:rPr>
              <a:t>Klassisches Strandfrühstück</a:t>
            </a: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Amerikanisches Frühstück mit Spiegeleiern, Speck, knusprigen Kartoffeln und geröstetem Brot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Frischer Orangensaft oder Kaffee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400" b="1" i="0" u="none" strike="noStrike" kern="1200" cap="none" spc="0" normalizeH="0" baseline="0" noProof="0" dirty="0">
                <a:ln>
                  <a:noFill/>
                </a:ln>
                <a:solidFill>
                  <a:srgbClr val="374151"/>
                </a:solidFill>
                <a:effectLst/>
                <a:uLnTx/>
                <a:uFillTx/>
                <a:latin typeface="Sitka Display" pitchFamily="2" charset="0"/>
                <a:ea typeface="+mn-ea"/>
                <a:cs typeface="+mn-cs"/>
              </a:rPr>
              <a:t>Meeresfrüchte-Omelett</a:t>
            </a: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Omelett mit Krabbenfleisch, Garnelen, Spinat und Käse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err="1">
                <a:ln>
                  <a:noFill/>
                </a:ln>
                <a:solidFill>
                  <a:srgbClr val="374151"/>
                </a:solidFill>
                <a:effectLst/>
                <a:uLnTx/>
                <a:uFillTx/>
                <a:latin typeface="Sitka Display" pitchFamily="2" charset="0"/>
                <a:ea typeface="+mn-ea"/>
                <a:cs typeface="+mn-cs"/>
              </a:rPr>
              <a:t>Beilagensalat</a:t>
            </a: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 mit Vinaigrette-Dressing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Frische Fruchtsaftmischung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0E284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0E2841"/>
              </a:solidFill>
              <a:effectLst/>
              <a:uLnTx/>
              <a:uFillTx/>
              <a:latin typeface="Sitka Display"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E2841"/>
                </a:solidFill>
                <a:effectLst/>
                <a:uLnTx/>
                <a:uFillTx/>
                <a:latin typeface="Sitka Display" pitchFamily="2" charset="0"/>
                <a:ea typeface="+mn-ea"/>
                <a:cs typeface="+mn-cs"/>
              </a:rPr>
              <a:t>Smoothie-Bowl</a:t>
            </a:r>
            <a:endParaRPr kumimoji="0" lang="de-DE" sz="1400" b="0" i="0" u="none" strike="noStrike" kern="1200" cap="none" spc="0" normalizeH="0" baseline="0" noProof="0" dirty="0">
              <a:ln>
                <a:noFill/>
              </a:ln>
              <a:solidFill>
                <a:srgbClr val="0E2841"/>
              </a:solidFill>
              <a:effectLst/>
              <a:uLnTx/>
              <a:uFillTx/>
              <a:latin typeface="Sitka Display"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400" b="0" i="0" u="none" strike="noStrike" kern="1200" cap="none" spc="0" normalizeH="0" baseline="0" noProof="0" dirty="0">
                <a:ln>
                  <a:noFill/>
                </a:ln>
                <a:solidFill>
                  <a:srgbClr val="0E2841"/>
                </a:solidFill>
                <a:effectLst/>
                <a:uLnTx/>
                <a:uFillTx/>
                <a:latin typeface="Sitka Display" pitchFamily="2" charset="0"/>
                <a:ea typeface="+mn-ea"/>
                <a:cs typeface="+mn-cs"/>
              </a:rPr>
              <a:t>Fruchtiger Smoothie aus Bananen, Erdbeeren und Mango, mit Müsli, Nüssen und Früchten garniert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endParaRPr>
          </a:p>
        </p:txBody>
      </p:sp>
      <p:pic>
        <p:nvPicPr>
          <p:cNvPr id="4" name="Picture 4" descr="Breakfast Special Lineal icon">
            <a:extLst>
              <a:ext uri="{FF2B5EF4-FFF2-40B4-BE49-F238E27FC236}">
                <a16:creationId xmlns:a16="http://schemas.microsoft.com/office/drawing/2014/main" id="{D1F2A331-72D1-E7E4-EF65-5DD4F72D3FC1}"/>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09191" y="5971987"/>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752D9F49-A90D-1CF5-B1E5-1C262319AFBE}"/>
              </a:ext>
            </a:extLst>
          </p:cNvPr>
          <p:cNvSpPr txBox="1"/>
          <p:nvPr/>
        </p:nvSpPr>
        <p:spPr>
          <a:xfrm>
            <a:off x="6253318" y="0"/>
            <a:ext cx="5338917"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800" b="1" i="0" u="none" strike="noStrike" kern="1200" cap="none" spc="0" normalizeH="0" baseline="0" noProof="0" dirty="0">
                <a:ln>
                  <a:noFill/>
                </a:ln>
                <a:solidFill>
                  <a:srgbClr val="374151"/>
                </a:solidFill>
                <a:effectLst/>
                <a:uLnTx/>
                <a:uFillTx/>
                <a:latin typeface="Söhne"/>
                <a:ea typeface="+mn-ea"/>
                <a:cs typeface="+mn-cs"/>
              </a:rPr>
            </a:br>
            <a:r>
              <a:rPr kumimoji="0" lang="de-DE" sz="24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öhne"/>
                <a:ea typeface="+mn-ea"/>
                <a:cs typeface="+mn-cs"/>
              </a:rPr>
              <a:t>Frühstück</a:t>
            </a:r>
          </a:p>
        </p:txBody>
      </p:sp>
      <p:cxnSp>
        <p:nvCxnSpPr>
          <p:cNvPr id="6" name="Gerader Verbinder 5">
            <a:extLst>
              <a:ext uri="{FF2B5EF4-FFF2-40B4-BE49-F238E27FC236}">
                <a16:creationId xmlns:a16="http://schemas.microsoft.com/office/drawing/2014/main" id="{2FFF7A8C-8C3A-C11C-402F-473921154A2B}"/>
              </a:ext>
            </a:extLst>
          </p:cNvPr>
          <p:cNvCxnSpPr>
            <a:cxnSpLocks/>
          </p:cNvCxnSpPr>
          <p:nvPr/>
        </p:nvCxnSpPr>
        <p:spPr>
          <a:xfrm>
            <a:off x="6933423" y="736548"/>
            <a:ext cx="3978705" cy="0"/>
          </a:xfrm>
          <a:prstGeom prst="line">
            <a:avLst/>
          </a:prstGeom>
          <a:ln w="9525">
            <a:solidFill>
              <a:srgbClr val="002060"/>
            </a:solidFill>
          </a:ln>
        </p:spPr>
        <p:style>
          <a:lnRef idx="2">
            <a:schemeClr val="accent1"/>
          </a:lnRef>
          <a:fillRef idx="0">
            <a:schemeClr val="accent1"/>
          </a:fillRef>
          <a:effectRef idx="1">
            <a:schemeClr val="accent1"/>
          </a:effectRef>
          <a:fontRef idx="minor">
            <a:schemeClr val="tx1"/>
          </a:fontRef>
        </p:style>
      </p:cxnSp>
      <p:pic>
        <p:nvPicPr>
          <p:cNvPr id="9" name="Grafik 8" descr="Ein Bild, das Essen, Geschirr, Mahlzeit, Tisch enthält.&#10;&#10;Automatisch generierte Beschreibung">
            <a:extLst>
              <a:ext uri="{FF2B5EF4-FFF2-40B4-BE49-F238E27FC236}">
                <a16:creationId xmlns:a16="http://schemas.microsoft.com/office/drawing/2014/main" id="{A3E6F62B-A1FB-F1B9-7AB0-7545BA9B0A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7878" y="1170039"/>
            <a:ext cx="2150806" cy="1229032"/>
          </a:xfrm>
          <a:prstGeom prst="rect">
            <a:avLst/>
          </a:prstGeom>
          <a:ln>
            <a:noFill/>
          </a:ln>
          <a:effectLst>
            <a:softEdge rad="112500"/>
          </a:effectLst>
        </p:spPr>
      </p:pic>
      <p:pic>
        <p:nvPicPr>
          <p:cNvPr id="12" name="Grafik 11" descr="Ein Bild, das Essen, Mahlzeit, Gemüse, Kochkunst enthält.&#10;&#10;Automatisch generierte Beschreibung">
            <a:extLst>
              <a:ext uri="{FF2B5EF4-FFF2-40B4-BE49-F238E27FC236}">
                <a16:creationId xmlns:a16="http://schemas.microsoft.com/office/drawing/2014/main" id="{20F350BA-D701-AA17-6D5C-780BB55908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30562" y="3417270"/>
            <a:ext cx="2308122" cy="1318927"/>
          </a:xfrm>
          <a:prstGeom prst="rect">
            <a:avLst/>
          </a:prstGeom>
          <a:ln>
            <a:noFill/>
          </a:ln>
          <a:effectLst>
            <a:softEdge rad="112500"/>
          </a:effectLst>
        </p:spPr>
      </p:pic>
      <p:pic>
        <p:nvPicPr>
          <p:cNvPr id="19" name="Grafik 18" descr="Ein Bild, das Frucht, Geschirr, Essen, Mahlzeit enthält.&#10;&#10;Automatisch generierte Beschreibung">
            <a:extLst>
              <a:ext uri="{FF2B5EF4-FFF2-40B4-BE49-F238E27FC236}">
                <a16:creationId xmlns:a16="http://schemas.microsoft.com/office/drawing/2014/main" id="{031B2C0D-A982-2201-0D3F-853F4825E6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3509" y="5464077"/>
            <a:ext cx="2185175" cy="1248672"/>
          </a:xfrm>
          <a:prstGeom prst="rect">
            <a:avLst/>
          </a:prstGeom>
          <a:ln>
            <a:noFill/>
          </a:ln>
          <a:effectLst>
            <a:softEdge rad="112500"/>
          </a:effectLst>
        </p:spPr>
      </p:pic>
      <p:pic>
        <p:nvPicPr>
          <p:cNvPr id="24" name="Grafik 23" descr="Ein Bild, das Frühstück, Essen, Brunch, Teller enthält.&#10;&#10;Automatisch generierte Beschreibung">
            <a:extLst>
              <a:ext uri="{FF2B5EF4-FFF2-40B4-BE49-F238E27FC236}">
                <a16:creationId xmlns:a16="http://schemas.microsoft.com/office/drawing/2014/main" id="{C32D7BBB-54D9-F356-AE6E-376B7F45B8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47125" y="1119573"/>
            <a:ext cx="2418734" cy="1382134"/>
          </a:xfrm>
          <a:prstGeom prst="rect">
            <a:avLst/>
          </a:prstGeom>
          <a:ln>
            <a:noFill/>
          </a:ln>
          <a:effectLst>
            <a:softEdge rad="112500"/>
          </a:effectLst>
        </p:spPr>
      </p:pic>
      <p:pic>
        <p:nvPicPr>
          <p:cNvPr id="26" name="Grafik 25" descr="Ein Bild, das Essen, Teller, Platte, Geschirr enthält.&#10;&#10;Automatisch generierte Beschreibung">
            <a:extLst>
              <a:ext uri="{FF2B5EF4-FFF2-40B4-BE49-F238E27FC236}">
                <a16:creationId xmlns:a16="http://schemas.microsoft.com/office/drawing/2014/main" id="{8C74797B-1335-4032-70F7-1693F6C0FAC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25333" y="3429000"/>
            <a:ext cx="2418734" cy="1382134"/>
          </a:xfrm>
          <a:prstGeom prst="rect">
            <a:avLst/>
          </a:prstGeom>
          <a:ln>
            <a:noFill/>
          </a:ln>
          <a:effectLst>
            <a:softEdge rad="112500"/>
          </a:effectLst>
        </p:spPr>
      </p:pic>
      <p:pic>
        <p:nvPicPr>
          <p:cNvPr id="28" name="Grafik 27" descr="Ein Bild, das Essen, Mahlzeit, Erdbeere, Snack enthält.&#10;&#10;Automatisch generierte Beschreibung">
            <a:extLst>
              <a:ext uri="{FF2B5EF4-FFF2-40B4-BE49-F238E27FC236}">
                <a16:creationId xmlns:a16="http://schemas.microsoft.com/office/drawing/2014/main" id="{DED8C348-2B42-1CA0-1050-9F0B3FCCF1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70850" y="5464077"/>
            <a:ext cx="2263096" cy="1293198"/>
          </a:xfrm>
          <a:prstGeom prst="rect">
            <a:avLst/>
          </a:prstGeom>
          <a:ln>
            <a:noFill/>
          </a:ln>
          <a:effectLst>
            <a:softEdge rad="112500"/>
          </a:effectLst>
        </p:spPr>
      </p:pic>
      <p:sp>
        <p:nvSpPr>
          <p:cNvPr id="7" name="Textfeld 6">
            <a:extLst>
              <a:ext uri="{FF2B5EF4-FFF2-40B4-BE49-F238E27FC236}">
                <a16:creationId xmlns:a16="http://schemas.microsoft.com/office/drawing/2014/main" id="{453CCEDB-C520-8621-3FA8-51C0CFAC72BE}"/>
              </a:ext>
            </a:extLst>
          </p:cNvPr>
          <p:cNvSpPr txBox="1"/>
          <p:nvPr/>
        </p:nvSpPr>
        <p:spPr>
          <a:xfrm>
            <a:off x="1410880" y="2345734"/>
            <a:ext cx="1972121" cy="338554"/>
          </a:xfrm>
          <a:prstGeom prst="rect">
            <a:avLst/>
          </a:prstGeom>
          <a:noFill/>
        </p:spPr>
        <p:txBody>
          <a:bodyPr wrap="square" rtlCol="0">
            <a:spAutoFit/>
          </a:bodyPr>
          <a:lstStyle/>
          <a:p>
            <a:r>
              <a:rPr lang="de-AT" sz="1600" b="1" dirty="0">
                <a:solidFill>
                  <a:schemeClr val="accent1"/>
                </a:solidFill>
                <a:latin typeface="Sitka Display" pitchFamily="2" charset="0"/>
              </a:rPr>
              <a:t>=11,50€</a:t>
            </a:r>
          </a:p>
        </p:txBody>
      </p:sp>
      <p:sp>
        <p:nvSpPr>
          <p:cNvPr id="10" name="Textfeld 9">
            <a:extLst>
              <a:ext uri="{FF2B5EF4-FFF2-40B4-BE49-F238E27FC236}">
                <a16:creationId xmlns:a16="http://schemas.microsoft.com/office/drawing/2014/main" id="{A399150B-E60F-35CD-9608-D355CC06FC5B}"/>
              </a:ext>
            </a:extLst>
          </p:cNvPr>
          <p:cNvSpPr txBox="1"/>
          <p:nvPr/>
        </p:nvSpPr>
        <p:spPr>
          <a:xfrm>
            <a:off x="1410881" y="5890378"/>
            <a:ext cx="1972121" cy="338554"/>
          </a:xfrm>
          <a:prstGeom prst="rect">
            <a:avLst/>
          </a:prstGeom>
          <a:noFill/>
        </p:spPr>
        <p:txBody>
          <a:bodyPr wrap="square" rtlCol="0">
            <a:spAutoFit/>
          </a:bodyPr>
          <a:lstStyle/>
          <a:p>
            <a:r>
              <a:rPr lang="de-AT" sz="1600" b="1" dirty="0">
                <a:solidFill>
                  <a:schemeClr val="accent1"/>
                </a:solidFill>
                <a:latin typeface="Sitka Display" pitchFamily="2" charset="0"/>
              </a:rPr>
              <a:t>=14,30€</a:t>
            </a:r>
          </a:p>
        </p:txBody>
      </p:sp>
      <p:sp>
        <p:nvSpPr>
          <p:cNvPr id="14" name="Textfeld 13">
            <a:extLst>
              <a:ext uri="{FF2B5EF4-FFF2-40B4-BE49-F238E27FC236}">
                <a16:creationId xmlns:a16="http://schemas.microsoft.com/office/drawing/2014/main" id="{74036BEE-2603-6C63-7CD8-9FCF6D39E55D}"/>
              </a:ext>
            </a:extLst>
          </p:cNvPr>
          <p:cNvSpPr txBox="1"/>
          <p:nvPr/>
        </p:nvSpPr>
        <p:spPr>
          <a:xfrm>
            <a:off x="1410880" y="4397643"/>
            <a:ext cx="1972121" cy="338554"/>
          </a:xfrm>
          <a:prstGeom prst="rect">
            <a:avLst/>
          </a:prstGeom>
          <a:noFill/>
        </p:spPr>
        <p:txBody>
          <a:bodyPr wrap="square" rtlCol="0">
            <a:spAutoFit/>
          </a:bodyPr>
          <a:lstStyle/>
          <a:p>
            <a:r>
              <a:rPr lang="de-AT" sz="1600" b="1" dirty="0">
                <a:solidFill>
                  <a:schemeClr val="accent1"/>
                </a:solidFill>
                <a:latin typeface="Sitka Display" pitchFamily="2" charset="0"/>
              </a:rPr>
              <a:t>=9,99€</a:t>
            </a:r>
          </a:p>
        </p:txBody>
      </p:sp>
      <p:sp>
        <p:nvSpPr>
          <p:cNvPr id="15" name="Textfeld 14">
            <a:extLst>
              <a:ext uri="{FF2B5EF4-FFF2-40B4-BE49-F238E27FC236}">
                <a16:creationId xmlns:a16="http://schemas.microsoft.com/office/drawing/2014/main" id="{501FEDA0-4D79-2CF0-1978-7FB021EB58EF}"/>
              </a:ext>
            </a:extLst>
          </p:cNvPr>
          <p:cNvSpPr txBox="1"/>
          <p:nvPr/>
        </p:nvSpPr>
        <p:spPr>
          <a:xfrm>
            <a:off x="7109932" y="2399071"/>
            <a:ext cx="1972121" cy="338554"/>
          </a:xfrm>
          <a:prstGeom prst="rect">
            <a:avLst/>
          </a:prstGeom>
          <a:noFill/>
        </p:spPr>
        <p:txBody>
          <a:bodyPr wrap="square" rtlCol="0">
            <a:spAutoFit/>
          </a:bodyPr>
          <a:lstStyle/>
          <a:p>
            <a:r>
              <a:rPr lang="de-AT" sz="1600" b="1" dirty="0">
                <a:solidFill>
                  <a:schemeClr val="accent1"/>
                </a:solidFill>
                <a:latin typeface="Sitka Display" pitchFamily="2" charset="0"/>
              </a:rPr>
              <a:t>=12,50€</a:t>
            </a:r>
          </a:p>
        </p:txBody>
      </p:sp>
      <p:sp>
        <p:nvSpPr>
          <p:cNvPr id="16" name="Textfeld 15">
            <a:extLst>
              <a:ext uri="{FF2B5EF4-FFF2-40B4-BE49-F238E27FC236}">
                <a16:creationId xmlns:a16="http://schemas.microsoft.com/office/drawing/2014/main" id="{8481A135-7CD1-A755-88E4-B2ED75B64DA7}"/>
              </a:ext>
            </a:extLst>
          </p:cNvPr>
          <p:cNvSpPr txBox="1"/>
          <p:nvPr/>
        </p:nvSpPr>
        <p:spPr>
          <a:xfrm>
            <a:off x="7122997" y="4352119"/>
            <a:ext cx="1972121" cy="338554"/>
          </a:xfrm>
          <a:prstGeom prst="rect">
            <a:avLst/>
          </a:prstGeom>
          <a:noFill/>
        </p:spPr>
        <p:txBody>
          <a:bodyPr wrap="square" rtlCol="0">
            <a:spAutoFit/>
          </a:bodyPr>
          <a:lstStyle/>
          <a:p>
            <a:r>
              <a:rPr lang="de-AT" sz="1600" b="1" dirty="0">
                <a:solidFill>
                  <a:schemeClr val="accent1"/>
                </a:solidFill>
                <a:latin typeface="Sitka Display" pitchFamily="2" charset="0"/>
              </a:rPr>
              <a:t>=19,99€</a:t>
            </a:r>
          </a:p>
        </p:txBody>
      </p:sp>
      <p:sp>
        <p:nvSpPr>
          <p:cNvPr id="17" name="Textfeld 16">
            <a:extLst>
              <a:ext uri="{FF2B5EF4-FFF2-40B4-BE49-F238E27FC236}">
                <a16:creationId xmlns:a16="http://schemas.microsoft.com/office/drawing/2014/main" id="{1D1DFA3D-B8F0-3EB4-9430-B947A455AE89}"/>
              </a:ext>
            </a:extLst>
          </p:cNvPr>
          <p:cNvSpPr txBox="1"/>
          <p:nvPr/>
        </p:nvSpPr>
        <p:spPr>
          <a:xfrm>
            <a:off x="7109931" y="6019150"/>
            <a:ext cx="1972121" cy="338554"/>
          </a:xfrm>
          <a:prstGeom prst="rect">
            <a:avLst/>
          </a:prstGeom>
          <a:noFill/>
        </p:spPr>
        <p:txBody>
          <a:bodyPr wrap="square" rtlCol="0">
            <a:spAutoFit/>
          </a:bodyPr>
          <a:lstStyle/>
          <a:p>
            <a:r>
              <a:rPr lang="de-AT" sz="1600" b="1" dirty="0">
                <a:solidFill>
                  <a:schemeClr val="accent1"/>
                </a:solidFill>
                <a:latin typeface="Sitka Display" pitchFamily="2" charset="0"/>
              </a:rPr>
              <a:t>=8,50€</a:t>
            </a:r>
          </a:p>
        </p:txBody>
      </p:sp>
    </p:spTree>
    <p:extLst>
      <p:ext uri="{BB962C8B-B14F-4D97-AF65-F5344CB8AC3E}">
        <p14:creationId xmlns:p14="http://schemas.microsoft.com/office/powerpoint/2010/main" val="66265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D6BB2BF-657D-029C-098C-D34184D39180}"/>
              </a:ext>
            </a:extLst>
          </p:cNvPr>
          <p:cNvPicPr>
            <a:picLocks noChangeAspect="1"/>
          </p:cNvPicPr>
          <p:nvPr/>
        </p:nvPicPr>
        <p:blipFill rotWithShape="1">
          <a:blip r:embed="rId4">
            <a:alphaModFix amt="50000"/>
          </a:blip>
          <a:srcRect l="3802" t="3886" r="3038" b="21186"/>
          <a:stretch/>
        </p:blipFill>
        <p:spPr>
          <a:xfrm>
            <a:off x="0" y="26407"/>
            <a:ext cx="12192000" cy="6881460"/>
          </a:xfrm>
          <a:prstGeom prst="rect">
            <a:avLst/>
          </a:prstGeom>
        </p:spPr>
      </p:pic>
      <p:sp>
        <p:nvSpPr>
          <p:cNvPr id="7" name="Textfeld 6">
            <a:extLst>
              <a:ext uri="{FF2B5EF4-FFF2-40B4-BE49-F238E27FC236}">
                <a16:creationId xmlns:a16="http://schemas.microsoft.com/office/drawing/2014/main" id="{7D4C6942-C11B-AD0C-D9CF-AF95DE6D4F33}"/>
              </a:ext>
            </a:extLst>
          </p:cNvPr>
          <p:cNvSpPr txBox="1"/>
          <p:nvPr/>
        </p:nvSpPr>
        <p:spPr>
          <a:xfrm>
            <a:off x="554684" y="9832"/>
            <a:ext cx="5338917"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800" b="1" i="0" u="none" strike="noStrike" kern="1200" cap="none" spc="0" normalizeH="0" baseline="0" noProof="0" dirty="0">
                <a:ln>
                  <a:noFill/>
                </a:ln>
                <a:solidFill>
                  <a:srgbClr val="374151"/>
                </a:solidFill>
                <a:effectLst/>
                <a:uLnTx/>
                <a:uFillTx/>
                <a:latin typeface="Söhne"/>
                <a:ea typeface="+mn-ea"/>
                <a:cs typeface="+mn-cs"/>
              </a:rPr>
            </a:br>
            <a:r>
              <a:rPr kumimoji="0" lang="de-DE" sz="24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öhne"/>
                <a:ea typeface="+mn-ea"/>
                <a:cs typeface="+mn-cs"/>
              </a:rPr>
              <a:t>Vorspeisen</a:t>
            </a:r>
          </a:p>
        </p:txBody>
      </p:sp>
      <p:sp>
        <p:nvSpPr>
          <p:cNvPr id="8" name="Textfeld 7">
            <a:extLst>
              <a:ext uri="{FF2B5EF4-FFF2-40B4-BE49-F238E27FC236}">
                <a16:creationId xmlns:a16="http://schemas.microsoft.com/office/drawing/2014/main" id="{D3D561B7-A0DB-1015-99B9-2BA5A6E62B52}"/>
              </a:ext>
            </a:extLst>
          </p:cNvPr>
          <p:cNvSpPr txBox="1"/>
          <p:nvPr/>
        </p:nvSpPr>
        <p:spPr>
          <a:xfrm>
            <a:off x="6233654" y="9832"/>
            <a:ext cx="5338917"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800" b="1" i="0" u="none" strike="noStrike" kern="1200" cap="none" spc="0" normalizeH="0" baseline="0" noProof="0" dirty="0">
                <a:ln>
                  <a:noFill/>
                </a:ln>
                <a:solidFill>
                  <a:srgbClr val="374151"/>
                </a:solidFill>
                <a:effectLst/>
                <a:uLnTx/>
                <a:uFillTx/>
                <a:latin typeface="Söhne"/>
                <a:ea typeface="+mn-ea"/>
                <a:cs typeface="+mn-cs"/>
              </a:rPr>
            </a:br>
            <a:r>
              <a:rPr kumimoji="0" lang="de-DE" sz="24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öhne"/>
                <a:ea typeface="+mn-ea"/>
                <a:cs typeface="+mn-cs"/>
              </a:rPr>
              <a:t>Vorspeisen</a:t>
            </a:r>
          </a:p>
        </p:txBody>
      </p:sp>
      <p:sp>
        <p:nvSpPr>
          <p:cNvPr id="9" name="Textfeld 8">
            <a:extLst>
              <a:ext uri="{FF2B5EF4-FFF2-40B4-BE49-F238E27FC236}">
                <a16:creationId xmlns:a16="http://schemas.microsoft.com/office/drawing/2014/main" id="{6C750E87-C004-1C88-0F95-049C36BC024E}"/>
              </a:ext>
            </a:extLst>
          </p:cNvPr>
          <p:cNvSpPr txBox="1"/>
          <p:nvPr/>
        </p:nvSpPr>
        <p:spPr>
          <a:xfrm>
            <a:off x="216310" y="1388788"/>
            <a:ext cx="2310583"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itka Display" pitchFamily="2" charset="0"/>
                <a:ea typeface="+mn-ea"/>
                <a:cs typeface="+mn-cs"/>
                <a:sym typeface="Wingdings" panose="05000000000000000000" pitchFamily="2" charset="2"/>
              </a:rPr>
              <a:t> </a:t>
            </a:r>
            <a:r>
              <a:rPr kumimoji="0" lang="de-DE" sz="20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itka Display" pitchFamily="2" charset="0"/>
                <a:ea typeface="+mn-ea"/>
                <a:cs typeface="+mn-cs"/>
              </a:rPr>
              <a:t>Suppen</a:t>
            </a:r>
            <a:endParaRPr kumimoji="0" lang="de-DE" sz="2000" b="1" i="1" u="none" strike="noStrike" kern="1200" cap="none" spc="0" normalizeH="0" baseline="0" noProof="0" dirty="0">
              <a:ln>
                <a:noFill/>
              </a:ln>
              <a:solidFill>
                <a:srgbClr val="0070C0"/>
              </a:solidFill>
              <a:effectLst>
                <a:outerShdw blurRad="50800" dist="38100" algn="l" rotWithShape="0">
                  <a:prstClr val="black">
                    <a:alpha val="40000"/>
                  </a:prstClr>
                </a:outerShdw>
              </a:effectLst>
              <a:uLnTx/>
              <a:uFillTx/>
              <a:latin typeface="Sitka Display" pitchFamily="2" charset="0"/>
              <a:ea typeface="+mn-ea"/>
              <a:cs typeface="+mn-cs"/>
            </a:endParaRPr>
          </a:p>
        </p:txBody>
      </p:sp>
      <p:sp>
        <p:nvSpPr>
          <p:cNvPr id="10" name="Textfeld 9">
            <a:extLst>
              <a:ext uri="{FF2B5EF4-FFF2-40B4-BE49-F238E27FC236}">
                <a16:creationId xmlns:a16="http://schemas.microsoft.com/office/drawing/2014/main" id="{2D0F4E99-E045-B9B6-EDA9-FBB560E15DD2}"/>
              </a:ext>
            </a:extLst>
          </p:cNvPr>
          <p:cNvSpPr txBox="1"/>
          <p:nvPr/>
        </p:nvSpPr>
        <p:spPr>
          <a:xfrm>
            <a:off x="948815" y="1814403"/>
            <a:ext cx="3215209" cy="16004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Meeresfrüchtesuppe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Kokosnuss-Currysuppe mit Hühnchen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Mais-</a:t>
            </a:r>
            <a:r>
              <a:rPr kumimoji="0" lang="de-AT" sz="1400" b="0" i="0" u="none" strike="noStrike" kern="1200" cap="none" spc="0" normalizeH="0" baseline="0" noProof="0" dirty="0" err="1">
                <a:ln>
                  <a:noFill/>
                </a:ln>
                <a:solidFill>
                  <a:srgbClr val="374151"/>
                </a:solidFill>
                <a:effectLst/>
                <a:uLnTx/>
                <a:uFillTx/>
                <a:latin typeface="Sitka Display" pitchFamily="2" charset="0"/>
                <a:ea typeface="+mn-ea"/>
                <a:cs typeface="+mn-cs"/>
              </a:rPr>
              <a:t>Chowder</a:t>
            </a: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 mit Speck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Tomatensuppe mit geröstetem Knoblauch und Basilikum</a:t>
            </a:r>
            <a:endParaRPr lang="de-AT" sz="1400" dirty="0">
              <a:solidFill>
                <a:srgbClr val="374151"/>
              </a:solidFill>
              <a:latin typeface="Sitka Display"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Linsensuppe mit Karotten und Spinat	</a:t>
            </a:r>
            <a:endParaRPr kumimoji="0" lang="de-AT"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11" name="Gerader Verbinder 10">
            <a:extLst>
              <a:ext uri="{FF2B5EF4-FFF2-40B4-BE49-F238E27FC236}">
                <a16:creationId xmlns:a16="http://schemas.microsoft.com/office/drawing/2014/main" id="{01A7DE8B-7207-E98F-448A-21B8DDF17DA1}"/>
              </a:ext>
            </a:extLst>
          </p:cNvPr>
          <p:cNvCxnSpPr>
            <a:cxnSpLocks/>
          </p:cNvCxnSpPr>
          <p:nvPr/>
        </p:nvCxnSpPr>
        <p:spPr>
          <a:xfrm>
            <a:off x="1234789" y="779611"/>
            <a:ext cx="3978705" cy="0"/>
          </a:xfrm>
          <a:prstGeom prst="line">
            <a:avLst/>
          </a:prstGeom>
          <a:ln w="9525">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2" name="Gerader Verbinder 11">
            <a:extLst>
              <a:ext uri="{FF2B5EF4-FFF2-40B4-BE49-F238E27FC236}">
                <a16:creationId xmlns:a16="http://schemas.microsoft.com/office/drawing/2014/main" id="{0AEE6D37-A20D-8305-E4C3-DF148CC963D9}"/>
              </a:ext>
            </a:extLst>
          </p:cNvPr>
          <p:cNvCxnSpPr>
            <a:cxnSpLocks/>
          </p:cNvCxnSpPr>
          <p:nvPr/>
        </p:nvCxnSpPr>
        <p:spPr>
          <a:xfrm>
            <a:off x="7002249" y="759573"/>
            <a:ext cx="3978705" cy="0"/>
          </a:xfrm>
          <a:prstGeom prst="line">
            <a:avLst/>
          </a:prstGeom>
          <a:ln w="9525">
            <a:solidFill>
              <a:srgbClr val="002060"/>
            </a:solidFill>
          </a:ln>
        </p:spPr>
        <p:style>
          <a:lnRef idx="2">
            <a:schemeClr val="accent1"/>
          </a:lnRef>
          <a:fillRef idx="0">
            <a:schemeClr val="accent1"/>
          </a:fillRef>
          <a:effectRef idx="1">
            <a:schemeClr val="accent1"/>
          </a:effectRef>
          <a:fontRef idx="minor">
            <a:schemeClr val="tx1"/>
          </a:fontRef>
        </p:style>
      </p:cxnSp>
      <p:pic>
        <p:nvPicPr>
          <p:cNvPr id="1026" name="Picture 2" descr="Suppe - Kostenlose lebensmittel Icons">
            <a:extLst>
              <a:ext uri="{FF2B5EF4-FFF2-40B4-BE49-F238E27FC236}">
                <a16:creationId xmlns:a16="http://schemas.microsoft.com/office/drawing/2014/main" id="{9E42E237-26C3-FADB-3EFD-B62E80D6490C}"/>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0081" y="1152521"/>
            <a:ext cx="809757" cy="8097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7C8014F4-DCB3-8621-4F72-D729F40B0678}"/>
              </a:ext>
            </a:extLst>
          </p:cNvPr>
          <p:cNvSpPr txBox="1"/>
          <p:nvPr/>
        </p:nvSpPr>
        <p:spPr>
          <a:xfrm>
            <a:off x="639852" y="3720841"/>
            <a:ext cx="2310583"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itka Display" pitchFamily="2" charset="0"/>
                <a:ea typeface="+mn-ea"/>
                <a:cs typeface="+mn-cs"/>
                <a:sym typeface="Wingdings" panose="05000000000000000000" pitchFamily="2" charset="2"/>
              </a:rPr>
              <a:t> Meeresfrüchte</a:t>
            </a:r>
            <a:endParaRPr kumimoji="0" lang="de-DE" sz="2000" b="1" i="1" u="none" strike="noStrike" kern="1200" cap="none" spc="0" normalizeH="0" baseline="0" noProof="0" dirty="0">
              <a:ln>
                <a:noFill/>
              </a:ln>
              <a:solidFill>
                <a:srgbClr val="0070C0"/>
              </a:solidFill>
              <a:effectLst>
                <a:outerShdw blurRad="50800" dist="38100" algn="l" rotWithShape="0">
                  <a:prstClr val="black">
                    <a:alpha val="40000"/>
                  </a:prstClr>
                </a:outerShdw>
              </a:effectLst>
              <a:uLnTx/>
              <a:uFillTx/>
              <a:latin typeface="Sitka Display" pitchFamily="2" charset="0"/>
              <a:ea typeface="+mn-ea"/>
              <a:cs typeface="+mn-cs"/>
            </a:endParaRPr>
          </a:p>
        </p:txBody>
      </p:sp>
      <p:sp>
        <p:nvSpPr>
          <p:cNvPr id="14" name="Textfeld 13">
            <a:extLst>
              <a:ext uri="{FF2B5EF4-FFF2-40B4-BE49-F238E27FC236}">
                <a16:creationId xmlns:a16="http://schemas.microsoft.com/office/drawing/2014/main" id="{88D2BD3B-C03E-9A00-AAB9-2AD6508D6A75}"/>
              </a:ext>
            </a:extLst>
          </p:cNvPr>
          <p:cNvSpPr txBox="1"/>
          <p:nvPr/>
        </p:nvSpPr>
        <p:spPr>
          <a:xfrm>
            <a:off x="958645" y="4223523"/>
            <a:ext cx="3156156" cy="116955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Ceviche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Gegrillte Calamari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Kokos-Shrimps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Frischer Meeresfrüchtesalat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prstClr val="black"/>
              </a:solidFill>
              <a:effectLst/>
              <a:uLnTx/>
              <a:uFillTx/>
              <a:latin typeface="Sitka Display" pitchFamily="2" charset="0"/>
              <a:ea typeface="+mn-ea"/>
              <a:cs typeface="+mn-cs"/>
            </a:endParaRPr>
          </a:p>
        </p:txBody>
      </p:sp>
      <p:pic>
        <p:nvPicPr>
          <p:cNvPr id="1032" name="Picture 8" descr="Meeresfrüchte - Kostenlose lebensmittel Icons">
            <a:extLst>
              <a:ext uri="{FF2B5EF4-FFF2-40B4-BE49-F238E27FC236}">
                <a16:creationId xmlns:a16="http://schemas.microsoft.com/office/drawing/2014/main" id="{909BE40E-4BCD-68B6-15C7-33A56F48D9C2}"/>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0650" y="3820137"/>
            <a:ext cx="809757" cy="809757"/>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6E76FA4-F0CC-D716-CC2C-E5DFBF34BD8E}"/>
              </a:ext>
            </a:extLst>
          </p:cNvPr>
          <p:cNvSpPr txBox="1"/>
          <p:nvPr/>
        </p:nvSpPr>
        <p:spPr>
          <a:xfrm>
            <a:off x="6386054" y="3732776"/>
            <a:ext cx="2750993"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itka Display" pitchFamily="2" charset="0"/>
                <a:ea typeface="+mn-ea"/>
                <a:cs typeface="+mn-cs"/>
                <a:sym typeface="Wingdings" panose="05000000000000000000" pitchFamily="2" charset="2"/>
              </a:rPr>
              <a:t> </a:t>
            </a:r>
            <a:r>
              <a:rPr kumimoji="0" lang="de-DE" sz="20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itka Display" pitchFamily="2" charset="0"/>
                <a:ea typeface="+mn-ea"/>
                <a:cs typeface="+mn-cs"/>
              </a:rPr>
              <a:t>Fingerfood/Snacks</a:t>
            </a:r>
            <a:endParaRPr kumimoji="0" lang="de-DE" sz="2000" b="1" i="1" u="none" strike="noStrike" kern="1200" cap="none" spc="0" normalizeH="0" baseline="0" noProof="0" dirty="0">
              <a:ln>
                <a:noFill/>
              </a:ln>
              <a:solidFill>
                <a:srgbClr val="0070C0"/>
              </a:solidFill>
              <a:effectLst>
                <a:outerShdw blurRad="50800" dist="38100" algn="l" rotWithShape="0">
                  <a:prstClr val="black">
                    <a:alpha val="40000"/>
                  </a:prstClr>
                </a:outerShdw>
              </a:effectLst>
              <a:uLnTx/>
              <a:uFillTx/>
              <a:latin typeface="Sitka Display" pitchFamily="2" charset="0"/>
              <a:ea typeface="+mn-ea"/>
              <a:cs typeface="+mn-cs"/>
            </a:endParaRPr>
          </a:p>
        </p:txBody>
      </p:sp>
      <p:sp>
        <p:nvSpPr>
          <p:cNvPr id="16" name="Textfeld 15">
            <a:extLst>
              <a:ext uri="{FF2B5EF4-FFF2-40B4-BE49-F238E27FC236}">
                <a16:creationId xmlns:a16="http://schemas.microsoft.com/office/drawing/2014/main" id="{0D631B20-D1D7-30F1-9670-D7509FE2F760}"/>
              </a:ext>
            </a:extLst>
          </p:cNvPr>
          <p:cNvSpPr txBox="1"/>
          <p:nvPr/>
        </p:nvSpPr>
        <p:spPr>
          <a:xfrm>
            <a:off x="6870522" y="1788897"/>
            <a:ext cx="2614980" cy="144655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Mango-Avocado-Salsa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Bruschetta mit Tomaten und Basilikum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Frittierte Zucchini-Sticks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Gazpacho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036" name="Picture 12" descr="Gemüse - Kostenlose lebensmittel Icons">
            <a:extLst>
              <a:ext uri="{FF2B5EF4-FFF2-40B4-BE49-F238E27FC236}">
                <a16:creationId xmlns:a16="http://schemas.microsoft.com/office/drawing/2014/main" id="{D7A5A7F8-E9CD-C5CB-7035-3CE4B798F54B}"/>
              </a:ext>
            </a:extLst>
          </p:cNvPr>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91714" y="1294596"/>
            <a:ext cx="810000" cy="810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feld 16">
            <a:extLst>
              <a:ext uri="{FF2B5EF4-FFF2-40B4-BE49-F238E27FC236}">
                <a16:creationId xmlns:a16="http://schemas.microsoft.com/office/drawing/2014/main" id="{A41A002C-62BF-71FC-CA07-05281353F9FD}"/>
              </a:ext>
            </a:extLst>
          </p:cNvPr>
          <p:cNvSpPr txBox="1"/>
          <p:nvPr/>
        </p:nvSpPr>
        <p:spPr>
          <a:xfrm>
            <a:off x="6779541" y="4177181"/>
            <a:ext cx="2875736"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Frische hausgemachte Guacamole mit Tortilla-Chips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Knusprige Fisch-Tacos mit einer würzigen Salsa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Mini-Caprese-Spieße mit Mozzarella, Kirschtomaten und Basilikum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Knusprige Chicken </a:t>
            </a:r>
            <a:r>
              <a:rPr kumimoji="0" lang="de-AT" sz="1400" b="0" i="0" u="none" strike="noStrike" kern="1200" cap="none" spc="0" normalizeH="0" baseline="0" noProof="0" dirty="0" err="1">
                <a:ln>
                  <a:noFill/>
                </a:ln>
                <a:solidFill>
                  <a:srgbClr val="374151"/>
                </a:solidFill>
                <a:effectLst/>
                <a:uLnTx/>
                <a:uFillTx/>
                <a:latin typeface="Sitka Display" pitchFamily="2" charset="0"/>
                <a:ea typeface="+mn-ea"/>
                <a:cs typeface="+mn-cs"/>
              </a:rPr>
              <a:t>Wings</a:t>
            </a:r>
            <a:r>
              <a:rPr kumimoji="0" lang="de-AT" sz="1400" b="0" i="0" u="none" strike="noStrike" kern="1200" cap="none" spc="0" normalizeH="0" baseline="0" noProof="0" dirty="0">
                <a:ln>
                  <a:noFill/>
                </a:ln>
                <a:solidFill>
                  <a:srgbClr val="374151"/>
                </a:solidFill>
                <a:effectLst/>
                <a:uLnTx/>
                <a:uFillTx/>
                <a:latin typeface="Sitka Display" pitchFamily="2" charset="0"/>
                <a:ea typeface="+mn-ea"/>
                <a:cs typeface="+mn-cs"/>
              </a:rPr>
              <a:t> mit einer Auswahl an Dipsaucen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AT" sz="1400" b="0" i="0" u="none" strike="noStrike" kern="1200" cap="none" spc="0" normalizeH="0" baseline="0" noProof="0" dirty="0">
              <a:ln>
                <a:noFill/>
              </a:ln>
              <a:solidFill>
                <a:prstClr val="black"/>
              </a:solidFill>
              <a:effectLst/>
              <a:uLnTx/>
              <a:uFillTx/>
              <a:latin typeface="Sitka Display" pitchFamily="2" charset="0"/>
              <a:ea typeface="+mn-ea"/>
              <a:cs typeface="+mn-cs"/>
            </a:endParaRPr>
          </a:p>
        </p:txBody>
      </p:sp>
      <p:sp>
        <p:nvSpPr>
          <p:cNvPr id="20" name="Textfeld 19">
            <a:extLst>
              <a:ext uri="{FF2B5EF4-FFF2-40B4-BE49-F238E27FC236}">
                <a16:creationId xmlns:a16="http://schemas.microsoft.com/office/drawing/2014/main" id="{E8F172E1-D9E9-79D4-0163-66BF7634F0E6}"/>
              </a:ext>
            </a:extLst>
          </p:cNvPr>
          <p:cNvSpPr txBox="1"/>
          <p:nvPr/>
        </p:nvSpPr>
        <p:spPr>
          <a:xfrm>
            <a:off x="6392163" y="1388787"/>
            <a:ext cx="2310583"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itka Display" pitchFamily="2" charset="0"/>
                <a:ea typeface="+mn-ea"/>
                <a:cs typeface="+mn-cs"/>
                <a:sym typeface="Wingdings" panose="05000000000000000000" pitchFamily="2" charset="2"/>
              </a:rPr>
              <a:t> </a:t>
            </a:r>
            <a:r>
              <a:rPr kumimoji="0" lang="de-DE" sz="2000" b="1" i="1" u="none" strike="noStrike" kern="1200" cap="none" spc="0" normalizeH="0" baseline="0" noProof="0" dirty="0">
                <a:ln>
                  <a:noFill/>
                </a:ln>
                <a:solidFill>
                  <a:srgbClr val="156082"/>
                </a:solidFill>
                <a:effectLst>
                  <a:outerShdw blurRad="50800" dist="38100" algn="l" rotWithShape="0">
                    <a:prstClr val="black">
                      <a:alpha val="40000"/>
                    </a:prstClr>
                  </a:outerShdw>
                </a:effectLst>
                <a:uLnTx/>
                <a:uFillTx/>
                <a:latin typeface="Sitka Display" pitchFamily="2" charset="0"/>
                <a:ea typeface="+mn-ea"/>
                <a:cs typeface="+mn-cs"/>
              </a:rPr>
              <a:t>Gemüsebasiert</a:t>
            </a:r>
            <a:endParaRPr kumimoji="0" lang="de-DE" sz="2000" b="1" i="1" u="none" strike="noStrike" kern="1200" cap="none" spc="0" normalizeH="0" baseline="0" noProof="0" dirty="0">
              <a:ln>
                <a:noFill/>
              </a:ln>
              <a:solidFill>
                <a:srgbClr val="0070C0"/>
              </a:solidFill>
              <a:effectLst>
                <a:outerShdw blurRad="50800" dist="38100" algn="l" rotWithShape="0">
                  <a:prstClr val="black">
                    <a:alpha val="40000"/>
                  </a:prstClr>
                </a:outerShdw>
              </a:effectLst>
              <a:uLnTx/>
              <a:uFillTx/>
              <a:latin typeface="Sitka Display" pitchFamily="2" charset="0"/>
              <a:ea typeface="+mn-ea"/>
              <a:cs typeface="+mn-cs"/>
            </a:endParaRPr>
          </a:p>
        </p:txBody>
      </p:sp>
      <p:pic>
        <p:nvPicPr>
          <p:cNvPr id="1038" name="Picture 14" descr="Chips And Dip Icons - Free SVG &amp; PNG Chips And Dip Images - Noun Project">
            <a:extLst>
              <a:ext uri="{FF2B5EF4-FFF2-40B4-BE49-F238E27FC236}">
                <a16:creationId xmlns:a16="http://schemas.microsoft.com/office/drawing/2014/main" id="{12B02AA8-3C63-44A9-580F-293AE864C1E6}"/>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42148" y="3772181"/>
            <a:ext cx="810000" cy="81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36.004 Besteck Icon Bilder, Stockfotos, 3D-Objekte und Vektorgrafiken |  Shutterstock">
            <a:extLst>
              <a:ext uri="{FF2B5EF4-FFF2-40B4-BE49-F238E27FC236}">
                <a16:creationId xmlns:a16="http://schemas.microsoft.com/office/drawing/2014/main" id="{EC4A1BEC-6759-82B2-7B2D-77710C0AF59F}"/>
              </a:ext>
            </a:extLst>
          </p:cNvPr>
          <p:cNvPicPr>
            <a:picLocks noChangeAspect="1" noChangeArrowheads="1"/>
          </p:cNvPicPr>
          <p:nvPr/>
        </p:nvPicPr>
        <p:blipFill>
          <a:blip r:embed="rId9">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77706" y="6052894"/>
            <a:ext cx="942217" cy="9422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36.004 Besteck Icon Bilder, Stockfotos, 3D-Objekte und Vektorgrafiken |  Shutterstock">
            <a:extLst>
              <a:ext uri="{FF2B5EF4-FFF2-40B4-BE49-F238E27FC236}">
                <a16:creationId xmlns:a16="http://schemas.microsoft.com/office/drawing/2014/main" id="{5C87D335-0BE7-6249-7A57-E5287B36A797}"/>
              </a:ext>
            </a:extLst>
          </p:cNvPr>
          <p:cNvPicPr>
            <a:picLocks noChangeAspect="1" noChangeArrowheads="1"/>
          </p:cNvPicPr>
          <p:nvPr/>
        </p:nvPicPr>
        <p:blipFill>
          <a:blip r:embed="rId9">
            <a:duotone>
              <a:prstClr val="black"/>
              <a:schemeClr val="accent1">
                <a:tint val="45000"/>
                <a:satMod val="400000"/>
              </a:schemeClr>
            </a:duotone>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30114" y="6051911"/>
            <a:ext cx="943200" cy="943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563307FE-A689-9DC8-5711-89BB95AA946B}"/>
              </a:ext>
            </a:extLst>
          </p:cNvPr>
          <p:cNvSpPr txBox="1"/>
          <p:nvPr/>
        </p:nvSpPr>
        <p:spPr>
          <a:xfrm>
            <a:off x="4205062" y="1699596"/>
            <a:ext cx="1020263" cy="2062103"/>
          </a:xfrm>
          <a:prstGeom prst="rect">
            <a:avLst/>
          </a:prstGeom>
          <a:noFill/>
        </p:spPr>
        <p:txBody>
          <a:bodyPr wrap="square" rtlCol="0">
            <a:spAutoFit/>
          </a:bodyPr>
          <a:lstStyle/>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10,75€</a:t>
            </a:r>
          </a:p>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9,99€</a:t>
            </a:r>
          </a:p>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9,50€</a:t>
            </a:r>
          </a:p>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11,20€</a:t>
            </a:r>
          </a:p>
          <a:p>
            <a:endPar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endParaRPr>
          </a:p>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7,50€</a:t>
            </a:r>
          </a:p>
          <a:p>
            <a:endParaRPr kumimoji="0" lang="de-AT" sz="1600" b="0" i="0" strike="noStrike" kern="1200" cap="none" spc="0" normalizeH="0" baseline="0" noProof="0" dirty="0">
              <a:ln>
                <a:noFill/>
              </a:ln>
              <a:solidFill>
                <a:srgbClr val="374151"/>
              </a:solidFill>
              <a:effectLst/>
              <a:uLnTx/>
              <a:uFillTx/>
              <a:latin typeface="Sitka Display" pitchFamily="2" charset="0"/>
              <a:ea typeface="+mn-ea"/>
              <a:cs typeface="+mn-cs"/>
            </a:endParaRPr>
          </a:p>
          <a:p>
            <a:endParaRPr lang="de-AT" sz="1600" dirty="0"/>
          </a:p>
        </p:txBody>
      </p:sp>
      <p:sp>
        <p:nvSpPr>
          <p:cNvPr id="5" name="Textfeld 4">
            <a:extLst>
              <a:ext uri="{FF2B5EF4-FFF2-40B4-BE49-F238E27FC236}">
                <a16:creationId xmlns:a16="http://schemas.microsoft.com/office/drawing/2014/main" id="{A7FCE5E7-D09D-DC9A-F928-C7A12988DED7}"/>
              </a:ext>
            </a:extLst>
          </p:cNvPr>
          <p:cNvSpPr txBox="1"/>
          <p:nvPr/>
        </p:nvSpPr>
        <p:spPr>
          <a:xfrm>
            <a:off x="4205062" y="4103114"/>
            <a:ext cx="1020263" cy="1569660"/>
          </a:xfrm>
          <a:prstGeom prst="rect">
            <a:avLst/>
          </a:prstGeom>
          <a:noFill/>
        </p:spPr>
        <p:txBody>
          <a:bodyPr wrap="square" rtlCol="0">
            <a:spAutoFit/>
          </a:bodyPr>
          <a:lstStyle/>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15,15€</a:t>
            </a:r>
          </a:p>
          <a:p>
            <a:r>
              <a:rPr lang="de-AT" sz="1600" b="1" dirty="0">
                <a:solidFill>
                  <a:schemeClr val="accent1"/>
                </a:solidFill>
                <a:latin typeface="Sitka Display" pitchFamily="2" charset="0"/>
              </a:rPr>
              <a:t>20,50€</a:t>
            </a:r>
          </a:p>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17,35€</a:t>
            </a:r>
          </a:p>
          <a:p>
            <a:r>
              <a:rPr lang="de-AT" sz="1600" b="1" dirty="0">
                <a:solidFill>
                  <a:schemeClr val="accent1"/>
                </a:solidFill>
                <a:latin typeface="Sitka Display" pitchFamily="2" charset="0"/>
              </a:rPr>
              <a:t>15,50€</a:t>
            </a:r>
            <a:endPar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endParaRPr>
          </a:p>
          <a:p>
            <a:endParaRPr kumimoji="0" lang="de-AT" sz="1600" b="0" i="0" strike="noStrike" kern="1200" cap="none" spc="0" normalizeH="0" baseline="0" noProof="0" dirty="0">
              <a:ln>
                <a:noFill/>
              </a:ln>
              <a:solidFill>
                <a:srgbClr val="374151"/>
              </a:solidFill>
              <a:effectLst/>
              <a:uLnTx/>
              <a:uFillTx/>
              <a:latin typeface="Sitka Display" pitchFamily="2" charset="0"/>
              <a:ea typeface="+mn-ea"/>
              <a:cs typeface="+mn-cs"/>
            </a:endParaRPr>
          </a:p>
          <a:p>
            <a:endParaRPr lang="de-AT" sz="1600" dirty="0"/>
          </a:p>
        </p:txBody>
      </p:sp>
      <p:sp>
        <p:nvSpPr>
          <p:cNvPr id="6" name="Textfeld 5">
            <a:extLst>
              <a:ext uri="{FF2B5EF4-FFF2-40B4-BE49-F238E27FC236}">
                <a16:creationId xmlns:a16="http://schemas.microsoft.com/office/drawing/2014/main" id="{C1C40026-84CC-774B-0988-8E16B97CF837}"/>
              </a:ext>
            </a:extLst>
          </p:cNvPr>
          <p:cNvSpPr txBox="1"/>
          <p:nvPr/>
        </p:nvSpPr>
        <p:spPr>
          <a:xfrm>
            <a:off x="9655276" y="1666115"/>
            <a:ext cx="1020263" cy="1815882"/>
          </a:xfrm>
          <a:prstGeom prst="rect">
            <a:avLst/>
          </a:prstGeom>
          <a:noFill/>
        </p:spPr>
        <p:txBody>
          <a:bodyPr wrap="square" rtlCol="0">
            <a:spAutoFit/>
          </a:bodyPr>
          <a:lstStyle/>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9,80€</a:t>
            </a:r>
          </a:p>
          <a:p>
            <a:r>
              <a:rPr lang="de-AT" sz="1600" b="1" dirty="0">
                <a:solidFill>
                  <a:schemeClr val="accent1"/>
                </a:solidFill>
                <a:latin typeface="Sitka Display" pitchFamily="2" charset="0"/>
              </a:rPr>
              <a:t>7,90€</a:t>
            </a:r>
          </a:p>
          <a:p>
            <a:endPar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endParaRPr>
          </a:p>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11,50€</a:t>
            </a:r>
          </a:p>
          <a:p>
            <a:r>
              <a:rPr lang="de-AT" sz="1600" b="1" dirty="0">
                <a:solidFill>
                  <a:schemeClr val="accent1"/>
                </a:solidFill>
                <a:latin typeface="Sitka Display" pitchFamily="2" charset="0"/>
              </a:rPr>
              <a:t>12,50€</a:t>
            </a:r>
            <a:endPar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endParaRPr>
          </a:p>
          <a:p>
            <a:endParaRPr kumimoji="0" lang="de-AT" sz="1600" b="0" i="0" strike="noStrike" kern="1200" cap="none" spc="0" normalizeH="0" baseline="0" noProof="0" dirty="0">
              <a:ln>
                <a:noFill/>
              </a:ln>
              <a:solidFill>
                <a:srgbClr val="374151"/>
              </a:solidFill>
              <a:effectLst/>
              <a:uLnTx/>
              <a:uFillTx/>
              <a:latin typeface="Sitka Display" pitchFamily="2" charset="0"/>
              <a:ea typeface="+mn-ea"/>
              <a:cs typeface="+mn-cs"/>
            </a:endParaRPr>
          </a:p>
          <a:p>
            <a:endParaRPr lang="de-AT" sz="1600" dirty="0"/>
          </a:p>
        </p:txBody>
      </p:sp>
      <p:sp>
        <p:nvSpPr>
          <p:cNvPr id="18" name="Textfeld 17">
            <a:extLst>
              <a:ext uri="{FF2B5EF4-FFF2-40B4-BE49-F238E27FC236}">
                <a16:creationId xmlns:a16="http://schemas.microsoft.com/office/drawing/2014/main" id="{5B2947CD-5D9A-4C05-F33A-C1427F8F2E22}"/>
              </a:ext>
            </a:extLst>
          </p:cNvPr>
          <p:cNvSpPr txBox="1"/>
          <p:nvPr/>
        </p:nvSpPr>
        <p:spPr>
          <a:xfrm>
            <a:off x="9655277" y="4177181"/>
            <a:ext cx="1020263" cy="1815882"/>
          </a:xfrm>
          <a:prstGeom prst="rect">
            <a:avLst/>
          </a:prstGeom>
          <a:noFill/>
        </p:spPr>
        <p:txBody>
          <a:bodyPr wrap="square" rtlCol="0">
            <a:spAutoFit/>
          </a:bodyPr>
          <a:lstStyle/>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13,99€</a:t>
            </a:r>
          </a:p>
          <a:p>
            <a:endPar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endParaRPr>
          </a:p>
          <a:p>
            <a:r>
              <a:rPr lang="de-AT" sz="1600" b="1" dirty="0">
                <a:solidFill>
                  <a:schemeClr val="accent1"/>
                </a:solidFill>
                <a:latin typeface="Sitka Display" pitchFamily="2" charset="0"/>
              </a:rPr>
              <a:t>12,785€</a:t>
            </a:r>
          </a:p>
          <a:p>
            <a:endPar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endParaRPr>
          </a:p>
          <a:p>
            <a:r>
              <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rPr>
              <a:t>11,75€</a:t>
            </a:r>
          </a:p>
          <a:p>
            <a:endParaRPr lang="de-AT" sz="1600" b="1" dirty="0">
              <a:solidFill>
                <a:schemeClr val="accent1"/>
              </a:solidFill>
              <a:latin typeface="Sitka Display" pitchFamily="2" charset="0"/>
            </a:endParaRPr>
          </a:p>
          <a:p>
            <a:r>
              <a:rPr lang="de-AT" sz="1600" b="1" dirty="0">
                <a:solidFill>
                  <a:schemeClr val="accent1"/>
                </a:solidFill>
                <a:latin typeface="Sitka Display" pitchFamily="2" charset="0"/>
              </a:rPr>
              <a:t>14,50€</a:t>
            </a:r>
            <a:endParaRPr kumimoji="0" lang="de-AT" sz="1600" b="1" i="0" strike="noStrike" kern="1200" cap="none" spc="0" normalizeH="0" baseline="0" noProof="0" dirty="0">
              <a:ln>
                <a:noFill/>
              </a:ln>
              <a:solidFill>
                <a:schemeClr val="accent1"/>
              </a:solidFill>
              <a:effectLst/>
              <a:uLnTx/>
              <a:uFillTx/>
              <a:latin typeface="Sitka Display" pitchFamily="2" charset="0"/>
              <a:ea typeface="+mn-ea"/>
              <a:cs typeface="+mn-cs"/>
            </a:endParaRPr>
          </a:p>
        </p:txBody>
      </p:sp>
    </p:spTree>
    <p:extLst>
      <p:ext uri="{BB962C8B-B14F-4D97-AF65-F5344CB8AC3E}">
        <p14:creationId xmlns:p14="http://schemas.microsoft.com/office/powerpoint/2010/main" val="23636113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Breitbild</PresentationFormat>
  <Paragraphs>121</Paragraphs>
  <Slides>3</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vt:i4>
      </vt:variant>
    </vt:vector>
  </HeadingPairs>
  <TitlesOfParts>
    <vt:vector size="9" baseType="lpstr">
      <vt:lpstr>Aptos</vt:lpstr>
      <vt:lpstr>Aptos Display</vt:lpstr>
      <vt:lpstr>Arial</vt:lpstr>
      <vt:lpstr>Sitka Display</vt:lpstr>
      <vt:lpstr>Söhne</vt:lpstr>
      <vt:lpstr>Office</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Wallner Corinna, 4BK</dc:creator>
  <cp:lastModifiedBy>Wallner Corinna, 4BK</cp:lastModifiedBy>
  <cp:revision>21</cp:revision>
  <dcterms:created xsi:type="dcterms:W3CDTF">2024-02-06T17:27:43Z</dcterms:created>
  <dcterms:modified xsi:type="dcterms:W3CDTF">2024-02-08T13:42:56Z</dcterms:modified>
</cp:coreProperties>
</file>