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357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15" r:id="rId20"/>
  </p:sldIdLst>
  <p:sldSz cx="9144000" cy="5143500" type="screen16x9"/>
  <p:notesSz cx="9144000" cy="51435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692"/>
  </p:normalViewPr>
  <p:slideViewPr>
    <p:cSldViewPr>
      <p:cViewPr varScale="1">
        <p:scale>
          <a:sx n="183" d="100"/>
          <a:sy n="183" d="100"/>
        </p:scale>
        <p:origin x="9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D99D-883A-4B83-818C-2A9B99BF087B}" type="datetimeFigureOut">
              <a:rPr lang="en-US" smtClean="0"/>
              <a:pPr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DDA0-1157-40A8-86C4-0C1CDA1C1C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DDA0-1157-40A8-86C4-0C1CDA1C1C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2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DDA0-1157-40A8-86C4-0C1CDA1C1C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DDA0-1157-40A8-86C4-0C1CDA1C1C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6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DDA0-1157-40A8-86C4-0C1CDA1C1C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DDA0-1157-40A8-86C4-0C1CDA1C1C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832" y="166116"/>
            <a:ext cx="8772525" cy="4803775"/>
          </a:xfrm>
          <a:custGeom>
            <a:avLst/>
            <a:gdLst/>
            <a:ahLst/>
            <a:cxnLst/>
            <a:rect l="l" t="t" r="r" b="b"/>
            <a:pathLst>
              <a:path w="8772525" h="4803775">
                <a:moveTo>
                  <a:pt x="8772144" y="0"/>
                </a:moveTo>
                <a:lnTo>
                  <a:pt x="0" y="0"/>
                </a:lnTo>
                <a:lnTo>
                  <a:pt x="0" y="4803648"/>
                </a:lnTo>
                <a:lnTo>
                  <a:pt x="8772144" y="4803648"/>
                </a:lnTo>
                <a:lnTo>
                  <a:pt x="8772144" y="0"/>
                </a:lnTo>
                <a:close/>
              </a:path>
            </a:pathLst>
          </a:custGeom>
          <a:solidFill>
            <a:srgbClr val="009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66116"/>
            <a:ext cx="8772525" cy="4803775"/>
          </a:xfrm>
          <a:custGeom>
            <a:avLst/>
            <a:gdLst/>
            <a:ahLst/>
            <a:cxnLst/>
            <a:rect l="l" t="t" r="r" b="b"/>
            <a:pathLst>
              <a:path w="8772525" h="4803775">
                <a:moveTo>
                  <a:pt x="0" y="4803648"/>
                </a:moveTo>
                <a:lnTo>
                  <a:pt x="8772144" y="4803648"/>
                </a:lnTo>
                <a:lnTo>
                  <a:pt x="8772144" y="0"/>
                </a:lnTo>
                <a:lnTo>
                  <a:pt x="0" y="0"/>
                </a:lnTo>
                <a:lnTo>
                  <a:pt x="0" y="4803648"/>
                </a:lnTo>
                <a:close/>
              </a:path>
            </a:pathLst>
          </a:custGeom>
          <a:ln w="9144">
            <a:solidFill>
              <a:srgbClr val="009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24171" y="1420368"/>
            <a:ext cx="321310" cy="2447925"/>
          </a:xfrm>
          <a:custGeom>
            <a:avLst/>
            <a:gdLst/>
            <a:ahLst/>
            <a:cxnLst/>
            <a:rect l="l" t="t" r="r" b="b"/>
            <a:pathLst>
              <a:path w="321310" h="2447925">
                <a:moveTo>
                  <a:pt x="0" y="2447544"/>
                </a:moveTo>
                <a:lnTo>
                  <a:pt x="320928" y="2447544"/>
                </a:lnTo>
              </a:path>
              <a:path w="321310" h="2447925">
                <a:moveTo>
                  <a:pt x="0" y="0"/>
                </a:moveTo>
                <a:lnTo>
                  <a:pt x="320928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12420" y="556259"/>
            <a:ext cx="2267712" cy="815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person slide" preserve="1">
  <p:cSld name="Contact person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/>
          <p:nvPr/>
        </p:nvSpPr>
        <p:spPr>
          <a:xfrm>
            <a:off x="3528392" y="4454346"/>
            <a:ext cx="212372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WWW.CEGEKA.COM</a:t>
            </a:r>
            <a:endParaRPr/>
          </a:p>
        </p:txBody>
      </p:sp>
      <p:pic>
        <p:nvPicPr>
          <p:cNvPr id="47" name="Google Shape;47;p52"/>
          <p:cNvPicPr preferRelativeResize="0"/>
          <p:nvPr/>
        </p:nvPicPr>
        <p:blipFill rotWithShape="1">
          <a:blip r:embed="rId2" cstate="print">
            <a:alphaModFix/>
          </a:blip>
          <a:srcRect l="5049" t="15622" r="9549" b="7138"/>
          <a:stretch/>
        </p:blipFill>
        <p:spPr>
          <a:xfrm>
            <a:off x="3635896" y="3274939"/>
            <a:ext cx="1827263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2"/>
          <p:cNvPicPr preferRelativeResize="0"/>
          <p:nvPr/>
        </p:nvPicPr>
        <p:blipFill rotWithShape="1">
          <a:blip r:embed="rId3">
            <a:alphaModFix/>
          </a:blip>
          <a:srcRect t="49564" b="418"/>
          <a:stretch/>
        </p:blipFill>
        <p:spPr>
          <a:xfrm>
            <a:off x="0" y="0"/>
            <a:ext cx="9144000" cy="2592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52"/>
          <p:cNvCxnSpPr/>
          <p:nvPr/>
        </p:nvCxnSpPr>
        <p:spPr>
          <a:xfrm>
            <a:off x="4423574" y="4155926"/>
            <a:ext cx="320875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50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" preserve="1">
  <p:cSld name="Red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w="9525" cap="flat" cmpd="sng">
            <a:solidFill>
              <a:srgbClr val="EA323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6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24171" y="77114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0928" y="0"/>
                </a:lnTo>
              </a:path>
            </a:pathLst>
          </a:custGeom>
          <a:ln w="57912">
            <a:solidFill>
              <a:srgbClr val="009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11089" y="4688071"/>
            <a:ext cx="987754" cy="3189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97C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uifaces/faces/twitter/josephstein/128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733550"/>
            <a:ext cx="5719166" cy="760721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975994" marR="5080" indent="-963930">
              <a:lnSpc>
                <a:spcPts val="4610"/>
              </a:lnSpc>
              <a:spcBef>
                <a:spcPts val="1215"/>
              </a:spcBef>
            </a:pPr>
            <a:r>
              <a:rPr lang="en-US" sz="4800" b="1" spc="-65" dirty="0">
                <a:solidFill>
                  <a:srgbClr val="FFFFFF"/>
                </a:solidFill>
                <a:latin typeface="+mj-lt"/>
                <a:cs typeface="Carlito"/>
              </a:rPr>
              <a:t>API testing</a:t>
            </a:r>
            <a:endParaRPr sz="4800" dirty="0">
              <a:latin typeface="+mj-lt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1" y="3623817"/>
            <a:ext cx="2743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600" spc="-55" dirty="0" err="1">
                <a:solidFill>
                  <a:srgbClr val="FFFFFF"/>
                </a:solidFill>
                <a:latin typeface="Carlito"/>
                <a:cs typeface="Carlito"/>
              </a:rPr>
              <a:t>Mihaela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BE30-BA3C-4B8B-8BEF-9B846552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15498"/>
          </a:xfrm>
        </p:spPr>
        <p:txBody>
          <a:bodyPr/>
          <a:lstStyle/>
          <a:p>
            <a:pPr algn="ctr"/>
            <a:r>
              <a:rPr lang="en-RO" dirty="0">
                <a:solidFill>
                  <a:srgbClr val="4D555B"/>
                </a:solidFill>
              </a:rPr>
              <a:t>API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3B46-6917-60D7-70F7-2D41AA93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971550"/>
            <a:ext cx="8179562" cy="19389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555B"/>
                </a:solidFill>
                <a:latin typeface="+mn-lt"/>
              </a:rPr>
              <a:t>Service testing is also known as 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555B"/>
                </a:solidFill>
                <a:latin typeface="+mn-lt"/>
              </a:rPr>
              <a:t>Integration testing focuses on verifying that the interactions of many small components can integrate together without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555B"/>
                </a:solidFill>
                <a:latin typeface="+mn-lt"/>
              </a:rPr>
              <a:t>Since API tests bypass the user interface, they tend to be quicker and much more reliable than GUI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555B"/>
                </a:solidFill>
                <a:latin typeface="+mn-lt"/>
              </a:rPr>
              <a:t>And most importantly — since API tests don’t rely on a UI to be ready, they can be created early in the development cycle</a:t>
            </a:r>
            <a:endParaRPr lang="en-RO" sz="1800" dirty="0">
              <a:solidFill>
                <a:srgbClr val="4D555B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DCF1F-633A-C209-2CD8-FABAA71B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73" y="3038272"/>
            <a:ext cx="2514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FD1C-56B8-1023-732C-CA845CD8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API tester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BB4A-0C6E-C78B-2695-8CED80F7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108543"/>
          </a:xfrm>
        </p:spPr>
        <p:txBody>
          <a:bodyPr/>
          <a:lstStyle/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have good architectural knowledge of various web services, REST, SOAP and Micro Services.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able to use all the web methods like GET, POST, DELETE, </a:t>
            </a:r>
            <a:r>
              <a:rPr lang="en-US" sz="2000" dirty="0" err="1">
                <a:solidFill>
                  <a:srgbClr val="4D555B"/>
                </a:solidFill>
                <a:latin typeface="+mn-lt"/>
              </a:rPr>
              <a:t>etc</a:t>
            </a:r>
            <a:endParaRPr lang="en-US" sz="2000" dirty="0">
              <a:solidFill>
                <a:srgbClr val="4D555B"/>
              </a:solidFill>
              <a:latin typeface="+mn-lt"/>
            </a:endParaRP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validate the response, response time, error code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able to validate the xml and </a:t>
            </a:r>
            <a:r>
              <a:rPr lang="en-US" sz="2000" dirty="0" err="1">
                <a:solidFill>
                  <a:srgbClr val="4D555B"/>
                </a:solidFill>
                <a:latin typeface="+mn-lt"/>
              </a:rPr>
              <a:t>Json</a:t>
            </a:r>
            <a:r>
              <a:rPr lang="en-US" sz="2000" dirty="0">
                <a:solidFill>
                  <a:srgbClr val="4D555B"/>
                </a:solidFill>
                <a:latin typeface="+mn-lt"/>
              </a:rPr>
              <a:t> body by using parsers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must know to use OAuth and OAuth2 authentication mechanisms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able to read and understand the API documentations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able to derive good number of test cases and scenarios.</a:t>
            </a:r>
          </a:p>
          <a:p>
            <a:r>
              <a:rPr lang="en-US" sz="2000" dirty="0">
                <a:solidFill>
                  <a:srgbClr val="4D555B"/>
                </a:solidFill>
                <a:latin typeface="+mn-lt"/>
              </a:rPr>
              <a:t>- should be good in SQL queries to validate API and DB data elements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5945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6941-8D15-9CDF-4DDC-7249B051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57151"/>
            <a:ext cx="5334000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4D555B"/>
                </a:solidFill>
                <a:latin typeface="+mj-lt"/>
              </a:rPr>
              <a:t>Cucumber Scenario for API Testing</a:t>
            </a:r>
            <a:endParaRPr lang="en-RO"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3D3C-7033-207D-4C7B-4BB4EFD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971550"/>
            <a:ext cx="8179562" cy="36933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List all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Get email from random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Register another user with the same email from above (save token to backpack)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Login with the email and password and compare the token</a:t>
            </a:r>
          </a:p>
          <a:p>
            <a:endParaRPr lang="en-US" dirty="0"/>
          </a:p>
          <a:p>
            <a:pPr marL="501650" lvl="4" indent="0">
              <a:buNone/>
            </a:pPr>
            <a:r>
              <a:rPr lang="en-US" sz="1600" i="1" dirty="0"/>
              <a:t> </a:t>
            </a:r>
            <a:r>
              <a:rPr lang="en-US" sz="1600" b="1" i="1" dirty="0"/>
              <a:t>Scenario</a:t>
            </a:r>
            <a:r>
              <a:rPr lang="en-US" sz="1600" i="1" dirty="0"/>
              <a:t>: Register User with same email</a:t>
            </a:r>
          </a:p>
          <a:p>
            <a:pPr marL="501650" lvl="4" indent="0">
              <a:buNone/>
            </a:pPr>
            <a:r>
              <a:rPr lang="en-US" sz="1600" i="1" dirty="0"/>
              <a:t>    </a:t>
            </a:r>
            <a:r>
              <a:rPr lang="en-US" sz="1600" b="1" i="1" dirty="0"/>
              <a:t>Given</a:t>
            </a:r>
            <a:r>
              <a:rPr lang="en-US" sz="1600" i="1" dirty="0"/>
              <a:t> I get all the users from "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reqres.in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/users</a:t>
            </a:r>
            <a:r>
              <a:rPr lang="en-US" sz="1600" i="1" dirty="0"/>
              <a:t>"</a:t>
            </a:r>
          </a:p>
          <a:p>
            <a:pPr marL="501650" lvl="4" indent="0">
              <a:buNone/>
            </a:pPr>
            <a:r>
              <a:rPr lang="en-US" sz="1600" i="1" dirty="0"/>
              <a:t>    </a:t>
            </a:r>
            <a:r>
              <a:rPr lang="en-US" sz="1600" b="1" i="1" dirty="0"/>
              <a:t>And</a:t>
            </a:r>
            <a:r>
              <a:rPr lang="en-US" sz="1600" i="1" dirty="0"/>
              <a:t> I save an email from a random user</a:t>
            </a:r>
          </a:p>
          <a:p>
            <a:pPr marL="501650" lvl="4" indent="0">
              <a:buNone/>
            </a:pPr>
            <a:r>
              <a:rPr lang="en-US" sz="1600" i="1" dirty="0"/>
              <a:t>    </a:t>
            </a:r>
            <a:r>
              <a:rPr lang="en-US" sz="1600" b="1" i="1" dirty="0"/>
              <a:t>When</a:t>
            </a:r>
            <a:r>
              <a:rPr lang="en-US" sz="1600" i="1" dirty="0"/>
              <a:t> I register another user using the same email at "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reqres.in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/register</a:t>
            </a:r>
            <a:r>
              <a:rPr lang="en-US" sz="1600" i="1" dirty="0"/>
              <a:t>"</a:t>
            </a:r>
          </a:p>
          <a:p>
            <a:pPr marL="501650" lvl="4" indent="0">
              <a:buNone/>
            </a:pPr>
            <a:r>
              <a:rPr lang="en-US" sz="1600" i="1" dirty="0"/>
              <a:t>    </a:t>
            </a:r>
            <a:r>
              <a:rPr lang="en-US" sz="1600" b="1" i="1" dirty="0"/>
              <a:t>And</a:t>
            </a:r>
            <a:r>
              <a:rPr lang="en-US" sz="1600" i="1" dirty="0"/>
              <a:t> I login with the newly created user at "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reqres.in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/login</a:t>
            </a:r>
            <a:r>
              <a:rPr lang="en-US" sz="1600" i="1" dirty="0"/>
              <a:t>"</a:t>
            </a:r>
          </a:p>
          <a:p>
            <a:pPr marL="501650" lvl="4" indent="0">
              <a:buNone/>
            </a:pPr>
            <a:r>
              <a:rPr lang="en-US" sz="1600" i="1" dirty="0"/>
              <a:t>    </a:t>
            </a:r>
            <a:r>
              <a:rPr lang="en-US" sz="1600" b="1" i="1" dirty="0"/>
              <a:t>Then</a:t>
            </a:r>
            <a:r>
              <a:rPr lang="en-US" sz="1600" i="1" dirty="0"/>
              <a:t> The register user token and login token should be the same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074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5D2E-3F65-E6E7-4C66-A30322F7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49429"/>
            <a:ext cx="3886200" cy="430887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rgbClr val="4D555B"/>
                </a:solidFill>
                <a:latin typeface="+mj-lt"/>
              </a:rPr>
              <a:t>RestAssured</a:t>
            </a:r>
            <a:r>
              <a:rPr lang="en-US" sz="2800" dirty="0">
                <a:solidFill>
                  <a:srgbClr val="4D555B"/>
                </a:solidFill>
                <a:latin typeface="+mj-lt"/>
              </a:rPr>
              <a:t> API client</a:t>
            </a:r>
            <a:endParaRPr lang="en-RO"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5FEC-0D2B-5967-813A-4F595FEB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71551"/>
            <a:ext cx="8686800" cy="3877985"/>
          </a:xfrm>
        </p:spPr>
        <p:txBody>
          <a:bodyPr/>
          <a:lstStyle/>
          <a:p>
            <a:r>
              <a:rPr lang="en-US" sz="1600" b="1" dirty="0" err="1">
                <a:solidFill>
                  <a:srgbClr val="4D555B"/>
                </a:solidFill>
                <a:latin typeface="+mn-lt"/>
              </a:rPr>
              <a:t>RestAssured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is an open-source library that emulates an API client that can be used to </a:t>
            </a:r>
            <a:r>
              <a:rPr lang="en-US" sz="1600" dirty="0" err="1">
                <a:solidFill>
                  <a:srgbClr val="4D555B"/>
                </a:solidFill>
                <a:latin typeface="+mn-lt"/>
              </a:rPr>
              <a:t>testREST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endpoints. It supports the whole set of verbs (GET, POST, PUT, DELETE, PATCH etc.)</a:t>
            </a:r>
          </a:p>
          <a:p>
            <a:r>
              <a:rPr lang="en-US" sz="1600" dirty="0">
                <a:solidFill>
                  <a:srgbClr val="4D555B"/>
                </a:solidFill>
                <a:latin typeface="+mn-lt"/>
              </a:rPr>
              <a:t>To use the </a:t>
            </a:r>
            <a:r>
              <a:rPr lang="en-US" sz="1600" b="1" i="1" dirty="0" err="1">
                <a:solidFill>
                  <a:srgbClr val="4D555B"/>
                </a:solidFill>
                <a:latin typeface="+mn-lt"/>
              </a:rPr>
              <a:t>RestAssured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library, simply add the following maven dependency</a:t>
            </a:r>
          </a:p>
          <a:p>
            <a:r>
              <a:rPr lang="en-GB" sz="1800" dirty="0">
                <a:solidFill>
                  <a:srgbClr val="E8BF6A"/>
                </a:solidFill>
                <a:effectLst/>
                <a:latin typeface="JetBrains Mono"/>
              </a:rPr>
              <a:t>	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	        &lt;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GB" sz="1600" i="1" dirty="0" err="1">
                <a:solidFill>
                  <a:srgbClr val="A9B7C6"/>
                </a:solidFill>
                <a:effectLst/>
                <a:latin typeface="JetBrains Mono"/>
              </a:rPr>
              <a:t>io.rest</a:t>
            </a:r>
            <a:r>
              <a:rPr lang="en-GB" sz="1600" i="1" dirty="0">
                <a:solidFill>
                  <a:srgbClr val="A9B7C6"/>
                </a:solidFill>
                <a:effectLst/>
                <a:latin typeface="JetBrains Mono"/>
              </a:rPr>
              <a:t>-assured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	        &lt;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GB" sz="1600" i="1" dirty="0">
                <a:solidFill>
                  <a:srgbClr val="A9B7C6"/>
                </a:solidFill>
                <a:effectLst/>
                <a:latin typeface="JetBrains Mono"/>
              </a:rPr>
              <a:t>rest-assured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                        &lt;version&gt;</a:t>
            </a:r>
            <a:r>
              <a:rPr lang="en-GB" sz="1600" i="1" dirty="0">
                <a:solidFill>
                  <a:srgbClr val="A9B7C6"/>
                </a:solidFill>
                <a:effectLst/>
                <a:latin typeface="JetBrains Mono"/>
              </a:rPr>
              <a:t>4.3.3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	&lt;/dependency&gt;</a:t>
            </a:r>
            <a:endParaRPr lang="en-GB" sz="1600" i="1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b="1" dirty="0"/>
          </a:p>
          <a:p>
            <a:pPr lvl="1"/>
            <a:r>
              <a:rPr lang="en-US" sz="1600" dirty="0"/>
              <a:t>Examples:</a:t>
            </a:r>
          </a:p>
          <a:p>
            <a:r>
              <a:rPr lang="en-US" sz="1400" dirty="0"/>
              <a:t>	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0070C0"/>
                </a:solidFill>
              </a:rPr>
              <a:t>GET</a:t>
            </a:r>
            <a:r>
              <a:rPr lang="en-US" sz="1200" b="1" dirty="0"/>
              <a:t>]</a:t>
            </a:r>
            <a:r>
              <a:rPr lang="en-US" sz="1200" i="1" dirty="0"/>
              <a:t>	</a:t>
            </a:r>
            <a:r>
              <a:rPr lang="en-US" sz="1200" dirty="0"/>
              <a:t>given().when().</a:t>
            </a:r>
            <a:r>
              <a:rPr lang="en-US" sz="1200" b="1" dirty="0">
                <a:solidFill>
                  <a:srgbClr val="0070C0"/>
                </a:solidFill>
              </a:rPr>
              <a:t>get</a:t>
            </a:r>
            <a:r>
              <a:rPr lang="en-US" sz="1200" dirty="0"/>
              <a:t>("/garage").then().</a:t>
            </a:r>
            <a:r>
              <a:rPr lang="en-US" sz="1200" dirty="0" err="1"/>
              <a:t>statusCode</a:t>
            </a:r>
            <a:r>
              <a:rPr lang="en-US" sz="1200" dirty="0"/>
              <a:t>(</a:t>
            </a:r>
            <a:r>
              <a:rPr lang="en-US" sz="1200" b="1" dirty="0"/>
              <a:t>200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0070C0"/>
                </a:solidFill>
              </a:rPr>
              <a:t>GET</a:t>
            </a:r>
            <a:r>
              <a:rPr lang="en-US" sz="1200" b="1" dirty="0"/>
              <a:t>]</a:t>
            </a:r>
            <a:r>
              <a:rPr lang="en-US" sz="1200" i="1" dirty="0"/>
              <a:t>	</a:t>
            </a:r>
            <a:r>
              <a:rPr lang="en-US" sz="1200" dirty="0"/>
              <a:t>given().when().</a:t>
            </a:r>
            <a:r>
              <a:rPr lang="en-US" sz="1200" b="1" dirty="0">
                <a:solidFill>
                  <a:srgbClr val="0070C0"/>
                </a:solidFill>
              </a:rPr>
              <a:t>get</a:t>
            </a:r>
            <a:r>
              <a:rPr lang="en-US" sz="1200" dirty="0"/>
              <a:t>("/garage").then().</a:t>
            </a:r>
            <a:r>
              <a:rPr lang="en-US" sz="1200" b="1" dirty="0"/>
              <a:t>body</a:t>
            </a:r>
            <a:r>
              <a:rPr lang="en-US" sz="1200" dirty="0"/>
              <a:t>(</a:t>
            </a:r>
            <a:r>
              <a:rPr lang="en-US" sz="1200" dirty="0" err="1"/>
              <a:t>containsString</a:t>
            </a:r>
            <a:r>
              <a:rPr lang="en-US" sz="1200" dirty="0"/>
              <a:t>("garage"));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019649"/>
                </a:solidFill>
              </a:rPr>
              <a:t>POST</a:t>
            </a:r>
            <a:r>
              <a:rPr lang="en-US" sz="1200" b="1" dirty="0"/>
              <a:t>]</a:t>
            </a:r>
            <a:r>
              <a:rPr lang="en-US" sz="1200" i="1" dirty="0"/>
              <a:t>	</a:t>
            </a:r>
            <a:r>
              <a:rPr lang="en-US" sz="1200" dirty="0"/>
              <a:t>given().</a:t>
            </a:r>
            <a:r>
              <a:rPr lang="en-US" sz="1200" dirty="0" err="1"/>
              <a:t>contentType</a:t>
            </a:r>
            <a:r>
              <a:rPr lang="en-US" sz="1200" dirty="0"/>
              <a:t>("application/</a:t>
            </a:r>
            <a:r>
              <a:rPr lang="en-US" sz="1200" dirty="0" err="1"/>
              <a:t>json</a:t>
            </a:r>
            <a:r>
              <a:rPr lang="en-US" sz="1200" dirty="0"/>
              <a:t>").</a:t>
            </a:r>
            <a:r>
              <a:rPr lang="en-US" sz="1200" b="1" dirty="0"/>
              <a:t>body</a:t>
            </a:r>
            <a:r>
              <a:rPr lang="en-US" sz="1200" dirty="0"/>
              <a:t>(new Car()).when().</a:t>
            </a:r>
            <a:r>
              <a:rPr lang="en-US" sz="1200" b="1" dirty="0">
                <a:solidFill>
                  <a:srgbClr val="019649"/>
                </a:solidFill>
              </a:rPr>
              <a:t>post</a:t>
            </a:r>
            <a:r>
              <a:rPr lang="en-US" sz="1200" dirty="0"/>
              <a:t>("/garage").then().</a:t>
            </a:r>
            <a:r>
              <a:rPr lang="en-US" sz="1200" dirty="0" err="1"/>
              <a:t>statusCode</a:t>
            </a:r>
            <a:r>
              <a:rPr lang="en-US" sz="1200" dirty="0"/>
              <a:t>(</a:t>
            </a:r>
            <a:r>
              <a:rPr lang="en-US" sz="1200" b="1" dirty="0"/>
              <a:t>201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6200"/>
                </a:solidFill>
              </a:rPr>
              <a:t>PUT</a:t>
            </a:r>
            <a:r>
              <a:rPr lang="en-US" sz="1200" b="1" dirty="0"/>
              <a:t>]</a:t>
            </a:r>
            <a:r>
              <a:rPr lang="en-US" sz="1200" i="1" dirty="0"/>
              <a:t>	</a:t>
            </a:r>
            <a:r>
              <a:rPr lang="en-US" sz="1200" dirty="0"/>
              <a:t>given().</a:t>
            </a:r>
            <a:r>
              <a:rPr lang="en-US" sz="1200" dirty="0" err="1"/>
              <a:t>pathParam</a:t>
            </a:r>
            <a:r>
              <a:rPr lang="en-US" sz="1200" dirty="0"/>
              <a:t>(“</a:t>
            </a:r>
            <a:r>
              <a:rPr lang="en-US" sz="1200" b="1" dirty="0" err="1"/>
              <a:t>carId</a:t>
            </a:r>
            <a:r>
              <a:rPr lang="en-US" sz="1200" dirty="0"/>
              <a:t>", 25).body(new Car(“green”)).when().</a:t>
            </a:r>
            <a:r>
              <a:rPr lang="en-US" sz="1200" b="1" dirty="0">
                <a:solidFill>
                  <a:srgbClr val="FF6200"/>
                </a:solidFill>
              </a:rPr>
              <a:t>put</a:t>
            </a:r>
            <a:r>
              <a:rPr lang="en-US" sz="1200" dirty="0"/>
              <a:t>("/garage/{</a:t>
            </a:r>
            <a:r>
              <a:rPr lang="en-US" sz="1200" b="1" dirty="0" err="1"/>
              <a:t>carId</a:t>
            </a:r>
            <a:r>
              <a:rPr lang="en-US" sz="1200" dirty="0"/>
              <a:t>}").then().</a:t>
            </a:r>
            <a:r>
              <a:rPr lang="en-US" sz="1200" dirty="0" err="1"/>
              <a:t>statusCode</a:t>
            </a:r>
            <a:r>
              <a:rPr lang="en-US" sz="1200" dirty="0"/>
              <a:t>(</a:t>
            </a:r>
            <a:r>
              <a:rPr lang="en-US" sz="1200" b="1" dirty="0"/>
              <a:t>202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0000"/>
                </a:solidFill>
              </a:rPr>
              <a:t>DELETE</a:t>
            </a:r>
            <a:r>
              <a:rPr lang="en-US" sz="1200" b="1" dirty="0"/>
              <a:t>]</a:t>
            </a:r>
            <a:r>
              <a:rPr lang="en-US" sz="1200" i="1" dirty="0"/>
              <a:t>	</a:t>
            </a:r>
            <a:r>
              <a:rPr lang="en-US" sz="1200" dirty="0"/>
              <a:t>given().</a:t>
            </a:r>
            <a:r>
              <a:rPr lang="en-US" sz="1200" dirty="0" err="1"/>
              <a:t>pathParam</a:t>
            </a:r>
            <a:r>
              <a:rPr lang="en-US" sz="1200" dirty="0"/>
              <a:t>(“</a:t>
            </a:r>
            <a:r>
              <a:rPr lang="en-US" sz="1200" b="1" dirty="0" err="1"/>
              <a:t>carId</a:t>
            </a:r>
            <a:r>
              <a:rPr lang="en-US" sz="1200" dirty="0"/>
              <a:t>", 27).when().</a:t>
            </a:r>
            <a:r>
              <a:rPr lang="en-US" sz="1200" b="1" dirty="0">
                <a:solidFill>
                  <a:srgbClr val="FF0000"/>
                </a:solidFill>
              </a:rPr>
              <a:t>delete</a:t>
            </a:r>
            <a:r>
              <a:rPr lang="en-US" sz="1200" dirty="0"/>
              <a:t>("/garage/{</a:t>
            </a:r>
            <a:r>
              <a:rPr lang="en-US" sz="1200" b="1" dirty="0" err="1"/>
              <a:t>carId</a:t>
            </a:r>
            <a:r>
              <a:rPr lang="en-US" sz="1200" dirty="0"/>
              <a:t>}").then().</a:t>
            </a:r>
            <a:r>
              <a:rPr lang="en-US" sz="1200" dirty="0" err="1"/>
              <a:t>statusCode</a:t>
            </a:r>
            <a:r>
              <a:rPr lang="en-US" sz="1200" dirty="0"/>
              <a:t>(</a:t>
            </a:r>
            <a:r>
              <a:rPr lang="en-US" sz="1200" b="1" dirty="0"/>
              <a:t>204</a:t>
            </a:r>
            <a:r>
              <a:rPr lang="en-US" sz="1200" dirty="0"/>
              <a:t>);</a:t>
            </a:r>
            <a:endParaRPr lang="en-US" sz="1400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92717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C122-FB24-324A-D076-E181992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49428"/>
            <a:ext cx="3124200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4D555B"/>
                </a:solidFill>
                <a:latin typeface="+mj-lt"/>
              </a:rPr>
              <a:t>HTTP Status Codes</a:t>
            </a:r>
            <a:endParaRPr lang="en-RO"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9F74-95C7-C0E7-64E5-70DB6CE9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38554"/>
          </a:xfrm>
        </p:spPr>
        <p:txBody>
          <a:bodyPr/>
          <a:lstStyle/>
          <a:p>
            <a:r>
              <a:rPr lang="en-RO" dirty="0"/>
              <a:t>  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2C56350-3C33-484A-9A46-0BD63119BD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895349"/>
            <a:ext cx="7772400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80B-6C6D-9821-7F49-BAD65403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49428"/>
            <a:ext cx="4191000" cy="4154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D555B"/>
                </a:solidFill>
              </a:rPr>
              <a:t>Object Mapper Dependency</a:t>
            </a:r>
            <a:endParaRPr lang="en-RO" dirty="0">
              <a:solidFill>
                <a:srgbClr val="4D555B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3486-848D-509D-48CE-2A0802A6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816429"/>
          </a:xfrm>
        </p:spPr>
        <p:txBody>
          <a:bodyPr/>
          <a:lstStyle/>
          <a:p>
            <a:r>
              <a:rPr lang="en-US" sz="1800" dirty="0">
                <a:solidFill>
                  <a:srgbClr val="4D555B"/>
                </a:solidFill>
                <a:latin typeface="+mn-lt"/>
              </a:rPr>
              <a:t>The </a:t>
            </a:r>
            <a:r>
              <a:rPr lang="en-US" sz="1800" dirty="0" err="1">
                <a:solidFill>
                  <a:srgbClr val="4D555B"/>
                </a:solidFill>
                <a:latin typeface="+mn-lt"/>
              </a:rPr>
              <a:t>ObjectMapper</a:t>
            </a:r>
            <a:r>
              <a:rPr lang="en-US" sz="1800" dirty="0">
                <a:solidFill>
                  <a:srgbClr val="4D555B"/>
                </a:solidFill>
                <a:latin typeface="+mn-lt"/>
              </a:rPr>
              <a:t> enables a programmatic approach of working using a Java class from the </a:t>
            </a:r>
            <a:r>
              <a:rPr lang="en-US" sz="1800" i="1" dirty="0">
                <a:solidFill>
                  <a:srgbClr val="4D555B"/>
                </a:solidFill>
                <a:latin typeface="+mn-lt"/>
              </a:rPr>
              <a:t>model</a:t>
            </a:r>
            <a:r>
              <a:rPr lang="en-US" sz="1800" dirty="0">
                <a:solidFill>
                  <a:srgbClr val="4D555B"/>
                </a:solidFill>
                <a:latin typeface="+mn-lt"/>
              </a:rPr>
              <a:t> of a file, in this case a JSON file.</a:t>
            </a:r>
          </a:p>
          <a:p>
            <a:r>
              <a:rPr lang="en-US" sz="1800" dirty="0">
                <a:solidFill>
                  <a:srgbClr val="4D555B"/>
                </a:solidFill>
                <a:latin typeface="+mn-lt"/>
              </a:rPr>
              <a:t>To enable mapping of files add the following maven dependency.</a:t>
            </a:r>
          </a:p>
          <a:p>
            <a:endParaRPr lang="en-US" sz="1800" dirty="0"/>
          </a:p>
          <a:p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	&lt;dependency&gt;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	        &lt;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GB" sz="1600" i="1" dirty="0" err="1">
                <a:solidFill>
                  <a:srgbClr val="A9B7C6"/>
                </a:solidFill>
                <a:effectLst/>
                <a:latin typeface="JetBrains Mono"/>
              </a:rPr>
              <a:t>com.fasterxml.jackson.core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	        &lt;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GB" sz="1600" i="1" dirty="0" err="1">
                <a:solidFill>
                  <a:srgbClr val="A9B7C6"/>
                </a:solidFill>
                <a:effectLst/>
                <a:latin typeface="JetBrains Mono"/>
              </a:rPr>
              <a:t>jackson-databind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en-GB" sz="1600" i="1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    	        &lt;version&gt;</a:t>
            </a:r>
            <a:r>
              <a:rPr lang="en-GB" sz="1600" i="1" dirty="0">
                <a:solidFill>
                  <a:srgbClr val="A9B7C6"/>
                </a:solidFill>
                <a:effectLst/>
                <a:latin typeface="JetBrains Mono"/>
              </a:rPr>
              <a:t>2.14.1</a:t>
            </a: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GB" sz="1600" i="1" dirty="0">
                <a:solidFill>
                  <a:srgbClr val="E8BF6A"/>
                </a:solidFill>
                <a:effectLst/>
                <a:latin typeface="JetBrains Mono"/>
              </a:rPr>
              <a:t>	&lt;/dependency&gt;</a:t>
            </a:r>
            <a:endParaRPr lang="en-GB" sz="1600" i="1" dirty="0">
              <a:solidFill>
                <a:srgbClr val="A9B7C6"/>
              </a:solidFill>
              <a:effectLst/>
              <a:latin typeface="JetBrains Mono"/>
            </a:endParaRPr>
          </a:p>
          <a:p>
            <a:pPr marL="509587" lvl="4" indent="0">
              <a:buNone/>
            </a:pPr>
            <a:endParaRPr lang="en-US" sz="1400" i="1" dirty="0"/>
          </a:p>
          <a:p>
            <a:pPr marL="14287" lvl="2" indent="0">
              <a:buNone/>
            </a:pPr>
            <a:r>
              <a:rPr lang="en-US" sz="1800" dirty="0"/>
              <a:t>Then use the following snippet to read (map) a </a:t>
            </a:r>
            <a:r>
              <a:rPr lang="en-US" sz="1800" dirty="0" err="1"/>
              <a:t>json</a:t>
            </a:r>
            <a:r>
              <a:rPr lang="en-US" sz="1800" dirty="0"/>
              <a:t> file into a certain object.</a:t>
            </a:r>
          </a:p>
          <a:p>
            <a:pPr marL="14287" lvl="2" indent="0">
              <a:buNone/>
            </a:pPr>
            <a:endParaRPr lang="en-US" sz="1400" dirty="0"/>
          </a:p>
          <a:p>
            <a:pPr marL="509587" lvl="4" indent="0">
              <a:buNone/>
            </a:pPr>
            <a:r>
              <a:rPr lang="en-US" sz="1400" b="1" i="1" dirty="0" err="1"/>
              <a:t>ObjectMapper</a:t>
            </a:r>
            <a:r>
              <a:rPr lang="en-US" sz="1400" i="1" dirty="0"/>
              <a:t> </a:t>
            </a:r>
            <a:r>
              <a:rPr lang="en-US" sz="1400" i="1" dirty="0" err="1"/>
              <a:t>objectMapper</a:t>
            </a:r>
            <a:r>
              <a:rPr lang="en-US" sz="1400" i="1" dirty="0"/>
              <a:t> = new </a:t>
            </a:r>
            <a:r>
              <a:rPr lang="en-US" sz="1400" b="1" i="1" dirty="0" err="1"/>
              <a:t>ObjectMapper</a:t>
            </a:r>
            <a:r>
              <a:rPr lang="en-US" sz="1400" i="1" dirty="0"/>
              <a:t>();</a:t>
            </a:r>
          </a:p>
          <a:p>
            <a:pPr marL="509587" lvl="4" indent="0">
              <a:buNone/>
            </a:pPr>
            <a:r>
              <a:rPr lang="en-US" sz="1400" b="1" i="1" dirty="0"/>
              <a:t>Data</a:t>
            </a:r>
            <a:r>
              <a:rPr lang="en-US" sz="1400" i="1" dirty="0"/>
              <a:t> data = </a:t>
            </a:r>
            <a:r>
              <a:rPr lang="en-US" sz="1400" i="1" dirty="0" err="1"/>
              <a:t>objectMapper.</a:t>
            </a:r>
            <a:r>
              <a:rPr lang="en-US" sz="1400" b="1" i="1" dirty="0" err="1"/>
              <a:t>readValue</a:t>
            </a:r>
            <a:r>
              <a:rPr lang="en-US" sz="1400" i="1" dirty="0"/>
              <a:t>(new File("</a:t>
            </a:r>
            <a:r>
              <a:rPr lang="en-US" sz="1400" i="1" dirty="0" err="1"/>
              <a:t>src</a:t>
            </a:r>
            <a:r>
              <a:rPr lang="en-US" sz="1400" i="1" dirty="0"/>
              <a:t>/test/resources/</a:t>
            </a:r>
            <a:r>
              <a:rPr lang="en-US" sz="1400" i="1" dirty="0" err="1"/>
              <a:t>json</a:t>
            </a:r>
            <a:r>
              <a:rPr lang="en-US" sz="1400" i="1" dirty="0"/>
              <a:t>/</a:t>
            </a:r>
            <a:r>
              <a:rPr lang="en-US" sz="1400" b="1" i="1" dirty="0"/>
              <a:t>single-</a:t>
            </a:r>
            <a:r>
              <a:rPr lang="en-US" sz="1400" b="1" i="1" dirty="0" err="1"/>
              <a:t>user.json</a:t>
            </a:r>
            <a:r>
              <a:rPr lang="en-US" sz="1400" i="1" dirty="0"/>
              <a:t>"), </a:t>
            </a:r>
            <a:r>
              <a:rPr lang="en-US" sz="1400" b="1" i="1" dirty="0" err="1"/>
              <a:t>Data.class</a:t>
            </a:r>
            <a:r>
              <a:rPr lang="en-US" sz="1400" i="1" dirty="0"/>
              <a:t>);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29598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F6C-DDEB-E956-2537-3678844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49429"/>
            <a:ext cx="4648200" cy="430887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rgbClr val="4D555B"/>
                </a:solidFill>
                <a:latin typeface="+mj-lt"/>
              </a:rPr>
              <a:t>RestAssured</a:t>
            </a:r>
            <a:r>
              <a:rPr lang="en-US" sz="2800" dirty="0">
                <a:solidFill>
                  <a:srgbClr val="4D555B"/>
                </a:solidFill>
                <a:latin typeface="+mj-lt"/>
              </a:rPr>
              <a:t> – Object Mapping</a:t>
            </a:r>
            <a:endParaRPr lang="en-RO"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0115-B93B-CB76-2CA7-5EC51A18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819151"/>
            <a:ext cx="8179562" cy="4174920"/>
          </a:xfrm>
        </p:spPr>
        <p:txBody>
          <a:bodyPr/>
          <a:lstStyle/>
          <a:p>
            <a:r>
              <a:rPr lang="en-US" sz="1600" dirty="0">
                <a:solidFill>
                  <a:srgbClr val="4D555B"/>
                </a:solidFill>
              </a:rPr>
              <a:t>Let’s consider the following </a:t>
            </a:r>
            <a:r>
              <a:rPr lang="en-US" sz="1600" dirty="0" err="1">
                <a:solidFill>
                  <a:srgbClr val="4D555B"/>
                </a:solidFill>
              </a:rPr>
              <a:t>json</a:t>
            </a:r>
            <a:r>
              <a:rPr lang="en-US" sz="1600" dirty="0">
                <a:solidFill>
                  <a:srgbClr val="4D555B"/>
                </a:solidFill>
              </a:rPr>
              <a:t> response body</a:t>
            </a:r>
          </a:p>
          <a:p>
            <a:pPr marL="501650" lvl="4" indent="0">
              <a:buNone/>
            </a:pPr>
            <a:r>
              <a:rPr lang="ro-RO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b="1" dirty="0">
                <a:solidFill>
                  <a:srgbClr val="1A01CC"/>
                </a:solidFill>
                <a:latin typeface="Courier New" panose="02070309020205020404" pitchFamily="49" charset="0"/>
              </a:rPr>
              <a:t>2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B7500"/>
                </a:solidFill>
                <a:latin typeface="Courier New" panose="02070309020205020404" pitchFamily="49" charset="0"/>
              </a:rPr>
              <a:t>janet.weaver@reqres.in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B7500"/>
                </a:solidFill>
                <a:latin typeface="Courier New" panose="02070309020205020404" pitchFamily="49" charset="0"/>
              </a:rPr>
              <a:t>Janet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"Weaver"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avatar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u="sng" dirty="0">
                <a:solidFill>
                  <a:srgbClr val="005500"/>
                </a:solidFill>
                <a:latin typeface="Courier New" panose="02070309020205020404" pitchFamily="49" charset="0"/>
                <a:hlinkClick r:id="rId3"/>
              </a:rPr>
              <a:t>https://s3.amazonaws.com/uifaces/faces/twitter/josephstein/128.jpg</a:t>
            </a:r>
            <a:endParaRPr lang="en-US" sz="1400" dirty="0">
              <a:solidFill>
                <a:srgbClr val="0B7500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} </a:t>
            </a:r>
            <a:endParaRPr lang="en-US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6350" lvl="2" indent="0">
              <a:buNone/>
            </a:pPr>
            <a:r>
              <a:rPr lang="en-US" sz="1600" dirty="0">
                <a:solidFill>
                  <a:srgbClr val="4D555B"/>
                </a:solidFill>
              </a:rPr>
              <a:t>The corresponding Java class (</a:t>
            </a:r>
            <a:r>
              <a:rPr lang="en-US" sz="1600" b="1" dirty="0">
                <a:solidFill>
                  <a:srgbClr val="4D555B"/>
                </a:solidFill>
              </a:rPr>
              <a:t>POJO</a:t>
            </a:r>
            <a:r>
              <a:rPr lang="en-US" sz="1600" dirty="0">
                <a:solidFill>
                  <a:srgbClr val="4D555B"/>
                </a:solidFill>
              </a:rPr>
              <a:t>) will look like this</a:t>
            </a:r>
          </a:p>
          <a:p>
            <a:pPr marL="501650" lvl="4" indent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User</a:t>
            </a:r>
            <a:r>
              <a:rPr lang="en-US" sz="1400" dirty="0"/>
              <a:t> {</a:t>
            </a:r>
          </a:p>
          <a:p>
            <a:pPr marL="501650" lvl="4" indent="0">
              <a:buNone/>
            </a:pPr>
            <a:r>
              <a:rPr lang="en-US" sz="1400" dirty="0"/>
              <a:t>    private int </a:t>
            </a:r>
            <a:r>
              <a:rPr lang="en-US" sz="1400" b="1" dirty="0"/>
              <a:t>id</a:t>
            </a:r>
            <a:r>
              <a:rPr lang="en-US" sz="1400" dirty="0"/>
              <a:t>;</a:t>
            </a:r>
          </a:p>
          <a:p>
            <a:pPr marL="501650" lvl="4" indent="0">
              <a:buNone/>
            </a:pPr>
            <a:r>
              <a:rPr lang="en-US" sz="1400" dirty="0"/>
              <a:t>    private String </a:t>
            </a:r>
            <a:r>
              <a:rPr lang="en-US" sz="1400" b="1" dirty="0"/>
              <a:t>email</a:t>
            </a:r>
            <a:r>
              <a:rPr lang="en-US" sz="1400" dirty="0"/>
              <a:t>;</a:t>
            </a:r>
          </a:p>
          <a:p>
            <a:pPr marL="501650" lvl="4" indent="0">
              <a:buNone/>
            </a:pPr>
            <a:r>
              <a:rPr lang="en-US" sz="1400" dirty="0"/>
              <a:t>    private String </a:t>
            </a:r>
            <a:r>
              <a:rPr lang="en-US" sz="1400" b="1" dirty="0" err="1"/>
              <a:t>firstName</a:t>
            </a:r>
            <a:r>
              <a:rPr lang="en-US" sz="1400" dirty="0"/>
              <a:t>;</a:t>
            </a:r>
          </a:p>
          <a:p>
            <a:pPr marL="501650" lvl="4" indent="0">
              <a:buNone/>
            </a:pPr>
            <a:r>
              <a:rPr lang="en-US" sz="1400" dirty="0"/>
              <a:t>    private String </a:t>
            </a:r>
            <a:r>
              <a:rPr lang="en-US" sz="1400" b="1" dirty="0" err="1"/>
              <a:t>lastName</a:t>
            </a:r>
            <a:r>
              <a:rPr lang="en-US" sz="1400" dirty="0"/>
              <a:t>;</a:t>
            </a:r>
          </a:p>
          <a:p>
            <a:pPr marL="501650" lvl="4" indent="0">
              <a:buNone/>
            </a:pPr>
            <a:r>
              <a:rPr lang="en-US" sz="1400" dirty="0"/>
              <a:t>    private String </a:t>
            </a:r>
            <a:r>
              <a:rPr lang="en-US" sz="1400" b="1" dirty="0"/>
              <a:t>avatar</a:t>
            </a:r>
            <a:r>
              <a:rPr lang="en-US" sz="1400" dirty="0"/>
              <a:t>;</a:t>
            </a:r>
          </a:p>
          <a:p>
            <a:pPr marL="501650" lvl="4" indent="0">
              <a:buNone/>
            </a:pPr>
            <a:r>
              <a:rPr lang="en-US" sz="1400" dirty="0"/>
              <a:t>}</a:t>
            </a:r>
          </a:p>
          <a:p>
            <a:pPr marL="6350" lvl="2" indent="0">
              <a:buNone/>
            </a:pPr>
            <a:r>
              <a:rPr lang="en-US" sz="1600" dirty="0">
                <a:solidFill>
                  <a:srgbClr val="4D555B"/>
                </a:solidFill>
              </a:rPr>
              <a:t>Then the GET request can be performed as following</a:t>
            </a:r>
          </a:p>
          <a:p>
            <a:pPr marL="6350" lvl="2" indent="0">
              <a:buNone/>
            </a:pPr>
            <a:r>
              <a:rPr lang="en-US" sz="1600" dirty="0"/>
              <a:t>	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0070C0"/>
                </a:solidFill>
              </a:rPr>
              <a:t>GET</a:t>
            </a:r>
            <a:r>
              <a:rPr lang="en-US" sz="1400" b="1" dirty="0"/>
              <a:t>]</a:t>
            </a:r>
            <a:r>
              <a:rPr lang="en-US" sz="1400" i="1" dirty="0"/>
              <a:t>	</a:t>
            </a:r>
            <a:r>
              <a:rPr lang="en-US" sz="1400" b="1" dirty="0"/>
              <a:t>User</a:t>
            </a:r>
            <a:r>
              <a:rPr lang="en-US" sz="1400" dirty="0"/>
              <a:t> user </a:t>
            </a:r>
            <a:r>
              <a:rPr lang="en-US" sz="1400" i="1" dirty="0"/>
              <a:t>= </a:t>
            </a:r>
            <a:r>
              <a:rPr lang="en-US" sz="1400" dirty="0"/>
              <a:t>given().</a:t>
            </a:r>
            <a:r>
              <a:rPr lang="en-US" sz="1400" b="1" dirty="0">
                <a:solidFill>
                  <a:srgbClr val="0070C0"/>
                </a:solidFill>
              </a:rPr>
              <a:t>get</a:t>
            </a:r>
            <a:r>
              <a:rPr lang="en-US" sz="1400" dirty="0"/>
              <a:t>(“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reqres.in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/users/2</a:t>
            </a:r>
            <a:r>
              <a:rPr lang="en-US" sz="1400" dirty="0"/>
              <a:t>”).as(</a:t>
            </a:r>
            <a:r>
              <a:rPr lang="en-US" sz="1400" b="1" dirty="0" err="1"/>
              <a:t>User.class</a:t>
            </a:r>
            <a:r>
              <a:rPr lang="en-US" sz="1400" dirty="0"/>
              <a:t>);</a:t>
            </a:r>
          </a:p>
          <a:p>
            <a:pPr marL="6350" lvl="2" indent="0">
              <a:buNone/>
            </a:pPr>
            <a:endParaRPr lang="en-US" sz="1600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0337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EE28-60FF-0F1C-85A5-264C48D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149429"/>
            <a:ext cx="4495800" cy="517321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RestAssured – Using jsonPath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960B-B9D2-A908-D5E0-912C0FAB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76325"/>
            <a:ext cx="8534400" cy="4431983"/>
          </a:xfrm>
        </p:spPr>
        <p:txBody>
          <a:bodyPr/>
          <a:lstStyle/>
          <a:p>
            <a:r>
              <a:rPr lang="en-US" sz="1600" dirty="0">
                <a:solidFill>
                  <a:srgbClr val="4D555B"/>
                </a:solidFill>
                <a:latin typeface="+mn-lt"/>
              </a:rPr>
              <a:t>To retrieve a certain field from the </a:t>
            </a:r>
            <a:r>
              <a:rPr lang="en-US" sz="1600" dirty="0" err="1">
                <a:solidFill>
                  <a:srgbClr val="4D555B"/>
                </a:solidFill>
                <a:latin typeface="+mn-lt"/>
              </a:rPr>
              <a:t>json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response body without having to map it into yet another object, we can use the </a:t>
            </a:r>
            <a:r>
              <a:rPr lang="en-US" sz="1600" b="1" dirty="0" err="1">
                <a:solidFill>
                  <a:srgbClr val="4D555B"/>
                </a:solidFill>
                <a:latin typeface="+mn-lt"/>
              </a:rPr>
              <a:t>jsonPath</a:t>
            </a:r>
            <a:r>
              <a:rPr lang="en-US" sz="1600" b="1" dirty="0">
                <a:solidFill>
                  <a:srgbClr val="4D555B"/>
                </a:solidFill>
                <a:latin typeface="+mn-lt"/>
              </a:rPr>
              <a:t>() 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method along with </a:t>
            </a:r>
            <a:r>
              <a:rPr lang="en-US" sz="1600" b="1" dirty="0" err="1">
                <a:solidFill>
                  <a:srgbClr val="4D555B"/>
                </a:solidFill>
                <a:latin typeface="+mn-lt"/>
              </a:rPr>
              <a:t>getString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(“</a:t>
            </a:r>
            <a:r>
              <a:rPr lang="en-US" sz="1600" dirty="0" err="1">
                <a:solidFill>
                  <a:srgbClr val="4D555B"/>
                </a:solidFill>
                <a:latin typeface="+mn-lt"/>
              </a:rPr>
              <a:t>jsonKey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”)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4D555B"/>
                </a:solidFill>
                <a:latin typeface="+mn-lt"/>
              </a:rPr>
              <a:t>Let’s say we have the following response body</a:t>
            </a:r>
          </a:p>
          <a:p>
            <a:pPr marL="501650" lvl="4" indent="0">
              <a:buNone/>
            </a:pPr>
            <a:r>
              <a:rPr lang="ro-RO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ro-RO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b="1" dirty="0">
                <a:solidFill>
                  <a:srgbClr val="1A01CC"/>
                </a:solidFill>
                <a:latin typeface="Courier New" panose="02070309020205020404" pitchFamily="49" charset="0"/>
              </a:rPr>
              <a:t>2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token</a:t>
            </a:r>
            <a:r>
              <a:rPr lang="ro-RO" sz="14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"QpwL5tke4Pnpja7X2"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r>
              <a:rPr lang="ro-RO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endParaRPr lang="en-US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4D555B"/>
                </a:solidFill>
                <a:latin typeface="+mn-lt"/>
              </a:rPr>
              <a:t>To retrieve a certain field, such as “token” we can use </a:t>
            </a:r>
            <a:r>
              <a:rPr lang="en-US" sz="1600" i="1" dirty="0" err="1">
                <a:solidFill>
                  <a:srgbClr val="4D555B"/>
                </a:solidFill>
                <a:latin typeface="+mn-lt"/>
              </a:rPr>
              <a:t>jsonPath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with </a:t>
            </a:r>
            <a:r>
              <a:rPr lang="en-US" sz="1600" b="1" i="1" dirty="0" err="1">
                <a:solidFill>
                  <a:srgbClr val="4D555B"/>
                </a:solidFill>
                <a:latin typeface="+mn-lt"/>
              </a:rPr>
              <a:t>getString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(“</a:t>
            </a:r>
            <a:r>
              <a:rPr lang="en-US" sz="1600" b="1" dirty="0">
                <a:solidFill>
                  <a:srgbClr val="4D555B"/>
                </a:solidFill>
                <a:latin typeface="+mn-lt"/>
              </a:rPr>
              <a:t>token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”)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400" dirty="0">
                <a:solidFill>
                  <a:srgbClr val="4D555B"/>
                </a:solidFill>
              </a:rPr>
              <a:t>given().</a:t>
            </a:r>
            <a:r>
              <a:rPr lang="en-US" sz="1400" dirty="0" err="1">
                <a:solidFill>
                  <a:srgbClr val="4D555B"/>
                </a:solidFill>
              </a:rPr>
              <a:t>contentType</a:t>
            </a:r>
            <a:r>
              <a:rPr lang="en-US" sz="1400" dirty="0">
                <a:solidFill>
                  <a:srgbClr val="4D555B"/>
                </a:solidFill>
              </a:rPr>
              <a:t>("application/</a:t>
            </a:r>
            <a:r>
              <a:rPr lang="en-US" sz="1400" dirty="0" err="1">
                <a:solidFill>
                  <a:srgbClr val="4D555B"/>
                </a:solidFill>
              </a:rPr>
              <a:t>json</a:t>
            </a:r>
            <a:r>
              <a:rPr lang="en-US" sz="1400" dirty="0">
                <a:solidFill>
                  <a:srgbClr val="4D555B"/>
                </a:solidFill>
              </a:rPr>
              <a:t>")                				       	 	            .body(</a:t>
            </a:r>
            <a:r>
              <a:rPr lang="en-US" sz="1400" dirty="0" err="1">
                <a:solidFill>
                  <a:srgbClr val="4D555B"/>
                </a:solidFill>
              </a:rPr>
              <a:t>registerUser</a:t>
            </a:r>
            <a:r>
              <a:rPr lang="en-US" sz="1400" dirty="0">
                <a:solidFill>
                  <a:srgbClr val="4D555B"/>
                </a:solidFill>
              </a:rPr>
              <a:t>).when().post("https://</a:t>
            </a:r>
            <a:r>
              <a:rPr lang="en-US" sz="1400" dirty="0" err="1">
                <a:solidFill>
                  <a:srgbClr val="4D555B"/>
                </a:solidFill>
              </a:rPr>
              <a:t>reqres.in</a:t>
            </a:r>
            <a:r>
              <a:rPr lang="en-US" sz="1400" dirty="0">
                <a:solidFill>
                  <a:srgbClr val="4D555B"/>
                </a:solidFill>
              </a:rPr>
              <a:t>/</a:t>
            </a:r>
            <a:r>
              <a:rPr lang="en-US" sz="1400" dirty="0" err="1">
                <a:solidFill>
                  <a:srgbClr val="4D555B"/>
                </a:solidFill>
              </a:rPr>
              <a:t>api</a:t>
            </a:r>
            <a:r>
              <a:rPr lang="en-US" sz="1400" dirty="0">
                <a:solidFill>
                  <a:srgbClr val="4D555B"/>
                </a:solidFill>
              </a:rPr>
              <a:t>/login")</a:t>
            </a:r>
          </a:p>
          <a:p>
            <a:r>
              <a:rPr lang="en-US" sz="1400" b="1" dirty="0">
                <a:solidFill>
                  <a:srgbClr val="4D555B"/>
                </a:solidFill>
              </a:rPr>
              <a:t>	            </a:t>
            </a:r>
            <a:r>
              <a:rPr lang="en-US" sz="1400" dirty="0">
                <a:solidFill>
                  <a:srgbClr val="4D555B"/>
                </a:solidFill>
              </a:rPr>
              <a:t>.</a:t>
            </a:r>
            <a:r>
              <a:rPr lang="en-US" sz="1400" b="1" dirty="0" err="1">
                <a:solidFill>
                  <a:srgbClr val="4D555B"/>
                </a:solidFill>
              </a:rPr>
              <a:t>jsonPath</a:t>
            </a:r>
            <a:r>
              <a:rPr lang="en-US" sz="1400" b="1" dirty="0">
                <a:solidFill>
                  <a:srgbClr val="4D555B"/>
                </a:solidFill>
              </a:rPr>
              <a:t>().</a:t>
            </a:r>
            <a:r>
              <a:rPr lang="en-US" sz="1400" b="1" dirty="0" err="1">
                <a:solidFill>
                  <a:srgbClr val="4D555B"/>
                </a:solidFill>
              </a:rPr>
              <a:t>getString</a:t>
            </a:r>
            <a:r>
              <a:rPr lang="en-US" sz="1400" b="1" dirty="0">
                <a:solidFill>
                  <a:srgbClr val="4D555B"/>
                </a:solidFill>
              </a:rPr>
              <a:t>("token")</a:t>
            </a:r>
          </a:p>
          <a:p>
            <a:pPr marL="501650" lvl="4" indent="0">
              <a:buNone/>
            </a:pPr>
            <a:r>
              <a:rPr lang="en-US" sz="1400" dirty="0">
                <a:solidFill>
                  <a:srgbClr val="444444"/>
                </a:solidFill>
                <a:latin typeface="Courier New" panose="02070309020205020404" pitchFamily="49" charset="0"/>
              </a:rPr>
              <a:t>Result will be the token string = </a:t>
            </a:r>
            <a:r>
              <a:rPr lang="ro-RO" sz="1400" dirty="0">
                <a:solidFill>
                  <a:srgbClr val="0B7500"/>
                </a:solidFill>
                <a:latin typeface="Courier New" panose="02070309020205020404" pitchFamily="49" charset="0"/>
              </a:rPr>
              <a:t>"QpwL5tke4Pnpja7X2“</a:t>
            </a: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501650" lvl="4" indent="0">
              <a:buNone/>
            </a:pPr>
            <a:endParaRPr lang="en-US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endParaRPr lang="ro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8690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889B-D016-02A2-9ED7-985F38C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9428"/>
            <a:ext cx="8534400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4D555B"/>
                </a:solidFill>
                <a:latin typeface="+mj-lt"/>
              </a:rPr>
              <a:t>Spring Annotations - @Component and </a:t>
            </a:r>
            <a:r>
              <a:rPr lang="en-US" sz="2800" dirty="0" err="1">
                <a:solidFill>
                  <a:srgbClr val="4D555B"/>
                </a:solidFill>
                <a:latin typeface="+mj-lt"/>
              </a:rPr>
              <a:t>TestBackpack</a:t>
            </a:r>
            <a:endParaRPr lang="en-RO"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8E45-0607-E6F1-5C9C-3592F100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705226"/>
          </a:xfrm>
        </p:spPr>
        <p:txBody>
          <a:bodyPr/>
          <a:lstStyle/>
          <a:p>
            <a:r>
              <a:rPr lang="en-US" sz="1600" b="1" dirty="0">
                <a:solidFill>
                  <a:srgbClr val="4D555B"/>
                </a:solidFill>
                <a:latin typeface="+mn-lt"/>
              </a:rPr>
              <a:t>@Component 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- can be used on classes within the project (not libraries) to </a:t>
            </a:r>
            <a:r>
              <a:rPr lang="en-US" sz="1600" dirty="0" err="1">
                <a:solidFill>
                  <a:srgbClr val="4D555B"/>
                </a:solidFill>
                <a:latin typeface="+mn-lt"/>
              </a:rPr>
              <a:t>autowire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them</a:t>
            </a:r>
          </a:p>
          <a:p>
            <a:endParaRPr lang="en-US" sz="1600" dirty="0">
              <a:solidFill>
                <a:srgbClr val="4D555B"/>
              </a:solidFill>
              <a:latin typeface="+mn-lt"/>
            </a:endParaRPr>
          </a:p>
          <a:p>
            <a:r>
              <a:rPr lang="en-US" sz="1600" dirty="0" err="1">
                <a:solidFill>
                  <a:srgbClr val="4D555B"/>
                </a:solidFill>
                <a:latin typeface="+mn-lt"/>
              </a:rPr>
              <a:t>TestBackpack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can store information about </a:t>
            </a:r>
            <a:r>
              <a:rPr lang="en-US" sz="1600" i="1" dirty="0" err="1">
                <a:solidFill>
                  <a:srgbClr val="4D555B"/>
                </a:solidFill>
                <a:latin typeface="+mn-lt"/>
              </a:rPr>
              <a:t>currentPage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, session reuse or anything scenario related.</a:t>
            </a:r>
          </a:p>
          <a:p>
            <a:r>
              <a:rPr lang="en-US" sz="1600" dirty="0">
                <a:solidFill>
                  <a:srgbClr val="4D555B"/>
                </a:solidFill>
                <a:latin typeface="+mn-lt"/>
              </a:rPr>
              <a:t>Main advantage for a component is that it can be </a:t>
            </a:r>
            <a:r>
              <a:rPr lang="en-US" sz="1600" dirty="0" err="1">
                <a:solidFill>
                  <a:srgbClr val="4D555B"/>
                </a:solidFill>
                <a:latin typeface="+mn-lt"/>
              </a:rPr>
              <a:t>autowired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 anywhere and </a:t>
            </a:r>
            <a:r>
              <a:rPr lang="en-US" sz="1600" i="1" u="sng" dirty="0">
                <a:solidFill>
                  <a:srgbClr val="4D555B"/>
                </a:solidFill>
                <a:latin typeface="+mn-lt"/>
              </a:rPr>
              <a:t>share state between scenarios</a:t>
            </a:r>
            <a:r>
              <a:rPr lang="en-US" sz="1600" dirty="0">
                <a:solidFill>
                  <a:srgbClr val="4D555B"/>
                </a:solidFill>
                <a:latin typeface="+mn-lt"/>
              </a:rPr>
              <a:t>.</a:t>
            </a:r>
          </a:p>
          <a:p>
            <a:endParaRPr lang="en-US" sz="1600" dirty="0"/>
          </a:p>
          <a:p>
            <a:pPr marL="501650" lvl="4" indent="0">
              <a:buNone/>
            </a:pPr>
            <a:r>
              <a:rPr lang="en-US" sz="1400" b="1" i="1" dirty="0"/>
              <a:t>@Component</a:t>
            </a:r>
          </a:p>
          <a:p>
            <a:pPr marL="501650" lvl="4" indent="0">
              <a:buNone/>
            </a:pPr>
            <a:r>
              <a:rPr lang="en-US" sz="1400" i="1" dirty="0"/>
              <a:t>public class </a:t>
            </a:r>
            <a:r>
              <a:rPr lang="en-US" sz="1400" i="1" dirty="0" err="1"/>
              <a:t>TestBackpack</a:t>
            </a:r>
            <a:r>
              <a:rPr lang="en-US" sz="1400" i="1" dirty="0"/>
              <a:t> {</a:t>
            </a:r>
          </a:p>
          <a:p>
            <a:pPr marL="501650" lvl="4" indent="0">
              <a:buNone/>
            </a:pPr>
            <a:endParaRPr lang="en-US" sz="1400" i="1" dirty="0"/>
          </a:p>
          <a:p>
            <a:pPr marL="501650" lvl="4" indent="0">
              <a:buNone/>
            </a:pPr>
            <a:r>
              <a:rPr lang="en-US" sz="1400" i="1" dirty="0"/>
              <a:t>private String </a:t>
            </a:r>
            <a:r>
              <a:rPr lang="en-US" sz="1400" b="1" i="1" dirty="0"/>
              <a:t>email</a:t>
            </a:r>
            <a:r>
              <a:rPr lang="en-US" sz="1400" i="1" dirty="0"/>
              <a:t>;</a:t>
            </a:r>
          </a:p>
          <a:p>
            <a:pPr marL="501650" lvl="4" indent="0">
              <a:buNone/>
            </a:pPr>
            <a:r>
              <a:rPr lang="en-US" sz="1400" i="1" dirty="0"/>
              <a:t>private String </a:t>
            </a:r>
            <a:r>
              <a:rPr lang="en-US" sz="1400" b="1" i="1" dirty="0"/>
              <a:t>password</a:t>
            </a:r>
            <a:r>
              <a:rPr lang="en-US" sz="1400" i="1" dirty="0"/>
              <a:t>;</a:t>
            </a:r>
          </a:p>
          <a:p>
            <a:pPr marL="501650" lvl="4" indent="0">
              <a:buNone/>
            </a:pPr>
            <a:r>
              <a:rPr lang="en-US" sz="1400" i="1" dirty="0"/>
              <a:t>private String </a:t>
            </a:r>
            <a:r>
              <a:rPr lang="en-US" sz="1400" b="1" i="1" dirty="0" err="1"/>
              <a:t>registrationToken</a:t>
            </a:r>
            <a:r>
              <a:rPr lang="en-US" sz="1400" i="1" dirty="0"/>
              <a:t>;</a:t>
            </a:r>
          </a:p>
          <a:p>
            <a:pPr marL="501650" lvl="4" indent="0">
              <a:buClr>
                <a:srgbClr val="525199"/>
              </a:buClr>
              <a:buNone/>
            </a:pPr>
            <a:r>
              <a:rPr lang="en-US" sz="1400" i="1" dirty="0">
                <a:solidFill>
                  <a:srgbClr val="333333"/>
                </a:solidFill>
              </a:rPr>
              <a:t>private String </a:t>
            </a:r>
            <a:r>
              <a:rPr lang="en-US" sz="1400" b="1" i="1" dirty="0" err="1">
                <a:solidFill>
                  <a:srgbClr val="333333"/>
                </a:solidFill>
              </a:rPr>
              <a:t>loginToken</a:t>
            </a:r>
            <a:r>
              <a:rPr lang="en-US" sz="1400" i="1" dirty="0">
                <a:solidFill>
                  <a:srgbClr val="333333"/>
                </a:solidFill>
              </a:rPr>
              <a:t>;</a:t>
            </a:r>
          </a:p>
          <a:p>
            <a:pPr marL="501650" lvl="4" indent="0">
              <a:buNone/>
            </a:pPr>
            <a:endParaRPr lang="en-US" sz="1400" i="1" dirty="0"/>
          </a:p>
          <a:p>
            <a:pPr marL="501650" lvl="4" indent="0">
              <a:buNone/>
            </a:pPr>
            <a:r>
              <a:rPr lang="en-US" sz="1400" i="1" dirty="0"/>
              <a:t>// getters &amp; setters</a:t>
            </a:r>
          </a:p>
          <a:p>
            <a:pPr marL="501650" lvl="4" indent="0">
              <a:buNone/>
            </a:pPr>
            <a:r>
              <a:rPr lang="en-US" sz="1400" i="1" dirty="0"/>
              <a:t>}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718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50002" y="3321007"/>
            <a:ext cx="1813537" cy="57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4171" y="4155947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0928" y="0"/>
                </a:lnTo>
              </a:path>
            </a:pathLst>
          </a:custGeom>
          <a:ln w="57912">
            <a:solidFill>
              <a:srgbClr val="009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801" y="845058"/>
            <a:ext cx="2923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solidFill>
                  <a:srgbClr val="FFFFFF"/>
                </a:solidFill>
              </a:rPr>
              <a:t>Q</a:t>
            </a:r>
            <a:r>
              <a:rPr sz="4000" spc="-100" dirty="0">
                <a:solidFill>
                  <a:srgbClr val="FFFFFF"/>
                </a:solidFill>
              </a:rPr>
              <a:t>ue</a:t>
            </a:r>
            <a:r>
              <a:rPr sz="4000" spc="-150" dirty="0">
                <a:solidFill>
                  <a:srgbClr val="FFFFFF"/>
                </a:solidFill>
              </a:rPr>
              <a:t>s</a:t>
            </a:r>
            <a:r>
              <a:rPr sz="4000" spc="-110" dirty="0">
                <a:solidFill>
                  <a:srgbClr val="FFFFFF"/>
                </a:solidFill>
              </a:rPr>
              <a:t>t</a:t>
            </a:r>
            <a:r>
              <a:rPr sz="4000" spc="-100" dirty="0">
                <a:solidFill>
                  <a:srgbClr val="FFFFFF"/>
                </a:solidFill>
              </a:rPr>
              <a:t>ion</a:t>
            </a:r>
            <a:r>
              <a:rPr sz="4000" spc="-105" dirty="0">
                <a:solidFill>
                  <a:srgbClr val="FFFFFF"/>
                </a:solidFill>
              </a:rPr>
              <a:t>s</a:t>
            </a:r>
            <a:r>
              <a:rPr sz="4000" spc="-5" dirty="0">
                <a:solidFill>
                  <a:srgbClr val="FFFFFF"/>
                </a:solidFill>
              </a:rPr>
              <a:t>?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31554"/>
            <a:ext cx="4495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spc="15" dirty="0">
                <a:solidFill>
                  <a:srgbClr val="4D555B"/>
                </a:solidFill>
                <a:latin typeface="+mj-lt"/>
              </a:rPr>
              <a:t>What is </a:t>
            </a:r>
            <a:r>
              <a:rPr lang="en-US" sz="2800" spc="15" dirty="0">
                <a:solidFill>
                  <a:srgbClr val="4D555B"/>
                </a:solidFill>
                <a:latin typeface="+mj-lt"/>
              </a:rPr>
              <a:t>API</a:t>
            </a:r>
            <a:r>
              <a:rPr sz="2800" spc="15" dirty="0">
                <a:solidFill>
                  <a:srgbClr val="4D555B"/>
                </a:solidFill>
                <a:latin typeface="+mj-lt"/>
              </a:rPr>
              <a:t>?</a:t>
            </a:r>
            <a:endParaRPr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23950"/>
            <a:ext cx="8305800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9784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30" dirty="0">
                <a:solidFill>
                  <a:srgbClr val="4D555B"/>
                </a:solidFill>
                <a:cs typeface="Carlito"/>
              </a:rPr>
              <a:t>Application Programming Interface</a:t>
            </a:r>
          </a:p>
          <a:p>
            <a:pPr marL="241300" marR="49784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4D555B"/>
                </a:solidFill>
              </a:rPr>
              <a:t>Every web page on the internet is stored on a remote server</a:t>
            </a:r>
            <a:endParaRPr lang="en-US" sz="2000" spc="-30" dirty="0">
              <a:solidFill>
                <a:srgbClr val="4D555B"/>
              </a:solidFill>
            </a:endParaRPr>
          </a:p>
          <a:p>
            <a:pPr marL="241300" marR="49784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4D555B"/>
                </a:solidFill>
              </a:rPr>
              <a:t>The API is the code that governs the </a:t>
            </a:r>
            <a:r>
              <a:rPr lang="en-US" sz="2000" i="1" dirty="0">
                <a:solidFill>
                  <a:srgbClr val="4D555B"/>
                </a:solidFill>
              </a:rPr>
              <a:t>access point(s)</a:t>
            </a:r>
            <a:r>
              <a:rPr lang="en-US" sz="2000" dirty="0">
                <a:solidFill>
                  <a:srgbClr val="4D555B"/>
                </a:solidFill>
              </a:rPr>
              <a:t> for the server</a:t>
            </a:r>
          </a:p>
          <a:p>
            <a:pPr marL="241300" marR="49784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30" dirty="0">
              <a:solidFill>
                <a:srgbClr val="4D555B"/>
              </a:solidFill>
              <a:cs typeface="Carlito"/>
            </a:endParaRPr>
          </a:p>
          <a:p>
            <a:pPr marL="241300" marR="49784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30" dirty="0">
              <a:solidFill>
                <a:srgbClr val="4D555B"/>
              </a:solidFill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CC25-C104-498C-BEF9-0BB40AE2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01733"/>
            <a:ext cx="6777637" cy="2188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133350"/>
            <a:ext cx="4648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20" dirty="0">
                <a:solidFill>
                  <a:srgbClr val="4D555B"/>
                </a:solidFill>
                <a:latin typeface="+mj-lt"/>
              </a:rPr>
              <a:t>REST architecture</a:t>
            </a:r>
            <a:endParaRPr sz="2800" dirty="0">
              <a:solidFill>
                <a:srgbClr val="4D555B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00150"/>
            <a:ext cx="7772400" cy="2939907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 err="1">
                <a:solidFill>
                  <a:srgbClr val="4D555B"/>
                </a:solidFill>
              </a:rPr>
              <a:t>REpresentational</a:t>
            </a:r>
            <a:r>
              <a:rPr lang="en-US" sz="2000" dirty="0">
                <a:solidFill>
                  <a:srgbClr val="4D555B"/>
                </a:solidFill>
              </a:rPr>
              <a:t> State Transfer</a:t>
            </a:r>
          </a:p>
          <a:p>
            <a:pPr marL="240665" indent="-22860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4D555B"/>
                </a:solidFill>
              </a:rPr>
              <a:t>Is an architectural style for developing web services</a:t>
            </a:r>
          </a:p>
          <a:p>
            <a:pPr marL="240665" indent="-22860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4D555B"/>
                </a:solidFill>
              </a:rPr>
              <a:t>Is popular due to its simplicity</a:t>
            </a:r>
          </a:p>
          <a:p>
            <a:pPr marL="240665" indent="-228600">
              <a:spcBef>
                <a:spcPts val="1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rgbClr val="4D555B"/>
                </a:solidFill>
              </a:rPr>
              <a:t>API consumers are capable of sending GET, POST, PUT, and DELETE verbs, which greatly enhance the clarity of a given request</a:t>
            </a:r>
          </a:p>
          <a:p>
            <a:pPr marL="12065">
              <a:lnSpc>
                <a:spcPct val="100000"/>
              </a:lnSpc>
              <a:spcBef>
                <a:spcPts val="1645"/>
              </a:spcBef>
              <a:tabLst>
                <a:tab pos="241300" algn="l"/>
              </a:tabLst>
            </a:pPr>
            <a:endParaRPr sz="2400" dirty="0">
              <a:solidFill>
                <a:srgbClr val="4D555B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9428"/>
            <a:ext cx="5562600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4D555B"/>
                </a:solidFill>
                <a:latin typeface="+mj-lt"/>
              </a:rPr>
              <a:t>GET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218" y="742950"/>
            <a:ext cx="8179562" cy="37240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1800" b="1" dirty="0">
              <a:solidFill>
                <a:srgbClr val="4D555B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4D555B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D555B"/>
                </a:solidFill>
                <a:latin typeface="+mn-lt"/>
              </a:rPr>
              <a:t>It is used to read a specific resource (by an identifier) or a collection of resources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 In the “happy” path, returns a representation in XML or JSON and an HTTP response code of 200 (OK)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D555B"/>
                </a:solidFill>
              </a:rPr>
              <a:t>In an error case, it most often returns a 404 (NOT FOUND) or 400 (BAD REQUEST)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 According to the design of the HTTP specification, GET requests are used only to read data and not change it, so it is considered safe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 GET is idempotent, which means that making multiple identical requests ends up having the same result as a single request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4D555B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552D-5A65-2D8C-B439-F0C08642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</a:rPr>
              <a:t>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65C1-B300-A661-FECD-B2E12B9F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123950"/>
            <a:ext cx="8179562" cy="21683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</a:rPr>
              <a:t>It is used to create a new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</a:rPr>
              <a:t>It is also a catch-all verb for operations that don't fit into the other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</a:rPr>
              <a:t>On successful creation, return HTTP status 201 - created or 200 –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</a:rPr>
              <a:t>POST is neither safe nor idempotent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565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4397-3424-DF87-F269-A15F309D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E22A-28DC-AE93-B84F-1CB415E1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2462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It is used to update a specific resource (by an identifier) or a collection of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On successful update, it returns 200 (or 204 if not returning any content in the body)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A body in the response is optional—providing one consumes more 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PUT is not a safe operation, in that it modifies (or creates) state on the server, but it is idempotent</a:t>
            </a:r>
            <a:endParaRPr lang="en-RO" sz="2000" dirty="0">
              <a:solidFill>
                <a:srgbClr val="4D555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43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E76-EA08-968E-DE87-96EF80AC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B5B0-1294-B94D-B758-39FDC27C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21236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It is used to remove a specific resource by an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On successful deletion, return HTTP status 200 (OK) along with a response body:  representation of the deleted item or a wrapped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Or return HTTP status 204 (NO CONTENT) with no response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555B"/>
                </a:solidFill>
                <a:latin typeface="+mn-lt"/>
              </a:rPr>
              <a:t>DELETE operations are idempotent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O" sz="2000" dirty="0">
              <a:solidFill>
                <a:srgbClr val="4D555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E984-EC68-093C-ACD7-3FF26B0F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49429"/>
            <a:ext cx="3200400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HTTP Response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ED78-ACBD-6AAE-66F7-983CB727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13932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Response status codes are part of the HTTP specification.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200 OK -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Used to indicate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201 CREATED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Successful creation occurred (via either POST or PUT). Response body content may or may not be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204 NO CONTENT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Indicates success but nothing is in the response body, often used for DELETE and PUT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400 BAD REQUEST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General error for when fulfilling the request would cause an invalid state.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401 UNAUTHORIZED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Error code response for missing or invalid authentication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403 FORBIDDEN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Error code for when the user is not authorized to perform the operation or the resource is unavailable for some reason (e.g. time constraints,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404 NOT FOUND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Used when the requested resource is not found, whether it doesn't exist or if there was a 401 or 403 that, for security reasons, the service wants to mask.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405 METHOD NOT ALLOWED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Used to indicate that the requested URL exists, but the requested HTTP method is not applicable. The Allow HTTP header must be set when returning a 405 to indicate the HTTP methods that are supported.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409 CONFLICT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Whenever a resource conflict would be caused by fulfilling the request. Duplicate entries or deleting root objects when cascade-delete is not supported are a couple of examples.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500 INTERNAL SERVER ERROR-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55B"/>
                </a:solidFill>
                <a:effectLst/>
                <a:latin typeface="+mn-lt"/>
                <a:ea typeface="Helvetica Neue"/>
              </a:rPr>
              <a:t>Never return this intentionally. The general catch-all error when the server-side throws an exception. Use this only for errors that the consumer cannot address from their end.</a:t>
            </a:r>
          </a:p>
          <a:p>
            <a:endParaRPr lang="en-RO" sz="1200" dirty="0"/>
          </a:p>
        </p:txBody>
      </p:sp>
    </p:spTree>
    <p:extLst>
      <p:ext uri="{BB962C8B-B14F-4D97-AF65-F5344CB8AC3E}">
        <p14:creationId xmlns:p14="http://schemas.microsoft.com/office/powerpoint/2010/main" val="204642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FE13-E206-03F7-F996-BAE14746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25" y="149428"/>
            <a:ext cx="2428748" cy="430887"/>
          </a:xfrm>
        </p:spPr>
        <p:txBody>
          <a:bodyPr/>
          <a:lstStyle/>
          <a:p>
            <a:pPr algn="ctr"/>
            <a:r>
              <a:rPr lang="en-RO" sz="2800" dirty="0">
                <a:solidFill>
                  <a:srgbClr val="4D555B"/>
                </a:solidFill>
                <a:latin typeface="+mj-lt"/>
              </a:rPr>
              <a:t>SOAP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F1F6-870D-3240-AE66-B3DCEBE7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18" y="1076324"/>
            <a:ext cx="8179562" cy="30469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55B"/>
                </a:solidFill>
              </a:rPr>
              <a:t>Simple Object Access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55B"/>
                </a:solidFill>
              </a:rPr>
              <a:t>REST takes a resource-based approach to web-based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55B"/>
                </a:solidFill>
              </a:rPr>
              <a:t>With REST, you locate a resource on the server, and you choose to either update that resource, delete it or get some information about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55B"/>
                </a:solidFill>
              </a:rPr>
              <a:t>With SOAP, the client doesn't choose to interact directly with a resource, but instead calls a service, and that service mitigates access to the various objects and resources behind the scenes</a:t>
            </a:r>
          </a:p>
          <a:p>
            <a:endParaRPr lang="en-RO" dirty="0">
              <a:solidFill>
                <a:srgbClr val="4D55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8527</TotalTime>
  <Words>1771</Words>
  <Application>Microsoft Macintosh PowerPoint</Application>
  <PresentationFormat>On-screen Show (16:9)</PresentationFormat>
  <Paragraphs>155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Courier New</vt:lpstr>
      <vt:lpstr>JetBrains Mono</vt:lpstr>
      <vt:lpstr>Office Theme</vt:lpstr>
      <vt:lpstr>PowerPoint Presentation</vt:lpstr>
      <vt:lpstr>What is API?</vt:lpstr>
      <vt:lpstr>REST architecture</vt:lpstr>
      <vt:lpstr>GET</vt:lpstr>
      <vt:lpstr>POST</vt:lpstr>
      <vt:lpstr>PUT</vt:lpstr>
      <vt:lpstr>DELETE</vt:lpstr>
      <vt:lpstr>HTTP Response Code</vt:lpstr>
      <vt:lpstr>SOAP</vt:lpstr>
      <vt:lpstr>API testing</vt:lpstr>
      <vt:lpstr>API tester skills</vt:lpstr>
      <vt:lpstr>Cucumber Scenario for API Testing</vt:lpstr>
      <vt:lpstr>RestAssured API client</vt:lpstr>
      <vt:lpstr>HTTP Status Codes</vt:lpstr>
      <vt:lpstr>Object Mapper Dependency</vt:lpstr>
      <vt:lpstr>RestAssured – Object Mapping</vt:lpstr>
      <vt:lpstr>RestAssured – Using jsonPath</vt:lpstr>
      <vt:lpstr>Spring Annotations - @Component and TestBackpack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2019</dc:title>
  <dc:creator>Power Presentaties</dc:creator>
  <cp:lastModifiedBy>Agache, M.P. (Mihaela - Petronela)</cp:lastModifiedBy>
  <cp:revision>45</cp:revision>
  <dcterms:created xsi:type="dcterms:W3CDTF">2021-03-19T08:55:08Z</dcterms:created>
  <dcterms:modified xsi:type="dcterms:W3CDTF">2023-04-06T16:19:20Z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2021-03-19T00:00:00Z</vt:filetime>
  </property>
</Properties>
</file>