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68" r:id="rId9"/>
    <p:sldId id="264" r:id="rId10"/>
    <p:sldId id="265" r:id="rId11"/>
    <p:sldId id="266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t, A. (Andrei)" initials="BA(" lastIdx="1" clrIdx="0">
    <p:extLst>
      <p:ext uri="{19B8F6BF-5375-455C-9EA6-DF929625EA0E}">
        <p15:presenceInfo xmlns:p15="http://schemas.microsoft.com/office/powerpoint/2012/main" userId="S::andrei.bart@ing.com::c38a9bf2-01d1-4e9c-8bac-7df999f04b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14T15:15:25.108" idx="1">
    <p:pos x="7270" y="3607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ium.github.io/appium/docs/en/2.0/guides/migrating-1-to-2/" TargetMode="External"/><Relationship Id="rId2" Type="http://schemas.openxmlformats.org/officeDocument/2006/relationships/hyperlink" Target="https://appiumpro.com/editions/60-how-to-pick-the-right-locator-strateg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pium.github.io/appium/docs/en/2.0/guides/caps/" TargetMode="External"/><Relationship Id="rId5" Type="http://schemas.openxmlformats.org/officeDocument/2006/relationships/hyperlink" Target="https://github.com/appium/java-client#usage-examples" TargetMode="External"/><Relationship Id="rId4" Type="http://schemas.openxmlformats.org/officeDocument/2006/relationships/hyperlink" Target="https://blogs.halodoc.io/appium-java-client-v7-to-v8-migration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" TargetMode="External"/><Relationship Id="rId2" Type="http://schemas.openxmlformats.org/officeDocument/2006/relationships/hyperlink" Target="https://github.com/saucelabs/my-demo-app-rn/releases/tag/v1.3.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piumpro.com/editions/60-how-to-pick-the-right-locator-strategy" TargetMode="External"/><Relationship Id="rId4" Type="http://schemas.openxmlformats.org/officeDocument/2006/relationships/hyperlink" Target="https://github.com/appium/appium-desktop/releases/download/v1.22.3-4/Appium-Server-GUI-windows-1.22.3-4.exe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studio#download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studio/debug/dev-option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pium/appium-desktop/release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Mobile Test Automation </a:t>
            </a:r>
            <a:br>
              <a:rPr lang="en-US" cap="none" dirty="0"/>
            </a:br>
            <a:r>
              <a:rPr lang="en-US" cap="none" dirty="0"/>
              <a:t>using Appium/w 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cap="none" dirty="0"/>
              <a:t>by Andrei Bart</a:t>
            </a:r>
          </a:p>
        </p:txBody>
      </p:sp>
    </p:spTree>
    <p:extLst>
      <p:ext uri="{BB962C8B-B14F-4D97-AF65-F5344CB8AC3E}">
        <p14:creationId xmlns:p14="http://schemas.microsoft.com/office/powerpoint/2010/main" val="2622186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9A03-669B-4EE3-9D37-303BA904C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6440411" cy="1596177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Arial"/>
                <a:cs typeface="Arial"/>
              </a:rPr>
              <a:t>Element locators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CB7D1-540F-4DBF-8779-E40F2C45CD5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3" y="1523812"/>
            <a:ext cx="11278227" cy="426738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sz="2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Locators example </a:t>
            </a:r>
          </a:p>
          <a:p>
            <a:pPr marL="0" indent="0">
              <a:buNone/>
            </a:pPr>
            <a:r>
              <a:rPr lang="en-US" sz="2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-android </a:t>
            </a:r>
            <a:r>
              <a:rPr lang="en-US" sz="22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uiautomator</a:t>
            </a:r>
            <a:endParaRPr lang="en-US" sz="22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e.g.: new </a:t>
            </a:r>
            <a:r>
              <a:rPr 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UiSelector</a:t>
            </a:r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().text("</a:t>
            </a:r>
            <a:r>
              <a:rPr 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</a:t>
            </a:r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Buton</a:t>
            </a:r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0" indent="0">
              <a:buNone/>
            </a:pPr>
            <a:r>
              <a:rPr lang="en-US" sz="2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-id (accessibility id)</a:t>
            </a:r>
          </a:p>
          <a:p>
            <a:pPr marL="0" indent="0">
              <a:buNone/>
            </a:pPr>
            <a:r>
              <a:rPr lang="en-US" sz="2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2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predicate string</a:t>
            </a:r>
          </a:p>
          <a:p>
            <a:pPr marL="0" indent="0">
              <a:buNone/>
            </a:pPr>
            <a:r>
              <a:rPr 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type == '</a:t>
            </a:r>
            <a:r>
              <a:rPr 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XCUIElementTypeButton</a:t>
            </a:r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and label == 'Login'</a:t>
            </a:r>
          </a:p>
          <a:p>
            <a:pPr marL="0" indent="0">
              <a:buNone/>
            </a:pPr>
            <a:r>
              <a:rPr lang="en-US" sz="2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2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chain</a:t>
            </a:r>
          </a:p>
          <a:p>
            <a:pPr marL="0" indent="0">
              <a:buNone/>
            </a:pPr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e.g.: "**/</a:t>
            </a:r>
            <a:r>
              <a:rPr 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XCUIElementTypeCell</a:t>
            </a:r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[`name BEGINSWITH 'NUME_CELULA'`]/</a:t>
            </a:r>
            <a:r>
              <a:rPr 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XCUIElementTypeStaticText</a:t>
            </a:r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>
              <a:buNone/>
            </a:pPr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if not… try to talk to </a:t>
            </a:r>
            <a:r>
              <a:rPr 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devs</a:t>
            </a:r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add ids </a:t>
            </a:r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sz="2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if not… use  </a:t>
            </a:r>
            <a:r>
              <a:rPr 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xpath</a:t>
            </a:r>
            <a:endParaRPr lang="en-US" sz="2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none" dirty="0">
              <a:latin typeface="Tw Cen MT" panose="020B0602020104020603"/>
              <a:cs typeface="Times New Roman"/>
            </a:endParaRPr>
          </a:p>
          <a:p>
            <a:pPr marL="0" indent="0">
              <a:buNone/>
            </a:pPr>
            <a:endParaRPr lang="en-US" cap="none" dirty="0">
              <a:latin typeface="Tw Cen MT" panose="020B0602020104020603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7607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9A03-669B-4EE3-9D37-303BA904C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6440411" cy="1596177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Arial"/>
                <a:cs typeface="Arial"/>
              </a:rPr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CB7D1-540F-4DBF-8779-E40F2C45CD5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3" y="1523812"/>
            <a:ext cx="11278227" cy="426738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endParaRPr lang="en-US" cap="none" dirty="0">
              <a:cs typeface="Times New Roman"/>
              <a:hlinkClick r:id="rId2"/>
            </a:endParaRPr>
          </a:p>
          <a:p>
            <a:pPr marL="0" indent="0">
              <a:buNone/>
            </a:pPr>
            <a:r>
              <a:rPr lang="en-US" cap="none" dirty="0">
                <a:cs typeface="Times New Roman"/>
                <a:hlinkClick r:id="rId2"/>
              </a:rPr>
              <a:t>https://bitrise.io/blog/post/getting-started-with-appium-2-0-your-beginners-guide</a:t>
            </a:r>
          </a:p>
          <a:p>
            <a:pPr marL="0" indent="0">
              <a:buNone/>
            </a:pPr>
            <a:r>
              <a:rPr lang="en-US" cap="none" dirty="0">
                <a:cs typeface="Times New Roman"/>
                <a:hlinkClick r:id="rId2"/>
              </a:rPr>
              <a:t>https://appium.github.io/appium/docs/en/2.0/quickstart/</a:t>
            </a:r>
          </a:p>
          <a:p>
            <a:pPr marL="0" indent="0">
              <a:buNone/>
            </a:pPr>
            <a:r>
              <a:rPr lang="en-US" cap="none" dirty="0">
                <a:cs typeface="Times New Roman"/>
                <a:hlinkClick r:id="rId2"/>
              </a:rPr>
              <a:t>https://appium.github.io/appium/docs/en/2.0/quickstart/install/</a:t>
            </a:r>
          </a:p>
          <a:p>
            <a:pPr marL="0" indent="0">
              <a:buNone/>
            </a:pPr>
            <a:r>
              <a:rPr lang="en-US" cap="none" dirty="0">
                <a:cs typeface="Times New Roman"/>
                <a:hlinkClick r:id="rId2"/>
              </a:rPr>
              <a:t>https://appium.github.io/appium/docs/en/2.0/quickstart/uiauto2-driver/</a:t>
            </a:r>
          </a:p>
          <a:p>
            <a:pPr marL="0" indent="0">
              <a:buNone/>
            </a:pPr>
            <a:r>
              <a:rPr lang="en-US" cap="none" dirty="0">
                <a:cs typeface="Times New Roman"/>
                <a:hlinkClick r:id="rId3"/>
              </a:rPr>
              <a:t>https://appium.github.io/appium/docs/en/2.0/guides/migrating-1-to-2/</a:t>
            </a:r>
            <a:endParaRPr lang="en-US" cap="none" dirty="0">
              <a:cs typeface="Times New Roman"/>
            </a:endParaRPr>
          </a:p>
          <a:p>
            <a:pPr marL="0" indent="0">
              <a:buNone/>
            </a:pPr>
            <a:r>
              <a:rPr lang="en-US" cap="none" dirty="0">
                <a:cs typeface="Times New Roman"/>
                <a:hlinkClick r:id="rId4"/>
              </a:rPr>
              <a:t>https://blogs.halodoc.io/appium-java-client-v7-to-v8-migration/</a:t>
            </a:r>
            <a:endParaRPr lang="en-US" cap="none" dirty="0">
              <a:cs typeface="Times New Roman"/>
            </a:endParaRPr>
          </a:p>
          <a:p>
            <a:pPr marL="0" indent="0">
              <a:buNone/>
            </a:pPr>
            <a:r>
              <a:rPr lang="en-US" cap="none" dirty="0">
                <a:cs typeface="Times New Roman"/>
                <a:hlinkClick r:id="rId5"/>
              </a:rPr>
              <a:t>https://github.com/appium/java-client#usage-examples</a:t>
            </a:r>
            <a:endParaRPr lang="en-US" cap="none" dirty="0">
              <a:cs typeface="Times New Roman"/>
            </a:endParaRPr>
          </a:p>
          <a:p>
            <a:pPr marL="0" indent="0">
              <a:buNone/>
            </a:pPr>
            <a:r>
              <a:rPr lang="en-US" cap="none" dirty="0">
                <a:cs typeface="Times New Roman"/>
                <a:hlinkClick r:id="rId6"/>
              </a:rPr>
              <a:t>https://appium.github.io/appium/docs/en/2.0/guides/caps/</a:t>
            </a:r>
            <a:endParaRPr lang="en-US" cap="none" dirty="0">
              <a:cs typeface="Times New Roman"/>
            </a:endParaRPr>
          </a:p>
          <a:p>
            <a:pPr marL="0" indent="0">
              <a:buNone/>
            </a:pPr>
            <a:r>
              <a:rPr lang="en-US" cap="none" dirty="0">
                <a:cs typeface="Times New Roman"/>
                <a:hlinkClick r:id="rId2"/>
              </a:rPr>
              <a:t>https://appiumpro.com/editions/8-how-to-find-elements-in-ios-not-by-xpath</a:t>
            </a:r>
          </a:p>
          <a:p>
            <a:pPr marL="0" indent="0">
              <a:buNone/>
            </a:pPr>
            <a:r>
              <a:rPr lang="en-US" cap="none" dirty="0">
                <a:cs typeface="Times New Roman"/>
                <a:hlinkClick r:id="rId2"/>
              </a:rPr>
              <a:t>https://appiumpro.com/editions/60-how-to-pick-the-right-locator-strategy</a:t>
            </a:r>
            <a:endParaRPr lang="en-US" cap="none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92493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9A03-669B-4EE3-9D37-303BA904C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6440411" cy="1596177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Arial"/>
                <a:cs typeface="Arial"/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CB7D1-540F-4DBF-8779-E40F2C45CD5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3" y="1523812"/>
            <a:ext cx="11278227" cy="4267387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app</a:t>
            </a:r>
          </a:p>
          <a:p>
            <a:pPr marL="0" indent="0">
              <a:buNone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https://github.com/saucelabs/my-demo-app-rn/releases/tag/v1.3.0</a:t>
            </a: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Android-MyDemoAppRN.1.3.0.build-244.apk</a:t>
            </a:r>
          </a:p>
          <a:p>
            <a:pPr marL="0" indent="0">
              <a:buNone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– needed for  running Appiu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2 or any other beta.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0" indent="0"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https://nodejs.org/en/download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bundled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appium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1.x server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No node needed.</a:t>
            </a:r>
          </a:p>
          <a:p>
            <a:pPr marL="0" indent="0">
              <a:buNone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https://github.com/appium/appium-desktop/releases/download/v1.22.3-4/Appium-Server-GUI-windows-1.22.3-4.exe</a:t>
            </a: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none" dirty="0">
              <a:cs typeface="Times New Roman"/>
              <a:hlinkClick r:id="rId5"/>
            </a:endParaRPr>
          </a:p>
        </p:txBody>
      </p:sp>
    </p:spTree>
    <p:extLst>
      <p:ext uri="{BB962C8B-B14F-4D97-AF65-F5344CB8AC3E}">
        <p14:creationId xmlns:p14="http://schemas.microsoft.com/office/powerpoint/2010/main" val="1550564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4CC16-8082-4B76-9662-FF4B9AB30F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189608"/>
            <a:ext cx="10363826" cy="4601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cap="none" dirty="0">
                <a:latin typeface="Arial"/>
                <a:cs typeface="Arial"/>
              </a:rPr>
              <a:t>Thank</a:t>
            </a:r>
          </a:p>
          <a:p>
            <a:pPr marL="0" indent="0">
              <a:buNone/>
            </a:pPr>
            <a:r>
              <a:rPr lang="en-US" sz="4000" cap="none" dirty="0">
                <a:latin typeface="Arial"/>
                <a:cs typeface="Arial"/>
              </a:rPr>
              <a:t>	you</a:t>
            </a:r>
          </a:p>
          <a:p>
            <a:pPr marL="0" indent="0">
              <a:buNone/>
            </a:pPr>
            <a:r>
              <a:rPr lang="en-US" sz="4000" cap="none" dirty="0">
                <a:latin typeface="Arial"/>
                <a:cs typeface="Arial"/>
              </a:rPr>
              <a:t>		for your time </a:t>
            </a:r>
            <a:r>
              <a:rPr lang="en-US" sz="4000" cap="none" dirty="0">
                <a:latin typeface="Arial"/>
                <a:cs typeface="Arial"/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ro-RO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86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9A03-669B-4EE3-9D37-303BA904C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latin typeface="Arial"/>
                <a:cs typeface="Arial"/>
              </a:rPr>
              <a:t>What is this Appium tool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CB7D1-540F-4DBF-8779-E40F2C45CD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b="1" cap="none" dirty="0">
                <a:latin typeface="Times New Roman"/>
                <a:ea typeface="+mn-lt"/>
                <a:cs typeface="+mn-lt"/>
              </a:rPr>
              <a:t>What is Appium ?</a:t>
            </a:r>
          </a:p>
          <a:p>
            <a:pPr marL="0" indent="0">
              <a:buNone/>
            </a:pPr>
            <a:r>
              <a:rPr lang="en-US" sz="2200" cap="none" dirty="0">
                <a:latin typeface="Times New Roman"/>
                <a:ea typeface="+mn-lt"/>
                <a:cs typeface="+mn-lt"/>
              </a:rPr>
              <a:t>"Appium is an </a:t>
            </a:r>
            <a:r>
              <a:rPr lang="en-US" sz="2200" b="1" cap="none" dirty="0">
                <a:latin typeface="Times New Roman"/>
                <a:ea typeface="+mn-lt"/>
                <a:cs typeface="+mn-lt"/>
              </a:rPr>
              <a:t>open source</a:t>
            </a:r>
            <a:r>
              <a:rPr lang="en-US" sz="2200" cap="none" dirty="0">
                <a:latin typeface="Times New Roman"/>
                <a:ea typeface="+mn-lt"/>
                <a:cs typeface="+mn-lt"/>
              </a:rPr>
              <a:t> test automation framework for use with native, hybrid and mobile web apps."</a:t>
            </a:r>
            <a:endParaRPr lang="en-US" sz="2200" dirty="0">
              <a:latin typeface="Times New Roman"/>
            </a:endParaRPr>
          </a:p>
          <a:p>
            <a:pPr marL="0" indent="0">
              <a:buNone/>
            </a:pPr>
            <a:endParaRPr lang="en-US" cap="none" dirty="0">
              <a:latin typeface="Times New Roman"/>
            </a:endParaRPr>
          </a:p>
          <a:p>
            <a:pPr marL="0" indent="0">
              <a:buNone/>
            </a:pPr>
            <a:r>
              <a:rPr lang="en-US" b="1" cap="none" dirty="0">
                <a:latin typeface="Times New Roman"/>
              </a:rPr>
              <a:t>Requirements</a:t>
            </a:r>
            <a:endParaRPr lang="en-US" cap="none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200" cap="none" dirty="0">
                <a:latin typeface="Times New Roman"/>
                <a:cs typeface="Times New Roman"/>
              </a:rPr>
              <a:t>iOS : </a:t>
            </a:r>
            <a:r>
              <a:rPr lang="en-US" sz="2200" cap="none" dirty="0" err="1">
                <a:latin typeface="Times New Roman"/>
                <a:cs typeface="Times New Roman"/>
              </a:rPr>
              <a:t>MacOsX</a:t>
            </a:r>
            <a:r>
              <a:rPr lang="en-US" sz="2200" cap="none" dirty="0">
                <a:latin typeface="Times New Roman"/>
                <a:cs typeface="Times New Roman"/>
              </a:rPr>
              <a:t> XCode (includes Command Line Tools). It uses </a:t>
            </a:r>
            <a:r>
              <a:rPr lang="en-US" sz="2200" b="1" cap="none" dirty="0" err="1">
                <a:latin typeface="Times New Roman"/>
                <a:cs typeface="Times New Roman"/>
              </a:rPr>
              <a:t>XCUITest</a:t>
            </a:r>
            <a:r>
              <a:rPr lang="en-US" sz="2200" b="1" cap="none" dirty="0">
                <a:latin typeface="Times New Roman"/>
                <a:cs typeface="Times New Roman"/>
              </a:rPr>
              <a:t>  </a:t>
            </a:r>
            <a:r>
              <a:rPr lang="en-US" sz="2200" cap="none" dirty="0">
                <a:latin typeface="Times New Roman"/>
                <a:cs typeface="Times New Roman"/>
              </a:rPr>
              <a:t>Driver. </a:t>
            </a:r>
          </a:p>
          <a:p>
            <a:pPr marL="0" indent="0">
              <a:buNone/>
            </a:pPr>
            <a:r>
              <a:rPr lang="en-US" sz="2200" cap="none" dirty="0">
                <a:latin typeface="Times New Roman"/>
                <a:cs typeface="Times New Roman"/>
              </a:rPr>
              <a:t>  Note: iOS testing only on MACOS because there is no </a:t>
            </a:r>
            <a:r>
              <a:rPr lang="en-US" sz="2200" cap="none" dirty="0" err="1">
                <a:latin typeface="Times New Roman"/>
                <a:cs typeface="Times New Roman"/>
              </a:rPr>
              <a:t>xcode</a:t>
            </a:r>
            <a:r>
              <a:rPr lang="en-US" sz="2200" cap="none" dirty="0">
                <a:latin typeface="Times New Roman"/>
                <a:cs typeface="Times New Roman"/>
              </a:rPr>
              <a:t> for windows :)</a:t>
            </a:r>
          </a:p>
          <a:p>
            <a:pPr marL="0" indent="0">
              <a:buNone/>
            </a:pPr>
            <a:r>
              <a:rPr lang="en-US" sz="2200" cap="none" dirty="0">
                <a:latin typeface="Times New Roman"/>
                <a:cs typeface="Times New Roman"/>
              </a:rPr>
              <a:t>Android: </a:t>
            </a:r>
            <a:r>
              <a:rPr lang="en-US" sz="2200" cap="none" dirty="0" err="1">
                <a:latin typeface="Times New Roman"/>
                <a:cs typeface="Times New Roman"/>
              </a:rPr>
              <a:t>MacOSX</a:t>
            </a:r>
            <a:r>
              <a:rPr lang="en-US" sz="2200" cap="none" dirty="0">
                <a:latin typeface="Times New Roman"/>
                <a:cs typeface="Times New Roman"/>
              </a:rPr>
              <a:t> or Windows or Linux with </a:t>
            </a:r>
            <a:r>
              <a:rPr lang="en-US" sz="2200" b="1" cap="none" dirty="0">
                <a:latin typeface="Times New Roman"/>
                <a:cs typeface="Times New Roman"/>
              </a:rPr>
              <a:t>Android </a:t>
            </a:r>
            <a:r>
              <a:rPr lang="en-US" sz="2200" b="1" cap="none" dirty="0" err="1">
                <a:latin typeface="Times New Roman"/>
                <a:cs typeface="Times New Roman"/>
              </a:rPr>
              <a:t>Sdk</a:t>
            </a:r>
            <a:r>
              <a:rPr lang="en-US" sz="2200" cap="none" dirty="0">
                <a:latin typeface="Times New Roman"/>
                <a:cs typeface="Times New Roman"/>
              </a:rPr>
              <a:t>.  It uses </a:t>
            </a:r>
            <a:r>
              <a:rPr lang="en-US" sz="2200" b="1" cap="none" dirty="0">
                <a:latin typeface="Times New Roman"/>
                <a:ea typeface="+mn-lt"/>
                <a:cs typeface="+mn-lt"/>
              </a:rPr>
              <a:t>UiAutomator2 </a:t>
            </a:r>
            <a:r>
              <a:rPr lang="en-US" sz="2200" cap="none" dirty="0">
                <a:latin typeface="Times New Roman"/>
                <a:ea typeface="+mn-lt"/>
                <a:cs typeface="+mn-lt"/>
              </a:rPr>
              <a:t>Driver</a:t>
            </a:r>
            <a:endParaRPr lang="en-US" sz="2200" b="1" cap="none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b="1" cap="none" dirty="0">
              <a:latin typeface="Times New Roman"/>
              <a:cs typeface="Times New Roman"/>
            </a:endParaRPr>
          </a:p>
          <a:p>
            <a:pPr algn="ctr">
              <a:buNone/>
            </a:pPr>
            <a:endParaRPr lang="en-US" cap="none" dirty="0">
              <a:latin typeface="Tw Cen MT" panose="020B0602020104020603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832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E3254AE-C4CD-426D-A6E8-7FA13B0F8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5CE4C8B7-8F28-453A-A366-3418760B1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505" y="2367091"/>
            <a:ext cx="4706676" cy="3424107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5C53434-A0C7-4A81-8EB0-D460DAD9B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B49A03-669B-4EE3-9D37-303BA904C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Arial"/>
                <a:cs typeface="Arial"/>
              </a:rPr>
              <a:t>Getting Started with Android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CB7D1-540F-4DBF-8779-E40F2C45CD5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4860493" cy="342410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200" cap="none" dirty="0">
                <a:latin typeface="Times New Roman"/>
                <a:cs typeface="Times New Roman"/>
              </a:rPr>
              <a:t>Downloa</a:t>
            </a:r>
            <a:r>
              <a:rPr lang="en-US" sz="2200" b="1" cap="none" dirty="0">
                <a:latin typeface="Times New Roman"/>
                <a:cs typeface="Times New Roman"/>
              </a:rPr>
              <a:t>d Android Developer Studio</a:t>
            </a:r>
            <a:r>
              <a:rPr lang="en-US" sz="2200" cap="none" dirty="0">
                <a:latin typeface="Times New Roman"/>
                <a:cs typeface="Times New Roman"/>
              </a:rPr>
              <a:t> which has the Android </a:t>
            </a:r>
            <a:r>
              <a:rPr lang="en-US" sz="2200" cap="none" dirty="0" err="1">
                <a:latin typeface="Times New Roman"/>
                <a:cs typeface="Times New Roman"/>
              </a:rPr>
              <a:t>Sdk</a:t>
            </a:r>
            <a:r>
              <a:rPr lang="en-US" sz="2200" cap="none" dirty="0">
                <a:latin typeface="Times New Roman"/>
                <a:cs typeface="Times New Roman"/>
              </a:rPr>
              <a:t> bundled with it</a:t>
            </a:r>
            <a:endParaRPr lang="en-US" sz="2200" b="1" cap="none" dirty="0">
              <a:latin typeface="Times New Roman"/>
              <a:cs typeface="Times New Roman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400" cap="none" dirty="0">
                <a:ea typeface="+mn-lt"/>
                <a:cs typeface="+mn-lt"/>
                <a:hlinkClick r:id="rId4"/>
              </a:rPr>
              <a:t>https://developer.android.com/studio#downloads</a:t>
            </a:r>
            <a:endParaRPr lang="en-US" sz="14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400" cap="none" dirty="0">
                <a:latin typeface="Tw Cen MT"/>
                <a:cs typeface="Times New Roman"/>
              </a:rPr>
              <a:t>When starting the IDE let the wizard download and install Android </a:t>
            </a:r>
            <a:r>
              <a:rPr lang="en-US" sz="1400" cap="none" dirty="0" err="1">
                <a:latin typeface="Tw Cen MT"/>
                <a:cs typeface="Times New Roman"/>
              </a:rPr>
              <a:t>Sdk</a:t>
            </a:r>
            <a:r>
              <a:rPr lang="en-US" sz="1400" cap="none" dirty="0">
                <a:latin typeface="Tw Cen MT"/>
                <a:cs typeface="Times New Roman"/>
              </a:rPr>
              <a:t> Tooks and Platform Tools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b="1" cap="none" dirty="0">
                <a:latin typeface="Tw Cen MT"/>
                <a:cs typeface="Times New Roman"/>
              </a:rPr>
              <a:t>Add </a:t>
            </a:r>
            <a:r>
              <a:rPr lang="en-US" sz="1400" cap="none" dirty="0">
                <a:latin typeface="Tw Cen MT"/>
                <a:cs typeface="Times New Roman"/>
              </a:rPr>
              <a:t>the </a:t>
            </a:r>
            <a:r>
              <a:rPr lang="en-US" sz="1400" cap="none" dirty="0" err="1">
                <a:latin typeface="Tw Cen MT"/>
                <a:cs typeface="Times New Roman"/>
              </a:rPr>
              <a:t>sdk</a:t>
            </a:r>
            <a:r>
              <a:rPr lang="en-US" sz="1400" cap="none" dirty="0">
                <a:latin typeface="Tw Cen MT"/>
                <a:cs typeface="Times New Roman"/>
              </a:rPr>
              <a:t> </a:t>
            </a:r>
            <a:r>
              <a:rPr lang="en-US" sz="1400" cap="none" dirty="0" err="1">
                <a:latin typeface="Tw Cen MT"/>
                <a:cs typeface="Times New Roman"/>
              </a:rPr>
              <a:t>coresponding</a:t>
            </a:r>
            <a:r>
              <a:rPr lang="en-US" sz="1400" cap="none" dirty="0">
                <a:latin typeface="Tw Cen MT"/>
                <a:cs typeface="Times New Roman"/>
              </a:rPr>
              <a:t> to your device(</a:t>
            </a:r>
            <a:r>
              <a:rPr lang="en-US" sz="1400" cap="none" dirty="0" err="1">
                <a:latin typeface="Tw Cen MT"/>
                <a:cs typeface="Times New Roman"/>
              </a:rPr>
              <a:t>e.g:Api</a:t>
            </a:r>
            <a:r>
              <a:rPr lang="en-US" sz="1400" cap="none" dirty="0">
                <a:latin typeface="Tw Cen MT"/>
                <a:cs typeface="Times New Roman"/>
              </a:rPr>
              <a:t> Level 29 for Android10 ) by searching in settings by Android SDK.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b="1" cap="none" dirty="0">
                <a:latin typeface="Tw Cen MT"/>
                <a:cs typeface="Times New Roman"/>
              </a:rPr>
              <a:t>Add </a:t>
            </a:r>
            <a:r>
              <a:rPr lang="en-US" sz="1400" cap="none" dirty="0">
                <a:latin typeface="Tw Cen MT"/>
                <a:cs typeface="Times New Roman"/>
              </a:rPr>
              <a:t>the env variables ANDROID_HOME to point to the android </a:t>
            </a:r>
            <a:r>
              <a:rPr lang="en-US" sz="1400" cap="none" dirty="0" err="1">
                <a:latin typeface="Tw Cen MT"/>
                <a:cs typeface="Times New Roman"/>
              </a:rPr>
              <a:t>sdk</a:t>
            </a:r>
            <a:r>
              <a:rPr lang="en-US" sz="1400" cap="none" dirty="0">
                <a:latin typeface="Tw Cen MT"/>
                <a:cs typeface="Times New Roman"/>
              </a:rPr>
              <a:t>. I installed </a:t>
            </a:r>
            <a:r>
              <a:rPr lang="en-US" sz="1400" cap="none" dirty="0" err="1">
                <a:latin typeface="Tw Cen MT"/>
                <a:cs typeface="Times New Roman"/>
              </a:rPr>
              <a:t>sdk</a:t>
            </a:r>
            <a:r>
              <a:rPr lang="en-US" sz="1400" cap="none" dirty="0">
                <a:latin typeface="Tw Cen MT"/>
                <a:cs typeface="Times New Roman"/>
              </a:rPr>
              <a:t> to in </a:t>
            </a:r>
            <a:r>
              <a:rPr lang="en-US" sz="1200" dirty="0"/>
              <a:t>C:\Users\Maria\</a:t>
            </a:r>
            <a:r>
              <a:rPr lang="en-US" sz="1200" dirty="0" err="1"/>
              <a:t>AppData</a:t>
            </a:r>
            <a:r>
              <a:rPr lang="en-US" sz="1200" dirty="0"/>
              <a:t>\Local\Android\</a:t>
            </a:r>
            <a:r>
              <a:rPr lang="en-US" sz="1200" dirty="0" err="1"/>
              <a:t>Sdk</a:t>
            </a:r>
            <a:endParaRPr lang="en-US" sz="1400" cap="none" dirty="0">
              <a:latin typeface="Tw Cen MT"/>
              <a:cs typeface="Times New Roman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400" b="1" cap="none" dirty="0">
                <a:latin typeface="Tw Cen MT"/>
                <a:cs typeface="Times New Roman"/>
              </a:rPr>
              <a:t>Add </a:t>
            </a:r>
            <a:r>
              <a:rPr lang="en-US" sz="1400" cap="none" dirty="0">
                <a:latin typeface="Tw Cen MT"/>
                <a:cs typeface="Times New Roman"/>
              </a:rPr>
              <a:t>platform-tools to PATH env variable </a:t>
            </a:r>
            <a:r>
              <a:rPr lang="en-US" sz="1400" cap="none" dirty="0">
                <a:latin typeface="TW Cen MT"/>
                <a:cs typeface="Times New Roman"/>
              </a:rPr>
              <a:t>C:\Users\Maria\</a:t>
            </a:r>
            <a:r>
              <a:rPr lang="en-US" sz="1400" cap="none" dirty="0" err="1">
                <a:latin typeface="TW Cen MT"/>
                <a:cs typeface="Times New Roman"/>
              </a:rPr>
              <a:t>AppData</a:t>
            </a:r>
            <a:r>
              <a:rPr lang="en-US" sz="1400" cap="none" dirty="0">
                <a:latin typeface="TW Cen MT"/>
                <a:cs typeface="Times New Roman"/>
              </a:rPr>
              <a:t>\Local\Android\</a:t>
            </a:r>
            <a:r>
              <a:rPr lang="en-US" sz="1400" cap="none" dirty="0" err="1">
                <a:latin typeface="TW Cen MT"/>
                <a:cs typeface="Times New Roman"/>
              </a:rPr>
              <a:t>Sdk</a:t>
            </a:r>
            <a:r>
              <a:rPr lang="en-US" sz="1400" cap="none" dirty="0">
                <a:latin typeface="TW Cen MT"/>
                <a:cs typeface="Times New Roman"/>
              </a:rPr>
              <a:t>\</a:t>
            </a:r>
            <a:r>
              <a:rPr lang="en-US" sz="1400" b="1" cap="none" dirty="0">
                <a:latin typeface="TW Cen MT"/>
                <a:cs typeface="Times New Roman"/>
              </a:rPr>
              <a:t>platform-tools</a:t>
            </a:r>
            <a:r>
              <a:rPr lang="en-US" sz="1400" cap="none" dirty="0">
                <a:latin typeface="TW Cen MT"/>
                <a:cs typeface="Times New Roman"/>
              </a:rPr>
              <a:t>. This is needed for the adb(Android Debug Bridge) to manage Android apps ( e.g: installing, loading)</a:t>
            </a:r>
            <a:endParaRPr lang="en-US" sz="1400" cap="none" dirty="0">
              <a:latin typeface="TW Cen MT"/>
              <a:ea typeface="+mn-lt"/>
              <a:cs typeface="Times New Roman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400" cap="none" dirty="0">
              <a:latin typeface="TW Cen MT"/>
              <a:cs typeface="Times New Roman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400" cap="none" dirty="0">
              <a:latin typeface="Tw Cen MT"/>
              <a:cs typeface="Times New Roman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400" cap="none" dirty="0">
              <a:latin typeface="Tw Cen MT"/>
              <a:cs typeface="Times New Roman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400" cap="none" dirty="0">
              <a:latin typeface="Tw Cen MT"/>
              <a:cs typeface="Times New Roman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400" cap="none" dirty="0">
              <a:latin typeface="Tw Cen MT"/>
              <a:cs typeface="Times New Roman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400" cap="none" dirty="0">
              <a:latin typeface="Tw Cen MT"/>
              <a:cs typeface="Times New Roman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400" cap="none" dirty="0">
              <a:latin typeface="Tw Cen MT"/>
              <a:cs typeface="Times New Roman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400" b="1" cap="none" dirty="0"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  <a:buNone/>
            </a:pPr>
            <a:endParaRPr lang="en-US" sz="1400" cap="none" dirty="0">
              <a:latin typeface="Tw Cen MT" panose="020B0602020104020603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6643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46F2B05-D14A-46C1-B94D-81BAFA34C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7995262-D06C-4F92-9D88-E99D0D62E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704" y="1379948"/>
            <a:ext cx="3840815" cy="412990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C21F734-A85A-4FEA-8CB8-6C72B8195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CB7D1-540F-4DBF-8779-E40F2C45CD5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54065" y="2367092"/>
            <a:ext cx="5855415" cy="384744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USB debugging on the Phone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hlinkClick r:id="rId4"/>
              </a:rPr>
              <a:t>https://developer.android.com/studio/debug/dev-options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the phone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Always Allow on the 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debugging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via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adb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terminal 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100" cap="none" dirty="0">
              <a:latin typeface="Tw Cen MT"/>
              <a:cs typeface="Times New Roman"/>
            </a:endParaRPr>
          </a:p>
          <a:p>
            <a:pPr>
              <a:lnSpc>
                <a:spcPct val="110000"/>
              </a:lnSpc>
              <a:buNone/>
            </a:pPr>
            <a:r>
              <a:rPr lang="en-US" sz="1100" cap="none" dirty="0">
                <a:ea typeface="+mn-lt"/>
                <a:cs typeface="+mn-lt"/>
              </a:rPr>
              <a:t>c:\&gt;adb devices -l</a:t>
            </a:r>
            <a:endParaRPr lang="en-US" sz="1100" dirty="0"/>
          </a:p>
          <a:p>
            <a:pPr>
              <a:lnSpc>
                <a:spcPct val="110000"/>
              </a:lnSpc>
              <a:buNone/>
            </a:pPr>
            <a:r>
              <a:rPr lang="en-US" sz="1100" cap="none" dirty="0">
                <a:ea typeface="+mn-lt"/>
                <a:cs typeface="+mn-lt"/>
              </a:rPr>
              <a:t>* daemon not running; starting now at tcp:5037</a:t>
            </a:r>
            <a:endParaRPr lang="en-US" sz="1100" dirty="0">
              <a:ea typeface="+mn-lt"/>
              <a:cs typeface="+mn-lt"/>
            </a:endParaRPr>
          </a:p>
          <a:p>
            <a:pPr>
              <a:lnSpc>
                <a:spcPct val="110000"/>
              </a:lnSpc>
              <a:buNone/>
            </a:pPr>
            <a:r>
              <a:rPr lang="en-US" sz="1100" cap="none" dirty="0">
                <a:ea typeface="+mn-lt"/>
                <a:cs typeface="+mn-lt"/>
              </a:rPr>
              <a:t>* daemon started successfully</a:t>
            </a:r>
            <a:endParaRPr lang="en-US" sz="1100" dirty="0"/>
          </a:p>
          <a:p>
            <a:pPr>
              <a:lnSpc>
                <a:spcPct val="110000"/>
              </a:lnSpc>
              <a:buNone/>
            </a:pPr>
            <a:r>
              <a:rPr lang="en-US" sz="1100" cap="none" dirty="0">
                <a:ea typeface="+mn-lt"/>
                <a:cs typeface="+mn-lt"/>
              </a:rPr>
              <a:t>List of devices attached</a:t>
            </a:r>
            <a:endParaRPr lang="en-US" sz="1100" dirty="0"/>
          </a:p>
          <a:p>
            <a:pPr>
              <a:lnSpc>
                <a:spcPct val="110000"/>
              </a:lnSpc>
              <a:buNone/>
            </a:pPr>
            <a:r>
              <a:rPr lang="en-US" sz="1100" cap="none" dirty="0">
                <a:ea typeface="+mn-lt"/>
                <a:cs typeface="+mn-lt"/>
              </a:rPr>
              <a:t>R58N34VSV1A            device product:a40eea model:SM_A405FN device:a40 transport_id:1</a:t>
            </a:r>
            <a:endParaRPr lang="en-US" sz="1100" dirty="0"/>
          </a:p>
          <a:p>
            <a:pPr marL="0" indent="0">
              <a:lnSpc>
                <a:spcPct val="110000"/>
              </a:lnSpc>
              <a:buNone/>
            </a:pPr>
            <a:endParaRPr lang="en-US" sz="1100" cap="none" dirty="0">
              <a:latin typeface="Tw Cen MT"/>
              <a:cs typeface="Times New Roman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100" cap="none" dirty="0">
              <a:latin typeface="Tw Cen MT"/>
              <a:cs typeface="Times New Roman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100" cap="none" dirty="0">
              <a:latin typeface="Tw Cen MT"/>
              <a:cs typeface="Times New Roman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100" b="1" cap="none" dirty="0"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  <a:buNone/>
            </a:pPr>
            <a:endParaRPr lang="en-US" sz="1100" cap="none" dirty="0">
              <a:latin typeface="Tw Cen MT" panose="020B0602020104020603"/>
              <a:cs typeface="Times New Roman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49A03-669B-4EE3-9D37-303BA904C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064" y="618517"/>
            <a:ext cx="5855416" cy="1596177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Arial"/>
                <a:cs typeface="Arial"/>
              </a:rPr>
              <a:t>Connect the Android 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20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9A03-669B-4EE3-9D37-303BA904C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latin typeface="Arial"/>
                <a:cs typeface="Arial"/>
              </a:rPr>
              <a:t>What do I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CB7D1-540F-4DBF-8779-E40F2C45CD5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19392"/>
            <a:ext cx="10363826" cy="4071807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0" indent="0">
              <a:buNone/>
            </a:pPr>
            <a:r>
              <a:rPr lang="en-US" sz="6200" b="1" cap="none" dirty="0">
                <a:latin typeface="Times New Roman"/>
                <a:ea typeface="+mn-lt"/>
                <a:cs typeface="+mn-lt"/>
              </a:rPr>
              <a:t>2 Main Installation Options</a:t>
            </a:r>
          </a:p>
          <a:p>
            <a:pPr marL="0" indent="0">
              <a:buNone/>
            </a:pPr>
            <a:r>
              <a:rPr lang="en-US" sz="6200" b="1" cap="none" dirty="0">
                <a:latin typeface="Times New Roman"/>
                <a:cs typeface="Times New Roman"/>
              </a:rPr>
              <a:t>Install  the Appium Desktop</a:t>
            </a:r>
            <a:r>
              <a:rPr lang="en-US" sz="6200" cap="none" dirty="0">
                <a:latin typeface="Times New Roman"/>
                <a:cs typeface="Times New Roman"/>
              </a:rPr>
              <a:t> –recommended if you just want to get things rolling fast.</a:t>
            </a:r>
          </a:p>
          <a:p>
            <a:pPr marL="0" indent="0">
              <a:buNone/>
            </a:pPr>
            <a:r>
              <a:rPr lang="en-US" sz="6600" cap="none" dirty="0">
                <a:latin typeface="Times New Roman"/>
                <a:cs typeface="Times New Roman"/>
              </a:rPr>
              <a:t>It is supported up to Appiu</a:t>
            </a:r>
            <a:r>
              <a:rPr lang="en-US" sz="6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6600" cap="none" dirty="0">
                <a:latin typeface="Times New Roman"/>
                <a:cs typeface="Times New Roman"/>
              </a:rPr>
              <a:t> server 1.x</a:t>
            </a:r>
          </a:p>
          <a:p>
            <a:pPr marL="0" indent="0">
              <a:buNone/>
            </a:pPr>
            <a:endParaRPr lang="en-US" sz="6200" cap="none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4200" cap="none" dirty="0">
                <a:latin typeface="Times New Roman"/>
                <a:ea typeface="+mn-lt"/>
                <a:cs typeface="+mn-lt"/>
                <a:hlinkClick r:id="rId2"/>
              </a:rPr>
              <a:t>https://github.com/appium/appium-desktop/releases/</a:t>
            </a:r>
            <a:endParaRPr lang="en-US" sz="4200" cap="none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4200" cap="none" dirty="0">
                <a:latin typeface="Times New Roman"/>
                <a:cs typeface="Times New Roman"/>
              </a:rPr>
              <a:t>Download the exe(Windows) or dmg(Mac)</a:t>
            </a:r>
          </a:p>
          <a:p>
            <a:pPr marL="0" indent="0">
              <a:buNone/>
            </a:pPr>
            <a:r>
              <a:rPr lang="en-US" sz="4200" b="1" cap="none" dirty="0">
                <a:latin typeface="Times New Roman"/>
                <a:cs typeface="Times New Roman"/>
              </a:rPr>
              <a:t>Or </a:t>
            </a:r>
          </a:p>
          <a:p>
            <a:pPr marL="0" indent="0">
              <a:buNone/>
            </a:pPr>
            <a:endParaRPr lang="en-US" sz="4200" cap="none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6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via NPM(Node.js)</a:t>
            </a:r>
            <a:r>
              <a:rPr lang="en-US" sz="6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- the only way to do it for beta</a:t>
            </a:r>
          </a:p>
          <a:p>
            <a:pPr marL="0" indent="0">
              <a:buNone/>
            </a:pPr>
            <a:r>
              <a:rPr lang="en-US" sz="4200" cap="none" dirty="0">
                <a:latin typeface="Times New Roman"/>
                <a:cs typeface="Times New Roman"/>
              </a:rPr>
              <a:t>If you only have access to command line(</a:t>
            </a:r>
            <a:r>
              <a:rPr lang="en-US" sz="4200" cap="none" dirty="0" err="1">
                <a:latin typeface="Times New Roman"/>
                <a:cs typeface="Times New Roman"/>
              </a:rPr>
              <a:t>e.g</a:t>
            </a:r>
            <a:r>
              <a:rPr lang="en-US" sz="4200" cap="none" dirty="0">
                <a:latin typeface="Times New Roman"/>
                <a:cs typeface="Times New Roman"/>
              </a:rPr>
              <a:t>: on a server) or need the latest beta </a:t>
            </a:r>
          </a:p>
          <a:p>
            <a:pPr marL="0" indent="0">
              <a:buNone/>
            </a:pPr>
            <a:r>
              <a:rPr lang="en-US" sz="4200" cap="none" dirty="0" err="1">
                <a:latin typeface="Times New Roman"/>
                <a:cs typeface="Times New Roman"/>
              </a:rPr>
              <a:t>npm</a:t>
            </a:r>
            <a:r>
              <a:rPr lang="en-US" sz="4200" cap="none" dirty="0">
                <a:latin typeface="Times New Roman"/>
                <a:cs typeface="Times New Roman"/>
              </a:rPr>
              <a:t> </a:t>
            </a:r>
            <a:r>
              <a:rPr lang="en-US" sz="4200" b="1" cap="none" dirty="0">
                <a:latin typeface="Times New Roman"/>
                <a:cs typeface="Times New Roman"/>
              </a:rPr>
              <a:t>install</a:t>
            </a:r>
            <a:r>
              <a:rPr lang="en-US" sz="4200" cap="none" dirty="0">
                <a:latin typeface="Times New Roman"/>
                <a:cs typeface="Times New Roman"/>
              </a:rPr>
              <a:t> -g </a:t>
            </a:r>
            <a:r>
              <a:rPr lang="en-US" sz="4200" cap="none" dirty="0" err="1">
                <a:latin typeface="Times New Roman"/>
                <a:cs typeface="Times New Roman"/>
              </a:rPr>
              <a:t>appium</a:t>
            </a:r>
            <a:r>
              <a:rPr lang="en-US" sz="4200" cap="none" dirty="0">
                <a:latin typeface="Times New Roman"/>
                <a:cs typeface="Times New Roman"/>
              </a:rPr>
              <a:t> </a:t>
            </a:r>
          </a:p>
          <a:p>
            <a:pPr marL="0" indent="0">
              <a:buNone/>
            </a:pP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npm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install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-g </a:t>
            </a:r>
            <a:r>
              <a:rPr lang="en-US" sz="4400" cap="none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ppium@next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for the latest beta( 2.0 is beta  at the moment )</a:t>
            </a:r>
            <a:r>
              <a:rPr lang="en-US" sz="2900" cap="none" dirty="0">
                <a:latin typeface="Times New Roman"/>
                <a:cs typeface="Times New Roman"/>
              </a:rPr>
              <a:t>
</a:t>
            </a:r>
            <a:br>
              <a:rPr lang="en-US" cap="none" dirty="0">
                <a:latin typeface="Consolas"/>
                <a:cs typeface="Times New Roman"/>
              </a:rPr>
            </a:br>
            <a:endParaRPr lang="en-US" cap="none" dirty="0">
              <a:latin typeface="Consolas"/>
              <a:cs typeface="Times New Roman"/>
            </a:endParaRPr>
          </a:p>
          <a:p>
            <a:pPr marL="0" indent="0">
              <a:buNone/>
            </a:pPr>
            <a:endParaRPr lang="en-US" b="1" cap="none" dirty="0">
              <a:latin typeface="Times New Roman"/>
              <a:cs typeface="Times New Roman"/>
            </a:endParaRPr>
          </a:p>
          <a:p>
            <a:pPr algn="ctr">
              <a:buNone/>
            </a:pPr>
            <a:endParaRPr lang="en-US" cap="none" dirty="0">
              <a:latin typeface="Tw Cen MT" panose="020B0602020104020603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55424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9A03-669B-4EE3-9D37-303BA904C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6440411" cy="1596177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Arial"/>
                <a:cs typeface="Arial"/>
              </a:rPr>
              <a:t>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CB7D1-540F-4DBF-8779-E40F2C45CD5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809212" cy="44909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cap="none" dirty="0">
                <a:latin typeface="Times New Roman"/>
                <a:cs typeface="Times New Roman"/>
              </a:rPr>
              <a:t>Session</a:t>
            </a:r>
          </a:p>
          <a:p>
            <a:pPr marL="0" indent="0">
              <a:buNone/>
            </a:pPr>
            <a:r>
              <a:rPr lang="en-US" cap="none" dirty="0">
                <a:latin typeface="Times New Roman"/>
                <a:cs typeface="Times New Roman"/>
              </a:rPr>
              <a:t>-client initiates a session with Appium server. All further commands are bound to that session referenced by an ID</a:t>
            </a:r>
          </a:p>
          <a:p>
            <a:pPr marL="0" indent="0">
              <a:buNone/>
            </a:pPr>
            <a:r>
              <a:rPr lang="en-US" b="1" cap="none" dirty="0">
                <a:latin typeface="Times New Roman"/>
                <a:cs typeface="Times New Roman"/>
              </a:rPr>
              <a:t>Capabilities</a:t>
            </a:r>
          </a:p>
          <a:p>
            <a:pPr marL="0" indent="0">
              <a:buNone/>
            </a:pPr>
            <a:r>
              <a:rPr lang="en-US" cap="none" dirty="0">
                <a:latin typeface="Times New Roman"/>
                <a:cs typeface="Times New Roman"/>
              </a:rPr>
              <a:t>-it’s a Map that contains key value pairs to instruct the server what type of session we want to start: </a:t>
            </a:r>
          </a:p>
          <a:p>
            <a:pPr marL="0" indent="0">
              <a:buNone/>
            </a:pPr>
            <a:r>
              <a:rPr lang="en-US" cap="none" dirty="0">
                <a:latin typeface="Times New Roman"/>
                <a:cs typeface="Times New Roman"/>
              </a:rPr>
              <a:t>e.g.: </a:t>
            </a:r>
            <a:r>
              <a:rPr lang="en-US" cap="none" dirty="0" err="1">
                <a:latin typeface="Times New Roman"/>
                <a:cs typeface="Times New Roman"/>
              </a:rPr>
              <a:t>iOS,Android</a:t>
            </a:r>
            <a:r>
              <a:rPr lang="en-US" cap="none" dirty="0">
                <a:latin typeface="Times New Roman"/>
                <a:cs typeface="Times New Roman"/>
              </a:rPr>
              <a:t> , maybe certain version of OS</a:t>
            </a:r>
          </a:p>
          <a:p>
            <a:pPr marL="0" indent="0">
              <a:buNone/>
            </a:pPr>
            <a:r>
              <a:rPr lang="en-US" b="1" cap="none" dirty="0">
                <a:latin typeface="Times New Roman"/>
                <a:cs typeface="Times New Roman"/>
              </a:rPr>
              <a:t>Appium clients:</a:t>
            </a:r>
          </a:p>
          <a:p>
            <a:pPr marL="0" indent="0">
              <a:buNone/>
            </a:pPr>
            <a:r>
              <a:rPr lang="en-US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-these are client libraries (in Java, C#, JavaScript, Ruby, Python, PHP) which support Appium's extensions to the WebDriver protocol</a:t>
            </a:r>
            <a:endParaRPr lang="en-US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none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cap="none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cap="none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cap="none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cap="none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cap="none" dirty="0">
              <a:latin typeface="Times New Roman"/>
              <a:cs typeface="Times New Roman"/>
            </a:endParaRPr>
          </a:p>
          <a:p>
            <a:pPr>
              <a:buNone/>
            </a:pPr>
            <a:endParaRPr lang="en-US" cap="none" dirty="0">
              <a:latin typeface="Tw Cen MT" panose="020B0602020104020603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81349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9A03-669B-4EE3-9D37-303BA904C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6440411" cy="1596177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Arial"/>
                <a:cs typeface="Arial"/>
              </a:rPr>
              <a:t>Start a session – the old way</a:t>
            </a:r>
            <a:br>
              <a:rPr lang="en-US" cap="none" dirty="0">
                <a:latin typeface="Arial"/>
                <a:cs typeface="Arial"/>
              </a:rPr>
            </a:br>
            <a:endParaRPr lang="en-US" cap="none" dirty="0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CB7D1-540F-4DBF-8779-E40F2C45CD5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23812"/>
            <a:ext cx="9793212" cy="4267387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Desired Capabilities must be set in order to start a session. </a:t>
            </a:r>
          </a:p>
          <a:p>
            <a:pPr marL="0" indent="0">
              <a:buNone/>
            </a:pPr>
            <a:r>
              <a:rPr lang="en-US" sz="6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compatible with Appium 1.x server version(the one supported by Appium server desktop)</a:t>
            </a:r>
          </a:p>
          <a:p>
            <a:pPr marL="0" indent="0">
              <a:buNone/>
            </a:pPr>
            <a:r>
              <a:rPr lang="en-US" sz="6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works on Appium 2.x because because the java client translates capabilities in w3c capabilities using the AndroidUiautomator2Driver for Android, and it puts  “</a:t>
            </a:r>
            <a:r>
              <a:rPr lang="en-US" sz="6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appium</a:t>
            </a:r>
            <a:r>
              <a:rPr lang="en-US" sz="6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 in front of vendor specific capabilities.</a:t>
            </a:r>
          </a:p>
          <a:p>
            <a:pPr marL="0" indent="0">
              <a:buNone/>
            </a:pPr>
            <a:r>
              <a:rPr lang="en-US" sz="6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a session can be done through:</a:t>
            </a:r>
          </a:p>
          <a:p>
            <a:pPr marL="0" indent="0">
              <a:buNone/>
            </a:pPr>
            <a:r>
              <a:rPr lang="en-US" sz="6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-Appium inspector(when searching for </a:t>
            </a:r>
            <a:r>
              <a:rPr lang="en-US" sz="6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sz="6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elements locators)</a:t>
            </a:r>
          </a:p>
          <a:p>
            <a:pPr marL="0" indent="0">
              <a:buNone/>
            </a:pPr>
            <a:r>
              <a:rPr lang="en-US" sz="6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-programmatically</a:t>
            </a:r>
          </a:p>
          <a:p>
            <a:pPr marL="0" indent="0">
              <a:buNone/>
            </a:pPr>
            <a:endParaRPr lang="en-US" sz="3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1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new </a:t>
            </a:r>
            <a:r>
              <a:rPr lang="en-US" sz="3100" cap="non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AndroidDriver</a:t>
            </a:r>
            <a:r>
              <a:rPr lang="en-US" sz="3100" cap="none" dirty="0">
                <a:latin typeface="Consolas"/>
                <a:ea typeface="+mn-lt"/>
                <a:cs typeface="Times New Roman"/>
              </a:rPr>
              <a:t>&lt;&gt;(new URL("http://127.0.0.1:4723/wd/hub"), </a:t>
            </a:r>
            <a:r>
              <a:rPr lang="en-US" sz="3100" cap="none" dirty="0" err="1">
                <a:latin typeface="Consolas"/>
                <a:ea typeface="+mn-lt"/>
                <a:cs typeface="Times New Roman"/>
              </a:rPr>
              <a:t>getDesiredCapabilities</a:t>
            </a:r>
            <a:r>
              <a:rPr lang="en-US" sz="3100" cap="none" dirty="0">
                <a:latin typeface="Consolas"/>
                <a:ea typeface="+mn-lt"/>
                <a:cs typeface="Times New Roman"/>
              </a:rPr>
              <a:t>());</a:t>
            </a:r>
            <a:endParaRPr lang="en-US" sz="3100" dirty="0"/>
          </a:p>
          <a:p>
            <a:pPr marL="0" indent="0">
              <a:buNone/>
            </a:pPr>
            <a:endParaRPr lang="en-US" sz="3100" cap="none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3100" cap="none" dirty="0">
                <a:latin typeface="Consolas"/>
                <a:cs typeface="Times New Roman"/>
              </a:rPr>
              <a:t>private </a:t>
            </a:r>
            <a:r>
              <a:rPr lang="en-US" sz="3100" cap="none" dirty="0" err="1">
                <a:latin typeface="Consolas"/>
                <a:cs typeface="Times New Roman"/>
              </a:rPr>
              <a:t>DesiredCapabilities</a:t>
            </a:r>
            <a:r>
              <a:rPr lang="en-US" sz="3100" cap="none" dirty="0">
                <a:latin typeface="Consolas"/>
                <a:cs typeface="Times New Roman"/>
              </a:rPr>
              <a:t> </a:t>
            </a:r>
            <a:r>
              <a:rPr lang="en-US" sz="3100" cap="none" dirty="0" err="1">
                <a:latin typeface="Consolas"/>
                <a:cs typeface="Times New Roman"/>
              </a:rPr>
              <a:t>getDesiredCapabilities</a:t>
            </a:r>
            <a:r>
              <a:rPr lang="en-US" sz="3100" cap="none" dirty="0">
                <a:latin typeface="Consolas"/>
                <a:cs typeface="Times New Roman"/>
              </a:rPr>
              <a:t>() {</a:t>
            </a:r>
          </a:p>
          <a:p>
            <a:pPr marL="0" indent="0">
              <a:buNone/>
            </a:pPr>
            <a:r>
              <a:rPr lang="en-US" sz="3100" cap="none" dirty="0" err="1">
                <a:latin typeface="Consolas"/>
                <a:cs typeface="Times New Roman"/>
              </a:rPr>
              <a:t>DesiredCapabilities</a:t>
            </a:r>
            <a:r>
              <a:rPr lang="en-US" sz="3100" cap="none" dirty="0">
                <a:latin typeface="Consolas"/>
                <a:cs typeface="Times New Roman"/>
              </a:rPr>
              <a:t> </a:t>
            </a:r>
            <a:r>
              <a:rPr lang="en-US" sz="3100" cap="none" dirty="0" err="1">
                <a:latin typeface="Consolas"/>
                <a:cs typeface="Times New Roman"/>
              </a:rPr>
              <a:t>desiredCapabilities</a:t>
            </a:r>
            <a:r>
              <a:rPr lang="en-US" sz="3100" cap="none" dirty="0">
                <a:latin typeface="Consolas"/>
                <a:cs typeface="Times New Roman"/>
              </a:rPr>
              <a:t> = new </a:t>
            </a:r>
            <a:r>
              <a:rPr lang="en-US" sz="3100" cap="none" dirty="0" err="1">
                <a:latin typeface="Consolas"/>
                <a:cs typeface="Times New Roman"/>
              </a:rPr>
              <a:t>DesiredCapabilities</a:t>
            </a:r>
            <a:r>
              <a:rPr lang="en-US" sz="3100" cap="none" dirty="0">
                <a:latin typeface="Consolas"/>
                <a:cs typeface="Times New Roman"/>
              </a:rPr>
              <a:t>();</a:t>
            </a:r>
            <a:br>
              <a:rPr lang="en-US" sz="3100" cap="none" dirty="0">
                <a:latin typeface="Consolas"/>
                <a:cs typeface="Times New Roman"/>
              </a:rPr>
            </a:br>
            <a:r>
              <a:rPr lang="en-US" sz="3100" cap="none" dirty="0" err="1">
                <a:latin typeface="Consolas"/>
                <a:cs typeface="Times New Roman"/>
              </a:rPr>
              <a:t>desiredCapabilities.setCapability</a:t>
            </a:r>
            <a:r>
              <a:rPr lang="en-US" sz="3100" cap="none" dirty="0">
                <a:latin typeface="Consolas"/>
                <a:cs typeface="Times New Roman"/>
              </a:rPr>
              <a:t>(</a:t>
            </a:r>
            <a:r>
              <a:rPr lang="en-US" sz="3100" cap="none" dirty="0" err="1">
                <a:latin typeface="Consolas"/>
                <a:cs typeface="Times New Roman"/>
              </a:rPr>
              <a:t>MobileCapabilityType.PLATFORM_NAME</a:t>
            </a:r>
            <a:r>
              <a:rPr lang="en-US" sz="3100" cap="none" dirty="0">
                <a:latin typeface="Consolas"/>
                <a:cs typeface="Times New Roman"/>
              </a:rPr>
              <a:t>, "Android");</a:t>
            </a:r>
            <a:br>
              <a:rPr lang="en-US" sz="3100" cap="none" dirty="0">
                <a:latin typeface="Consolas"/>
                <a:cs typeface="Times New Roman"/>
              </a:rPr>
            </a:br>
            <a:r>
              <a:rPr lang="en-US" sz="3100" cap="none" dirty="0" err="1">
                <a:latin typeface="Consolas"/>
                <a:cs typeface="Times New Roman"/>
              </a:rPr>
              <a:t>desiredCapabilities.setCapability</a:t>
            </a:r>
            <a:r>
              <a:rPr lang="en-US" sz="3100" cap="none" dirty="0">
                <a:latin typeface="Consolas"/>
                <a:cs typeface="Times New Roman"/>
              </a:rPr>
              <a:t>(</a:t>
            </a:r>
            <a:r>
              <a:rPr lang="en-US" sz="3100" cap="none" dirty="0" err="1">
                <a:latin typeface="Consolas"/>
                <a:cs typeface="Times New Roman"/>
              </a:rPr>
              <a:t>MobileCapabilityType.PLATFORM_VERSION</a:t>
            </a:r>
            <a:r>
              <a:rPr lang="en-US" sz="3100" cap="none" dirty="0">
                <a:latin typeface="Consolas"/>
                <a:cs typeface="Times New Roman"/>
              </a:rPr>
              <a:t>, "13");</a:t>
            </a:r>
            <a:br>
              <a:rPr lang="en-US" sz="3100" cap="none" dirty="0">
                <a:latin typeface="Consolas"/>
                <a:cs typeface="Times New Roman"/>
              </a:rPr>
            </a:br>
            <a:r>
              <a:rPr lang="en-US" sz="3100" cap="none" dirty="0" err="1">
                <a:latin typeface="Consolas"/>
                <a:cs typeface="Times New Roman"/>
              </a:rPr>
              <a:t>desiredCapabilities.setCapability</a:t>
            </a:r>
            <a:r>
              <a:rPr lang="en-US" sz="3100" cap="none" dirty="0">
                <a:latin typeface="Consolas"/>
                <a:cs typeface="Times New Roman"/>
              </a:rPr>
              <a:t>(</a:t>
            </a:r>
            <a:r>
              <a:rPr lang="en-US" sz="3100" cap="none" dirty="0" err="1">
                <a:latin typeface="Consolas"/>
                <a:cs typeface="Times New Roman"/>
              </a:rPr>
              <a:t>MobileCapabilityType.AUTOMATION_NAME</a:t>
            </a:r>
            <a:r>
              <a:rPr lang="en-US" sz="3100" cap="none" dirty="0">
                <a:latin typeface="Consolas"/>
                <a:cs typeface="Times New Roman"/>
              </a:rPr>
              <a:t>, "UiAutomator2");</a:t>
            </a:r>
            <a:br>
              <a:rPr lang="en-US" sz="3100" cap="none" dirty="0">
                <a:latin typeface="Consolas"/>
                <a:cs typeface="Times New Roman"/>
              </a:rPr>
            </a:br>
            <a:r>
              <a:rPr lang="en-US" sz="3100" cap="none" dirty="0" err="1">
                <a:latin typeface="Consolas"/>
                <a:cs typeface="Times New Roman"/>
              </a:rPr>
              <a:t>desiredCapabilities.setCapability</a:t>
            </a:r>
            <a:r>
              <a:rPr lang="en-US" sz="3100" cap="none" dirty="0">
                <a:latin typeface="Consolas"/>
                <a:cs typeface="Times New Roman"/>
              </a:rPr>
              <a:t>(</a:t>
            </a:r>
            <a:r>
              <a:rPr lang="en-US" sz="3100" cap="none" dirty="0" err="1">
                <a:latin typeface="Consolas"/>
                <a:cs typeface="Times New Roman"/>
              </a:rPr>
              <a:t>MobileCapabilityType.DEVICE_NAME</a:t>
            </a:r>
            <a:r>
              <a:rPr lang="en-US" sz="3100" cap="none" dirty="0">
                <a:latin typeface="Consolas"/>
                <a:cs typeface="Times New Roman"/>
              </a:rPr>
              <a:t>, "</a:t>
            </a:r>
            <a:r>
              <a:rPr lang="en-US" sz="3100" cap="none" dirty="0" err="1">
                <a:latin typeface="Consolas"/>
                <a:cs typeface="Times New Roman"/>
              </a:rPr>
              <a:t>AndroidDevice</a:t>
            </a:r>
            <a:r>
              <a:rPr lang="en-US" sz="3100" cap="none" dirty="0">
                <a:latin typeface="Consolas"/>
                <a:cs typeface="Times New Roman"/>
              </a:rPr>
              <a:t>");</a:t>
            </a:r>
            <a:br>
              <a:rPr lang="en-US" sz="3100" cap="none" dirty="0">
                <a:latin typeface="Consolas"/>
                <a:cs typeface="Times New Roman"/>
              </a:rPr>
            </a:br>
            <a:r>
              <a:rPr lang="en-US" sz="3100" cap="none" dirty="0" err="1">
                <a:latin typeface="Consolas"/>
                <a:cs typeface="Times New Roman"/>
              </a:rPr>
              <a:t>desiredCapabilities.setCapability</a:t>
            </a:r>
            <a:r>
              <a:rPr lang="en-US" sz="3100" cap="none" dirty="0">
                <a:latin typeface="Consolas"/>
                <a:cs typeface="Times New Roman"/>
              </a:rPr>
              <a:t>(</a:t>
            </a:r>
            <a:r>
              <a:rPr lang="en-US" sz="3100" cap="none" dirty="0" err="1">
                <a:latin typeface="Consolas"/>
                <a:cs typeface="Times New Roman"/>
              </a:rPr>
              <a:t>MobileCapabilityType.NEW_COMMAND_TIMEOUT</a:t>
            </a:r>
            <a:r>
              <a:rPr lang="en-US" sz="3100" cap="none" dirty="0">
                <a:latin typeface="Consolas"/>
                <a:cs typeface="Times New Roman"/>
              </a:rPr>
              <a:t>, 2000);</a:t>
            </a:r>
            <a:br>
              <a:rPr lang="en-US" sz="3100" cap="none" dirty="0">
                <a:latin typeface="Consolas"/>
                <a:cs typeface="Times New Roman"/>
              </a:rPr>
            </a:br>
            <a:r>
              <a:rPr lang="en-US" sz="3100" cap="none" dirty="0" err="1">
                <a:latin typeface="Consolas"/>
                <a:cs typeface="Times New Roman"/>
              </a:rPr>
              <a:t>desiredCapabilities.setCapability</a:t>
            </a:r>
            <a:r>
              <a:rPr lang="en-US" sz="3100" cap="none" dirty="0">
                <a:latin typeface="Consolas"/>
                <a:cs typeface="Times New Roman"/>
              </a:rPr>
              <a:t>(</a:t>
            </a:r>
            <a:r>
              <a:rPr lang="en-US" sz="3100" cap="none" dirty="0" err="1">
                <a:latin typeface="Consolas"/>
                <a:cs typeface="Times New Roman"/>
              </a:rPr>
              <a:t>MobileCapabilityType.NO_RESET</a:t>
            </a:r>
            <a:r>
              <a:rPr lang="en-US" sz="3100" cap="none" dirty="0">
                <a:latin typeface="Consolas"/>
                <a:cs typeface="Times New Roman"/>
              </a:rPr>
              <a:t>, true);</a:t>
            </a:r>
            <a:br>
              <a:rPr lang="en-US" sz="3100" cap="none" dirty="0">
                <a:latin typeface="Consolas"/>
                <a:cs typeface="Times New Roman"/>
              </a:rPr>
            </a:br>
            <a:r>
              <a:rPr lang="en-US" sz="3100" cap="none" dirty="0" err="1">
                <a:latin typeface="Consolas"/>
                <a:cs typeface="Times New Roman"/>
              </a:rPr>
              <a:t>desiredCapabilities.setCapability</a:t>
            </a:r>
            <a:r>
              <a:rPr lang="en-US" sz="3100" cap="none" dirty="0">
                <a:latin typeface="Consolas"/>
                <a:cs typeface="Times New Roman"/>
              </a:rPr>
              <a:t>(</a:t>
            </a:r>
            <a:r>
              <a:rPr lang="en-US" sz="3100" cap="none" dirty="0" err="1">
                <a:latin typeface="Consolas"/>
                <a:cs typeface="Times New Roman"/>
              </a:rPr>
              <a:t>MobileCapabilityType.APP</a:t>
            </a:r>
            <a:r>
              <a:rPr lang="en-US" sz="3100" cap="none" dirty="0">
                <a:latin typeface="Consolas"/>
                <a:cs typeface="Times New Roman"/>
              </a:rPr>
              <a:t>, "C:\\Users\\Maria\\</a:t>
            </a:r>
            <a:r>
              <a:rPr lang="en-US" sz="3100" cap="none" dirty="0" err="1">
                <a:latin typeface="Consolas"/>
                <a:cs typeface="Times New Roman"/>
              </a:rPr>
              <a:t>apks</a:t>
            </a:r>
            <a:r>
              <a:rPr lang="en-US" sz="3100" cap="none" dirty="0">
                <a:latin typeface="Consolas"/>
                <a:cs typeface="Times New Roman"/>
              </a:rPr>
              <a:t>\\</a:t>
            </a:r>
            <a:r>
              <a:rPr lang="en-US" sz="3100" cap="none" dirty="0" err="1">
                <a:latin typeface="Consolas"/>
                <a:cs typeface="Times New Roman"/>
              </a:rPr>
              <a:t>SauceLabDemo.apk</a:t>
            </a:r>
            <a:r>
              <a:rPr lang="en-US" sz="3100" cap="none" dirty="0">
                <a:latin typeface="Consolas"/>
                <a:cs typeface="Times New Roman"/>
              </a:rPr>
              <a:t>");</a:t>
            </a:r>
          </a:p>
          <a:p>
            <a:pPr marL="0" indent="0">
              <a:buNone/>
            </a:pPr>
            <a:r>
              <a:rPr lang="en-US" sz="3100" cap="none" dirty="0">
                <a:latin typeface="Consolas"/>
                <a:cs typeface="Times New Roman"/>
              </a:rPr>
              <a:t>//needed when switching context to </a:t>
            </a:r>
            <a:r>
              <a:rPr lang="en-US" sz="3100" cap="none" dirty="0" err="1">
                <a:latin typeface="Consolas"/>
                <a:cs typeface="Times New Roman"/>
              </a:rPr>
              <a:t>webview</a:t>
            </a:r>
            <a:br>
              <a:rPr lang="en-US" sz="3100" cap="none" dirty="0">
                <a:latin typeface="Consolas"/>
                <a:cs typeface="Times New Roman"/>
              </a:rPr>
            </a:br>
            <a:r>
              <a:rPr lang="en-US" sz="3100" cap="none" dirty="0" err="1">
                <a:latin typeface="Consolas"/>
                <a:cs typeface="Times New Roman"/>
              </a:rPr>
              <a:t>desiredCapabilities.setCapability</a:t>
            </a:r>
            <a:r>
              <a:rPr lang="en-US" sz="3100" cap="none" dirty="0">
                <a:latin typeface="Consolas"/>
                <a:cs typeface="Times New Roman"/>
              </a:rPr>
              <a:t>(UiAutomator2Options.CHROMEDRIVER_EXECUTABLE_OPTION, "C:\\Users\\Maria\\</a:t>
            </a:r>
            <a:r>
              <a:rPr lang="en-US" sz="3100" cap="none" dirty="0" err="1">
                <a:latin typeface="Consolas"/>
                <a:cs typeface="Times New Roman"/>
              </a:rPr>
              <a:t>chromedrivers</a:t>
            </a:r>
            <a:r>
              <a:rPr lang="en-US" sz="3100" cap="none" dirty="0">
                <a:latin typeface="Consolas"/>
                <a:cs typeface="Times New Roman"/>
              </a:rPr>
              <a:t>\\chromedriver103.exe");</a:t>
            </a:r>
            <a:br>
              <a:rPr lang="en-US" sz="3100" cap="none" dirty="0">
                <a:latin typeface="Consolas"/>
                <a:cs typeface="Times New Roman"/>
              </a:rPr>
            </a:br>
            <a:br>
              <a:rPr lang="en-US" sz="3100" cap="none" dirty="0">
                <a:latin typeface="Consolas"/>
                <a:cs typeface="Times New Roman"/>
              </a:rPr>
            </a:br>
            <a:r>
              <a:rPr lang="en-US" sz="3100" cap="none" dirty="0">
                <a:latin typeface="Consolas"/>
                <a:cs typeface="Times New Roman"/>
              </a:rPr>
              <a:t>return </a:t>
            </a:r>
            <a:r>
              <a:rPr lang="en-US" sz="3100" cap="none" dirty="0" err="1">
                <a:latin typeface="Consolas"/>
                <a:cs typeface="Times New Roman"/>
              </a:rPr>
              <a:t>desiredCapabilities</a:t>
            </a:r>
            <a:r>
              <a:rPr lang="en-US" sz="3100" cap="none" dirty="0">
                <a:latin typeface="Consolas"/>
                <a:cs typeface="Times New Roman"/>
              </a:rPr>
              <a:t>;</a:t>
            </a:r>
            <a:br>
              <a:rPr lang="en-US" sz="3100" cap="none" dirty="0">
                <a:latin typeface="Consolas"/>
                <a:cs typeface="Times New Roman"/>
              </a:rPr>
            </a:br>
            <a:r>
              <a:rPr lang="en-US" sz="3100" cap="none" dirty="0">
                <a:latin typeface="Consolas"/>
                <a:cs typeface="Times New Roman"/>
              </a:rPr>
              <a:t>}</a:t>
            </a:r>
            <a:endParaRPr lang="en-US" sz="3100" dirty="0"/>
          </a:p>
          <a:p>
            <a:pPr marL="0" indent="0">
              <a:buNone/>
            </a:pPr>
            <a:endParaRPr lang="en-US" cap="none" dirty="0">
              <a:latin typeface="Times New Roman"/>
              <a:cs typeface="Times New Roman"/>
            </a:endParaRPr>
          </a:p>
          <a:p>
            <a:pPr>
              <a:buNone/>
            </a:pPr>
            <a:endParaRPr lang="en-US" cap="none" dirty="0">
              <a:latin typeface="Tw Cen MT" panose="020B0602020104020603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7482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9A03-669B-4EE3-9D37-303BA904C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6440411" cy="1596177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Arial"/>
                <a:cs typeface="Arial"/>
              </a:rPr>
              <a:t>Start a session – the new way</a:t>
            </a:r>
            <a:br>
              <a:rPr lang="en-US" cap="none" dirty="0">
                <a:latin typeface="Arial"/>
                <a:cs typeface="Arial"/>
              </a:rPr>
            </a:br>
            <a:endParaRPr lang="en-US" cap="none" dirty="0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CB7D1-540F-4DBF-8779-E40F2C45CD5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23812"/>
            <a:ext cx="9793212" cy="42673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If we use uiautomator2 driver for  Android, then we can use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UiAutomator2Options in order to start a session</a:t>
            </a:r>
            <a:endParaRPr lang="en-US" sz="1600" cap="none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00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new </a:t>
            </a:r>
            <a:r>
              <a:rPr lang="en-US" sz="800" cap="non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AndroidDriver</a:t>
            </a:r>
            <a:r>
              <a:rPr lang="en-US" sz="800" cap="none" dirty="0">
                <a:latin typeface="Consolas"/>
                <a:ea typeface="+mn-lt"/>
                <a:cs typeface="Times New Roman"/>
              </a:rPr>
              <a:t>&lt;&gt;(new URL("http://127.0.0.1:4723/wd/hub"), </a:t>
            </a:r>
            <a:r>
              <a:rPr lang="en-US" sz="800" cap="none" dirty="0" err="1">
                <a:latin typeface="Consolas"/>
                <a:ea typeface="+mn-lt"/>
                <a:cs typeface="Times New Roman"/>
              </a:rPr>
              <a:t>getOptions</a:t>
            </a:r>
            <a:r>
              <a:rPr lang="en-US" sz="800" cap="none" dirty="0">
                <a:latin typeface="Consolas"/>
                <a:ea typeface="+mn-lt"/>
                <a:cs typeface="Times New Roman"/>
              </a:rPr>
              <a:t>());</a:t>
            </a:r>
            <a:endParaRPr lang="en-US" sz="800" dirty="0"/>
          </a:p>
          <a:p>
            <a:pPr marL="0" indent="0">
              <a:buNone/>
            </a:pPr>
            <a:r>
              <a:rPr lang="en-US" sz="800" cap="none" dirty="0">
                <a:latin typeface="Consolas" panose="020B0609020204030204" pitchFamily="49" charset="0"/>
                <a:cs typeface="Consolas" panose="020B0609020204030204" pitchFamily="49" charset="0"/>
              </a:rPr>
              <a:t>private UiAutomator2Options </a:t>
            </a:r>
            <a:r>
              <a:rPr lang="en-US" sz="800" cap="none" dirty="0" err="1">
                <a:latin typeface="Consolas" panose="020B0609020204030204" pitchFamily="49" charset="0"/>
                <a:cs typeface="Consolas" panose="020B0609020204030204" pitchFamily="49" charset="0"/>
              </a:rPr>
              <a:t>getOptions</a:t>
            </a:r>
            <a:r>
              <a:rPr lang="en-US" sz="800" cap="none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800" cap="none" dirty="0">
                <a:latin typeface="Consolas" panose="020B0609020204030204" pitchFamily="49" charset="0"/>
                <a:cs typeface="Consolas" panose="020B0609020204030204" pitchFamily="49" charset="0"/>
              </a:rPr>
              <a:t>UiAutomator2Options uiAutomator2Options = new UiAutomator2Options()</a:t>
            </a:r>
            <a:br>
              <a:rPr lang="en-US" sz="800" cap="none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800" cap="none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800" cap="none" dirty="0" err="1">
                <a:latin typeface="Consolas" panose="020B0609020204030204" pitchFamily="49" charset="0"/>
                <a:cs typeface="Consolas" panose="020B0609020204030204" pitchFamily="49" charset="0"/>
              </a:rPr>
              <a:t>setPlatformName</a:t>
            </a:r>
            <a:r>
              <a:rPr lang="en-US" sz="800" cap="none" dirty="0">
                <a:latin typeface="Consolas" panose="020B0609020204030204" pitchFamily="49" charset="0"/>
                <a:cs typeface="Consolas" panose="020B0609020204030204" pitchFamily="49" charset="0"/>
              </a:rPr>
              <a:t>("Android")</a:t>
            </a:r>
            <a:br>
              <a:rPr lang="en-US" sz="800" cap="none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800" cap="none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800" cap="none" dirty="0" err="1">
                <a:latin typeface="Consolas" panose="020B0609020204030204" pitchFamily="49" charset="0"/>
                <a:cs typeface="Consolas" panose="020B0609020204030204" pitchFamily="49" charset="0"/>
              </a:rPr>
              <a:t>setPlatformVersion</a:t>
            </a:r>
            <a:r>
              <a:rPr lang="en-US" sz="800" cap="none" dirty="0">
                <a:latin typeface="Consolas" panose="020B0609020204030204" pitchFamily="49" charset="0"/>
                <a:cs typeface="Consolas" panose="020B0609020204030204" pitchFamily="49" charset="0"/>
              </a:rPr>
              <a:t>("13")</a:t>
            </a:r>
            <a:br>
              <a:rPr lang="en-US" sz="800" cap="none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800" cap="none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800" cap="none" dirty="0" err="1">
                <a:latin typeface="Consolas" panose="020B0609020204030204" pitchFamily="49" charset="0"/>
                <a:cs typeface="Consolas" panose="020B0609020204030204" pitchFamily="49" charset="0"/>
              </a:rPr>
              <a:t>setAutomationName</a:t>
            </a:r>
            <a:r>
              <a:rPr lang="en-US" sz="800" cap="none" dirty="0">
                <a:latin typeface="Consolas" panose="020B0609020204030204" pitchFamily="49" charset="0"/>
                <a:cs typeface="Consolas" panose="020B0609020204030204" pitchFamily="49" charset="0"/>
              </a:rPr>
              <a:t>("UiAutomator2")</a:t>
            </a:r>
            <a:br>
              <a:rPr lang="en-US" sz="800" cap="none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800" cap="none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800" cap="none" dirty="0" err="1">
                <a:latin typeface="Consolas" panose="020B0609020204030204" pitchFamily="49" charset="0"/>
                <a:cs typeface="Consolas" panose="020B0609020204030204" pitchFamily="49" charset="0"/>
              </a:rPr>
              <a:t>setDeviceName</a:t>
            </a:r>
            <a:r>
              <a:rPr lang="en-US" sz="800" cap="none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800" cap="none" dirty="0" err="1">
                <a:latin typeface="Consolas" panose="020B0609020204030204" pitchFamily="49" charset="0"/>
                <a:cs typeface="Consolas" panose="020B0609020204030204" pitchFamily="49" charset="0"/>
              </a:rPr>
              <a:t>AndroidDevice</a:t>
            </a:r>
            <a:r>
              <a:rPr lang="en-US" sz="800" cap="none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  <a:br>
              <a:rPr lang="en-US" sz="800" cap="none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800" cap="none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800" cap="none" dirty="0" err="1">
                <a:latin typeface="Consolas" panose="020B0609020204030204" pitchFamily="49" charset="0"/>
                <a:cs typeface="Consolas" panose="020B0609020204030204" pitchFamily="49" charset="0"/>
              </a:rPr>
              <a:t>setNewCommandTimeout</a:t>
            </a:r>
            <a:r>
              <a:rPr lang="en-US" sz="800" cap="none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cap="none" dirty="0" err="1">
                <a:latin typeface="Consolas" panose="020B0609020204030204" pitchFamily="49" charset="0"/>
                <a:cs typeface="Consolas" panose="020B0609020204030204" pitchFamily="49" charset="0"/>
              </a:rPr>
              <a:t>Duration.ofSeconds</a:t>
            </a:r>
            <a:r>
              <a:rPr lang="en-US" sz="800" cap="none" dirty="0">
                <a:latin typeface="Consolas" panose="020B0609020204030204" pitchFamily="49" charset="0"/>
                <a:cs typeface="Consolas" panose="020B0609020204030204" pitchFamily="49" charset="0"/>
              </a:rPr>
              <a:t>(2000))</a:t>
            </a:r>
            <a:br>
              <a:rPr lang="en-US" sz="800" cap="none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800" cap="none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800" cap="none" dirty="0" err="1">
                <a:latin typeface="Consolas" panose="020B0609020204030204" pitchFamily="49" charset="0"/>
                <a:cs typeface="Consolas" panose="020B0609020204030204" pitchFamily="49" charset="0"/>
              </a:rPr>
              <a:t>setNoReset</a:t>
            </a:r>
            <a:r>
              <a:rPr lang="en-US" sz="800" cap="none" dirty="0">
                <a:latin typeface="Consolas" panose="020B0609020204030204" pitchFamily="49" charset="0"/>
                <a:cs typeface="Consolas" panose="020B0609020204030204" pitchFamily="49" charset="0"/>
              </a:rPr>
              <a:t>(false)</a:t>
            </a:r>
            <a:br>
              <a:rPr lang="en-US" sz="800" cap="none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800" cap="none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800" cap="none" dirty="0" err="1">
                <a:latin typeface="Consolas" panose="020B0609020204030204" pitchFamily="49" charset="0"/>
                <a:cs typeface="Consolas" panose="020B0609020204030204" pitchFamily="49" charset="0"/>
              </a:rPr>
              <a:t>setApp</a:t>
            </a:r>
            <a:r>
              <a:rPr lang="en-US" sz="800" cap="none" dirty="0">
                <a:latin typeface="Consolas" panose="020B0609020204030204" pitchFamily="49" charset="0"/>
                <a:cs typeface="Consolas" panose="020B0609020204030204" pitchFamily="49" charset="0"/>
              </a:rPr>
              <a:t>("C:\\Users\\Maria\\</a:t>
            </a:r>
            <a:r>
              <a:rPr lang="en-US" sz="800" cap="none" dirty="0" err="1">
                <a:latin typeface="Consolas" panose="020B0609020204030204" pitchFamily="49" charset="0"/>
                <a:cs typeface="Consolas" panose="020B0609020204030204" pitchFamily="49" charset="0"/>
              </a:rPr>
              <a:t>apks</a:t>
            </a:r>
            <a:r>
              <a:rPr lang="en-US" sz="800" cap="none" dirty="0">
                <a:latin typeface="Consolas" panose="020B0609020204030204" pitchFamily="49" charset="0"/>
                <a:cs typeface="Consolas" panose="020B0609020204030204" pitchFamily="49" charset="0"/>
              </a:rPr>
              <a:t>\\</a:t>
            </a:r>
            <a:r>
              <a:rPr lang="en-US" sz="800" cap="none" dirty="0" err="1">
                <a:latin typeface="Consolas" panose="020B0609020204030204" pitchFamily="49" charset="0"/>
                <a:cs typeface="Consolas" panose="020B0609020204030204" pitchFamily="49" charset="0"/>
              </a:rPr>
              <a:t>SauceLabDemo.apk</a:t>
            </a:r>
            <a:r>
              <a:rPr lang="en-US" sz="800" cap="none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  <a:br>
              <a:rPr lang="en-US" sz="800" cap="none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800" cap="none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800" cap="none" dirty="0" err="1">
                <a:latin typeface="Consolas" panose="020B0609020204030204" pitchFamily="49" charset="0"/>
                <a:cs typeface="Consolas" panose="020B0609020204030204" pitchFamily="49" charset="0"/>
              </a:rPr>
              <a:t>setChromedriverExecutable</a:t>
            </a:r>
            <a:r>
              <a:rPr lang="en-US" sz="800" cap="none" dirty="0">
                <a:latin typeface="Consolas" panose="020B0609020204030204" pitchFamily="49" charset="0"/>
                <a:cs typeface="Consolas" panose="020B0609020204030204" pitchFamily="49" charset="0"/>
              </a:rPr>
              <a:t>("C:\\Users\\Maria\\</a:t>
            </a:r>
            <a:r>
              <a:rPr lang="en-US" sz="800" cap="none" dirty="0" err="1">
                <a:latin typeface="Consolas" panose="020B0609020204030204" pitchFamily="49" charset="0"/>
                <a:cs typeface="Consolas" panose="020B0609020204030204" pitchFamily="49" charset="0"/>
              </a:rPr>
              <a:t>chromedrivers</a:t>
            </a:r>
            <a:r>
              <a:rPr lang="en-US" sz="800" cap="none" dirty="0">
                <a:latin typeface="Consolas" panose="020B0609020204030204" pitchFamily="49" charset="0"/>
                <a:cs typeface="Consolas" panose="020B0609020204030204" pitchFamily="49" charset="0"/>
              </a:rPr>
              <a:t>\\chromedriver103.exe");</a:t>
            </a:r>
            <a:br>
              <a:rPr lang="en-US" sz="800" cap="none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800" cap="none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800" cap="none" dirty="0">
                <a:latin typeface="Consolas" panose="020B0609020204030204" pitchFamily="49" charset="0"/>
                <a:cs typeface="Consolas" panose="020B0609020204030204" pitchFamily="49" charset="0"/>
              </a:rPr>
              <a:t>	return uiAutomator2Options;</a:t>
            </a:r>
          </a:p>
          <a:p>
            <a:pPr marL="0" indent="0">
              <a:buNone/>
            </a:pPr>
            <a:r>
              <a:rPr lang="en-US" sz="800" cap="none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cap="none" dirty="0">
              <a:latin typeface="Tw Cen MT" panose="020B0602020104020603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0018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9A03-669B-4EE3-9D37-303BA904C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6440411" cy="1596177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Arial"/>
                <a:cs typeface="Arial"/>
              </a:rPr>
              <a:t>Element locators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CB7D1-540F-4DBF-8779-E40F2C45CD5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23812"/>
            <a:ext cx="9793212" cy="4267387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indent="0">
              <a:buNone/>
            </a:pP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Element Locators in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PageObjects</a:t>
            </a:r>
            <a:endParaRPr lang="en-US" sz="3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Locators strategies</a:t>
            </a:r>
          </a:p>
          <a:p>
            <a:pPr marL="0" indent="0">
              <a:buNone/>
            </a:pP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some of the known ones from Selenium( id, name, class name,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xpath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or native specific ones </a:t>
            </a:r>
          </a:p>
          <a:p>
            <a:pPr marL="0" indent="0"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ACCESSIBILITY("accessibility id"),</a:t>
            </a:r>
          </a:p>
          <a:p>
            <a:pPr marL="0" indent="0"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ANDROID_UI_AUTOMATOR("-android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uiautomator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"),</a:t>
            </a:r>
          </a:p>
          <a:p>
            <a:pPr marL="0" indent="0"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IOS_UI_AUTOMATION("-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uiautomation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"),</a:t>
            </a:r>
          </a:p>
          <a:p>
            <a:pPr marL="0" indent="0"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IOS_PREDICATE_STRING("-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predicate string"),</a:t>
            </a:r>
          </a:p>
          <a:p>
            <a:pPr marL="0" indent="0"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IOS_CLASS_CHAIN("-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chain"),</a:t>
            </a:r>
          </a:p>
          <a:p>
            <a:pPr marL="0" indent="0"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WINDOWS_UI_AUTOMATION("-windows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uiautomation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"),</a:t>
            </a:r>
          </a:p>
          <a:p>
            <a:pPr marL="0" indent="0"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IMAGE("-image"),</a:t>
            </a:r>
          </a:p>
          <a:p>
            <a:pPr marL="0" indent="0"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ANDROID_VIEWTAG("-android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viewtag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"),</a:t>
            </a:r>
          </a:p>
          <a:p>
            <a:pPr marL="0" indent="0"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ANDROID_DATA_MATCHER("-android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datamatcher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"),</a:t>
            </a:r>
          </a:p>
          <a:p>
            <a:pPr marL="0" indent="0"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ANDROID_VIEW_MATCHER("-android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viewmatcher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0" indent="0">
              <a:buNone/>
            </a:pPr>
            <a:endParaRPr lang="en-US" cap="none" dirty="0">
              <a:latin typeface="Tw Cen MT" panose="020B0602020104020603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433330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5756</TotalTime>
  <Words>1389</Words>
  <Application>Microsoft Macintosh PowerPoint</Application>
  <PresentationFormat>Widescreen</PresentationFormat>
  <Paragraphs>135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Consolas</vt:lpstr>
      <vt:lpstr>Times New Roman</vt:lpstr>
      <vt:lpstr>Tw Cen MT</vt:lpstr>
      <vt:lpstr>Tw Cen MT</vt:lpstr>
      <vt:lpstr>Droplet</vt:lpstr>
      <vt:lpstr>Mobile Test Automation  using Appium/w Java</vt:lpstr>
      <vt:lpstr>What is this Appium tool ?</vt:lpstr>
      <vt:lpstr>Getting Started with Android Setup</vt:lpstr>
      <vt:lpstr>Connect the Android Device</vt:lpstr>
      <vt:lpstr>What do I install</vt:lpstr>
      <vt:lpstr>Key concepts</vt:lpstr>
      <vt:lpstr>Start a session – the old way </vt:lpstr>
      <vt:lpstr>Start a session – the new way </vt:lpstr>
      <vt:lpstr>Element locators</vt:lpstr>
      <vt:lpstr>Element locators continued</vt:lpstr>
      <vt:lpstr>Further reading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Bart, A. (Andrei)</dc:creator>
  <cp:lastModifiedBy>Bart, A. (Andrei)</cp:lastModifiedBy>
  <cp:revision>444</cp:revision>
  <dcterms:created xsi:type="dcterms:W3CDTF">2021-06-07T07:27:29Z</dcterms:created>
  <dcterms:modified xsi:type="dcterms:W3CDTF">2023-04-10T09:12:30Z</dcterms:modified>
</cp:coreProperties>
</file>