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97"/>
    <p:restoredTop sz="95588"/>
  </p:normalViewPr>
  <p:slideViewPr>
    <p:cSldViewPr snapToGrid="0" snapToObjects="1">
      <p:cViewPr>
        <p:scale>
          <a:sx n="169" d="100"/>
          <a:sy n="169" d="100"/>
        </p:scale>
        <p:origin x="416"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4/4/21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4/4/21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4/4/21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4/4/21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4/4/21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4/4/21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4/4/21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gpreda/reddit-wallstreetsbets-post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217D-B226-FB45-9407-0436336F950A}"/>
              </a:ext>
            </a:extLst>
          </p:cNvPr>
          <p:cNvSpPr>
            <a:spLocks noGrp="1"/>
          </p:cNvSpPr>
          <p:nvPr>
            <p:ph type="ctrTitle"/>
          </p:nvPr>
        </p:nvSpPr>
        <p:spPr/>
        <p:txBody>
          <a:bodyPr>
            <a:normAutofit fontScale="90000"/>
          </a:bodyPr>
          <a:lstStyle/>
          <a:p>
            <a:r>
              <a:rPr lang="en-US" dirty="0"/>
              <a:t>Capstone Project – </a:t>
            </a:r>
            <a:br>
              <a:rPr lang="en-US" dirty="0"/>
            </a:br>
            <a:r>
              <a:rPr lang="en-US" dirty="0"/>
              <a:t>A look into the Reddit/WSB data </a:t>
            </a:r>
          </a:p>
        </p:txBody>
      </p:sp>
      <p:sp>
        <p:nvSpPr>
          <p:cNvPr id="3" name="Subtitle 2">
            <a:extLst>
              <a:ext uri="{FF2B5EF4-FFF2-40B4-BE49-F238E27FC236}">
                <a16:creationId xmlns:a16="http://schemas.microsoft.com/office/drawing/2014/main" id="{612C1CC6-09DD-1A4B-8961-5B19F61D2107}"/>
              </a:ext>
            </a:extLst>
          </p:cNvPr>
          <p:cNvSpPr>
            <a:spLocks noGrp="1"/>
          </p:cNvSpPr>
          <p:nvPr>
            <p:ph type="subTitle" idx="1"/>
          </p:nvPr>
        </p:nvSpPr>
        <p:spPr/>
        <p:txBody>
          <a:bodyPr>
            <a:normAutofit fontScale="92500" lnSpcReduction="10000"/>
          </a:bodyPr>
          <a:lstStyle/>
          <a:p>
            <a:r>
              <a:rPr lang="en-US" dirty="0"/>
              <a:t>Hui Cao</a:t>
            </a:r>
          </a:p>
          <a:p>
            <a:r>
              <a:rPr lang="en-US" dirty="0"/>
              <a:t>4 APRIL 2021</a:t>
            </a:r>
          </a:p>
        </p:txBody>
      </p:sp>
    </p:spTree>
    <p:extLst>
      <p:ext uri="{BB962C8B-B14F-4D97-AF65-F5344CB8AC3E}">
        <p14:creationId xmlns:p14="http://schemas.microsoft.com/office/powerpoint/2010/main" val="3504724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E0D11C56-894F-4398-8AD2-43357008C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3">
            <a:extLst>
              <a:ext uri="{FF2B5EF4-FFF2-40B4-BE49-F238E27FC236}">
                <a16:creationId xmlns:a16="http://schemas.microsoft.com/office/drawing/2014/main" id="{D180FC7C-0771-46FB-819A-9A0CE95B0F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7434" r="1"/>
          <a:stretch/>
        </p:blipFill>
        <p:spPr>
          <a:xfrm>
            <a:off x="4564001" y="0"/>
            <a:ext cx="7627999" cy="1441450"/>
          </a:xfrm>
          <a:prstGeom prst="rect">
            <a:avLst/>
          </a:prstGeom>
        </p:spPr>
      </p:pic>
      <p:sp>
        <p:nvSpPr>
          <p:cNvPr id="2" name="Title 1">
            <a:extLst>
              <a:ext uri="{FF2B5EF4-FFF2-40B4-BE49-F238E27FC236}">
                <a16:creationId xmlns:a16="http://schemas.microsoft.com/office/drawing/2014/main" id="{129EDDF2-90FA-9341-A053-1E0C9200DAF2}"/>
              </a:ext>
            </a:extLst>
          </p:cNvPr>
          <p:cNvSpPr>
            <a:spLocks noGrp="1"/>
          </p:cNvSpPr>
          <p:nvPr>
            <p:ph type="title"/>
          </p:nvPr>
        </p:nvSpPr>
        <p:spPr>
          <a:xfrm>
            <a:off x="4673600" y="764373"/>
            <a:ext cx="6832600" cy="1293028"/>
          </a:xfrm>
        </p:spPr>
        <p:txBody>
          <a:bodyPr>
            <a:normAutofit/>
          </a:bodyPr>
          <a:lstStyle/>
          <a:p>
            <a:r>
              <a:rPr lang="en-US" dirty="0"/>
              <a:t>RESULTS</a:t>
            </a:r>
          </a:p>
        </p:txBody>
      </p:sp>
      <p:pic>
        <p:nvPicPr>
          <p:cNvPr id="5" name="Picture 4" descr="A green sign with writing&#10;&#10;Description automatically generated with low confidence">
            <a:extLst>
              <a:ext uri="{FF2B5EF4-FFF2-40B4-BE49-F238E27FC236}">
                <a16:creationId xmlns:a16="http://schemas.microsoft.com/office/drawing/2014/main" id="{D2AE1214-6D58-3440-A381-A2E80306A507}"/>
              </a:ext>
            </a:extLst>
          </p:cNvPr>
          <p:cNvPicPr/>
          <p:nvPr/>
        </p:nvPicPr>
        <p:blipFill rotWithShape="1">
          <a:blip r:embed="rId3">
            <a:extLst>
              <a:ext uri="{28A0092B-C50C-407E-A947-70E740481C1C}">
                <a14:useLocalDpi xmlns:a14="http://schemas.microsoft.com/office/drawing/2010/main" val="0"/>
              </a:ext>
            </a:extLst>
          </a:blip>
          <a:srcRect t="10031" r="-4" b="9271"/>
          <a:stretch/>
        </p:blipFill>
        <p:spPr>
          <a:xfrm>
            <a:off x="20" y="10"/>
            <a:ext cx="4079349" cy="1645910"/>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9FC338F-33FB-144E-B82F-7C15E1A477F5}"/>
              </a:ext>
            </a:extLst>
          </p:cNvPr>
          <p:cNvPicPr/>
          <p:nvPr/>
        </p:nvPicPr>
        <p:blipFill rotWithShape="1">
          <a:blip r:embed="rId4" cstate="print">
            <a:extLst>
              <a:ext uri="{28A0092B-C50C-407E-A947-70E740481C1C}">
                <a14:useLocalDpi xmlns:a14="http://schemas.microsoft.com/office/drawing/2010/main" val="0"/>
              </a:ext>
            </a:extLst>
          </a:blip>
          <a:srcRect t="10096" r="-4" b="8390"/>
          <a:stretch/>
        </p:blipFill>
        <p:spPr>
          <a:xfrm>
            <a:off x="20" y="1737360"/>
            <a:ext cx="4079349" cy="1645920"/>
          </a:xfrm>
          <a:prstGeom prst="rect">
            <a:avLst/>
          </a:prstGeom>
        </p:spPr>
      </p:pic>
      <p:pic>
        <p:nvPicPr>
          <p:cNvPr id="6" name="Picture 5" descr="Text&#10;&#10;Description automatically generated">
            <a:extLst>
              <a:ext uri="{FF2B5EF4-FFF2-40B4-BE49-F238E27FC236}">
                <a16:creationId xmlns:a16="http://schemas.microsoft.com/office/drawing/2014/main" id="{A13D2503-70B5-F34B-8C22-9CC5FC6EBA4B}"/>
              </a:ext>
            </a:extLst>
          </p:cNvPr>
          <p:cNvPicPr/>
          <p:nvPr/>
        </p:nvPicPr>
        <p:blipFill rotWithShape="1">
          <a:blip r:embed="rId5" cstate="print">
            <a:extLst>
              <a:ext uri="{28A0092B-C50C-407E-A947-70E740481C1C}">
                <a14:useLocalDpi xmlns:a14="http://schemas.microsoft.com/office/drawing/2010/main" val="0"/>
              </a:ext>
            </a:extLst>
          </a:blip>
          <a:srcRect t="8009" r="-4" b="7490"/>
          <a:stretch/>
        </p:blipFill>
        <p:spPr>
          <a:xfrm>
            <a:off x="20" y="3474720"/>
            <a:ext cx="4079349" cy="1645920"/>
          </a:xfrm>
          <a:prstGeom prst="rect">
            <a:avLst/>
          </a:prstGeom>
        </p:spPr>
      </p:pic>
      <p:pic>
        <p:nvPicPr>
          <p:cNvPr id="4" name="Picture 3" descr="A picture containing text, newspaper, accessory&#10;&#10;Description automatically generated">
            <a:extLst>
              <a:ext uri="{FF2B5EF4-FFF2-40B4-BE49-F238E27FC236}">
                <a16:creationId xmlns:a16="http://schemas.microsoft.com/office/drawing/2014/main" id="{B6FB13BD-C70D-3D4A-A866-BB2061F03A4E}"/>
              </a:ext>
            </a:extLst>
          </p:cNvPr>
          <p:cNvPicPr/>
          <p:nvPr/>
        </p:nvPicPr>
        <p:blipFill rotWithShape="1">
          <a:blip r:embed="rId6">
            <a:extLst>
              <a:ext uri="{28A0092B-C50C-407E-A947-70E740481C1C}">
                <a14:useLocalDpi xmlns:a14="http://schemas.microsoft.com/office/drawing/2010/main" val="0"/>
              </a:ext>
            </a:extLst>
          </a:blip>
          <a:srcRect t="11063" r="-4" b="8640"/>
          <a:stretch/>
        </p:blipFill>
        <p:spPr>
          <a:xfrm>
            <a:off x="20" y="5212080"/>
            <a:ext cx="4079349" cy="1645920"/>
          </a:xfrm>
          <a:prstGeom prst="rect">
            <a:avLst/>
          </a:prstGeom>
        </p:spPr>
      </p:pic>
      <p:sp>
        <p:nvSpPr>
          <p:cNvPr id="3" name="Content Placeholder 2">
            <a:extLst>
              <a:ext uri="{FF2B5EF4-FFF2-40B4-BE49-F238E27FC236}">
                <a16:creationId xmlns:a16="http://schemas.microsoft.com/office/drawing/2014/main" id="{3D58F5EC-0659-2E4F-B82C-37E05175895E}"/>
              </a:ext>
            </a:extLst>
          </p:cNvPr>
          <p:cNvSpPr>
            <a:spLocks noGrp="1"/>
          </p:cNvSpPr>
          <p:nvPr>
            <p:ph idx="1"/>
          </p:nvPr>
        </p:nvSpPr>
        <p:spPr>
          <a:xfrm>
            <a:off x="4673600" y="2194560"/>
            <a:ext cx="6832600" cy="4024125"/>
          </a:xfrm>
        </p:spPr>
        <p:txBody>
          <a:bodyPr>
            <a:normAutofit/>
          </a:bodyPr>
          <a:lstStyle/>
          <a:p>
            <a:r>
              <a:rPr lang="en-US"/>
              <a:t>Last, what exactly did people discuss? Below four graphs were generated based on the title and content of the posts/threads, and that of the top 10 posts/threads ranked by score of the posts. As shown below, the words were quite similar among those 4 word clouds. The most popular words were, to name a few, ‘ GME’, ‘AMC’, ‘Robinhood’, ‘Stock’, ‘buy’ , ‘moon’, ‘BB’, ‘share’, ‘hold’, ‘YOLO’, ‘hedge’, ‘fund’. </a:t>
            </a:r>
          </a:p>
          <a:p>
            <a:endParaRPr lang="en-US" dirty="0"/>
          </a:p>
        </p:txBody>
      </p:sp>
    </p:spTree>
    <p:extLst>
      <p:ext uri="{BB962C8B-B14F-4D97-AF65-F5344CB8AC3E}">
        <p14:creationId xmlns:p14="http://schemas.microsoft.com/office/powerpoint/2010/main" val="94335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00B6-7C61-CA4B-85B3-EEA3DA6D89BE}"/>
              </a:ext>
            </a:extLst>
          </p:cNvPr>
          <p:cNvSpPr>
            <a:spLocks noGrp="1"/>
          </p:cNvSpPr>
          <p:nvPr>
            <p:ph type="title"/>
          </p:nvPr>
        </p:nvSpPr>
        <p:spPr/>
        <p:txBody>
          <a:bodyPr/>
          <a:lstStyle/>
          <a:p>
            <a:r>
              <a:rPr lang="en-US" dirty="0"/>
              <a:t>DISCUSSION &amp; CONCLUSION</a:t>
            </a:r>
          </a:p>
        </p:txBody>
      </p:sp>
      <p:sp>
        <p:nvSpPr>
          <p:cNvPr id="3" name="Content Placeholder 2">
            <a:extLst>
              <a:ext uri="{FF2B5EF4-FFF2-40B4-BE49-F238E27FC236}">
                <a16:creationId xmlns:a16="http://schemas.microsoft.com/office/drawing/2014/main" id="{B75D431C-CA07-E84A-BD86-67C0207DBB60}"/>
              </a:ext>
            </a:extLst>
          </p:cNvPr>
          <p:cNvSpPr>
            <a:spLocks noGrp="1"/>
          </p:cNvSpPr>
          <p:nvPr>
            <p:ph idx="1"/>
          </p:nvPr>
        </p:nvSpPr>
        <p:spPr/>
        <p:txBody>
          <a:bodyPr>
            <a:normAutofit fontScale="92500" lnSpcReduction="10000"/>
          </a:bodyPr>
          <a:lstStyle/>
          <a:p>
            <a:r>
              <a:rPr lang="en-US" dirty="0"/>
              <a:t>As demonstrated above, the author note that the posts number surged at peak in late January of 2021 then was kept at a moderate level, suggesting a short-term mania of the heated ‘treasure-hunting’ behavior. The most popular topics in the Reddit/WSB were mostly around the top picks, which were ‘GME’ and ‘AMC’, against the hedge fund, etc. To the author’s great surprise, the correlation of the stock price and the volume of the posts were quite weak, at least no apparent linear relation. A higher order regression did seem work either. Therefore, the author concluded that there was no significant link between the share price of ‘GME’ or ‘AMC’ with the enthusiasm of the people in the forum, therefore it would be impossible to predict price of those stocks based on the number of the posts.</a:t>
            </a:r>
          </a:p>
          <a:p>
            <a:r>
              <a:rPr lang="en-US" dirty="0"/>
              <a:t>Lastly, it seems that people normally surfed the forum Friday which had the peak volume of posts created, and people were mostly active very late at night (or very early in the morning), meaning that most people use free time after work to discuss investment strategies with regards to those stocks. </a:t>
            </a:r>
          </a:p>
          <a:p>
            <a:endParaRPr lang="en-US" dirty="0"/>
          </a:p>
        </p:txBody>
      </p:sp>
    </p:spTree>
    <p:extLst>
      <p:ext uri="{BB962C8B-B14F-4D97-AF65-F5344CB8AC3E}">
        <p14:creationId xmlns:p14="http://schemas.microsoft.com/office/powerpoint/2010/main" val="291164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FE05-B8B3-F742-83D7-499D2FE1E392}"/>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0C46987E-B6EB-8244-97A1-4530E2AC1B6F}"/>
              </a:ext>
            </a:extLst>
          </p:cNvPr>
          <p:cNvSpPr>
            <a:spLocks noGrp="1"/>
          </p:cNvSpPr>
          <p:nvPr>
            <p:ph idx="1"/>
          </p:nvPr>
        </p:nvSpPr>
        <p:spPr/>
        <p:txBody>
          <a:bodyPr>
            <a:normAutofit lnSpcReduction="10000"/>
          </a:bodyPr>
          <a:lstStyle/>
          <a:p>
            <a:r>
              <a:rPr lang="en-US" dirty="0"/>
              <a:t>Recently, a few stocks become the top picks of the Reddit/WSB platform, an online finance discussion forum where people exchange opinions and ideas on stock markets.  Within a short period of time, share price of those stock rockets to historical high before pluming into the normal low level and soared once more, maintaining an extreme volatility. Because of the incredibly huge gain when bets are correct leveraging on options, Reddit/WSB has become a must-visit place before executing transactions related to those stocks. </a:t>
            </a:r>
          </a:p>
          <a:p>
            <a:r>
              <a:rPr lang="en-US" dirty="0"/>
              <a:t>In this report, based the data from Reddit/WSB, the author tries to discover patterns, stories that might be interesting to investigate. For instance, questions can be: what are the most popular topics or stocks? When do people normally involved in the discussions? Does threads volume change with time? Any correlation of threads volume and share prices concerned?</a:t>
            </a:r>
          </a:p>
          <a:p>
            <a:endParaRPr lang="en-US" dirty="0"/>
          </a:p>
        </p:txBody>
      </p:sp>
    </p:spTree>
    <p:extLst>
      <p:ext uri="{BB962C8B-B14F-4D97-AF65-F5344CB8AC3E}">
        <p14:creationId xmlns:p14="http://schemas.microsoft.com/office/powerpoint/2010/main" val="100663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7AD701BD-2912-E94D-9350-7F85B95DBD56}"/>
              </a:ext>
            </a:extLst>
          </p:cNvPr>
          <p:cNvSpPr>
            <a:spLocks noGrp="1"/>
          </p:cNvSpPr>
          <p:nvPr>
            <p:ph type="title"/>
          </p:nvPr>
        </p:nvSpPr>
        <p:spPr>
          <a:xfrm>
            <a:off x="685799" y="764373"/>
            <a:ext cx="3977639" cy="1600200"/>
          </a:xfrm>
        </p:spPr>
        <p:txBody>
          <a:bodyPr anchor="b">
            <a:normAutofit/>
          </a:bodyPr>
          <a:lstStyle/>
          <a:p>
            <a:pPr algn="l"/>
            <a:r>
              <a:rPr lang="en-US" sz="3200" dirty="0"/>
              <a:t>DATA</a:t>
            </a:r>
          </a:p>
        </p:txBody>
      </p:sp>
      <p:sp>
        <p:nvSpPr>
          <p:cNvPr id="3" name="Content Placeholder 2">
            <a:extLst>
              <a:ext uri="{FF2B5EF4-FFF2-40B4-BE49-F238E27FC236}">
                <a16:creationId xmlns:a16="http://schemas.microsoft.com/office/drawing/2014/main" id="{492394B9-7507-EE4E-90E2-2E88123FECCA}"/>
              </a:ext>
            </a:extLst>
          </p:cNvPr>
          <p:cNvSpPr>
            <a:spLocks noGrp="1"/>
          </p:cNvSpPr>
          <p:nvPr>
            <p:ph idx="1"/>
          </p:nvPr>
        </p:nvSpPr>
        <p:spPr>
          <a:xfrm>
            <a:off x="685800" y="2364573"/>
            <a:ext cx="3977639" cy="3854112"/>
          </a:xfrm>
        </p:spPr>
        <p:txBody>
          <a:bodyPr>
            <a:normAutofit/>
          </a:bodyPr>
          <a:lstStyle/>
          <a:p>
            <a:r>
              <a:rPr lang="en-US" sz="1600"/>
              <a:t>Dataset is a csv file downloaded from </a:t>
            </a:r>
            <a:r>
              <a:rPr lang="en-US" sz="1600" u="sng">
                <a:hlinkClick r:id="rId3"/>
              </a:rPr>
              <a:t>Kaggle</a:t>
            </a:r>
            <a:r>
              <a:rPr lang="en-US" sz="1600"/>
              <a:t>. There are 8 columns and 44,192 rows in the dataset.  After wrangling, the author kept 5 columns that are most relevant to the analysis. Namely 'title', 'score', 'id', 'url', 'comms_num', 'created', 'body', 'timestamp'.</a:t>
            </a:r>
          </a:p>
          <a:p>
            <a:endParaRPr lang="en-US" sz="1600"/>
          </a:p>
        </p:txBody>
      </p:sp>
      <p:pic>
        <p:nvPicPr>
          <p:cNvPr id="4" name="Picture 3" descr="Graphical user interface, application&#10;&#10;Description automatically generated">
            <a:extLst>
              <a:ext uri="{FF2B5EF4-FFF2-40B4-BE49-F238E27FC236}">
                <a16:creationId xmlns:a16="http://schemas.microsoft.com/office/drawing/2014/main" id="{947794DB-F477-A544-ACFF-1F2D3EB1D89F}"/>
              </a:ext>
            </a:extLst>
          </p:cNvPr>
          <p:cNvPicPr/>
          <p:nvPr/>
        </p:nvPicPr>
        <p:blipFill>
          <a:blip r:embed="rId4">
            <a:extLst>
              <a:ext uri="{28A0092B-C50C-407E-A947-70E740481C1C}">
                <a14:useLocalDpi xmlns:a14="http://schemas.microsoft.com/office/drawing/2010/main" val="0"/>
              </a:ext>
            </a:extLst>
          </a:blip>
          <a:stretch>
            <a:fillRect/>
          </a:stretch>
        </p:blipFill>
        <p:spPr>
          <a:xfrm>
            <a:off x="4972699" y="2461545"/>
            <a:ext cx="6533501" cy="2041719"/>
          </a:xfrm>
          <a:prstGeom prst="rect">
            <a:avLst/>
          </a:prstGeom>
        </p:spPr>
      </p:pic>
    </p:spTree>
    <p:extLst>
      <p:ext uri="{BB962C8B-B14F-4D97-AF65-F5344CB8AC3E}">
        <p14:creationId xmlns:p14="http://schemas.microsoft.com/office/powerpoint/2010/main" val="4170321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12DE-6B2E-AE45-A7F3-65AE7B1550F3}"/>
              </a:ext>
            </a:extLst>
          </p:cNvPr>
          <p:cNvSpPr>
            <a:spLocks noGrp="1"/>
          </p:cNvSpPr>
          <p:nvPr>
            <p:ph type="title"/>
          </p:nvPr>
        </p:nvSpPr>
        <p:spPr/>
        <p:txBody>
          <a:bodyPr/>
          <a:lstStyle/>
          <a:p>
            <a:r>
              <a:rPr lang="en-US" dirty="0" err="1"/>
              <a:t>METHOTHOLOgy</a:t>
            </a:r>
            <a:endParaRPr lang="en-US" dirty="0"/>
          </a:p>
        </p:txBody>
      </p:sp>
      <p:sp>
        <p:nvSpPr>
          <p:cNvPr id="3" name="Content Placeholder 2">
            <a:extLst>
              <a:ext uri="{FF2B5EF4-FFF2-40B4-BE49-F238E27FC236}">
                <a16:creationId xmlns:a16="http://schemas.microsoft.com/office/drawing/2014/main" id="{0B7FEE21-9582-6C48-BD1B-9A1D872571A7}"/>
              </a:ext>
            </a:extLst>
          </p:cNvPr>
          <p:cNvSpPr>
            <a:spLocks noGrp="1"/>
          </p:cNvSpPr>
          <p:nvPr>
            <p:ph idx="1"/>
          </p:nvPr>
        </p:nvSpPr>
        <p:spPr/>
        <p:txBody>
          <a:bodyPr>
            <a:normAutofit fontScale="70000" lnSpcReduction="20000"/>
          </a:bodyPr>
          <a:lstStyle/>
          <a:p>
            <a:r>
              <a:rPr lang="en-US" dirty="0"/>
              <a:t>Wrangle the data by dropping less relevant columns, add columns to explore the pattern of the posts (or ‘threads’).</a:t>
            </a:r>
          </a:p>
          <a:p>
            <a:r>
              <a:rPr lang="en-US" dirty="0"/>
              <a:t>Check volume of the post change by counting the number of posts grouped by date, weekday, and hour, to see when people were more active in the platform and how the posts volume changed over time.</a:t>
            </a:r>
          </a:p>
          <a:p>
            <a:r>
              <a:rPr lang="en-US" b="1" dirty="0"/>
              <a:t>Word Cloud </a:t>
            </a:r>
            <a:r>
              <a:rPr lang="en-US" dirty="0"/>
              <a:t>is useful to have a good glance at popular topics, the author performed word cloud based on title and content of all posts respectively. In addition, world clouds of top 10 most scored posts were also generated to explore the differences, if there was any.</a:t>
            </a:r>
          </a:p>
          <a:p>
            <a:r>
              <a:rPr lang="en-US" dirty="0"/>
              <a:t>Explore volume of the post was correlated to the price of the top pick stocks, namely AMC and GME, therefore, by introducing “</a:t>
            </a:r>
            <a:r>
              <a:rPr lang="en-US" dirty="0" err="1"/>
              <a:t>yfinance</a:t>
            </a:r>
            <a:r>
              <a:rPr lang="en-US" dirty="0"/>
              <a:t>” package, share price of those stocks were generated and plotted. However, the share price range of the two stocks are different, to better reflect the movement, the </a:t>
            </a:r>
            <a:r>
              <a:rPr lang="en-US" b="1" dirty="0"/>
              <a:t>percentage</a:t>
            </a:r>
            <a:r>
              <a:rPr lang="en-US" dirty="0"/>
              <a:t> change was used in the plot.</a:t>
            </a:r>
          </a:p>
          <a:p>
            <a:r>
              <a:rPr lang="en-US" dirty="0"/>
              <a:t>Next, to analyze the relation between the stocks and the volumes of posts, two variables were plotted to visualize the relation, an extreme outlier of post volume was found, this outlier was excluded to better capture the relation. Then correlation and P-value were calculated to quantify the linear relation of stock movement and volume of posts. Furthermore, correlation of the two stocks was also checked to see similarity of those two stocks. </a:t>
            </a:r>
          </a:p>
          <a:p>
            <a:r>
              <a:rPr lang="en-US" dirty="0"/>
              <a:t>Last, Kernelling was also used to test whether the relation of stock price and posts volume is polynomial, in order to predict pattern underlying those two variables using Machine Learning techniques.</a:t>
            </a:r>
          </a:p>
        </p:txBody>
      </p:sp>
    </p:spTree>
    <p:extLst>
      <p:ext uri="{BB962C8B-B14F-4D97-AF65-F5344CB8AC3E}">
        <p14:creationId xmlns:p14="http://schemas.microsoft.com/office/powerpoint/2010/main" val="6662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FCC4736-0B58-294C-984C-3A6E51CF8E27}"/>
              </a:ext>
            </a:extLst>
          </p:cNvPr>
          <p:cNvSpPr>
            <a:spLocks noGrp="1"/>
          </p:cNvSpPr>
          <p:nvPr>
            <p:ph type="title"/>
          </p:nvPr>
        </p:nvSpPr>
        <p:spPr>
          <a:xfrm>
            <a:off x="685799" y="764373"/>
            <a:ext cx="3977639" cy="1600200"/>
          </a:xfrm>
        </p:spPr>
        <p:txBody>
          <a:bodyPr anchor="b">
            <a:normAutofit/>
          </a:bodyPr>
          <a:lstStyle/>
          <a:p>
            <a:pPr algn="l"/>
            <a:r>
              <a:rPr lang="en-US" sz="3200" dirty="0"/>
              <a:t>RESULTS</a:t>
            </a:r>
          </a:p>
        </p:txBody>
      </p:sp>
      <p:sp>
        <p:nvSpPr>
          <p:cNvPr id="3" name="Content Placeholder 2">
            <a:extLst>
              <a:ext uri="{FF2B5EF4-FFF2-40B4-BE49-F238E27FC236}">
                <a16:creationId xmlns:a16="http://schemas.microsoft.com/office/drawing/2014/main" id="{56B9B2AD-B1F9-274E-B0D8-28E80CFCBC56}"/>
              </a:ext>
            </a:extLst>
          </p:cNvPr>
          <p:cNvSpPr>
            <a:spLocks noGrp="1"/>
          </p:cNvSpPr>
          <p:nvPr>
            <p:ph idx="1"/>
          </p:nvPr>
        </p:nvSpPr>
        <p:spPr>
          <a:xfrm>
            <a:off x="685800" y="2364573"/>
            <a:ext cx="3977639" cy="3854112"/>
          </a:xfrm>
        </p:spPr>
        <p:txBody>
          <a:bodyPr>
            <a:normAutofit/>
          </a:bodyPr>
          <a:lstStyle/>
          <a:p>
            <a:pPr marL="0" indent="0">
              <a:buNone/>
            </a:pPr>
            <a:r>
              <a:rPr lang="en-US" sz="1600"/>
              <a:t>Based on the line of reasoning discussed above, the author has come across the below findings.</a:t>
            </a:r>
          </a:p>
          <a:p>
            <a:r>
              <a:rPr lang="en-US" sz="1600"/>
              <a:t>The number of posts soared on 29</a:t>
            </a:r>
            <a:r>
              <a:rPr lang="en-US" sz="1600" baseline="30000"/>
              <a:t>th</a:t>
            </a:r>
            <a:r>
              <a:rPr lang="en-US" sz="1600"/>
              <a:t> January 2021, and plumed quickly before rising gain in later months, however, never retained the pick again.</a:t>
            </a:r>
          </a:p>
          <a:p>
            <a:endParaRPr lang="en-US" sz="1600"/>
          </a:p>
        </p:txBody>
      </p:sp>
      <p:pic>
        <p:nvPicPr>
          <p:cNvPr id="4" name="Picture 3" descr="Chart&#10;&#10;Description automatically generated">
            <a:extLst>
              <a:ext uri="{FF2B5EF4-FFF2-40B4-BE49-F238E27FC236}">
                <a16:creationId xmlns:a16="http://schemas.microsoft.com/office/drawing/2014/main" id="{B268F87A-775D-124C-9F1C-FB0B1BFA2B2F}"/>
              </a:ext>
            </a:extLst>
          </p:cNvPr>
          <p:cNvPicPr/>
          <p:nvPr/>
        </p:nvPicPr>
        <p:blipFill>
          <a:blip r:embed="rId3">
            <a:extLst>
              <a:ext uri="{28A0092B-C50C-407E-A947-70E740481C1C}">
                <a14:useLocalDpi xmlns:a14="http://schemas.microsoft.com/office/drawing/2010/main" val="0"/>
              </a:ext>
            </a:extLst>
          </a:blip>
          <a:stretch>
            <a:fillRect/>
          </a:stretch>
        </p:blipFill>
        <p:spPr>
          <a:xfrm>
            <a:off x="4972699" y="1832696"/>
            <a:ext cx="6533501" cy="3299417"/>
          </a:xfrm>
          <a:prstGeom prst="rect">
            <a:avLst/>
          </a:prstGeom>
        </p:spPr>
      </p:pic>
    </p:spTree>
    <p:extLst>
      <p:ext uri="{BB962C8B-B14F-4D97-AF65-F5344CB8AC3E}">
        <p14:creationId xmlns:p14="http://schemas.microsoft.com/office/powerpoint/2010/main" val="71139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0919FB95-69FD-E749-B97B-8DDF4623A62A}"/>
              </a:ext>
            </a:extLst>
          </p:cNvPr>
          <p:cNvSpPr>
            <a:spLocks noGrp="1"/>
          </p:cNvSpPr>
          <p:nvPr>
            <p:ph type="title"/>
          </p:nvPr>
        </p:nvSpPr>
        <p:spPr>
          <a:xfrm>
            <a:off x="685799" y="764373"/>
            <a:ext cx="3977639" cy="1600200"/>
          </a:xfrm>
        </p:spPr>
        <p:txBody>
          <a:bodyPr anchor="b">
            <a:normAutofit/>
          </a:bodyPr>
          <a:lstStyle/>
          <a:p>
            <a:pPr algn="l"/>
            <a:r>
              <a:rPr lang="en-US" sz="3200" dirty="0"/>
              <a:t>RESULTS</a:t>
            </a:r>
          </a:p>
        </p:txBody>
      </p:sp>
      <p:sp>
        <p:nvSpPr>
          <p:cNvPr id="3" name="Content Placeholder 2">
            <a:extLst>
              <a:ext uri="{FF2B5EF4-FFF2-40B4-BE49-F238E27FC236}">
                <a16:creationId xmlns:a16="http://schemas.microsoft.com/office/drawing/2014/main" id="{269B7953-5840-E545-92D6-A5AEFF95C87D}"/>
              </a:ext>
            </a:extLst>
          </p:cNvPr>
          <p:cNvSpPr>
            <a:spLocks noGrp="1"/>
          </p:cNvSpPr>
          <p:nvPr>
            <p:ph idx="1"/>
          </p:nvPr>
        </p:nvSpPr>
        <p:spPr>
          <a:xfrm>
            <a:off x="685800" y="2364573"/>
            <a:ext cx="3977639" cy="3854112"/>
          </a:xfrm>
        </p:spPr>
        <p:txBody>
          <a:bodyPr>
            <a:normAutofit/>
          </a:bodyPr>
          <a:lstStyle/>
          <a:p>
            <a:r>
              <a:rPr lang="en-US" sz="1600"/>
              <a:t>Nevertheless, the surge of posts number did not always share the rise of price for the top-picks, namely ‘GME’ and ‘AMC’. As demonstrated in the below chart recoding percentage movement of share prices and post volume change.</a:t>
            </a:r>
          </a:p>
        </p:txBody>
      </p:sp>
      <p:pic>
        <p:nvPicPr>
          <p:cNvPr id="4" name="Picture 3" descr="Chart, line chart&#10;&#10;Description automatically generated">
            <a:extLst>
              <a:ext uri="{FF2B5EF4-FFF2-40B4-BE49-F238E27FC236}">
                <a16:creationId xmlns:a16="http://schemas.microsoft.com/office/drawing/2014/main" id="{19969E8F-F169-E843-842A-3E4256AAF505}"/>
              </a:ext>
            </a:extLst>
          </p:cNvPr>
          <p:cNvPicPr/>
          <p:nvPr/>
        </p:nvPicPr>
        <p:blipFill>
          <a:blip r:embed="rId3">
            <a:extLst>
              <a:ext uri="{28A0092B-C50C-407E-A947-70E740481C1C}">
                <a14:useLocalDpi xmlns:a14="http://schemas.microsoft.com/office/drawing/2010/main" val="0"/>
              </a:ext>
            </a:extLst>
          </a:blip>
          <a:stretch>
            <a:fillRect/>
          </a:stretch>
        </p:blipFill>
        <p:spPr>
          <a:xfrm>
            <a:off x="4972699" y="1849030"/>
            <a:ext cx="6533501" cy="3266749"/>
          </a:xfrm>
          <a:prstGeom prst="rect">
            <a:avLst/>
          </a:prstGeom>
        </p:spPr>
      </p:pic>
    </p:spTree>
    <p:extLst>
      <p:ext uri="{BB962C8B-B14F-4D97-AF65-F5344CB8AC3E}">
        <p14:creationId xmlns:p14="http://schemas.microsoft.com/office/powerpoint/2010/main" val="252472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B44E53D-EF94-4504-A898-39C5CF133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6" name="Rectangle 15">
            <a:extLst>
              <a:ext uri="{FF2B5EF4-FFF2-40B4-BE49-F238E27FC236}">
                <a16:creationId xmlns:a16="http://schemas.microsoft.com/office/drawing/2014/main" id="{E14EED3F-9646-4903-AF42-951B892F4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246B37F-586C-4206-AF36-A24F7A34F6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6" name="Title 5">
            <a:extLst>
              <a:ext uri="{FF2B5EF4-FFF2-40B4-BE49-F238E27FC236}">
                <a16:creationId xmlns:a16="http://schemas.microsoft.com/office/drawing/2014/main" id="{73B5BEF7-5EC2-CA47-899C-8FD320DA9777}"/>
              </a:ext>
            </a:extLst>
          </p:cNvPr>
          <p:cNvSpPr>
            <a:spLocks noGrp="1"/>
          </p:cNvSpPr>
          <p:nvPr>
            <p:ph type="title"/>
          </p:nvPr>
        </p:nvSpPr>
        <p:spPr>
          <a:xfrm>
            <a:off x="685800" y="764373"/>
            <a:ext cx="4753466" cy="1293028"/>
          </a:xfrm>
        </p:spPr>
        <p:txBody>
          <a:bodyPr vert="horz" lIns="91440" tIns="45720" rIns="91440" bIns="45720" rtlCol="0" anchor="ctr">
            <a:normAutofit/>
          </a:bodyPr>
          <a:lstStyle/>
          <a:p>
            <a:pPr algn="r"/>
            <a:r>
              <a:rPr lang="en-US" sz="4000" dirty="0"/>
              <a:t>RESULTS</a:t>
            </a:r>
          </a:p>
        </p:txBody>
      </p:sp>
      <p:sp>
        <p:nvSpPr>
          <p:cNvPr id="7" name="Text Placeholder 6">
            <a:extLst>
              <a:ext uri="{FF2B5EF4-FFF2-40B4-BE49-F238E27FC236}">
                <a16:creationId xmlns:a16="http://schemas.microsoft.com/office/drawing/2014/main" id="{D910DDC0-47CC-E646-A1B1-AC81E1536C73}"/>
              </a:ext>
            </a:extLst>
          </p:cNvPr>
          <p:cNvSpPr>
            <a:spLocks noGrp="1"/>
          </p:cNvSpPr>
          <p:nvPr>
            <p:ph type="body" sz="half" idx="2"/>
          </p:nvPr>
        </p:nvSpPr>
        <p:spPr>
          <a:xfrm>
            <a:off x="685801" y="2194560"/>
            <a:ext cx="4753466" cy="4024125"/>
          </a:xfrm>
        </p:spPr>
        <p:txBody>
          <a:bodyPr vert="horz" lIns="91440" tIns="45720" rIns="91440" bIns="45720" rtlCol="0">
            <a:normAutofit/>
          </a:bodyPr>
          <a:lstStyle/>
          <a:p>
            <a:pPr indent="-228600">
              <a:buFont typeface="Arial" panose="020B0604020202020204" pitchFamily="34" charset="0"/>
              <a:buChar char="•"/>
            </a:pPr>
            <a:r>
              <a:rPr lang="en-US" sz="1800" dirty="0"/>
              <a:t>In addition, price change of AMC and GME did share a lot of similarities, with regard to posts/threads volume changes. The Pearson coefficient and P-value of GME share price to post volume was -0.06 and 0.7 respectively (-0.005 and 1 for AMC), suggesting a week negative linear correlation.</a:t>
            </a:r>
          </a:p>
          <a:p>
            <a:pPr indent="-228600">
              <a:buFont typeface="Arial" panose="020B0604020202020204" pitchFamily="34" charset="0"/>
              <a:buChar char="•"/>
            </a:pPr>
            <a:endParaRPr lang="en-US" sz="1800" dirty="0"/>
          </a:p>
        </p:txBody>
      </p:sp>
      <p:sp>
        <p:nvSpPr>
          <p:cNvPr id="20" name="Rounded Rectangle 14">
            <a:extLst>
              <a:ext uri="{FF2B5EF4-FFF2-40B4-BE49-F238E27FC236}">
                <a16:creationId xmlns:a16="http://schemas.microsoft.com/office/drawing/2014/main" id="{7285F4B0-27CF-485C-BEDA-A233AACC0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3881" y="107031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D3134765-0C25-EC43-AAAA-64012713C784}"/>
              </a:ext>
            </a:extLst>
          </p:cNvPr>
          <p:cNvPicPr/>
          <p:nvPr/>
        </p:nvPicPr>
        <p:blipFill>
          <a:blip r:embed="rId3">
            <a:extLst>
              <a:ext uri="{28A0092B-C50C-407E-A947-70E740481C1C}">
                <a14:useLocalDpi xmlns:a14="http://schemas.microsoft.com/office/drawing/2010/main" val="0"/>
              </a:ext>
            </a:extLst>
          </a:blip>
          <a:stretch>
            <a:fillRect/>
          </a:stretch>
        </p:blipFill>
        <p:spPr>
          <a:xfrm>
            <a:off x="6444171" y="1996827"/>
            <a:ext cx="2405196" cy="1605145"/>
          </a:xfrm>
          <a:prstGeom prst="rect">
            <a:avLst/>
          </a:prstGeom>
        </p:spPr>
      </p:pic>
      <p:sp>
        <p:nvSpPr>
          <p:cNvPr id="22" name="Rectangle 21">
            <a:extLst>
              <a:ext uri="{FF2B5EF4-FFF2-40B4-BE49-F238E27FC236}">
                <a16:creationId xmlns:a16="http://schemas.microsoft.com/office/drawing/2014/main" id="{47A82B6E-7B12-4762-AA20-7FE2095DE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9333" y="1375866"/>
            <a:ext cx="2476680" cy="266272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5E12AE13-76BE-4E22-A8B3-D968D4237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51448" y="1375867"/>
            <a:ext cx="2030670" cy="1983816"/>
          </a:xfrm>
          <a:custGeom>
            <a:avLst/>
            <a:gdLst>
              <a:gd name="connsiteX0" fmla="*/ 203 w 2048256"/>
              <a:gd name="connsiteY0" fmla="*/ 0 h 2003561"/>
              <a:gd name="connsiteX1" fmla="*/ 96482 w 2048256"/>
              <a:gd name="connsiteY1" fmla="*/ 0 h 2003561"/>
              <a:gd name="connsiteX2" fmla="*/ 1307000 w 2048256"/>
              <a:gd name="connsiteY2" fmla="*/ 0 h 2003561"/>
              <a:gd name="connsiteX3" fmla="*/ 1951775 w 2048256"/>
              <a:gd name="connsiteY3" fmla="*/ 0 h 2003561"/>
              <a:gd name="connsiteX4" fmla="*/ 2048054 w 2048256"/>
              <a:gd name="connsiteY4" fmla="*/ 114253 h 2003561"/>
              <a:gd name="connsiteX5" fmla="*/ 2048054 w 2048256"/>
              <a:gd name="connsiteY5" fmla="*/ 1280842 h 2003561"/>
              <a:gd name="connsiteX6" fmla="*/ 2048256 w 2048256"/>
              <a:gd name="connsiteY6" fmla="*/ 1280842 h 2003561"/>
              <a:gd name="connsiteX7" fmla="*/ 2048256 w 2048256"/>
              <a:gd name="connsiteY7" fmla="*/ 2003561 h 2003561"/>
              <a:gd name="connsiteX8" fmla="*/ 0 w 2048256"/>
              <a:gd name="connsiteY8" fmla="*/ 2003561 h 2003561"/>
              <a:gd name="connsiteX9" fmla="*/ 0 w 2048256"/>
              <a:gd name="connsiteY9" fmla="*/ 1280842 h 2003561"/>
              <a:gd name="connsiteX10" fmla="*/ 203 w 2048256"/>
              <a:gd name="connsiteY10" fmla="*/ 1280842 h 2003561"/>
              <a:gd name="connsiteX11" fmla="*/ 203 w 2048256"/>
              <a:gd name="connsiteY11" fmla="*/ 114253 h 200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8256" h="2003561">
                <a:moveTo>
                  <a:pt x="203" y="0"/>
                </a:moveTo>
                <a:lnTo>
                  <a:pt x="96482" y="0"/>
                </a:lnTo>
                <a:lnTo>
                  <a:pt x="1307000" y="0"/>
                </a:lnTo>
                <a:lnTo>
                  <a:pt x="1951775" y="0"/>
                </a:lnTo>
                <a:cubicBezTo>
                  <a:pt x="2004949" y="0"/>
                  <a:pt x="2048054" y="51153"/>
                  <a:pt x="2048054" y="114253"/>
                </a:cubicBezTo>
                <a:lnTo>
                  <a:pt x="2048054" y="1280842"/>
                </a:lnTo>
                <a:lnTo>
                  <a:pt x="2048256" y="1280842"/>
                </a:lnTo>
                <a:lnTo>
                  <a:pt x="2048256" y="2003561"/>
                </a:lnTo>
                <a:lnTo>
                  <a:pt x="0" y="2003561"/>
                </a:lnTo>
                <a:lnTo>
                  <a:pt x="0" y="1280842"/>
                </a:lnTo>
                <a:lnTo>
                  <a:pt x="203" y="1280842"/>
                </a:lnTo>
                <a:lnTo>
                  <a:pt x="203" y="114253"/>
                </a:lnTo>
                <a:close/>
              </a:path>
            </a:pathLst>
          </a:cu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66565916-315D-5745-9001-D3B207A9C5D3}"/>
              </a:ext>
            </a:extLst>
          </p:cNvPr>
          <p:cNvPicPr/>
          <p:nvPr/>
        </p:nvPicPr>
        <p:blipFill>
          <a:blip r:embed="rId4">
            <a:extLst>
              <a:ext uri="{28A0092B-C50C-407E-A947-70E740481C1C}">
                <a14:useLocalDpi xmlns:a14="http://schemas.microsoft.com/office/drawing/2010/main" val="0"/>
              </a:ext>
            </a:extLst>
          </a:blip>
          <a:stretch>
            <a:fillRect/>
          </a:stretch>
        </p:blipFill>
        <p:spPr>
          <a:xfrm>
            <a:off x="9113558" y="1791095"/>
            <a:ext cx="1906248" cy="1314558"/>
          </a:xfrm>
          <a:prstGeom prst="rect">
            <a:avLst/>
          </a:prstGeom>
        </p:spPr>
      </p:pic>
      <p:sp>
        <p:nvSpPr>
          <p:cNvPr id="26" name="Freeform 17">
            <a:extLst>
              <a:ext uri="{FF2B5EF4-FFF2-40B4-BE49-F238E27FC236}">
                <a16:creationId xmlns:a16="http://schemas.microsoft.com/office/drawing/2014/main" id="{FF6A5C70-6399-4183-A103-685A05D7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419239" y="4199460"/>
            <a:ext cx="2466774" cy="1695035"/>
          </a:xfrm>
          <a:custGeom>
            <a:avLst/>
            <a:gdLst>
              <a:gd name="connsiteX0" fmla="*/ 0 w 2482004"/>
              <a:gd name="connsiteY0" fmla="*/ 0 h 1585026"/>
              <a:gd name="connsiteX1" fmla="*/ 116690 w 2482004"/>
              <a:gd name="connsiteY1" fmla="*/ 0 h 1585026"/>
              <a:gd name="connsiteX2" fmla="*/ 1583843 w 2482004"/>
              <a:gd name="connsiteY2" fmla="*/ 0 h 1585026"/>
              <a:gd name="connsiteX3" fmla="*/ 2365314 w 2482004"/>
              <a:gd name="connsiteY3" fmla="*/ 0 h 1585026"/>
              <a:gd name="connsiteX4" fmla="*/ 2482004 w 2482004"/>
              <a:gd name="connsiteY4" fmla="*/ 116690 h 1585026"/>
              <a:gd name="connsiteX5" fmla="*/ 2482004 w 2482004"/>
              <a:gd name="connsiteY5" fmla="*/ 1585026 h 1585026"/>
              <a:gd name="connsiteX6" fmla="*/ 1583843 w 2482004"/>
              <a:gd name="connsiteY6" fmla="*/ 1585026 h 1585026"/>
              <a:gd name="connsiteX7" fmla="*/ 0 w 2482004"/>
              <a:gd name="connsiteY7" fmla="*/ 1585026 h 1585026"/>
              <a:gd name="connsiteX8" fmla="*/ 0 w 2482004"/>
              <a:gd name="connsiteY8" fmla="*/ 116690 h 158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2004" h="1585026">
                <a:moveTo>
                  <a:pt x="0" y="0"/>
                </a:moveTo>
                <a:lnTo>
                  <a:pt x="116690" y="0"/>
                </a:lnTo>
                <a:lnTo>
                  <a:pt x="1583843" y="0"/>
                </a:lnTo>
                <a:lnTo>
                  <a:pt x="2365314" y="0"/>
                </a:lnTo>
                <a:cubicBezTo>
                  <a:pt x="2429760" y="0"/>
                  <a:pt x="2482004" y="52244"/>
                  <a:pt x="2482004" y="116690"/>
                </a:cubicBezTo>
                <a:lnTo>
                  <a:pt x="2482004" y="1585026"/>
                </a:lnTo>
                <a:lnTo>
                  <a:pt x="1583843" y="1585026"/>
                </a:lnTo>
                <a:lnTo>
                  <a:pt x="0" y="1585026"/>
                </a:lnTo>
                <a:lnTo>
                  <a:pt x="0" y="116690"/>
                </a:lnTo>
                <a:close/>
              </a:path>
            </a:pathLst>
          </a:cu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Table&#10;&#10;Description automatically generated">
            <a:extLst>
              <a:ext uri="{FF2B5EF4-FFF2-40B4-BE49-F238E27FC236}">
                <a16:creationId xmlns:a16="http://schemas.microsoft.com/office/drawing/2014/main" id="{130F2A03-12A5-5440-8C42-A0B198A27FF8}"/>
              </a:ext>
            </a:extLst>
          </p:cNvPr>
          <p:cNvPicPr>
            <a:picLocks noGrp="1"/>
          </p:cNvPicPr>
          <p:nvPr>
            <p:ph idx="1"/>
          </p:nvPr>
        </p:nvPicPr>
        <p:blipFill>
          <a:blip r:embed="rId5">
            <a:extLst>
              <a:ext uri="{28A0092B-C50C-407E-A947-70E740481C1C}">
                <a14:useLocalDpi xmlns:a14="http://schemas.microsoft.com/office/drawing/2010/main" val="0"/>
              </a:ext>
            </a:extLst>
          </a:blip>
          <a:stretch>
            <a:fillRect/>
          </a:stretch>
        </p:blipFill>
        <p:spPr>
          <a:xfrm>
            <a:off x="6580106" y="4627809"/>
            <a:ext cx="2133326" cy="862140"/>
          </a:xfrm>
          <a:prstGeom prst="rect">
            <a:avLst/>
          </a:prstGeom>
        </p:spPr>
      </p:pic>
      <p:pic>
        <p:nvPicPr>
          <p:cNvPr id="9" name="Picture 8" descr="Chart, scatter chart&#10;&#10;Description automatically generated">
            <a:extLst>
              <a:ext uri="{FF2B5EF4-FFF2-40B4-BE49-F238E27FC236}">
                <a16:creationId xmlns:a16="http://schemas.microsoft.com/office/drawing/2014/main" id="{CC908B20-E9A3-E246-90EE-33057AEF8C9A}"/>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9046880" y="4021370"/>
            <a:ext cx="2035037" cy="1460763"/>
          </a:xfrm>
          <a:prstGeom prst="rect">
            <a:avLst/>
          </a:prstGeom>
        </p:spPr>
      </p:pic>
      <p:sp>
        <p:nvSpPr>
          <p:cNvPr id="28" name="Rectangle 27">
            <a:extLst>
              <a:ext uri="{FF2B5EF4-FFF2-40B4-BE49-F238E27FC236}">
                <a16:creationId xmlns:a16="http://schemas.microsoft.com/office/drawing/2014/main" id="{D8BFED94-6C54-481E-BA20-F3C9DB83F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51448" y="3521242"/>
            <a:ext cx="2030469" cy="2373253"/>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38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B08413F-AD83-4F35-9CA9-B80D96343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B93DEAAF-E907-4488-89B5-93E92EBE24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D271962-05C4-7045-AA8F-5D7A43F74945}"/>
              </a:ext>
            </a:extLst>
          </p:cNvPr>
          <p:cNvSpPr>
            <a:spLocks noGrp="1"/>
          </p:cNvSpPr>
          <p:nvPr>
            <p:ph type="title"/>
          </p:nvPr>
        </p:nvSpPr>
        <p:spPr>
          <a:xfrm>
            <a:off x="685800" y="764373"/>
            <a:ext cx="6751948" cy="1293028"/>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F3E6AED8-B430-E340-93A8-C30ED738E166}"/>
              </a:ext>
            </a:extLst>
          </p:cNvPr>
          <p:cNvSpPr>
            <a:spLocks noGrp="1"/>
          </p:cNvSpPr>
          <p:nvPr>
            <p:ph idx="1"/>
          </p:nvPr>
        </p:nvSpPr>
        <p:spPr>
          <a:xfrm>
            <a:off x="685800" y="2194560"/>
            <a:ext cx="6770802" cy="4024125"/>
          </a:xfrm>
        </p:spPr>
        <p:txBody>
          <a:bodyPr>
            <a:normAutofit/>
          </a:bodyPr>
          <a:lstStyle/>
          <a:p>
            <a:r>
              <a:rPr lang="en-US" dirty="0"/>
              <a:t>Next, it could be that the relation of price and post volume is polynomial. A test of order was conducted, resulting a 4</a:t>
            </a:r>
            <a:r>
              <a:rPr lang="en-US" baseline="30000" dirty="0"/>
              <a:t>th</a:t>
            </a:r>
            <a:r>
              <a:rPr lang="en-US" dirty="0"/>
              <a:t> order regression. However, applying a 4</a:t>
            </a:r>
            <a:r>
              <a:rPr lang="en-US" baseline="30000" dirty="0"/>
              <a:t>th</a:t>
            </a:r>
            <a:r>
              <a:rPr lang="en-US" dirty="0"/>
              <a:t> order regression did not seem to a good predictor – the distribution plot of predicted value using test data and real test data did not match very well.</a:t>
            </a:r>
          </a:p>
          <a:p>
            <a:endParaRPr lang="en-US" dirty="0"/>
          </a:p>
        </p:txBody>
      </p:sp>
      <p:sp>
        <p:nvSpPr>
          <p:cNvPr id="33" name="Rounded Rectangle 14">
            <a:extLst>
              <a:ext uri="{FF2B5EF4-FFF2-40B4-BE49-F238E27FC236}">
                <a16:creationId xmlns:a16="http://schemas.microsoft.com/office/drawing/2014/main" id="{DC093F49-AE7E-46A4-BF88-66F3BE7F2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8475" y="1075591"/>
            <a:ext cx="3303482" cy="5148371"/>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line chart&#10;&#10;Description automatically generated">
            <a:extLst>
              <a:ext uri="{FF2B5EF4-FFF2-40B4-BE49-F238E27FC236}">
                <a16:creationId xmlns:a16="http://schemas.microsoft.com/office/drawing/2014/main" id="{42316F6B-2780-3C48-9384-0A3D571A25E0}"/>
              </a:ext>
            </a:extLst>
          </p:cNvPr>
          <p:cNvPicPr/>
          <p:nvPr/>
        </p:nvPicPr>
        <p:blipFill rotWithShape="1">
          <a:blip r:embed="rId3">
            <a:extLst>
              <a:ext uri="{28A0092B-C50C-407E-A947-70E740481C1C}">
                <a14:useLocalDpi xmlns:a14="http://schemas.microsoft.com/office/drawing/2010/main" val="0"/>
              </a:ext>
            </a:extLst>
          </a:blip>
          <a:srcRect l="15416" r="4003" b="2"/>
          <a:stretch/>
        </p:blipFill>
        <p:spPr>
          <a:xfrm>
            <a:off x="8186035" y="1288669"/>
            <a:ext cx="3073931" cy="2308476"/>
          </a:xfrm>
          <a:custGeom>
            <a:avLst/>
            <a:gdLst/>
            <a:ahLst/>
            <a:cxnLst/>
            <a:rect l="l" t="t" r="r" b="b"/>
            <a:pathLst>
              <a:path w="3023405" h="2220471">
                <a:moveTo>
                  <a:pt x="123891" y="0"/>
                </a:moveTo>
                <a:lnTo>
                  <a:pt x="2899513" y="0"/>
                </a:lnTo>
                <a:lnTo>
                  <a:pt x="2947731" y="9735"/>
                </a:lnTo>
                <a:cubicBezTo>
                  <a:pt x="2992202" y="28544"/>
                  <a:pt x="3023405" y="72578"/>
                  <a:pt x="3023405" y="123900"/>
                </a:cubicBezTo>
                <a:lnTo>
                  <a:pt x="3023405" y="2220471"/>
                </a:lnTo>
                <a:lnTo>
                  <a:pt x="0" y="2220471"/>
                </a:lnTo>
                <a:lnTo>
                  <a:pt x="0" y="123895"/>
                </a:lnTo>
                <a:lnTo>
                  <a:pt x="9736" y="75672"/>
                </a:lnTo>
                <a:cubicBezTo>
                  <a:pt x="22276" y="46025"/>
                  <a:pt x="46026" y="22275"/>
                  <a:pt x="75673" y="9735"/>
                </a:cubicBezTo>
                <a:close/>
              </a:path>
            </a:pathLst>
          </a:custGeom>
        </p:spPr>
      </p:pic>
      <p:pic>
        <p:nvPicPr>
          <p:cNvPr id="7" name="Picture 6" descr="Chart, line chart&#10;&#10;Description automatically generated">
            <a:extLst>
              <a:ext uri="{FF2B5EF4-FFF2-40B4-BE49-F238E27FC236}">
                <a16:creationId xmlns:a16="http://schemas.microsoft.com/office/drawing/2014/main" id="{A5607D5B-2C87-334B-90BB-9D3C57B3A17B}"/>
              </a:ext>
            </a:extLst>
          </p:cNvPr>
          <p:cNvPicPr/>
          <p:nvPr/>
        </p:nvPicPr>
        <p:blipFill rotWithShape="1">
          <a:blip r:embed="rId4" cstate="print">
            <a:extLst>
              <a:ext uri="{28A0092B-C50C-407E-A947-70E740481C1C}">
                <a14:useLocalDpi xmlns:a14="http://schemas.microsoft.com/office/drawing/2010/main" val="0"/>
              </a:ext>
            </a:extLst>
          </a:blip>
          <a:srcRect r="1532"/>
          <a:stretch/>
        </p:blipFill>
        <p:spPr>
          <a:xfrm>
            <a:off x="8186035" y="3837083"/>
            <a:ext cx="3128361" cy="2308477"/>
          </a:xfrm>
          <a:custGeom>
            <a:avLst/>
            <a:gdLst/>
            <a:ahLst/>
            <a:cxnLst/>
            <a:rect l="l" t="t" r="r" b="b"/>
            <a:pathLst>
              <a:path w="3023404" h="2223262">
                <a:moveTo>
                  <a:pt x="0" y="0"/>
                </a:moveTo>
                <a:lnTo>
                  <a:pt x="3023404" y="0"/>
                </a:lnTo>
                <a:lnTo>
                  <a:pt x="3023404" y="2119740"/>
                </a:lnTo>
                <a:cubicBezTo>
                  <a:pt x="3023404" y="2176914"/>
                  <a:pt x="2977056" y="2223262"/>
                  <a:pt x="2919882" y="2223262"/>
                </a:cubicBezTo>
                <a:lnTo>
                  <a:pt x="103519" y="2223262"/>
                </a:lnTo>
                <a:cubicBezTo>
                  <a:pt x="60639" y="2223262"/>
                  <a:pt x="23848" y="2197191"/>
                  <a:pt x="8132" y="2160036"/>
                </a:cubicBezTo>
                <a:lnTo>
                  <a:pt x="0" y="2119755"/>
                </a:lnTo>
                <a:close/>
              </a:path>
            </a:pathLst>
          </a:custGeom>
        </p:spPr>
      </p:pic>
    </p:spTree>
    <p:extLst>
      <p:ext uri="{BB962C8B-B14F-4D97-AF65-F5344CB8AC3E}">
        <p14:creationId xmlns:p14="http://schemas.microsoft.com/office/powerpoint/2010/main" val="27292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9E823-7DB2-EC4B-9AD0-A04674B02EFA}"/>
              </a:ext>
            </a:extLst>
          </p:cNvPr>
          <p:cNvSpPr>
            <a:spLocks noGrp="1"/>
          </p:cNvSpPr>
          <p:nvPr>
            <p:ph type="title"/>
          </p:nvPr>
        </p:nvSpPr>
        <p:spPr>
          <a:xfrm>
            <a:off x="619760" y="764373"/>
            <a:ext cx="6832600" cy="1293028"/>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33216E34-197C-0F4D-AF5B-7560301760B3}"/>
              </a:ext>
            </a:extLst>
          </p:cNvPr>
          <p:cNvSpPr>
            <a:spLocks noGrp="1"/>
          </p:cNvSpPr>
          <p:nvPr>
            <p:ph idx="1"/>
          </p:nvPr>
        </p:nvSpPr>
        <p:spPr>
          <a:xfrm>
            <a:off x="619760" y="2194560"/>
            <a:ext cx="6832600" cy="4024125"/>
          </a:xfrm>
        </p:spPr>
        <p:txBody>
          <a:bodyPr>
            <a:normAutofit/>
          </a:bodyPr>
          <a:lstStyle/>
          <a:p>
            <a:r>
              <a:rPr lang="en-US" sz="2000"/>
              <a:t>It looks like a lot of people were participating in the party of “yolo”, as shown above in the posts volume. A good look at the time of the posts created could be a good indicator of behavioral observation of people active on Reddit/WSB. As shown below, most people were active on Friday, which make sense, considering that people are mostly having more free time on Friday and that Friday is the last day of the week when market is open. Besides, most people post threads at 1-2 a.m. in the morning, perhaps that most people have time in the early Friday morning discussing the strategy to execute the next day.</a:t>
            </a:r>
          </a:p>
          <a:p>
            <a:endParaRPr lang="en-US" sz="2000"/>
          </a:p>
        </p:txBody>
      </p:sp>
      <p:pic>
        <p:nvPicPr>
          <p:cNvPr id="4" name="Picture 3" descr="Chart, bar chart&#10;&#10;Description automatically generated">
            <a:extLst>
              <a:ext uri="{FF2B5EF4-FFF2-40B4-BE49-F238E27FC236}">
                <a16:creationId xmlns:a16="http://schemas.microsoft.com/office/drawing/2014/main" id="{CAFF2E74-85A0-5D4E-9660-4D9AFF5E79DA}"/>
              </a:ext>
            </a:extLst>
          </p:cNvPr>
          <p:cNvPicPr/>
          <p:nvPr/>
        </p:nvPicPr>
        <p:blipFill rotWithShape="1">
          <a:blip r:embed="rId2">
            <a:extLst>
              <a:ext uri="{28A0092B-C50C-407E-A947-70E740481C1C}">
                <a14:useLocalDpi xmlns:a14="http://schemas.microsoft.com/office/drawing/2010/main" val="0"/>
              </a:ext>
            </a:extLst>
          </a:blip>
          <a:srcRect t="4441" r="-4" b="9450"/>
          <a:stretch/>
        </p:blipFill>
        <p:spPr>
          <a:xfrm>
            <a:off x="7861238" y="933693"/>
            <a:ext cx="3644962" cy="2377440"/>
          </a:xfrm>
          <a:prstGeom prst="rect">
            <a:avLst/>
          </a:prstGeom>
        </p:spPr>
      </p:pic>
      <p:pic>
        <p:nvPicPr>
          <p:cNvPr id="5" name="Picture 4" descr="Chart, bar chart, histogram&#10;&#10;Description automatically generated">
            <a:extLst>
              <a:ext uri="{FF2B5EF4-FFF2-40B4-BE49-F238E27FC236}">
                <a16:creationId xmlns:a16="http://schemas.microsoft.com/office/drawing/2014/main" id="{EC0E5E72-8B87-2444-A070-EBCCB3EFD583}"/>
              </a:ext>
            </a:extLst>
          </p:cNvPr>
          <p:cNvPicPr/>
          <p:nvPr/>
        </p:nvPicPr>
        <p:blipFill rotWithShape="1">
          <a:blip r:embed="rId3">
            <a:extLst>
              <a:ext uri="{28A0092B-C50C-407E-A947-70E740481C1C}">
                <a14:useLocalDpi xmlns:a14="http://schemas.microsoft.com/office/drawing/2010/main" val="0"/>
              </a:ext>
            </a:extLst>
          </a:blip>
          <a:srcRect r="3029"/>
          <a:stretch/>
        </p:blipFill>
        <p:spPr>
          <a:xfrm>
            <a:off x="7861238" y="3588301"/>
            <a:ext cx="3644962" cy="2377440"/>
          </a:xfrm>
          <a:prstGeom prst="rect">
            <a:avLst/>
          </a:prstGeom>
        </p:spPr>
      </p:pic>
    </p:spTree>
    <p:extLst>
      <p:ext uri="{BB962C8B-B14F-4D97-AF65-F5344CB8AC3E}">
        <p14:creationId xmlns:p14="http://schemas.microsoft.com/office/powerpoint/2010/main" val="283610723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14</TotalTime>
  <Words>1202</Words>
  <Application>Microsoft Macintosh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Capstone Project –  A look into the Reddit/WSB data </vt:lpstr>
      <vt:lpstr>INTRODUCTION </vt:lpstr>
      <vt:lpstr>DATA</vt:lpstr>
      <vt:lpstr>METHOTHOLOgy</vt:lpstr>
      <vt:lpstr>RESULTS</vt:lpstr>
      <vt:lpstr>RESULTS</vt:lpstr>
      <vt:lpstr>RESULTS</vt:lpstr>
      <vt:lpstr>RESULTS</vt:lpstr>
      <vt:lpstr>RESULTS</vt:lpstr>
      <vt:lpstr>RESULTS</vt:lpstr>
      <vt:lpstr>DISCUSSION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A look into the Reddit/WSB data </dc:title>
  <dc:creator>Luciecao</dc:creator>
  <cp:lastModifiedBy>Luciecao</cp:lastModifiedBy>
  <cp:revision>2</cp:revision>
  <dcterms:created xsi:type="dcterms:W3CDTF">2021-04-04T20:13:34Z</dcterms:created>
  <dcterms:modified xsi:type="dcterms:W3CDTF">2021-04-04T20:28:28Z</dcterms:modified>
</cp:coreProperties>
</file>