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50" d="100"/>
          <a:sy n="150" d="100"/>
        </p:scale>
        <p:origin x="40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0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2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3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3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14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8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7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5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2CE0-E47B-4D3A-AEFF-32FB4EEFB863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1688-CE70-42AB-BD9A-1B3C93F3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85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svg"/><Relationship Id="rId3" Type="http://schemas.openxmlformats.org/officeDocument/2006/relationships/image" Target="../media/image20.svg"/><Relationship Id="rId7" Type="http://schemas.openxmlformats.org/officeDocument/2006/relationships/image" Target="../media/image12.svg"/><Relationship Id="rId12" Type="http://schemas.openxmlformats.org/officeDocument/2006/relationships/image" Target="../media/image23.png"/><Relationship Id="rId17" Type="http://schemas.openxmlformats.org/officeDocument/2006/relationships/image" Target="../media/image18.svg"/><Relationship Id="rId2" Type="http://schemas.openxmlformats.org/officeDocument/2006/relationships/image" Target="../media/image19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2.svg"/><Relationship Id="rId5" Type="http://schemas.openxmlformats.org/officeDocument/2006/relationships/image" Target="../media/image10.svg"/><Relationship Id="rId1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Utilisateur avec un remplissage uni">
            <a:extLst>
              <a:ext uri="{FF2B5EF4-FFF2-40B4-BE49-F238E27FC236}">
                <a16:creationId xmlns:a16="http://schemas.microsoft.com/office/drawing/2014/main" id="{3BE6F8E9-A7F2-4169-B6E6-3EFDAED02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288" y="2378709"/>
            <a:ext cx="914400" cy="914400"/>
          </a:xfrm>
          <a:prstGeom prst="rect">
            <a:avLst/>
          </a:prstGeom>
        </p:spPr>
      </p:pic>
      <p:pic>
        <p:nvPicPr>
          <p:cNvPr id="8" name="Graphique 7" descr="Flocon de neige avec un remplissage uni">
            <a:extLst>
              <a:ext uri="{FF2B5EF4-FFF2-40B4-BE49-F238E27FC236}">
                <a16:creationId xmlns:a16="http://schemas.microsoft.com/office/drawing/2014/main" id="{83126C2A-3E36-4C7D-9C28-1E6A7D0C4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666" y="1325599"/>
            <a:ext cx="914400" cy="914400"/>
          </a:xfrm>
          <a:prstGeom prst="rect">
            <a:avLst/>
          </a:prstGeom>
        </p:spPr>
      </p:pic>
      <p:pic>
        <p:nvPicPr>
          <p:cNvPr id="11" name="Graphique 10" descr="Nuage avec un remplissage uni">
            <a:extLst>
              <a:ext uri="{FF2B5EF4-FFF2-40B4-BE49-F238E27FC236}">
                <a16:creationId xmlns:a16="http://schemas.microsoft.com/office/drawing/2014/main" id="{1E461DAA-3345-42B3-AC5E-816DEDADE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8666" y="3632018"/>
            <a:ext cx="914400" cy="914400"/>
          </a:xfrm>
          <a:prstGeom prst="rect">
            <a:avLst/>
          </a:prstGeom>
        </p:spPr>
      </p:pic>
      <p:pic>
        <p:nvPicPr>
          <p:cNvPr id="13" name="Graphique 12" descr="Voiture avec un remplissage uni">
            <a:extLst>
              <a:ext uri="{FF2B5EF4-FFF2-40B4-BE49-F238E27FC236}">
                <a16:creationId xmlns:a16="http://schemas.microsoft.com/office/drawing/2014/main" id="{110832D9-C4E5-43FB-B800-0D85FEE4E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8666" y="2422643"/>
            <a:ext cx="914400" cy="9144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29F9E87-34D1-4642-AC45-EF2F2204FD3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1883688" y="1782799"/>
            <a:ext cx="2264978" cy="10531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593B1627-2E5F-47D4-A655-EA2680D32E6D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883688" y="2835909"/>
            <a:ext cx="2264978" cy="439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A3F98C47-85C1-4280-B1DE-9913FB4CF62F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883688" y="2835909"/>
            <a:ext cx="2264978" cy="12533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34B0575-D6EB-46FE-893F-243A26EB658E}"/>
              </a:ext>
            </a:extLst>
          </p:cNvPr>
          <p:cNvSpPr txBox="1"/>
          <p:nvPr/>
        </p:nvSpPr>
        <p:spPr>
          <a:xfrm>
            <a:off x="588980" y="2097245"/>
            <a:ext cx="16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Classe Abstraite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136139E3-B0B2-4955-AFD5-32D4443E28EA}"/>
              </a:ext>
            </a:extLst>
          </p:cNvPr>
          <p:cNvSpPr txBox="1"/>
          <p:nvPr/>
        </p:nvSpPr>
        <p:spPr>
          <a:xfrm>
            <a:off x="3941029" y="1022168"/>
            <a:ext cx="159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Classes</a:t>
            </a:r>
            <a:r>
              <a:rPr lang="fr-FR" dirty="0">
                <a:latin typeface="Arial Narrow" panose="020B0606020202030204" pitchFamily="34" charset="0"/>
              </a:rPr>
              <a:t> </a:t>
            </a:r>
            <a:r>
              <a:rPr lang="fr-FR" b="1" dirty="0">
                <a:latin typeface="Arial Narrow" panose="020B0606020202030204" pitchFamily="34" charset="0"/>
              </a:rPr>
              <a:t>Filles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76A2C4D-F8D6-47B3-BE20-77130DDA0B5A}"/>
              </a:ext>
            </a:extLst>
          </p:cNvPr>
          <p:cNvSpPr txBox="1"/>
          <p:nvPr/>
        </p:nvSpPr>
        <p:spPr>
          <a:xfrm>
            <a:off x="1169954" y="3164842"/>
            <a:ext cx="159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  <a:latin typeface="Arial Narrow" panose="020B0606020202030204" pitchFamily="34" charset="0"/>
              </a:rPr>
              <a:t>Piece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350749F-C6F3-49FD-9FD2-8D0006CD4465}"/>
              </a:ext>
            </a:extLst>
          </p:cNvPr>
          <p:cNvSpPr txBox="1"/>
          <p:nvPr/>
        </p:nvSpPr>
        <p:spPr>
          <a:xfrm>
            <a:off x="4356303" y="2110487"/>
            <a:ext cx="159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  <a:latin typeface="Arial Narrow" panose="020B0606020202030204" pitchFamily="34" charset="0"/>
              </a:rPr>
              <a:t>Glace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AF97850F-D8C1-40DE-99C7-39855D3DE16D}"/>
              </a:ext>
            </a:extLst>
          </p:cNvPr>
          <p:cNvSpPr txBox="1"/>
          <p:nvPr/>
        </p:nvSpPr>
        <p:spPr>
          <a:xfrm>
            <a:off x="4266204" y="3106473"/>
            <a:ext cx="159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  <a:latin typeface="Arial Narrow" panose="020B0606020202030204" pitchFamily="34" charset="0"/>
              </a:rPr>
              <a:t>Véhicule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EDEEE5F-9FF3-45C0-82E8-3BC37B67DA3D}"/>
              </a:ext>
            </a:extLst>
          </p:cNvPr>
          <p:cNvSpPr txBox="1"/>
          <p:nvPr/>
        </p:nvSpPr>
        <p:spPr>
          <a:xfrm>
            <a:off x="4336380" y="4362485"/>
            <a:ext cx="159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  <a:latin typeface="Arial Narrow" panose="020B0606020202030204" pitchFamily="34" charset="0"/>
              </a:rPr>
              <a:t>Nuage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1B8294-CF84-41C5-9DD0-2713591CF950}"/>
              </a:ext>
            </a:extLst>
          </p:cNvPr>
          <p:cNvSpPr txBox="1"/>
          <p:nvPr/>
        </p:nvSpPr>
        <p:spPr>
          <a:xfrm>
            <a:off x="5023576" y="1534822"/>
            <a:ext cx="159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move(), 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retourne une case à </a:t>
            </a:r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1 de distance 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donnée par le joueur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1417CC-CEF7-45A7-B553-19833F238A91}"/>
              </a:ext>
            </a:extLst>
          </p:cNvPr>
          <p:cNvSpPr txBox="1"/>
          <p:nvPr/>
        </p:nvSpPr>
        <p:spPr>
          <a:xfrm>
            <a:off x="5028656" y="2572518"/>
            <a:ext cx="159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move(), 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retourne une case à </a:t>
            </a:r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1 ou 2 de distance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 donnée par le joueur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C130FC-44A4-4BB7-92CC-431AB5A5F61D}"/>
              </a:ext>
            </a:extLst>
          </p:cNvPr>
          <p:cNvSpPr txBox="1"/>
          <p:nvPr/>
        </p:nvSpPr>
        <p:spPr>
          <a:xfrm>
            <a:off x="5028656" y="3761954"/>
            <a:ext cx="159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move(), 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retourne une case à 2 de distance dans une </a:t>
            </a:r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direction</a:t>
            </a:r>
            <a:r>
              <a:rPr lang="fr-FR" sz="1200" dirty="0">
                <a:solidFill>
                  <a:schemeClr val="accent6"/>
                </a:solidFill>
                <a:latin typeface="Arial Narrow" panose="020B0606020202030204" pitchFamily="34" charset="0"/>
              </a:rPr>
              <a:t> </a:t>
            </a:r>
            <a:r>
              <a:rPr lang="fr-FR" sz="12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aléatoire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E1A8C02-2216-4C9C-8494-4238FF3A45CC}"/>
              </a:ext>
            </a:extLst>
          </p:cNvPr>
          <p:cNvSpPr txBox="1"/>
          <p:nvPr/>
        </p:nvSpPr>
        <p:spPr>
          <a:xfrm>
            <a:off x="79433" y="713361"/>
            <a:ext cx="268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 Narrow" panose="020B0606020202030204" pitchFamily="34" charset="0"/>
              </a:rPr>
              <a:t>Le joueur souhaite bouger une pièce quelconque, il appelle Piece.move()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7D7768A-672D-463C-B4EA-30E570FF465D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1421556" y="1636691"/>
            <a:ext cx="4932" cy="46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CC6930FD-BE93-48BF-9F8D-47AE2ED42873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1858446" y="2073465"/>
            <a:ext cx="0" cy="12552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BB8-5625-4B04-B745-D8FA22D2B4A1}"/>
              </a:ext>
            </a:extLst>
          </p:cNvPr>
          <p:cNvSpPr/>
          <p:nvPr/>
        </p:nvSpPr>
        <p:spPr>
          <a:xfrm>
            <a:off x="649317" y="3353314"/>
            <a:ext cx="1330349" cy="54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547BA-880E-4CFF-8981-2FD163B8D239}"/>
              </a:ext>
            </a:extLst>
          </p:cNvPr>
          <p:cNvSpPr/>
          <p:nvPr/>
        </p:nvSpPr>
        <p:spPr>
          <a:xfrm>
            <a:off x="3085366" y="3339352"/>
            <a:ext cx="133034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4AC5BB-907A-4B92-ACE3-1BCEBC3020AB}"/>
              </a:ext>
            </a:extLst>
          </p:cNvPr>
          <p:cNvSpPr/>
          <p:nvPr/>
        </p:nvSpPr>
        <p:spPr>
          <a:xfrm rot="2659627">
            <a:off x="1150984" y="1544703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21" name="Graphique 20" descr="Écran avec un remplissage uni">
            <a:extLst>
              <a:ext uri="{FF2B5EF4-FFF2-40B4-BE49-F238E27FC236}">
                <a16:creationId xmlns:a16="http://schemas.microsoft.com/office/drawing/2014/main" id="{42931361-1CE6-4E4A-916D-BB6545AB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5961" y="3328715"/>
            <a:ext cx="514350" cy="563549"/>
          </a:xfrm>
          <a:prstGeom prst="rect">
            <a:avLst/>
          </a:prstGeom>
        </p:spPr>
      </p:pic>
      <p:pic>
        <p:nvPicPr>
          <p:cNvPr id="23" name="Graphique 22" descr="Personne confuse avec un remplissage uni">
            <a:extLst>
              <a:ext uri="{FF2B5EF4-FFF2-40B4-BE49-F238E27FC236}">
                <a16:creationId xmlns:a16="http://schemas.microsoft.com/office/drawing/2014/main" id="{B87845A2-CD3C-441F-A548-D82C53300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818" y="1544807"/>
            <a:ext cx="397327" cy="397327"/>
          </a:xfrm>
          <a:prstGeom prst="rect">
            <a:avLst/>
          </a:prstGeom>
        </p:spPr>
      </p:pic>
      <p:pic>
        <p:nvPicPr>
          <p:cNvPr id="27" name="Graphique 26" descr="Cerveau avec un remplissage uni">
            <a:extLst>
              <a:ext uri="{FF2B5EF4-FFF2-40B4-BE49-F238E27FC236}">
                <a16:creationId xmlns:a16="http://schemas.microsoft.com/office/drawing/2014/main" id="{91149C9C-7517-4674-AB57-35875C970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051" y="3353315"/>
            <a:ext cx="514350" cy="51435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F9E3023-9581-4B6D-B5D2-630C7A7A43E9}"/>
              </a:ext>
            </a:extLst>
          </p:cNvPr>
          <p:cNvSpPr/>
          <p:nvPr/>
        </p:nvSpPr>
        <p:spPr>
          <a:xfrm rot="2659627">
            <a:off x="1470903" y="1870537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36" name="Graphique 35" descr="Personne confuse avec un remplissage uni">
            <a:extLst>
              <a:ext uri="{FF2B5EF4-FFF2-40B4-BE49-F238E27FC236}">
                <a16:creationId xmlns:a16="http://schemas.microsoft.com/office/drawing/2014/main" id="{DC6E0B32-C794-4F1E-8EB2-BC3298891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739" y="1874801"/>
            <a:ext cx="397327" cy="39732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F758471-F63E-4BD9-94EE-93B1451BC76A}"/>
              </a:ext>
            </a:extLst>
          </p:cNvPr>
          <p:cNvSpPr/>
          <p:nvPr/>
        </p:nvSpPr>
        <p:spPr>
          <a:xfrm rot="2659627">
            <a:off x="1150983" y="2198632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38" name="Graphique 37" descr="Personne confuse avec un remplissage uni">
            <a:extLst>
              <a:ext uri="{FF2B5EF4-FFF2-40B4-BE49-F238E27FC236}">
                <a16:creationId xmlns:a16="http://schemas.microsoft.com/office/drawing/2014/main" id="{32B54F7D-6A94-4FAE-8A9D-F8BD675CC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819" y="2202896"/>
            <a:ext cx="397327" cy="39732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4C97E63-6E2E-4EA6-AA58-7DD5D017C0B9}"/>
              </a:ext>
            </a:extLst>
          </p:cNvPr>
          <p:cNvSpPr/>
          <p:nvPr/>
        </p:nvSpPr>
        <p:spPr>
          <a:xfrm rot="2659627">
            <a:off x="838637" y="1870536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0" name="Graphique 39" descr="Personne confuse avec un remplissage uni">
            <a:extLst>
              <a:ext uri="{FF2B5EF4-FFF2-40B4-BE49-F238E27FC236}">
                <a16:creationId xmlns:a16="http://schemas.microsoft.com/office/drawing/2014/main" id="{05D7CD8E-C131-4D83-B536-828021245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73" y="1874800"/>
            <a:ext cx="397327" cy="39732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9B0D879-485B-4400-953B-46E92B2C2A13}"/>
              </a:ext>
            </a:extLst>
          </p:cNvPr>
          <p:cNvSpPr/>
          <p:nvPr/>
        </p:nvSpPr>
        <p:spPr>
          <a:xfrm>
            <a:off x="3353696" y="1786223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4" name="Graphique 43" descr="Yeux avec un remplissage uni">
            <a:extLst>
              <a:ext uri="{FF2B5EF4-FFF2-40B4-BE49-F238E27FC236}">
                <a16:creationId xmlns:a16="http://schemas.microsoft.com/office/drawing/2014/main" id="{FEEF19A9-6037-4193-8BB4-9839E2384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8235" y="1786223"/>
            <a:ext cx="383126" cy="383126"/>
          </a:xfrm>
          <a:prstGeom prst="rect">
            <a:avLst/>
          </a:prstGeom>
        </p:spPr>
      </p:pic>
      <p:pic>
        <p:nvPicPr>
          <p:cNvPr id="46" name="Graphique 45" descr="Flèche en cercle avec un remplissage uni">
            <a:extLst>
              <a:ext uri="{FF2B5EF4-FFF2-40B4-BE49-F238E27FC236}">
                <a16:creationId xmlns:a16="http://schemas.microsoft.com/office/drawing/2014/main" id="{BF354DC1-0DF2-4730-A412-2EF5888C5E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317" y="4674642"/>
            <a:ext cx="737455" cy="73745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81FEC57-C333-4084-8DF4-9D8ED653D82F}"/>
              </a:ext>
            </a:extLst>
          </p:cNvPr>
          <p:cNvSpPr/>
          <p:nvPr/>
        </p:nvSpPr>
        <p:spPr>
          <a:xfrm>
            <a:off x="3817282" y="1786223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8" name="Graphique 47" descr="Yeux avec un remplissage uni">
            <a:extLst>
              <a:ext uri="{FF2B5EF4-FFF2-40B4-BE49-F238E27FC236}">
                <a16:creationId xmlns:a16="http://schemas.microsoft.com/office/drawing/2014/main" id="{A642C0C7-2443-44C2-AA02-E8AE9BEFA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1821" y="1786223"/>
            <a:ext cx="383126" cy="383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644363B-4CE6-46C8-B61E-A1C07D97E647}"/>
              </a:ext>
            </a:extLst>
          </p:cNvPr>
          <p:cNvSpPr/>
          <p:nvPr/>
        </p:nvSpPr>
        <p:spPr>
          <a:xfrm>
            <a:off x="3346361" y="2265297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50" name="Graphique 49" descr="Yeux avec un remplissage uni">
            <a:extLst>
              <a:ext uri="{FF2B5EF4-FFF2-40B4-BE49-F238E27FC236}">
                <a16:creationId xmlns:a16="http://schemas.microsoft.com/office/drawing/2014/main" id="{F0C14BDC-2843-4C4C-9921-9D92AF060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6360" y="2265297"/>
            <a:ext cx="383126" cy="3831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B0036A0-9E14-4F35-A6BB-A76B77A3D6DB}"/>
              </a:ext>
            </a:extLst>
          </p:cNvPr>
          <p:cNvSpPr/>
          <p:nvPr/>
        </p:nvSpPr>
        <p:spPr>
          <a:xfrm>
            <a:off x="3817282" y="2265297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52" name="Graphique 51" descr="Yeux avec un remplissage uni">
            <a:extLst>
              <a:ext uri="{FF2B5EF4-FFF2-40B4-BE49-F238E27FC236}">
                <a16:creationId xmlns:a16="http://schemas.microsoft.com/office/drawing/2014/main" id="{1ACB5F1E-321C-4352-A3CA-AD9270368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1821" y="2265297"/>
            <a:ext cx="383126" cy="383126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8751AE07-97E9-4EAB-AD39-332E80FD7DE2}"/>
              </a:ext>
            </a:extLst>
          </p:cNvPr>
          <p:cNvSpPr txBox="1"/>
          <p:nvPr/>
        </p:nvSpPr>
        <p:spPr>
          <a:xfrm>
            <a:off x="3548861" y="3353314"/>
            <a:ext cx="96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Plateau</a:t>
            </a:r>
          </a:p>
          <a:p>
            <a:r>
              <a:rPr lang="fr-F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Graphique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E907373-4935-472E-8C09-143D2189FDD3}"/>
              </a:ext>
            </a:extLst>
          </p:cNvPr>
          <p:cNvSpPr txBox="1"/>
          <p:nvPr/>
        </p:nvSpPr>
        <p:spPr>
          <a:xfrm>
            <a:off x="1183871" y="3371198"/>
            <a:ext cx="82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Plateau</a:t>
            </a:r>
          </a:p>
          <a:p>
            <a:r>
              <a:rPr lang="fr-FR" sz="1400" dirty="0">
                <a:solidFill>
                  <a:schemeClr val="bg1"/>
                </a:solidFill>
                <a:latin typeface="Arial Narrow" panose="020B0606020202030204" pitchFamily="34" charset="0"/>
              </a:rPr>
              <a:t>Logique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AB825FC-4853-4ADF-B923-E6980651B063}"/>
              </a:ext>
            </a:extLst>
          </p:cNvPr>
          <p:cNvSpPr txBox="1"/>
          <p:nvPr/>
        </p:nvSpPr>
        <p:spPr>
          <a:xfrm>
            <a:off x="1542309" y="1426825"/>
            <a:ext cx="10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  <a:latin typeface="Arial Narrow" panose="020B0606020202030204" pitchFamily="34" charset="0"/>
              </a:rPr>
              <a:t>Pieces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6993DAD-6244-4651-A8E6-15B96256554D}"/>
              </a:ext>
            </a:extLst>
          </p:cNvPr>
          <p:cNvSpPr txBox="1"/>
          <p:nvPr/>
        </p:nvSpPr>
        <p:spPr>
          <a:xfrm>
            <a:off x="3253229" y="1451806"/>
            <a:ext cx="10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Arial Narrow" panose="020B0606020202030204" pitchFamily="34" charset="0"/>
              </a:rPr>
              <a:t>Cases</a:t>
            </a:r>
            <a:endParaRPr lang="fr-FR" sz="1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F512D50-B9B3-4D77-A0DD-A5D71F41FF13}"/>
              </a:ext>
            </a:extLst>
          </p:cNvPr>
          <p:cNvCxnSpPr>
            <a:cxnSpLocks/>
            <a:stCxn id="21" idx="1"/>
            <a:endCxn id="6" idx="3"/>
          </p:cNvCxnSpPr>
          <p:nvPr/>
        </p:nvCxnSpPr>
        <p:spPr>
          <a:xfrm flipH="1">
            <a:off x="1979666" y="3610490"/>
            <a:ext cx="1106295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76CF3FC-423F-459A-909E-441D6523091B}"/>
              </a:ext>
            </a:extLst>
          </p:cNvPr>
          <p:cNvCxnSpPr>
            <a:cxnSpLocks/>
          </p:cNvCxnSpPr>
          <p:nvPr/>
        </p:nvCxnSpPr>
        <p:spPr>
          <a:xfrm flipV="1">
            <a:off x="3784316" y="2677891"/>
            <a:ext cx="0" cy="65841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451EEFC7-B7E3-4B42-B944-322F5B2977C9}"/>
              </a:ext>
            </a:extLst>
          </p:cNvPr>
          <p:cNvSpPr txBox="1"/>
          <p:nvPr/>
        </p:nvSpPr>
        <p:spPr>
          <a:xfrm>
            <a:off x="2050327" y="3273236"/>
            <a:ext cx="131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Interroge ?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E564AE3-59C0-4A04-AD5E-FD7410D36903}"/>
              </a:ext>
            </a:extLst>
          </p:cNvPr>
          <p:cNvSpPr txBox="1"/>
          <p:nvPr/>
        </p:nvSpPr>
        <p:spPr>
          <a:xfrm>
            <a:off x="3758696" y="2856825"/>
            <a:ext cx="186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4"/>
                </a:solidFill>
                <a:latin typeface="Arial Narrow" panose="020B0606020202030204" pitchFamily="34" charset="0"/>
              </a:rPr>
              <a:t>Met à jour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C0D901C-7CD9-4FAD-A993-D0C82CEB8DCD}"/>
              </a:ext>
            </a:extLst>
          </p:cNvPr>
          <p:cNvSpPr txBox="1"/>
          <p:nvPr/>
        </p:nvSpPr>
        <p:spPr>
          <a:xfrm>
            <a:off x="49946" y="2739376"/>
            <a:ext cx="1754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Informent sur leurs positions</a:t>
            </a:r>
          </a:p>
        </p:txBody>
      </p:sp>
    </p:spTree>
    <p:extLst>
      <p:ext uri="{BB962C8B-B14F-4D97-AF65-F5344CB8AC3E}">
        <p14:creationId xmlns:p14="http://schemas.microsoft.com/office/powerpoint/2010/main" val="417988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99C41377-F648-4202-AC8D-E12AD4D028DF}"/>
              </a:ext>
            </a:extLst>
          </p:cNvPr>
          <p:cNvCxnSpPr>
            <a:cxnSpLocks/>
          </p:cNvCxnSpPr>
          <p:nvPr/>
        </p:nvCxnSpPr>
        <p:spPr>
          <a:xfrm>
            <a:off x="1120002" y="2597970"/>
            <a:ext cx="9653" cy="75533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C00AEBC3-75E0-462B-AFEE-660CB6A4EEC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928617" y="2761773"/>
            <a:ext cx="324274" cy="59799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ABA8264-14DE-4069-89CC-4134F2C7C56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875196" y="2761773"/>
            <a:ext cx="329431" cy="5807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64B2F06-B04B-4F21-8D25-3E238ADE1A89}"/>
              </a:ext>
            </a:extLst>
          </p:cNvPr>
          <p:cNvCxnSpPr>
            <a:cxnSpLocks/>
          </p:cNvCxnSpPr>
          <p:nvPr/>
        </p:nvCxnSpPr>
        <p:spPr>
          <a:xfrm flipV="1">
            <a:off x="778212" y="2280564"/>
            <a:ext cx="0" cy="1068196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F884956-A22C-475E-9A6D-0B660299D708}"/>
              </a:ext>
            </a:extLst>
          </p:cNvPr>
          <p:cNvSpPr/>
          <p:nvPr/>
        </p:nvSpPr>
        <p:spPr>
          <a:xfrm>
            <a:off x="657051" y="4722845"/>
            <a:ext cx="5258300" cy="6808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E1E7893-AB55-4ADE-8E0A-D005FF8E985F}"/>
              </a:ext>
            </a:extLst>
          </p:cNvPr>
          <p:cNvSpPr/>
          <p:nvPr/>
        </p:nvSpPr>
        <p:spPr>
          <a:xfrm>
            <a:off x="2204556" y="951530"/>
            <a:ext cx="703479" cy="6577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BB8-5625-4B04-B745-D8FA22D2B4A1}"/>
              </a:ext>
            </a:extLst>
          </p:cNvPr>
          <p:cNvSpPr/>
          <p:nvPr/>
        </p:nvSpPr>
        <p:spPr>
          <a:xfrm>
            <a:off x="649317" y="3353315"/>
            <a:ext cx="1330349" cy="4872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547BA-880E-4CFF-8981-2FD163B8D239}"/>
              </a:ext>
            </a:extLst>
          </p:cNvPr>
          <p:cNvSpPr/>
          <p:nvPr/>
        </p:nvSpPr>
        <p:spPr>
          <a:xfrm>
            <a:off x="4648165" y="3329843"/>
            <a:ext cx="1330349" cy="53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BB15A90-F119-4509-9DD1-7A961FD3FD31}"/>
              </a:ext>
            </a:extLst>
          </p:cNvPr>
          <p:cNvSpPr/>
          <p:nvPr/>
        </p:nvSpPr>
        <p:spPr>
          <a:xfrm>
            <a:off x="3111774" y="3334298"/>
            <a:ext cx="1332653" cy="5333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4AC5BB-907A-4B92-ACE3-1BCEBC3020AB}"/>
              </a:ext>
            </a:extLst>
          </p:cNvPr>
          <p:cNvSpPr/>
          <p:nvPr/>
        </p:nvSpPr>
        <p:spPr>
          <a:xfrm rot="2659627">
            <a:off x="1015563" y="1622371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19" name="Graphique 18" descr="Visage au large sourire avec remplissage solide avec un remplissage uni">
            <a:extLst>
              <a:ext uri="{FF2B5EF4-FFF2-40B4-BE49-F238E27FC236}">
                <a16:creationId xmlns:a16="http://schemas.microsoft.com/office/drawing/2014/main" id="{2904B3E9-0311-4216-820B-5D0957EEC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137" y="959233"/>
            <a:ext cx="642316" cy="642316"/>
          </a:xfrm>
          <a:prstGeom prst="rect">
            <a:avLst/>
          </a:prstGeom>
        </p:spPr>
      </p:pic>
      <p:pic>
        <p:nvPicPr>
          <p:cNvPr id="21" name="Graphique 20" descr="Écran avec un remplissage uni">
            <a:extLst>
              <a:ext uri="{FF2B5EF4-FFF2-40B4-BE49-F238E27FC236}">
                <a16:creationId xmlns:a16="http://schemas.microsoft.com/office/drawing/2014/main" id="{42931361-1CE6-4E4A-916D-BB6545ABC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8760" y="3319206"/>
            <a:ext cx="514350" cy="563549"/>
          </a:xfrm>
          <a:prstGeom prst="rect">
            <a:avLst/>
          </a:prstGeom>
        </p:spPr>
      </p:pic>
      <p:pic>
        <p:nvPicPr>
          <p:cNvPr id="23" name="Graphique 22" descr="Personne confuse avec un remplissage uni">
            <a:extLst>
              <a:ext uri="{FF2B5EF4-FFF2-40B4-BE49-F238E27FC236}">
                <a16:creationId xmlns:a16="http://schemas.microsoft.com/office/drawing/2014/main" id="{B87845A2-CD3C-441F-A548-D82C53300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397" y="1622475"/>
            <a:ext cx="397327" cy="397327"/>
          </a:xfrm>
          <a:prstGeom prst="rect">
            <a:avLst/>
          </a:prstGeom>
        </p:spPr>
      </p:pic>
      <p:pic>
        <p:nvPicPr>
          <p:cNvPr id="27" name="Graphique 26" descr="Cerveau avec un remplissage uni">
            <a:extLst>
              <a:ext uri="{FF2B5EF4-FFF2-40B4-BE49-F238E27FC236}">
                <a16:creationId xmlns:a16="http://schemas.microsoft.com/office/drawing/2014/main" id="{91149C9C-7517-4674-AB57-35875C970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051" y="3353315"/>
            <a:ext cx="514350" cy="514350"/>
          </a:xfrm>
          <a:prstGeom prst="rect">
            <a:avLst/>
          </a:prstGeom>
        </p:spPr>
      </p:pic>
      <p:pic>
        <p:nvPicPr>
          <p:cNvPr id="29" name="Graphique 28" descr="Liste de contrôle avec un remplissage uni">
            <a:extLst>
              <a:ext uri="{FF2B5EF4-FFF2-40B4-BE49-F238E27FC236}">
                <a16:creationId xmlns:a16="http://schemas.microsoft.com/office/drawing/2014/main" id="{062CE8EF-8077-4390-AA12-BE4BC87EFE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1774" y="3389465"/>
            <a:ext cx="478200" cy="4782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D5F18824-E77B-4D30-A810-E5532ACFE249}"/>
              </a:ext>
            </a:extLst>
          </p:cNvPr>
          <p:cNvSpPr/>
          <p:nvPr/>
        </p:nvSpPr>
        <p:spPr>
          <a:xfrm>
            <a:off x="2204557" y="1700950"/>
            <a:ext cx="703479" cy="6577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F17DCAE-C4BC-41B0-8BE9-06CCA0B896F7}"/>
              </a:ext>
            </a:extLst>
          </p:cNvPr>
          <p:cNvSpPr/>
          <p:nvPr/>
        </p:nvSpPr>
        <p:spPr>
          <a:xfrm>
            <a:off x="2204557" y="2450370"/>
            <a:ext cx="703479" cy="6577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pic>
        <p:nvPicPr>
          <p:cNvPr id="33" name="Graphique 32" descr="Nuage avec un remplissage uni">
            <a:extLst>
              <a:ext uri="{FF2B5EF4-FFF2-40B4-BE49-F238E27FC236}">
                <a16:creationId xmlns:a16="http://schemas.microsoft.com/office/drawing/2014/main" id="{55EC19BA-348E-43B2-BB51-6EA8968AF4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52891" y="2450620"/>
            <a:ext cx="622305" cy="622305"/>
          </a:xfrm>
          <a:prstGeom prst="rect">
            <a:avLst/>
          </a:prstGeom>
        </p:spPr>
      </p:pic>
      <p:pic>
        <p:nvPicPr>
          <p:cNvPr id="34" name="Graphique 33" descr="Visage au large sourire avec remplissage solide avec un remplissage uni">
            <a:extLst>
              <a:ext uri="{FF2B5EF4-FFF2-40B4-BE49-F238E27FC236}">
                <a16:creationId xmlns:a16="http://schemas.microsoft.com/office/drawing/2014/main" id="{D46B5786-1B71-44DF-823A-D290C7DF3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137" y="1716357"/>
            <a:ext cx="642316" cy="64231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F9E3023-9581-4B6D-B5D2-630C7A7A43E9}"/>
              </a:ext>
            </a:extLst>
          </p:cNvPr>
          <p:cNvSpPr/>
          <p:nvPr/>
        </p:nvSpPr>
        <p:spPr>
          <a:xfrm rot="2659627">
            <a:off x="1335482" y="1948205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36" name="Graphique 35" descr="Personne confuse avec un remplissage uni">
            <a:extLst>
              <a:ext uri="{FF2B5EF4-FFF2-40B4-BE49-F238E27FC236}">
                <a16:creationId xmlns:a16="http://schemas.microsoft.com/office/drawing/2014/main" id="{DC6E0B32-C794-4F1E-8EB2-BC3298891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9318" y="1952469"/>
            <a:ext cx="397327" cy="39732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F758471-F63E-4BD9-94EE-93B1451BC76A}"/>
              </a:ext>
            </a:extLst>
          </p:cNvPr>
          <p:cNvSpPr/>
          <p:nvPr/>
        </p:nvSpPr>
        <p:spPr>
          <a:xfrm rot="2659627">
            <a:off x="1015562" y="2276300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38" name="Graphique 37" descr="Personne confuse avec un remplissage uni">
            <a:extLst>
              <a:ext uri="{FF2B5EF4-FFF2-40B4-BE49-F238E27FC236}">
                <a16:creationId xmlns:a16="http://schemas.microsoft.com/office/drawing/2014/main" id="{32B54F7D-6A94-4FAE-8A9D-F8BD675CC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398" y="2280564"/>
            <a:ext cx="397327" cy="39732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4C97E63-6E2E-4EA6-AA58-7DD5D017C0B9}"/>
              </a:ext>
            </a:extLst>
          </p:cNvPr>
          <p:cNvSpPr/>
          <p:nvPr/>
        </p:nvSpPr>
        <p:spPr>
          <a:xfrm rot="2659627">
            <a:off x="1328147" y="2606293"/>
            <a:ext cx="405000" cy="405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0" name="Graphique 39" descr="Personne confuse avec un remplissage uni">
            <a:extLst>
              <a:ext uri="{FF2B5EF4-FFF2-40B4-BE49-F238E27FC236}">
                <a16:creationId xmlns:a16="http://schemas.microsoft.com/office/drawing/2014/main" id="{05D7CD8E-C131-4D83-B536-828021245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1983" y="2610557"/>
            <a:ext cx="397327" cy="39732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9B0D879-485B-4400-953B-46E92B2C2A13}"/>
              </a:ext>
            </a:extLst>
          </p:cNvPr>
          <p:cNvSpPr/>
          <p:nvPr/>
        </p:nvSpPr>
        <p:spPr>
          <a:xfrm>
            <a:off x="4916495" y="1776714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4" name="Graphique 43" descr="Yeux avec un remplissage uni">
            <a:extLst>
              <a:ext uri="{FF2B5EF4-FFF2-40B4-BE49-F238E27FC236}">
                <a16:creationId xmlns:a16="http://schemas.microsoft.com/office/drawing/2014/main" id="{FEEF19A9-6037-4193-8BB4-9839E23844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31034" y="1776714"/>
            <a:ext cx="383126" cy="383126"/>
          </a:xfrm>
          <a:prstGeom prst="rect">
            <a:avLst/>
          </a:prstGeom>
        </p:spPr>
      </p:pic>
      <p:pic>
        <p:nvPicPr>
          <p:cNvPr id="46" name="Graphique 45" descr="Flèche en cercle avec un remplissage uni">
            <a:extLst>
              <a:ext uri="{FF2B5EF4-FFF2-40B4-BE49-F238E27FC236}">
                <a16:creationId xmlns:a16="http://schemas.microsoft.com/office/drawing/2014/main" id="{BF354DC1-0DF2-4730-A412-2EF5888C5E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9317" y="4674642"/>
            <a:ext cx="737455" cy="73745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81FEC57-C333-4084-8DF4-9D8ED653D82F}"/>
              </a:ext>
            </a:extLst>
          </p:cNvPr>
          <p:cNvSpPr/>
          <p:nvPr/>
        </p:nvSpPr>
        <p:spPr>
          <a:xfrm>
            <a:off x="5380081" y="1776714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48" name="Graphique 47" descr="Yeux avec un remplissage uni">
            <a:extLst>
              <a:ext uri="{FF2B5EF4-FFF2-40B4-BE49-F238E27FC236}">
                <a16:creationId xmlns:a16="http://schemas.microsoft.com/office/drawing/2014/main" id="{A642C0C7-2443-44C2-AA02-E8AE9BEFAA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94620" y="1776714"/>
            <a:ext cx="383126" cy="383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644363B-4CE6-46C8-B61E-A1C07D97E647}"/>
              </a:ext>
            </a:extLst>
          </p:cNvPr>
          <p:cNvSpPr/>
          <p:nvPr/>
        </p:nvSpPr>
        <p:spPr>
          <a:xfrm>
            <a:off x="4909160" y="2255788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50" name="Graphique 49" descr="Yeux avec un remplissage uni">
            <a:extLst>
              <a:ext uri="{FF2B5EF4-FFF2-40B4-BE49-F238E27FC236}">
                <a16:creationId xmlns:a16="http://schemas.microsoft.com/office/drawing/2014/main" id="{F0C14BDC-2843-4C4C-9921-9D92AF0607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09159" y="2255788"/>
            <a:ext cx="383126" cy="3831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B0036A0-9E14-4F35-A6BB-A76B77A3D6DB}"/>
              </a:ext>
            </a:extLst>
          </p:cNvPr>
          <p:cNvSpPr/>
          <p:nvPr/>
        </p:nvSpPr>
        <p:spPr>
          <a:xfrm>
            <a:off x="5380081" y="2255788"/>
            <a:ext cx="405000" cy="4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52" name="Graphique 51" descr="Yeux avec un remplissage uni">
            <a:extLst>
              <a:ext uri="{FF2B5EF4-FFF2-40B4-BE49-F238E27FC236}">
                <a16:creationId xmlns:a16="http://schemas.microsoft.com/office/drawing/2014/main" id="{1ACB5F1E-321C-4352-A3CA-AD92703684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94620" y="2255788"/>
            <a:ext cx="383126" cy="383126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EE026900-C8FC-4C0E-902E-A570D4933603}"/>
              </a:ext>
            </a:extLst>
          </p:cNvPr>
          <p:cNvSpPr txBox="1"/>
          <p:nvPr/>
        </p:nvSpPr>
        <p:spPr>
          <a:xfrm>
            <a:off x="1400045" y="4811980"/>
            <a:ext cx="415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Main / Boucle principale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751AE07-97E9-4EAB-AD39-332E80FD7DE2}"/>
              </a:ext>
            </a:extLst>
          </p:cNvPr>
          <p:cNvSpPr txBox="1"/>
          <p:nvPr/>
        </p:nvSpPr>
        <p:spPr>
          <a:xfrm>
            <a:off x="5076185" y="3335018"/>
            <a:ext cx="107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Plateau</a:t>
            </a:r>
          </a:p>
          <a:p>
            <a:r>
              <a:rPr lang="fr-FR" sz="1400" dirty="0">
                <a:solidFill>
                  <a:schemeClr val="bg1"/>
                </a:solidFill>
              </a:rPr>
              <a:t>Graphique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87A4B90-E85F-4AEE-900F-CF0427ED3523}"/>
              </a:ext>
            </a:extLst>
          </p:cNvPr>
          <p:cNvSpPr txBox="1"/>
          <p:nvPr/>
        </p:nvSpPr>
        <p:spPr>
          <a:xfrm>
            <a:off x="3524667" y="3353300"/>
            <a:ext cx="99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Logs de la </a:t>
            </a:r>
          </a:p>
          <a:p>
            <a:r>
              <a:rPr lang="fr-FR" sz="1400" dirty="0">
                <a:solidFill>
                  <a:schemeClr val="bg1"/>
                </a:solidFill>
              </a:rPr>
              <a:t>Partie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E907373-4935-472E-8C09-143D2189FDD3}"/>
              </a:ext>
            </a:extLst>
          </p:cNvPr>
          <p:cNvSpPr txBox="1"/>
          <p:nvPr/>
        </p:nvSpPr>
        <p:spPr>
          <a:xfrm>
            <a:off x="1102320" y="3334298"/>
            <a:ext cx="107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Plateau</a:t>
            </a:r>
          </a:p>
          <a:p>
            <a:r>
              <a:rPr lang="fr-FR" sz="1400" dirty="0">
                <a:solidFill>
                  <a:schemeClr val="bg1"/>
                </a:solidFill>
              </a:rPr>
              <a:t>Logique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1B021B1-ACF0-414E-8686-936F260B6630}"/>
              </a:ext>
            </a:extLst>
          </p:cNvPr>
          <p:cNvSpPr txBox="1"/>
          <p:nvPr/>
        </p:nvSpPr>
        <p:spPr>
          <a:xfrm>
            <a:off x="2125708" y="3020133"/>
            <a:ext cx="10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Joueurs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AB825FC-4853-4ADF-B923-E6980651B063}"/>
              </a:ext>
            </a:extLst>
          </p:cNvPr>
          <p:cNvSpPr txBox="1"/>
          <p:nvPr/>
        </p:nvSpPr>
        <p:spPr>
          <a:xfrm>
            <a:off x="560284" y="1975184"/>
            <a:ext cx="1076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</a:rPr>
              <a:t>Pieces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6993DAD-6244-4651-A8E6-15B96256554D}"/>
              </a:ext>
            </a:extLst>
          </p:cNvPr>
          <p:cNvSpPr txBox="1"/>
          <p:nvPr/>
        </p:nvSpPr>
        <p:spPr>
          <a:xfrm>
            <a:off x="5003135" y="2624556"/>
            <a:ext cx="107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Cases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E3DDCE4-01B0-4ACA-AADD-A1982510F71E}"/>
              </a:ext>
            </a:extLst>
          </p:cNvPr>
          <p:cNvSpPr txBox="1"/>
          <p:nvPr/>
        </p:nvSpPr>
        <p:spPr>
          <a:xfrm>
            <a:off x="4052373" y="854103"/>
            <a:ext cx="1317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B050"/>
                </a:solidFill>
              </a:rPr>
              <a:t>Interroge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F586E6C-D011-480D-A504-3AD558E6312F}"/>
              </a:ext>
            </a:extLst>
          </p:cNvPr>
          <p:cNvSpPr txBox="1"/>
          <p:nvPr/>
        </p:nvSpPr>
        <p:spPr>
          <a:xfrm>
            <a:off x="4052372" y="1132813"/>
            <a:ext cx="93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Informe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F6E345D-0C59-4FC3-A13B-33E802047781}"/>
              </a:ext>
            </a:extLst>
          </p:cNvPr>
          <p:cNvSpPr txBox="1"/>
          <p:nvPr/>
        </p:nvSpPr>
        <p:spPr>
          <a:xfrm>
            <a:off x="4052372" y="1418204"/>
            <a:ext cx="93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4"/>
                </a:solidFill>
              </a:rPr>
              <a:t>Contient</a:t>
            </a:r>
          </a:p>
        </p:txBody>
      </p:sp>
      <p:pic>
        <p:nvPicPr>
          <p:cNvPr id="143" name="Graphique 142" descr="Visage au large sourire avec remplissage solide avec un remplissage uni">
            <a:extLst>
              <a:ext uri="{FF2B5EF4-FFF2-40B4-BE49-F238E27FC236}">
                <a16:creationId xmlns:a16="http://schemas.microsoft.com/office/drawing/2014/main" id="{E27C6D8D-D5FC-4B8B-8709-B75F153C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6916" y="959233"/>
            <a:ext cx="642316" cy="642316"/>
          </a:xfrm>
          <a:prstGeom prst="rect">
            <a:avLst/>
          </a:prstGeom>
        </p:spPr>
      </p:pic>
      <p:pic>
        <p:nvPicPr>
          <p:cNvPr id="145" name="Graphique 144" descr="Visage au large sourire avec remplissage solide avec un remplissage uni">
            <a:extLst>
              <a:ext uri="{FF2B5EF4-FFF2-40B4-BE49-F238E27FC236}">
                <a16:creationId xmlns:a16="http://schemas.microsoft.com/office/drawing/2014/main" id="{7C01CC6B-BC24-4656-8058-A8DFAE1E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6916" y="1716357"/>
            <a:ext cx="642316" cy="642316"/>
          </a:xfrm>
          <a:prstGeom prst="rect">
            <a:avLst/>
          </a:prstGeom>
        </p:spPr>
      </p:pic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E37D3E28-7871-4DB6-8C2B-BAD83FF1C83D}"/>
              </a:ext>
            </a:extLst>
          </p:cNvPr>
          <p:cNvCxnSpPr>
            <a:cxnSpLocks/>
          </p:cNvCxnSpPr>
          <p:nvPr/>
        </p:nvCxnSpPr>
        <p:spPr>
          <a:xfrm flipH="1" flipV="1">
            <a:off x="1012622" y="2572098"/>
            <a:ext cx="5422" cy="7622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198579D5-8469-45D3-BF1B-FCE5F3658FCA}"/>
              </a:ext>
            </a:extLst>
          </p:cNvPr>
          <p:cNvCxnSpPr>
            <a:cxnSpLocks/>
          </p:cNvCxnSpPr>
          <p:nvPr/>
        </p:nvCxnSpPr>
        <p:spPr>
          <a:xfrm>
            <a:off x="2865002" y="2741475"/>
            <a:ext cx="329431" cy="5807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99233176-C42A-4DB0-890D-AE491C186343}"/>
              </a:ext>
            </a:extLst>
          </p:cNvPr>
          <p:cNvSpPr txBox="1"/>
          <p:nvPr/>
        </p:nvSpPr>
        <p:spPr>
          <a:xfrm>
            <a:off x="4042178" y="1112515"/>
            <a:ext cx="93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Informe</a:t>
            </a:r>
          </a:p>
        </p:txBody>
      </p:sp>
    </p:spTree>
    <p:extLst>
      <p:ext uri="{BB962C8B-B14F-4D97-AF65-F5344CB8AC3E}">
        <p14:creationId xmlns:p14="http://schemas.microsoft.com/office/powerpoint/2010/main" val="2897991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97</Words>
  <Application>Microsoft Office PowerPoint</Application>
  <PresentationFormat>Format A4 (210 x 297 mm)</PresentationFormat>
  <Paragraphs>33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29</cp:revision>
  <dcterms:created xsi:type="dcterms:W3CDTF">2024-04-09T14:12:57Z</dcterms:created>
  <dcterms:modified xsi:type="dcterms:W3CDTF">2024-04-12T17:12:08Z</dcterms:modified>
</cp:coreProperties>
</file>