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3"/>
  </p:notesMasterIdLst>
  <p:handoutMasterIdLst>
    <p:handoutMasterId r:id="rId14"/>
  </p:handoutMasterIdLst>
  <p:sldIdLst>
    <p:sldId id="306" r:id="rId2"/>
    <p:sldId id="307" r:id="rId3"/>
    <p:sldId id="308" r:id="rId4"/>
    <p:sldId id="309" r:id="rId5"/>
    <p:sldId id="310" r:id="rId6"/>
    <p:sldId id="313" r:id="rId7"/>
    <p:sldId id="311" r:id="rId8"/>
    <p:sldId id="312" r:id="rId9"/>
    <p:sldId id="314" r:id="rId10"/>
    <p:sldId id="316" r:id="rId11"/>
    <p:sldId id="315" r:id="rId12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9002F"/>
    <a:srgbClr val="595757"/>
    <a:srgbClr val="221815"/>
    <a:srgbClr val="888888"/>
    <a:srgbClr val="898989"/>
    <a:srgbClr val="B5B5B5"/>
    <a:srgbClr val="DDDDDD"/>
    <a:srgbClr val="D0E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38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84363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17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9590CB-7C87-4458-8271-26255F299F88}"/>
              </a:ext>
            </a:extLst>
          </p:cNvPr>
          <p:cNvSpPr/>
          <p:nvPr/>
        </p:nvSpPr>
        <p:spPr>
          <a:xfrm>
            <a:off x="1150309" y="879752"/>
            <a:ext cx="3244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减少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MSA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比例，提高计算密度</a:t>
            </a:r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DBAB59-5492-440C-AC11-32C94B073733}"/>
              </a:ext>
            </a:extLst>
          </p:cNvPr>
          <p:cNvSpPr txBox="1"/>
          <p:nvPr/>
        </p:nvSpPr>
        <p:spPr>
          <a:xfrm>
            <a:off x="2614270" y="1592144"/>
            <a:ext cx="657171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目前常用的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结构中，主要花费时延的部分是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MSA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的访存瓶颈，导致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MSA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的计算陷入访存受限的区域：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1816B0-C421-49D6-AFEB-A11B0C80E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530" y="3332148"/>
            <a:ext cx="3787233" cy="21045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D440F9-0ED9-48E1-B04B-64693C8BF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552" y="5526200"/>
            <a:ext cx="2636583" cy="5407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2C6BEF-D1B0-4C90-AA6D-0F1458516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700" y="6156374"/>
            <a:ext cx="2667017" cy="598975"/>
          </a:xfrm>
          <a:prstGeom prst="rect">
            <a:avLst/>
          </a:prstGeom>
        </p:spPr>
      </p:pic>
      <p:pic>
        <p:nvPicPr>
          <p:cNvPr id="13" name="Picture 2" descr="https://pic2.zhimg.com/v2-827956e7501a1ee129471473d80b020d_r.jpg">
            <a:extLst>
              <a:ext uri="{FF2B5EF4-FFF2-40B4-BE49-F238E27FC236}">
                <a16:creationId xmlns:a16="http://schemas.microsoft.com/office/drawing/2014/main" id="{D727A927-79F7-40D6-9678-3FF88D58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1" y="2923664"/>
            <a:ext cx="8430294" cy="386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41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C788039-370D-4BEA-916E-82D0B4A59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55" y="1279216"/>
            <a:ext cx="973223" cy="9827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E85E9C-1125-4BBA-9E72-F3C05E65D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629" y="806187"/>
            <a:ext cx="1924051" cy="1928825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691BA4BC-7F9D-48B3-BDC6-282B958F9A0D}"/>
              </a:ext>
            </a:extLst>
          </p:cNvPr>
          <p:cNvSpPr/>
          <p:nvPr/>
        </p:nvSpPr>
        <p:spPr>
          <a:xfrm>
            <a:off x="2725467" y="1706504"/>
            <a:ext cx="461473" cy="128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E62084-1516-40FB-9034-9DDA8664A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546" y="1280906"/>
            <a:ext cx="981075" cy="981075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9A932921-1F6E-4E44-85C2-C62699D3E123}"/>
              </a:ext>
            </a:extLst>
          </p:cNvPr>
          <p:cNvSpPr/>
          <p:nvPr/>
        </p:nvSpPr>
        <p:spPr>
          <a:xfrm>
            <a:off x="7724187" y="1706504"/>
            <a:ext cx="461473" cy="128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3FEB770-FD6F-418A-9417-19F46C10AA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226" y="867903"/>
            <a:ext cx="1933575" cy="19335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753C082-5814-421E-8D4C-B8E602D09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9162" y="3228825"/>
            <a:ext cx="8487960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2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736F3F-F91E-4C13-8C47-EC046657CBDF}"/>
              </a:ext>
            </a:extLst>
          </p:cNvPr>
          <p:cNvSpPr txBox="1"/>
          <p:nvPr/>
        </p:nvSpPr>
        <p:spPr>
          <a:xfrm>
            <a:off x="1110953" y="1085316"/>
            <a:ext cx="15980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后续方向：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A111FA-F12E-460F-8730-98593D9D76A7}"/>
              </a:ext>
            </a:extLst>
          </p:cNvPr>
          <p:cNvSpPr txBox="1"/>
          <p:nvPr/>
        </p:nvSpPr>
        <p:spPr>
          <a:xfrm>
            <a:off x="2008262" y="1914258"/>
            <a:ext cx="7075917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整体结构：</a:t>
            </a:r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相同深度的全卷积网络的对比</a:t>
            </a:r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进一步降低时延，换取更好的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trade off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block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，细致优化整体结构，降低时延</a:t>
            </a:r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MASK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探索不同位置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mask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（扇形、根据梯度、相关性）对于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performance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的影响，探索最佳的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mask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94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D40642-3816-4533-BFFF-7B9CC725A978}"/>
              </a:ext>
            </a:extLst>
          </p:cNvPr>
          <p:cNvSpPr/>
          <p:nvPr/>
        </p:nvSpPr>
        <p:spPr>
          <a:xfrm>
            <a:off x="1409257" y="1416998"/>
            <a:ext cx="4267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MSA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FFN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的比例常为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，但这样并不是最佳的比例组合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00EFB1-2F86-4BC9-8EC0-08EBFF42D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739" y="452402"/>
            <a:ext cx="1273390" cy="42385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FA323B4-5ECC-4672-9F43-8FFBFFA43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38" y="1366488"/>
            <a:ext cx="1333500" cy="22574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AD4E51A-EFBA-4975-A7B9-29A2A82E8541}"/>
              </a:ext>
            </a:extLst>
          </p:cNvPr>
          <p:cNvSpPr txBox="1"/>
          <p:nvPr/>
        </p:nvSpPr>
        <p:spPr>
          <a:xfrm>
            <a:off x="1475107" y="2571687"/>
            <a:ext cx="433271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由于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LN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层对于时延同样不友好，因此去除了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LN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层，在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MSA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的前面采用</a:t>
            </a:r>
            <a:r>
              <a:rPr kumimoji="1"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Conv+bn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的形式变换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QKV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，在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inference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bn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Conv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394868-C7A6-4F05-B772-F8B013166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59" y="4755795"/>
            <a:ext cx="11202963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9DB689-178C-49B6-822D-20593D707022}"/>
              </a:ext>
            </a:extLst>
          </p:cNvPr>
          <p:cNvSpPr txBox="1"/>
          <p:nvPr/>
        </p:nvSpPr>
        <p:spPr>
          <a:xfrm>
            <a:off x="1076769" y="557925"/>
            <a:ext cx="322176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由于增加了卷积的比重，进一步提高卷积的拟合能力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D86965-6F18-4E2A-82B2-021540933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33" y="3498007"/>
            <a:ext cx="4205929" cy="15497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9B1072-D603-4C1C-81A4-5E18B0595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28" y="3981358"/>
            <a:ext cx="1247619" cy="780952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F4ED3EE1-80D2-4F21-99B8-8EADDE949B46}"/>
              </a:ext>
            </a:extLst>
          </p:cNvPr>
          <p:cNvSpPr/>
          <p:nvPr/>
        </p:nvSpPr>
        <p:spPr>
          <a:xfrm>
            <a:off x="5210112" y="4208803"/>
            <a:ext cx="461473" cy="128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97A1B98-EE1D-4634-945E-01AD84A6F951}"/>
              </a:ext>
            </a:extLst>
          </p:cNvPr>
          <p:cNvSpPr/>
          <p:nvPr/>
        </p:nvSpPr>
        <p:spPr>
          <a:xfrm>
            <a:off x="7595689" y="4208803"/>
            <a:ext cx="461473" cy="128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87BDCBE-697E-4898-8E23-EF21C340C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700" y="3097352"/>
            <a:ext cx="3085805" cy="23510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E3987C-6A1A-4AEC-8459-4FDAA18A4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222" y="1762041"/>
            <a:ext cx="8545118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6CF9ED-16FE-471E-986A-992E429364A7}"/>
              </a:ext>
            </a:extLst>
          </p:cNvPr>
          <p:cNvSpPr txBox="1"/>
          <p:nvPr/>
        </p:nvSpPr>
        <p:spPr>
          <a:xfrm>
            <a:off x="478564" y="529839"/>
            <a:ext cx="20851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目前结果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E6E26C-F00D-461D-999C-4DD441042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763" y="306317"/>
            <a:ext cx="1273390" cy="4238571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A1E17F9A-E85A-4765-8AF4-FBA185A5578E}"/>
              </a:ext>
            </a:extLst>
          </p:cNvPr>
          <p:cNvSpPr/>
          <p:nvPr/>
        </p:nvSpPr>
        <p:spPr>
          <a:xfrm>
            <a:off x="5435981" y="2455249"/>
            <a:ext cx="461473" cy="128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8F08F49-2CCA-448E-95B0-FF3CBB0B4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68" y="830139"/>
            <a:ext cx="1333500" cy="36004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7E801F8-C5B5-4DCF-96F4-6BD9B23F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59" y="4612795"/>
            <a:ext cx="11564964" cy="4382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6DC781-DA00-4CC3-88AD-5E5DF859F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5150762"/>
            <a:ext cx="11648122" cy="10967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80FFE5-3A42-40B8-A864-8FB86A810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1854" y="3000315"/>
            <a:ext cx="2429214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6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1D27B6-B0BB-4AA0-BACD-24158E7A3369}"/>
              </a:ext>
            </a:extLst>
          </p:cNvPr>
          <p:cNvSpPr txBox="1"/>
          <p:nvPr/>
        </p:nvSpPr>
        <p:spPr>
          <a:xfrm>
            <a:off x="1826590" y="2271367"/>
            <a:ext cx="4700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LR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EBDFDC-96CE-4510-8D05-42DDBEC7DAB4}"/>
              </a:ext>
            </a:extLst>
          </p:cNvPr>
          <p:cNvSpPr txBox="1"/>
          <p:nvPr/>
        </p:nvSpPr>
        <p:spPr>
          <a:xfrm>
            <a:off x="9488120" y="2320477"/>
            <a:ext cx="5139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HR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436978-9D70-4A5C-B08F-ED4BFA8F4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81767" y="-1019133"/>
            <a:ext cx="1710023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15E8758-9A3B-48D4-AC90-1BF9227A6365}"/>
              </a:ext>
            </a:extLst>
          </p:cNvPr>
          <p:cNvSpPr txBox="1"/>
          <p:nvPr/>
        </p:nvSpPr>
        <p:spPr>
          <a:xfrm>
            <a:off x="2407778" y="3854153"/>
            <a:ext cx="426435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Vanilla act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时延较高</a:t>
            </a:r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：性能较差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F195B7B-54B5-4F9D-B872-966707F01EC2}"/>
              </a:ext>
            </a:extLst>
          </p:cNvPr>
          <p:cNvSpPr/>
          <p:nvPr/>
        </p:nvSpPr>
        <p:spPr>
          <a:xfrm>
            <a:off x="5984193" y="4028988"/>
            <a:ext cx="461473" cy="128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A5B7D93-310E-47B6-AB78-D8420FDC0B7C}"/>
              </a:ext>
            </a:extLst>
          </p:cNvPr>
          <p:cNvSpPr txBox="1"/>
          <p:nvPr/>
        </p:nvSpPr>
        <p:spPr>
          <a:xfrm>
            <a:off x="7019052" y="3862699"/>
            <a:ext cx="264919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宽度和深度之间有一个更好的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trade off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8E23B4-70EF-41A3-98E6-10F3DC2D6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28961"/>
            <a:ext cx="12196763" cy="114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8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4241F94-F90F-432B-82F6-4470CD4DA4D7}"/>
              </a:ext>
            </a:extLst>
          </p:cNvPr>
          <p:cNvSpPr/>
          <p:nvPr/>
        </p:nvSpPr>
        <p:spPr>
          <a:xfrm>
            <a:off x="559664" y="971153"/>
            <a:ext cx="2327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MSA</a:t>
            </a:r>
            <a:r>
              <a:rPr lang="zh-CN" altLang="en-US" dirty="0"/>
              <a:t>内部</a:t>
            </a:r>
            <a:r>
              <a:rPr lang="en-US" altLang="zh-CN" dirty="0"/>
              <a:t>Mask </a:t>
            </a:r>
            <a:r>
              <a:rPr lang="zh-CN" altLang="en-US" dirty="0"/>
              <a:t>注意力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D8CED7-7AF5-4785-A3F6-6C4604E2EE4A}"/>
              </a:ext>
            </a:extLst>
          </p:cNvPr>
          <p:cNvSpPr txBox="1"/>
          <p:nvPr/>
        </p:nvSpPr>
        <p:spPr>
          <a:xfrm>
            <a:off x="2594269" y="1700697"/>
            <a:ext cx="686592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对于基于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的自注意力来说，更大的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 size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会带来更优的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performance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，但更大的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 size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会带来计算量和时延的指数级增长。为此，我们希望压缩大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 size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带来的计算量和时延。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F94D84-2361-4C95-9053-FD251E549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132" y="3043079"/>
            <a:ext cx="1924050" cy="1924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BA03A2-8ECF-4D0E-9529-7A5697097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183" y="3043080"/>
            <a:ext cx="1924050" cy="19240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707B4E-19C3-46F2-8AA8-9719D01A9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24" y="3043079"/>
            <a:ext cx="1924050" cy="19240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94D0A2E-85A7-43FE-AC22-39AEB37D42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948" y="3043080"/>
            <a:ext cx="19240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6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6F487D-F9A7-4EDF-8128-93A10F3ED3A3}"/>
              </a:ext>
            </a:extLst>
          </p:cNvPr>
          <p:cNvSpPr txBox="1"/>
          <p:nvPr/>
        </p:nvSpPr>
        <p:spPr>
          <a:xfrm>
            <a:off x="3117719" y="4917732"/>
            <a:ext cx="622133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每个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pixel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对其它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pixel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的重建重要性不一样，也即在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 存在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attention map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Spatial redundancy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。在不降低太多性能的同时大幅提高速度。</a:t>
            </a:r>
          </a:p>
          <a:p>
            <a:pPr algn="l"/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Mask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后得到相同尺寸的新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，得到新的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attention map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D17505-C405-4886-8A94-21F169B2E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88" y="1151432"/>
            <a:ext cx="973223" cy="9827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8322BA-1F8D-4AB5-814F-5D3FD6A4C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82" y="2310247"/>
            <a:ext cx="971550" cy="9810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14857D-681C-4E7F-844A-8AA212A778AF}"/>
              </a:ext>
            </a:extLst>
          </p:cNvPr>
          <p:cNvSpPr txBox="1"/>
          <p:nvPr/>
        </p:nvSpPr>
        <p:spPr>
          <a:xfrm>
            <a:off x="1849454" y="458430"/>
            <a:ext cx="8460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MASK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45AE94-0F64-478C-9E1D-44B2ACFA7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61" y="2321615"/>
            <a:ext cx="971550" cy="981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D10A50-C4B8-4B25-A757-1059CDEFA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61" y="3536591"/>
            <a:ext cx="971550" cy="981075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47FBA683-E084-47C7-8946-D78527EB9FAA}"/>
              </a:ext>
            </a:extLst>
          </p:cNvPr>
          <p:cNvSpPr/>
          <p:nvPr/>
        </p:nvSpPr>
        <p:spPr>
          <a:xfrm rot="19421888">
            <a:off x="1963826" y="1952700"/>
            <a:ext cx="461473" cy="128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B5979370-261E-4F5E-BCE0-7417DCC6F24C}"/>
              </a:ext>
            </a:extLst>
          </p:cNvPr>
          <p:cNvSpPr/>
          <p:nvPr/>
        </p:nvSpPr>
        <p:spPr>
          <a:xfrm>
            <a:off x="1999962" y="2760586"/>
            <a:ext cx="461473" cy="128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AC5FF71E-1137-4124-9CCB-BCC5A9292CB7}"/>
              </a:ext>
            </a:extLst>
          </p:cNvPr>
          <p:cNvSpPr/>
          <p:nvPr/>
        </p:nvSpPr>
        <p:spPr>
          <a:xfrm rot="2195078">
            <a:off x="2002408" y="3640055"/>
            <a:ext cx="461473" cy="128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725D507-DDB7-44F8-99C8-753E898D1C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66" y="784077"/>
            <a:ext cx="495300" cy="5048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20D4AEA-3DED-4B80-93B4-2F9DF9BF0A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729" y="1850127"/>
            <a:ext cx="1924051" cy="19288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5B5ABA2-1A4E-4775-85F9-A37E778A5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233" y="1850127"/>
            <a:ext cx="1924050" cy="1924050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9CBA8A56-A0E4-4E76-B048-44BC09C2E314}"/>
              </a:ext>
            </a:extLst>
          </p:cNvPr>
          <p:cNvSpPr/>
          <p:nvPr/>
        </p:nvSpPr>
        <p:spPr>
          <a:xfrm>
            <a:off x="6274769" y="2736690"/>
            <a:ext cx="461473" cy="128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558B986-AC74-4F92-B3AE-2FB32C7FA4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611" y="3042614"/>
            <a:ext cx="1323067" cy="132306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F7CD1CE-A0E7-42DD-8B59-0B8E883033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611" y="1472663"/>
            <a:ext cx="1323068" cy="132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2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320134-314D-4089-99AF-8AFE1533B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181" y="798113"/>
            <a:ext cx="2979276" cy="30122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04F9BE-8DFA-45E1-91A4-1E69C8047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70" y="798113"/>
            <a:ext cx="2973336" cy="29603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3EEC665-04B2-4434-AADB-1B6D1E2A4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111" y="3919414"/>
            <a:ext cx="8697539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081D96A-BE79-465E-AB96-CF1B661DB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44" y="1162497"/>
            <a:ext cx="2504762" cy="25142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D6A78F-7BA0-4272-A3A3-02016C049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113" y="1531601"/>
            <a:ext cx="2754768" cy="1982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0CAA8B-3180-4564-9696-274B47809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820" y="1887825"/>
            <a:ext cx="5882180" cy="15167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DC789BA-CC08-409F-A0D0-3C834A253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958" y="4009506"/>
            <a:ext cx="8697539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2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91E8AC51-71E2-47EB-A98B-31EFD4425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1830</TotalTime>
  <Words>291</Words>
  <Application>Microsoft Office PowerPoint</Application>
  <PresentationFormat>自定义</PresentationFormat>
  <Paragraphs>26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.AppleSystemUIFont</vt:lpstr>
      <vt:lpstr>等线</vt:lpstr>
      <vt:lpstr>Microsoft YaHei</vt:lpstr>
      <vt:lpstr>Arial</vt:lpstr>
      <vt:lpstr>Calibri</vt:lpstr>
      <vt:lpstr>目录页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qiaojunbo</dc:creator>
  <cp:lastModifiedBy>qiaojunbo</cp:lastModifiedBy>
  <cp:revision>64</cp:revision>
  <dcterms:created xsi:type="dcterms:W3CDTF">2020-08-28T08:44:19Z</dcterms:created>
  <dcterms:modified xsi:type="dcterms:W3CDTF">2023-06-21T06:28:02Z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(3)l7ZZCD/lmRmSjQLwgqtsEX64OUCv1PL73kIBHKHipW/Si3Gg6oqLbPYQ5Tv7N7pXbOyV+8Bf
syyFFu31VhCgrxP12Wm35ya0LAS0Dnp1ttQ1Iv69ydFZcg/HQBBeDvMBB4F9CO8jSans4UoW
JBlU9met2iJsq7jqtX2+Ib3LcSFFUNftBRk9Qm2MejIU3GBu5Ix6HpaR1l484fuewICS6hJ0
qBgj7oYRiYArDM1OrB</vt:lpwstr>
  </property>
  <property fmtid="{D5CDD505-2E9C-101B-9397-08002B2CF9AE}" pid="3" name="_2015_ms_pID_7253431">
    <vt:lpwstr>oqiMA1P1XC3z9GWkchChTbJcvidBLx6qFbOT4k6Uy+Vfk0K/+soBZN
tyqKel0ZYSQhRFc/RiJdzJ4HOXPIMJuehd6v2xWHEjhyg3jv4jKOLzyxxN9OwS5wVkiUXlfH
dgRjHzl6LQUR17O4v+Bu8nP0sO7YCTbF25YYvV/z2MhrOozChKsX6Mro1nRwxGxsWWQxUvBo
pn16xf2VqtBsAoyPAIz7NpYkpAYj/3Lr6Led</vt:lpwstr>
  </property>
  <property fmtid="{D5CDD505-2E9C-101B-9397-08002B2CF9AE}" pid="4" name="_2015_ms_pID_7253432">
    <vt:lpwstr>nCAvpikHfrGHxnN+51GIRAQ=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1598576536</vt:lpwstr>
  </property>
</Properties>
</file>