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handoutMasterIdLst>
    <p:handoutMasterId r:id="rId18"/>
  </p:handoutMasterIdLst>
  <p:sldIdLst>
    <p:sldId id="306" r:id="rId2"/>
    <p:sldId id="307" r:id="rId3"/>
    <p:sldId id="308" r:id="rId4"/>
    <p:sldId id="309" r:id="rId5"/>
    <p:sldId id="310" r:id="rId6"/>
    <p:sldId id="313" r:id="rId7"/>
    <p:sldId id="311" r:id="rId8"/>
    <p:sldId id="312" r:id="rId9"/>
    <p:sldId id="314" r:id="rId10"/>
    <p:sldId id="316" r:id="rId11"/>
    <p:sldId id="317" r:id="rId12"/>
    <p:sldId id="318" r:id="rId13"/>
    <p:sldId id="319" r:id="rId14"/>
    <p:sldId id="320" r:id="rId15"/>
    <p:sldId id="315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章节页" id="{FD05EE94-C931-8C4B-83A2-004B32AA1207}">
          <p14:sldIdLst>
            <p14:sldId id="306"/>
            <p14:sldId id="307"/>
            <p14:sldId id="308"/>
            <p14:sldId id="309"/>
            <p14:sldId id="310"/>
            <p14:sldId id="313"/>
            <p14:sldId id="311"/>
            <p14:sldId id="312"/>
            <p14:sldId id="314"/>
            <p14:sldId id="316"/>
            <p14:sldId id="317"/>
            <p14:sldId id="318"/>
            <p14:sldId id="319"/>
            <p14:sldId id="320"/>
            <p14:sldId id="315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4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8862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9590CB-7C87-4458-8271-26255F299F88}"/>
              </a:ext>
            </a:extLst>
          </p:cNvPr>
          <p:cNvSpPr/>
          <p:nvPr/>
        </p:nvSpPr>
        <p:spPr>
          <a:xfrm>
            <a:off x="1150309" y="879752"/>
            <a:ext cx="324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减少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比例，提高计算密度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DBAB59-5492-440C-AC11-32C94B073733}"/>
              </a:ext>
            </a:extLst>
          </p:cNvPr>
          <p:cNvSpPr txBox="1"/>
          <p:nvPr/>
        </p:nvSpPr>
        <p:spPr>
          <a:xfrm>
            <a:off x="2614270" y="1592144"/>
            <a:ext cx="65717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目前常用的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结构中，主要花费时延的部分是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的访存瓶颈，导致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的计算陷入访存受限的区域：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1816B0-C421-49D6-AFEB-A11B0C80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530" y="3332148"/>
            <a:ext cx="3787233" cy="2104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D440F9-0ED9-48E1-B04B-64693C8B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52" y="5526200"/>
            <a:ext cx="2636583" cy="540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2C6BEF-D1B0-4C90-AA6D-0F1458516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700" y="6156374"/>
            <a:ext cx="2667017" cy="598975"/>
          </a:xfrm>
          <a:prstGeom prst="rect">
            <a:avLst/>
          </a:prstGeom>
        </p:spPr>
      </p:pic>
      <p:pic>
        <p:nvPicPr>
          <p:cNvPr id="13" name="Picture 2" descr="https://pic2.zhimg.com/v2-827956e7501a1ee129471473d80b020d_r.jpg">
            <a:extLst>
              <a:ext uri="{FF2B5EF4-FFF2-40B4-BE49-F238E27FC236}">
                <a16:creationId xmlns:a16="http://schemas.microsoft.com/office/drawing/2014/main" id="{D727A927-79F7-40D6-9678-3FF88D58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1" y="2923664"/>
            <a:ext cx="8430294" cy="386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E9FC95-38A8-48E0-A5DE-CBB462F6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79" y="2110369"/>
            <a:ext cx="7368021" cy="26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5396D2-F288-4BC0-ABCA-0BAA7039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08" y="18418"/>
            <a:ext cx="6525106" cy="3410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CB832A-42EC-4C1B-A679-8045BF4D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686" y="3630891"/>
            <a:ext cx="1758272" cy="519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F69706-E43F-42C7-92FE-589C6129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522" y="3740058"/>
            <a:ext cx="1853100" cy="3014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B2D742-875F-4346-9A29-1E62E2E18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414" y="4419670"/>
            <a:ext cx="5133333" cy="12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611FEF-1B53-42EC-8B4F-CF6A20845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576" y="3670865"/>
            <a:ext cx="2704762" cy="4095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D3408B7-75FE-41F3-B585-5767AF22F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2338" y="6160162"/>
            <a:ext cx="6247619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5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136F4C-62BC-4BC4-8F06-93C448CE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60" y="1668404"/>
            <a:ext cx="2571429" cy="12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D8E265-26DC-4173-91C0-4E29DFDA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4" y="3370169"/>
            <a:ext cx="3047619" cy="23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292AA6-E9FB-49CA-AF4E-53DA4FBF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87" y="1792213"/>
            <a:ext cx="2000000" cy="9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0BF22B-7546-4686-9A27-230B31595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368" y="3566096"/>
            <a:ext cx="5076190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8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671014-53E3-445D-B3D1-150066F06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92" y="1157305"/>
            <a:ext cx="5076190" cy="51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980957-7FC2-45AF-9D8E-D9BA0FC9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82" y="2256641"/>
            <a:ext cx="6586059" cy="31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1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48A6F1-E98E-4F3E-93CB-E102FD9D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14" y="2157571"/>
            <a:ext cx="993333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736F3F-F91E-4C13-8C47-EC046657CBDF}"/>
              </a:ext>
            </a:extLst>
          </p:cNvPr>
          <p:cNvSpPr txBox="1"/>
          <p:nvPr/>
        </p:nvSpPr>
        <p:spPr>
          <a:xfrm>
            <a:off x="1110953" y="1085316"/>
            <a:ext cx="1598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后续方向：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A111FA-F12E-460F-8730-98593D9D76A7}"/>
              </a:ext>
            </a:extLst>
          </p:cNvPr>
          <p:cNvSpPr txBox="1"/>
          <p:nvPr/>
        </p:nvSpPr>
        <p:spPr>
          <a:xfrm>
            <a:off x="2008262" y="1914258"/>
            <a:ext cx="7075917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整体结构：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相同深度的全卷积网络的对比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进一步降低时延，换取更好的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 off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探索网络深度不同对于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比例的影响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操作首先让离散型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多头采用不同的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探索不同位置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（扇形、根据梯度、相关性）对于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的影响，探索最佳的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9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D40642-3816-4533-BFFF-7B9CC725A978}"/>
              </a:ext>
            </a:extLst>
          </p:cNvPr>
          <p:cNvSpPr/>
          <p:nvPr/>
        </p:nvSpPr>
        <p:spPr>
          <a:xfrm>
            <a:off x="1409257" y="1416998"/>
            <a:ext cx="426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FFN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的比例常为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，但这样并不是最佳的比例组合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00EFB1-2F86-4BC9-8EC0-08EBFF42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39" y="452402"/>
            <a:ext cx="1273390" cy="42385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A323B4-5ECC-4672-9F43-8FFBFFA43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38" y="1366488"/>
            <a:ext cx="1333500" cy="2257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D4E51A-EFBA-4975-A7B9-29A2A82E8541}"/>
              </a:ext>
            </a:extLst>
          </p:cNvPr>
          <p:cNvSpPr txBox="1"/>
          <p:nvPr/>
        </p:nvSpPr>
        <p:spPr>
          <a:xfrm>
            <a:off x="1475107" y="2571687"/>
            <a:ext cx="433271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层对于时延同样不友好，因此去除了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层，在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MSA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的前面采用</a:t>
            </a:r>
            <a:r>
              <a:rPr kumimoji="1"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Conv+bn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的形式变换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QKV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inference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bn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A555F5-F4EB-4FF1-B9A4-6195DE07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28" y="4924845"/>
            <a:ext cx="11161905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9DB689-178C-49B6-822D-20593D707022}"/>
              </a:ext>
            </a:extLst>
          </p:cNvPr>
          <p:cNvSpPr txBox="1"/>
          <p:nvPr/>
        </p:nvSpPr>
        <p:spPr>
          <a:xfrm>
            <a:off x="1076769" y="557925"/>
            <a:ext cx="32217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由于增加了卷积的比重，进一步提高卷积的拟合能力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86965-6F18-4E2A-82B2-02154093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3" y="3498007"/>
            <a:ext cx="4205929" cy="1549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9B1072-D603-4C1C-81A4-5E18B059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28" y="3981358"/>
            <a:ext cx="1247619" cy="78095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4ED3EE1-80D2-4F21-99B8-8EADDE949B46}"/>
              </a:ext>
            </a:extLst>
          </p:cNvPr>
          <p:cNvSpPr/>
          <p:nvPr/>
        </p:nvSpPr>
        <p:spPr>
          <a:xfrm>
            <a:off x="5210112" y="4208803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A1B98-EE1D-4634-945E-01AD84A6F951}"/>
              </a:ext>
            </a:extLst>
          </p:cNvPr>
          <p:cNvSpPr/>
          <p:nvPr/>
        </p:nvSpPr>
        <p:spPr>
          <a:xfrm>
            <a:off x="7595689" y="4208803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7BDCBE-697E-4898-8E23-EF21C340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700" y="3097352"/>
            <a:ext cx="3085805" cy="23510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4C263A-3928-4C78-9E5E-3D154A162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799" y="1664047"/>
            <a:ext cx="8542857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6CF9ED-16FE-471E-986A-992E429364A7}"/>
              </a:ext>
            </a:extLst>
          </p:cNvPr>
          <p:cNvSpPr txBox="1"/>
          <p:nvPr/>
        </p:nvSpPr>
        <p:spPr>
          <a:xfrm>
            <a:off x="478564" y="529839"/>
            <a:ext cx="20851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E6E26C-F00D-461D-999C-4DD441042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32" y="1011212"/>
            <a:ext cx="1273390" cy="423857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A1E17F9A-E85A-4765-8AF4-FBA185A5578E}"/>
              </a:ext>
            </a:extLst>
          </p:cNvPr>
          <p:cNvSpPr/>
          <p:nvPr/>
        </p:nvSpPr>
        <p:spPr>
          <a:xfrm>
            <a:off x="2773326" y="3096051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F08F49-2CCA-448E-95B0-FF3CBB0B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06" y="1359919"/>
            <a:ext cx="1333500" cy="36004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3E63D2F-9166-424C-87DE-AEA0A80C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61" y="2738524"/>
            <a:ext cx="6723809" cy="485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66469C-823A-490C-8D45-2E8B9F10A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71435"/>
            <a:ext cx="12196763" cy="8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6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D27B6-B0BB-4AA0-BACD-24158E7A3369}"/>
              </a:ext>
            </a:extLst>
          </p:cNvPr>
          <p:cNvSpPr txBox="1"/>
          <p:nvPr/>
        </p:nvSpPr>
        <p:spPr>
          <a:xfrm>
            <a:off x="1826590" y="2271367"/>
            <a:ext cx="4700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LR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EBDFDC-96CE-4510-8D05-42DDBEC7DAB4}"/>
              </a:ext>
            </a:extLst>
          </p:cNvPr>
          <p:cNvSpPr txBox="1"/>
          <p:nvPr/>
        </p:nvSpPr>
        <p:spPr>
          <a:xfrm>
            <a:off x="9488120" y="2320477"/>
            <a:ext cx="5139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436978-9D70-4A5C-B08F-ED4BFA8F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81767" y="-1019133"/>
            <a:ext cx="1710023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5E8758-9A3B-48D4-AC90-1BF9227A6365}"/>
              </a:ext>
            </a:extLst>
          </p:cNvPr>
          <p:cNvSpPr txBox="1"/>
          <p:nvPr/>
        </p:nvSpPr>
        <p:spPr>
          <a:xfrm>
            <a:off x="2407778" y="3854153"/>
            <a:ext cx="42643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Vanilla act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时延较高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：性能较差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F195B7B-54B5-4F9D-B872-966707F01EC2}"/>
              </a:ext>
            </a:extLst>
          </p:cNvPr>
          <p:cNvSpPr/>
          <p:nvPr/>
        </p:nvSpPr>
        <p:spPr>
          <a:xfrm>
            <a:off x="5984193" y="4028988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5B7D93-310E-47B6-AB78-D8420FDC0B7C}"/>
              </a:ext>
            </a:extLst>
          </p:cNvPr>
          <p:cNvSpPr txBox="1"/>
          <p:nvPr/>
        </p:nvSpPr>
        <p:spPr>
          <a:xfrm>
            <a:off x="7019052" y="3862699"/>
            <a:ext cx="26491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宽度和深度之间有一个更好的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trade off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102014-5BFE-4591-ABF2-7693F2006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71435"/>
            <a:ext cx="12196763" cy="8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4241F94-F90F-432B-82F6-4470CD4DA4D7}"/>
              </a:ext>
            </a:extLst>
          </p:cNvPr>
          <p:cNvSpPr/>
          <p:nvPr/>
        </p:nvSpPr>
        <p:spPr>
          <a:xfrm>
            <a:off x="559664" y="971153"/>
            <a:ext cx="232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MSA</a:t>
            </a:r>
            <a:r>
              <a:rPr lang="zh-CN" altLang="en-US" dirty="0"/>
              <a:t>内部</a:t>
            </a:r>
            <a:r>
              <a:rPr lang="en-US" altLang="zh-CN" dirty="0"/>
              <a:t>Mask </a:t>
            </a:r>
            <a:r>
              <a:rPr lang="zh-CN" altLang="en-US" dirty="0"/>
              <a:t>注意力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D8CED7-7AF5-4785-A3F6-6C4604E2EE4A}"/>
              </a:ext>
            </a:extLst>
          </p:cNvPr>
          <p:cNvSpPr txBox="1"/>
          <p:nvPr/>
        </p:nvSpPr>
        <p:spPr>
          <a:xfrm>
            <a:off x="2594269" y="1700697"/>
            <a:ext cx="686592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对于基于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的自注意力来说，更大的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会带来更优的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，但更大的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会带来计算量和时延的指数级增长。为此，我们希望压缩大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 size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带来的计算量和时延。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94D84-2361-4C95-9053-FD251E549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32" y="3043079"/>
            <a:ext cx="1924050" cy="1924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BA03A2-8ECF-4D0E-9529-7A569709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83" y="3043080"/>
            <a:ext cx="1924050" cy="1924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707B4E-19C3-46F2-8AA8-9719D01A9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24" y="3043079"/>
            <a:ext cx="1924050" cy="1924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4D0A2E-85A7-43FE-AC22-39AEB37D4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48" y="3043080"/>
            <a:ext cx="1924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6F487D-F9A7-4EDF-8128-93A10F3ED3A3}"/>
              </a:ext>
            </a:extLst>
          </p:cNvPr>
          <p:cNvSpPr txBox="1"/>
          <p:nvPr/>
        </p:nvSpPr>
        <p:spPr>
          <a:xfrm>
            <a:off x="3117719" y="4917732"/>
            <a:ext cx="622133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pixel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对其它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pixel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的重建重要性不一样，也即在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 存在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 map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Spatial redundancy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。在不降低太多性能的同时大幅提高速度。</a:t>
            </a:r>
          </a:p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后得到相同尺寸的新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，得到新的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 map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D17505-C405-4886-8A94-21F169B2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1151432"/>
            <a:ext cx="973223" cy="982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8322BA-1F8D-4AB5-814F-5D3FD6A4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2" y="2310247"/>
            <a:ext cx="971550" cy="981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4857D-681C-4E7F-844A-8AA212A778AF}"/>
              </a:ext>
            </a:extLst>
          </p:cNvPr>
          <p:cNvSpPr txBox="1"/>
          <p:nvPr/>
        </p:nvSpPr>
        <p:spPr>
          <a:xfrm>
            <a:off x="1849454" y="458430"/>
            <a:ext cx="8460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MASK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45AE94-0F64-478C-9E1D-44B2ACFA7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61" y="2321615"/>
            <a:ext cx="971550" cy="981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10A50-C4B8-4B25-A757-1059CDEF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61" y="3536591"/>
            <a:ext cx="971550" cy="98107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7FBA683-E084-47C7-8946-D78527EB9FAA}"/>
              </a:ext>
            </a:extLst>
          </p:cNvPr>
          <p:cNvSpPr/>
          <p:nvPr/>
        </p:nvSpPr>
        <p:spPr>
          <a:xfrm rot="19421888">
            <a:off x="1963826" y="1952700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5979370-261E-4F5E-BCE0-7417DCC6F24C}"/>
              </a:ext>
            </a:extLst>
          </p:cNvPr>
          <p:cNvSpPr/>
          <p:nvPr/>
        </p:nvSpPr>
        <p:spPr>
          <a:xfrm>
            <a:off x="1999962" y="2760586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C5FF71E-1137-4124-9CCB-BCC5A9292CB7}"/>
              </a:ext>
            </a:extLst>
          </p:cNvPr>
          <p:cNvSpPr/>
          <p:nvPr/>
        </p:nvSpPr>
        <p:spPr>
          <a:xfrm rot="2195078">
            <a:off x="2002408" y="3640055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725D507-DDB7-44F8-99C8-753E898D1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66" y="784077"/>
            <a:ext cx="495300" cy="5048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0D4AEA-3DED-4B80-93B4-2F9DF9BF0A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29" y="1850127"/>
            <a:ext cx="1924051" cy="19288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5B5ABA2-1A4E-4775-85F9-A37E778A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33" y="1850127"/>
            <a:ext cx="1924050" cy="1924050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9CBA8A56-A0E4-4E76-B048-44BC09C2E314}"/>
              </a:ext>
            </a:extLst>
          </p:cNvPr>
          <p:cNvSpPr/>
          <p:nvPr/>
        </p:nvSpPr>
        <p:spPr>
          <a:xfrm>
            <a:off x="6274769" y="2736690"/>
            <a:ext cx="461473" cy="128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558B986-AC74-4F92-B3AE-2FB32C7FA4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11" y="3042614"/>
            <a:ext cx="1323067" cy="13230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F7CD1CE-A0E7-42DD-8B59-0B8E883033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11" y="1472663"/>
            <a:ext cx="1323068" cy="1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20134-314D-4089-99AF-8AFE1533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81" y="798113"/>
            <a:ext cx="2979276" cy="30122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04F9BE-8DFA-45E1-91A4-1E69C804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70" y="798113"/>
            <a:ext cx="2973336" cy="2960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7241969-C78E-49E4-9664-3AF4A97B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03" y="4051946"/>
            <a:ext cx="8076190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81D96A-BE79-465E-AB96-CF1B661D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44" y="1162497"/>
            <a:ext cx="2504762" cy="25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D6A78F-7BA0-4272-A3A3-02016C04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113" y="1531601"/>
            <a:ext cx="2754768" cy="198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0CAA8B-3180-4564-9696-274B4780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820" y="1887825"/>
            <a:ext cx="5882180" cy="15167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29C11B-BDF0-468D-89FD-CFFC300FC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325" y="4009506"/>
            <a:ext cx="8076190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1830</TotalTime>
  <Words>312</Words>
  <Application>Microsoft Office PowerPoint</Application>
  <PresentationFormat>自定义</PresentationFormat>
  <Paragraphs>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.AppleSystemUIFont</vt:lpstr>
      <vt:lpstr>等线</vt:lpstr>
      <vt:lpstr>Microsoft YaHei</vt:lpstr>
      <vt:lpstr>Arial</vt:lpstr>
      <vt:lpstr>Calibri</vt:lpstr>
      <vt:lpstr>目录页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qiaojunbo</dc:creator>
  <cp:lastModifiedBy>qiaojunbo</cp:lastModifiedBy>
  <cp:revision>63</cp:revision>
  <dcterms:created xsi:type="dcterms:W3CDTF">2020-08-28T08:44:19Z</dcterms:created>
  <dcterms:modified xsi:type="dcterms:W3CDTF">2023-06-14T08:24:56Z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(3)l7ZZCD/lmRmSjQLwgqtsEX64OUCv1PL73kIBHKHipW/Si3Gg6oqLbPYQ5Tv7N7pXbOyV+8Bf
syyFFu31VhCgrxP12Wm35ya0LAS0Dnp1ttQ1Iv69ydFZcg/HQBBeDvMBB4F9CO8jSans4UoW
JBlU9met2iJsq7jqtX2+Ib3LcSFFUNftBRk9Qm2MejIU3GBu5Ix6HpaR1l484fuewICS6hJ0
qBgj7oYRiYArDM1OrB</vt:lpwstr>
  </property>
  <property fmtid="{D5CDD505-2E9C-101B-9397-08002B2CF9AE}" pid="3" name="_2015_ms_pID_7253431">
    <vt:lpwstr>oqiMA1P1XC3z9GWkchChTbJcvidBLx6qFbOT4k6Uy+Vfk0K/+soBZN
tyqKel0ZYSQhRFc/RiJdzJ4HOXPIMJuehd6v2xWHEjhyg3jv4jKOLzyxxN9OwS5wVkiUXlfH
dgRjHzl6LQUR17O4v+Bu8nP0sO7YCTbF25YYvV/z2MhrOozChKsX6Mro1nRwxGxsWWQxUvBo
pn16xf2VqtBsAoyPAIz7NpYkpAYj/3Lr6Led</vt:lpwstr>
  </property>
  <property fmtid="{D5CDD505-2E9C-101B-9397-08002B2CF9AE}" pid="4" name="_2015_ms_pID_7253432">
    <vt:lpwstr>nCAvpikHfrGHxnN+51GIRAQ=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