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260" r:id="rId2"/>
    <p:sldId id="284" r:id="rId3"/>
    <p:sldId id="261" r:id="rId4"/>
    <p:sldId id="262" r:id="rId5"/>
    <p:sldId id="263" r:id="rId6"/>
    <p:sldId id="276" r:id="rId7"/>
    <p:sldId id="277" r:id="rId8"/>
    <p:sldId id="281" r:id="rId9"/>
    <p:sldId id="285" r:id="rId10"/>
    <p:sldId id="283" r:id="rId11"/>
    <p:sldId id="272" r:id="rId12"/>
    <p:sldId id="266" r:id="rId13"/>
    <p:sldId id="264" r:id="rId14"/>
    <p:sldId id="27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DFEE"/>
    <a:srgbClr val="FFFFFF"/>
    <a:srgbClr val="87C9DF"/>
    <a:srgbClr val="FEFFFF"/>
    <a:srgbClr val="BFFBE8"/>
    <a:srgbClr val="BBFFF0"/>
    <a:srgbClr val="99FFCC"/>
    <a:srgbClr val="FF0000"/>
    <a:srgbClr val="B5FFED"/>
    <a:srgbClr val="52C3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03" autoAdjust="0"/>
    <p:restoredTop sz="72031" autoAdjust="0"/>
  </p:normalViewPr>
  <p:slideViewPr>
    <p:cSldViewPr>
      <p:cViewPr varScale="1">
        <p:scale>
          <a:sx n="71" d="100"/>
          <a:sy n="71" d="100"/>
        </p:scale>
        <p:origin x="1142" y="-43"/>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E8186-B248-458C-AF80-13000F2C782A}" type="datetimeFigureOut">
              <a:rPr lang="fr-FR" smtClean="0"/>
              <a:t>03/06/2025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AF8C5-00D9-4478-813F-8AA0B317DF35}" type="slidenum">
              <a:rPr lang="fr-FR" smtClean="0"/>
              <a:t>‹N°›</a:t>
            </a:fld>
            <a:endParaRPr lang="fr-FR"/>
          </a:p>
        </p:txBody>
      </p:sp>
    </p:spTree>
    <p:extLst>
      <p:ext uri="{BB962C8B-B14F-4D97-AF65-F5344CB8AC3E}">
        <p14:creationId xmlns:p14="http://schemas.microsoft.com/office/powerpoint/2010/main" val="933630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1</a:t>
            </a:fld>
            <a:endParaRPr lang="fr-FR"/>
          </a:p>
        </p:txBody>
      </p:sp>
    </p:spTree>
    <p:extLst>
      <p:ext uri="{BB962C8B-B14F-4D97-AF65-F5344CB8AC3E}">
        <p14:creationId xmlns:p14="http://schemas.microsoft.com/office/powerpoint/2010/main" val="4276229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effectLst/>
              </a:rPr>
              <a:t>Notre maquette représente un système d’arrosage automatique conçu pour simplifier l’irrigation. Elle comprend un Arduino </a:t>
            </a:r>
            <a:r>
              <a:rPr lang="fr-FR" b="1" dirty="0" err="1">
                <a:effectLst/>
              </a:rPr>
              <a:t>Uno</a:t>
            </a:r>
            <a:r>
              <a:rPr lang="fr-FR" b="1" dirty="0">
                <a:effectLst/>
              </a:rPr>
              <a:t>, qui agit comme le cerveau, contrôlant tous les composants. Un capteur d’humidité mesure le niveau d’humidité du sol et envoie les données à l’Arduino. Si l’humidité est basse, l’Arduino active la pompe via un relais pour arroser la plante depuis un réservoir d’eau. Un écran LCD affiche l’état du système, comme l’humidité ou le statut de l’arrosage. Une batterie 12V, associée à un convertisseur 12V-5V, alimente le tout. Enfin, un capteur de niveau d’eau protège la pompe en détectant un réservoir vide. Cette maquette, simulée avec Proteus et programmée en C++ via l’Arduino IDE, montre un système autonome et efficace pour arroser les plantes.</a:t>
            </a:r>
          </a:p>
          <a:p>
            <a:endParaRPr lang="fr-CA" dirty="0"/>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12</a:t>
            </a:fld>
            <a:endParaRPr lang="fr-FR"/>
          </a:p>
        </p:txBody>
      </p:sp>
    </p:spTree>
    <p:extLst>
      <p:ext uri="{BB962C8B-B14F-4D97-AF65-F5344CB8AC3E}">
        <p14:creationId xmlns:p14="http://schemas.microsoft.com/office/powerpoint/2010/main" val="225977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6350" indent="449580" algn="just">
              <a:lnSpc>
                <a:spcPct val="115000"/>
              </a:lnSpc>
              <a:spcAft>
                <a:spcPts val="800"/>
              </a:spcAft>
            </a:pPr>
            <a:r>
              <a:rPr lang="fr-FR" sz="1800" kern="100" dirty="0">
                <a:solidFill>
                  <a:srgbClr val="000000"/>
                </a:solidFill>
                <a:effectLst/>
                <a:latin typeface="Times New Roman" panose="02020603050405020304" pitchFamily="18" charset="0"/>
                <a:ea typeface="Times New Roman" panose="02020603050405020304" pitchFamily="18" charset="0"/>
              </a:rPr>
              <a:t>Les résultats obtenus indiquent que la méthode VGG19 offre une performance moins prometteuse pour l'identification automatique des défauts d'ombrage dus à la faible quantité des données d’entrainement. Les métriques d'évaluation, telles que la précision, le rappel et le score F1 (le cas échéant, selon les spécificités de l'étude), ont généralement montré l'aptitude du modèle à distinguer correctement les panneaux ombragés des panneaux non affectés. Il est important de noter que la qualité des images d'entrée, les techniques de pré-traitement et la stratégie d'entraînement influencent significativement les performances finales.</a:t>
            </a:r>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13</a:t>
            </a:fld>
            <a:endParaRPr lang="fr-FR"/>
          </a:p>
        </p:txBody>
      </p:sp>
    </p:spTree>
    <p:extLst>
      <p:ext uri="{BB962C8B-B14F-4D97-AF65-F5344CB8AC3E}">
        <p14:creationId xmlns:p14="http://schemas.microsoft.com/office/powerpoint/2010/main" val="183033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pPr>
              <a:buNone/>
            </a:pPr>
            <a:endParaRPr lang="fr-FR" b="1" dirty="0"/>
          </a:p>
          <a:p>
            <a:endParaRPr lang="fr-FR" dirty="0"/>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14</a:t>
            </a:fld>
            <a:endParaRPr lang="fr-FR"/>
          </a:p>
        </p:txBody>
      </p:sp>
    </p:spTree>
    <p:extLst>
      <p:ext uri="{BB962C8B-B14F-4D97-AF65-F5344CB8AC3E}">
        <p14:creationId xmlns:p14="http://schemas.microsoft.com/office/powerpoint/2010/main" val="3502013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50000"/>
              </a:lnSpc>
            </a:pPr>
            <a:r>
              <a:rPr lang="fr-FR" sz="1800" dirty="0">
                <a:effectLst/>
                <a:latin typeface="Calibri" panose="020F0502020204030204" pitchFamily="34" charset="0"/>
                <a:ea typeface="Calibri" panose="020F0502020204030204" pitchFamily="34" charset="0"/>
                <a:cs typeface="Arial" panose="020B0604020202020204" pitchFamily="34" charset="0"/>
              </a:rPr>
              <a:t> </a:t>
            </a:r>
            <a:r>
              <a:rPr lang="fr-FR" sz="1800" dirty="0">
                <a:effectLst/>
                <a:latin typeface="Times New Roman" panose="02020603050405020304" pitchFamily="18" charset="0"/>
                <a:ea typeface="Times New Roman" panose="02020603050405020304" pitchFamily="18" charset="0"/>
              </a:rPr>
              <a:t>L'énergie solaire photovoltaïque représente une solution de plus en plus cruciale pour répondre aux besoins énergétiques croissants au Cameroun, confronté à des défis d'approvisionnement électrique. Cependant, l'efficacité des installations PV est fréquemment compromise par les défauts d'ombrage, un problème particulièrement pertinent dans le contexte camerounais en raison de la végétation luxuriante, de l'urbanisation parfois non planifiée et de l'accumulation de poussière. Ces ombrages, qu'ils soient partiels ou totaux, entraînent une baisse significative du rendement énergétique et peuvent causer des dommages à long terme aux panneaux.</a:t>
            </a:r>
            <a:endParaRPr lang="fr-FR" dirty="0"/>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3</a:t>
            </a:fld>
            <a:endParaRPr lang="fr-FR"/>
          </a:p>
        </p:txBody>
      </p:sp>
    </p:spTree>
    <p:extLst>
      <p:ext uri="{BB962C8B-B14F-4D97-AF65-F5344CB8AC3E}">
        <p14:creationId xmlns:p14="http://schemas.microsoft.com/office/powerpoint/2010/main" val="2949088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nous posons donc la question à savoir</a:t>
            </a:r>
            <a:endParaRPr lang="x-none" dirty="0"/>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4</a:t>
            </a:fld>
            <a:endParaRPr lang="fr-FR"/>
          </a:p>
        </p:txBody>
      </p:sp>
    </p:spTree>
    <p:extLst>
      <p:ext uri="{BB962C8B-B14F-4D97-AF65-F5344CB8AC3E}">
        <p14:creationId xmlns:p14="http://schemas.microsoft.com/office/powerpoint/2010/main" val="2659614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dirty="0"/>
              <a:t>Pour répondre à cette problématique nous avons opté </a:t>
            </a:r>
            <a:r>
              <a:rPr lang="fr-FR" dirty="0"/>
              <a:t>à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CA" dirty="0"/>
          </a:p>
          <a:p>
            <a:endParaRPr lang="fr-CA" dirty="0"/>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5</a:t>
            </a:fld>
            <a:endParaRPr lang="fr-FR"/>
          </a:p>
        </p:txBody>
      </p:sp>
    </p:spTree>
    <p:extLst>
      <p:ext uri="{BB962C8B-B14F-4D97-AF65-F5344CB8AC3E}">
        <p14:creationId xmlns:p14="http://schemas.microsoft.com/office/powerpoint/2010/main" val="137225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6350" indent="-6350" algn="just">
              <a:lnSpc>
                <a:spcPct val="150000"/>
              </a:lnSpc>
              <a:spcAft>
                <a:spcPts val="25"/>
              </a:spcAft>
            </a:pPr>
            <a:r>
              <a:rPr lang="fr-FR" sz="1800" kern="100" dirty="0">
                <a:solidFill>
                  <a:srgbClr val="000000"/>
                </a:solidFill>
                <a:effectLst/>
                <a:latin typeface="Times New Roman" panose="02020603050405020304" pitchFamily="18" charset="0"/>
                <a:ea typeface="Times New Roman" panose="02020603050405020304" pitchFamily="18" charset="0"/>
              </a:rPr>
              <a:t>VGG19 est un modèle d’architecture neuronale convolutif, profond introduit par le </a:t>
            </a:r>
            <a:r>
              <a:rPr lang="fr-FR" sz="1800" kern="100" dirty="0" err="1">
                <a:solidFill>
                  <a:srgbClr val="000000"/>
                </a:solidFill>
                <a:effectLst/>
                <a:latin typeface="Times New Roman" panose="02020603050405020304" pitchFamily="18" charset="0"/>
                <a:ea typeface="Times New Roman" panose="02020603050405020304" pitchFamily="18" charset="0"/>
              </a:rPr>
              <a:t>visual</a:t>
            </a:r>
            <a:r>
              <a:rPr lang="fr-FR" sz="1800" kern="100" dirty="0">
                <a:solidFill>
                  <a:srgbClr val="000000"/>
                </a:solidFill>
                <a:effectLst/>
                <a:latin typeface="Times New Roman" panose="02020603050405020304" pitchFamily="18" charset="0"/>
                <a:ea typeface="Times New Roman" panose="02020603050405020304" pitchFamily="18" charset="0"/>
              </a:rPr>
              <a:t> </a:t>
            </a:r>
            <a:r>
              <a:rPr lang="fr-FR" sz="1800" kern="100" dirty="0" err="1">
                <a:solidFill>
                  <a:srgbClr val="000000"/>
                </a:solidFill>
                <a:effectLst/>
                <a:latin typeface="Times New Roman" panose="02020603050405020304" pitchFamily="18" charset="0"/>
                <a:ea typeface="Times New Roman" panose="02020603050405020304" pitchFamily="18" charset="0"/>
              </a:rPr>
              <a:t>geometry</a:t>
            </a:r>
            <a:r>
              <a:rPr lang="fr-FR" sz="1800" kern="100" dirty="0">
                <a:solidFill>
                  <a:srgbClr val="000000"/>
                </a:solidFill>
                <a:effectLst/>
                <a:latin typeface="Times New Roman" panose="02020603050405020304" pitchFamily="18" charset="0"/>
                <a:ea typeface="Times New Roman" panose="02020603050405020304" pitchFamily="18" charset="0"/>
              </a:rPr>
              <a:t> group, de l’université d’oxford en 2014. C’est une variante du modèle VGG qui se compose de 19 couches (16 couches de convolution, 3 couches entièrement connectées, 5 couches </a:t>
            </a:r>
            <a:r>
              <a:rPr lang="fr-FR" sz="1800" kern="100" dirty="0" err="1">
                <a:solidFill>
                  <a:srgbClr val="000000"/>
                </a:solidFill>
                <a:effectLst/>
                <a:latin typeface="Times New Roman" panose="02020603050405020304" pitchFamily="18" charset="0"/>
                <a:ea typeface="Times New Roman" panose="02020603050405020304" pitchFamily="18" charset="0"/>
              </a:rPr>
              <a:t>MaxPool</a:t>
            </a:r>
            <a:r>
              <a:rPr lang="fr-FR" sz="1800" kern="100" dirty="0">
                <a:solidFill>
                  <a:srgbClr val="000000"/>
                </a:solidFill>
                <a:effectLst/>
                <a:latin typeface="Times New Roman" panose="02020603050405020304" pitchFamily="18" charset="0"/>
                <a:ea typeface="Times New Roman" panose="02020603050405020304" pitchFamily="18" charset="0"/>
              </a:rPr>
              <a:t> et 1 couche </a:t>
            </a:r>
            <a:r>
              <a:rPr lang="fr-FR" sz="1800" kern="100" dirty="0" err="1">
                <a:solidFill>
                  <a:srgbClr val="000000"/>
                </a:solidFill>
                <a:effectLst/>
                <a:latin typeface="Times New Roman" panose="02020603050405020304" pitchFamily="18" charset="0"/>
                <a:ea typeface="Times New Roman" panose="02020603050405020304" pitchFamily="18" charset="0"/>
              </a:rPr>
              <a:t>SoftMax</a:t>
            </a:r>
            <a:r>
              <a:rPr lang="fr-FR" sz="1800" kern="100" dirty="0">
                <a:solidFill>
                  <a:srgbClr val="000000"/>
                </a:solidFill>
                <a:effectLst/>
                <a:latin typeface="Times New Roman" panose="02020603050405020304" pitchFamily="18" charset="0"/>
                <a:ea typeface="Times New Roman" panose="02020603050405020304" pitchFamily="18" charset="0"/>
              </a:rPr>
              <a:t>). Il utilise une approche de transfert </a:t>
            </a:r>
            <a:r>
              <a:rPr lang="fr-FR" sz="1800" kern="100" dirty="0" err="1">
                <a:solidFill>
                  <a:srgbClr val="000000"/>
                </a:solidFill>
                <a:effectLst/>
                <a:latin typeface="Times New Roman" panose="02020603050405020304" pitchFamily="18" charset="0"/>
                <a:ea typeface="Times New Roman" panose="02020603050405020304" pitchFamily="18" charset="0"/>
              </a:rPr>
              <a:t>learning.Il</a:t>
            </a:r>
            <a:r>
              <a:rPr lang="fr-FR" sz="1800" kern="100" dirty="0">
                <a:solidFill>
                  <a:srgbClr val="000000"/>
                </a:solidFill>
                <a:effectLst/>
                <a:latin typeface="Times New Roman" panose="02020603050405020304" pitchFamily="18" charset="0"/>
                <a:ea typeface="Times New Roman" panose="02020603050405020304" pitchFamily="18" charset="0"/>
              </a:rPr>
              <a:t> existe plusieurs variantes de VGG comme VGG11, VGG16 et d'autres. Le VGG19 a 19,6 milliards de </a:t>
            </a:r>
            <a:r>
              <a:rPr lang="fr-FR" sz="1800" kern="100" dirty="0" err="1">
                <a:solidFill>
                  <a:srgbClr val="000000"/>
                </a:solidFill>
                <a:effectLst/>
                <a:latin typeface="Times New Roman" panose="02020603050405020304" pitchFamily="18" charset="0"/>
                <a:ea typeface="Times New Roman" panose="02020603050405020304" pitchFamily="18" charset="0"/>
              </a:rPr>
              <a:t>FLOPs</a:t>
            </a:r>
            <a:r>
              <a:rPr lang="fr-FR" sz="1800" kern="100" dirty="0">
                <a:solidFill>
                  <a:srgbClr val="000000"/>
                </a:solidFill>
                <a:effectLst/>
                <a:latin typeface="Times New Roman" panose="02020603050405020304" pitchFamily="18" charset="0"/>
                <a:ea typeface="Times New Roman" panose="02020603050405020304" pitchFamily="18" charset="0"/>
              </a:rPr>
              <a:t>. Le modèle VGG19 a été entrainé sur la base de données </a:t>
            </a:r>
            <a:r>
              <a:rPr lang="fr-FR" sz="1800" kern="100" dirty="0" err="1">
                <a:solidFill>
                  <a:srgbClr val="000000"/>
                </a:solidFill>
                <a:effectLst/>
                <a:latin typeface="Times New Roman" panose="02020603050405020304" pitchFamily="18" charset="0"/>
                <a:ea typeface="Times New Roman" panose="02020603050405020304" pitchFamily="18" charset="0"/>
              </a:rPr>
              <a:t>imageNet</a:t>
            </a:r>
            <a:r>
              <a:rPr lang="fr-FR" sz="1800" kern="100" dirty="0">
                <a:solidFill>
                  <a:srgbClr val="000000"/>
                </a:solidFill>
                <a:effectLst/>
                <a:latin typeface="Times New Roman" panose="02020603050405020304" pitchFamily="18" charset="0"/>
                <a:ea typeface="Times New Roman" panose="02020603050405020304" pitchFamily="18" charset="0"/>
              </a:rPr>
              <a:t> et a obtenir des résultats très bons pour la classification d’images. Cette méthode utilise le modelé pré-entraine pour extraire les caractéristiques des images et ajuste les couches finale du réseau pour l’adapter à la classification des défauts d’ombrage. Le modèle VGG19 a été choisi comme base en raison de son efficacité prouvée dans les tâches de classification d'images et de sa capacité à extraire des caractéristiques visuelles pertinentes.</a:t>
            </a:r>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6</a:t>
            </a:fld>
            <a:endParaRPr lang="fr-FR"/>
          </a:p>
        </p:txBody>
      </p:sp>
    </p:spTree>
    <p:extLst>
      <p:ext uri="{BB962C8B-B14F-4D97-AF65-F5344CB8AC3E}">
        <p14:creationId xmlns:p14="http://schemas.microsoft.com/office/powerpoint/2010/main" val="221176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00" dirty="0">
                <a:solidFill>
                  <a:srgbClr val="000000"/>
                </a:solidFill>
                <a:effectLst/>
                <a:latin typeface="Times New Roman" panose="02020603050405020304" pitchFamily="18" charset="0"/>
                <a:ea typeface="Times New Roman" panose="02020603050405020304" pitchFamily="18" charset="0"/>
              </a:rPr>
              <a:t>C’est une variante du modèle VGG qui se compose de 19 couches (16 couches de convolution, 3 couches entièrement connectées, 5 couches </a:t>
            </a:r>
            <a:r>
              <a:rPr lang="fr-FR" sz="1200" kern="100" dirty="0" err="1">
                <a:solidFill>
                  <a:srgbClr val="000000"/>
                </a:solidFill>
                <a:effectLst/>
                <a:latin typeface="Times New Roman" panose="02020603050405020304" pitchFamily="18" charset="0"/>
                <a:ea typeface="Times New Roman" panose="02020603050405020304" pitchFamily="18" charset="0"/>
              </a:rPr>
              <a:t>MaxPool</a:t>
            </a:r>
            <a:r>
              <a:rPr lang="fr-FR" sz="1200" kern="100" dirty="0">
                <a:solidFill>
                  <a:srgbClr val="000000"/>
                </a:solidFill>
                <a:effectLst/>
                <a:latin typeface="Times New Roman" panose="02020603050405020304" pitchFamily="18" charset="0"/>
                <a:ea typeface="Times New Roman" panose="02020603050405020304" pitchFamily="18" charset="0"/>
              </a:rPr>
              <a:t> et 1 couche </a:t>
            </a:r>
            <a:r>
              <a:rPr lang="fr-FR" sz="1200" kern="100" dirty="0" err="1">
                <a:solidFill>
                  <a:srgbClr val="000000"/>
                </a:solidFill>
                <a:effectLst/>
                <a:latin typeface="Times New Roman" panose="02020603050405020304" pitchFamily="18" charset="0"/>
                <a:ea typeface="Times New Roman" panose="02020603050405020304" pitchFamily="18" charset="0"/>
              </a:rPr>
              <a:t>SoftMax</a:t>
            </a:r>
            <a:r>
              <a:rPr lang="fr-FR" sz="1200" kern="100" dirty="0">
                <a:solidFill>
                  <a:srgbClr val="000000"/>
                </a:solidFill>
                <a:effectLst/>
                <a:latin typeface="Times New Roman" panose="02020603050405020304" pitchFamily="18" charset="0"/>
                <a:ea typeface="Times New Roman" panose="02020603050405020304" pitchFamily="18" charset="0"/>
              </a:rPr>
              <a:t>). </a:t>
            </a:r>
          </a:p>
          <a:p>
            <a:endParaRPr lang="fr-FR" dirty="0"/>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7</a:t>
            </a:fld>
            <a:endParaRPr lang="fr-FR"/>
          </a:p>
        </p:txBody>
      </p:sp>
    </p:spTree>
    <p:extLst>
      <p:ext uri="{BB962C8B-B14F-4D97-AF65-F5344CB8AC3E}">
        <p14:creationId xmlns:p14="http://schemas.microsoft.com/office/powerpoint/2010/main" val="1733859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CM" sz="1800" b="1" kern="100" dirty="0">
              <a:solidFill>
                <a:srgbClr val="000000"/>
              </a:solidFill>
              <a:effectLst/>
              <a:latin typeface="Times New Roman" panose="02020603050405020304" pitchFamily="18" charset="0"/>
              <a:ea typeface="Calibri" panose="020F050202020403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8</a:t>
            </a:fld>
            <a:endParaRPr lang="fr-FR"/>
          </a:p>
        </p:txBody>
      </p:sp>
    </p:spTree>
    <p:extLst>
      <p:ext uri="{BB962C8B-B14F-4D97-AF65-F5344CB8AC3E}">
        <p14:creationId xmlns:p14="http://schemas.microsoft.com/office/powerpoint/2010/main" val="1285591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10</a:t>
            </a:fld>
            <a:endParaRPr lang="fr-FR"/>
          </a:p>
        </p:txBody>
      </p:sp>
    </p:spTree>
    <p:extLst>
      <p:ext uri="{BB962C8B-B14F-4D97-AF65-F5344CB8AC3E}">
        <p14:creationId xmlns:p14="http://schemas.microsoft.com/office/powerpoint/2010/main" val="293949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fld id="{1D5AF8C5-00D9-4478-813F-8AA0B317DF35}" type="slidenum">
              <a:rPr lang="fr-FR" smtClean="0"/>
              <a:t>11</a:t>
            </a:fld>
            <a:endParaRPr lang="fr-FR"/>
          </a:p>
        </p:txBody>
      </p:sp>
    </p:spTree>
    <p:extLst>
      <p:ext uri="{BB962C8B-B14F-4D97-AF65-F5344CB8AC3E}">
        <p14:creationId xmlns:p14="http://schemas.microsoft.com/office/powerpoint/2010/main" val="195773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101124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age panoramique avec légende">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074F12-AA26-4AC8-9962-C36BB8F32554}"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86993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074F12-AA26-4AC8-9962-C36BB8F32554}"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2316284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074F12-AA26-4AC8-9962-C36BB8F32554}"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93227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074F12-AA26-4AC8-9962-C36BB8F32554}"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02758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onnes">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3074F12-AA26-4AC8-9962-C36BB8F32554}" type="datetimeFigureOut">
              <a:rPr lang="en-US" smtClean="0"/>
              <a:pPr/>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923646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colonnes d’image">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53074F12-AA26-4AC8-9962-C36BB8F32554}" type="datetimeFigureOut">
              <a:rPr lang="en-US" smtClean="0"/>
              <a:pPr/>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16037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667956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7055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22483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3074F12-AA26-4AC8-9962-C36BB8F32554}"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96096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77496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685331" y="3051013"/>
            <a:ext cx="3829520"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4629150" y="3051013"/>
            <a:ext cx="382905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1607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78571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3074F12-AA26-4AC8-9962-C36BB8F32554}" type="datetimeFigureOut">
              <a:rPr lang="en-US" smtClean="0"/>
              <a:pPr/>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229420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074F12-AA26-4AC8-9962-C36BB8F32554}"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200660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3074F12-AA26-4AC8-9962-C36BB8F32554}"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8804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BFFF0">
            <a:alpha val="0"/>
          </a:srgbClr>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3074F12-AA26-4AC8-9962-C36BB8F32554}" type="datetimeFigureOut">
              <a:rPr lang="en-US" smtClean="0"/>
              <a:pPr/>
              <a:t>6/3/2025</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37924499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FF00"/>
            </a:gs>
            <a:gs pos="9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re 9">
            <a:extLst>
              <a:ext uri="{FF2B5EF4-FFF2-40B4-BE49-F238E27FC236}">
                <a16:creationId xmlns:a16="http://schemas.microsoft.com/office/drawing/2014/main" xmlns="" id="{3D298B18-4B37-479C-92BF-89BB9F21DCCB}"/>
              </a:ext>
            </a:extLst>
          </p:cNvPr>
          <p:cNvSpPr txBox="1">
            <a:spLocks/>
          </p:cNvSpPr>
          <p:nvPr/>
        </p:nvSpPr>
        <p:spPr>
          <a:xfrm>
            <a:off x="1665659" y="-69640"/>
            <a:ext cx="5932385" cy="1859648"/>
          </a:xfrm>
          <a:prstGeom prst="rect">
            <a:avLst/>
          </a:prstGeom>
        </p:spPr>
        <p:txBody>
          <a:bodyPr vert="horz" lIns="68580" tIns="34290" rIns="68580" bIns="34290" rtlCol="0" anchor="b">
            <a:normAutofit/>
          </a:bodyPr>
          <a:lstStyle>
            <a:lvl1pPr algn="ctr" defTabSz="914400" rtl="0" eaLnBrk="1" latinLnBrk="0" hangingPunct="1">
              <a:lnSpc>
                <a:spcPct val="90000"/>
              </a:lnSpc>
              <a:spcBef>
                <a:spcPct val="0"/>
              </a:spcBef>
              <a:buNone/>
              <a:defRPr sz="4800" kern="1200" cap="all" baseline="0">
                <a:solidFill>
                  <a:schemeClr val="tx1"/>
                </a:solidFill>
                <a:effectLst/>
                <a:latin typeface="+mj-lt"/>
                <a:ea typeface="+mj-ea"/>
                <a:cs typeface="+mj-cs"/>
              </a:defRPr>
            </a:lvl1pPr>
          </a:lstStyle>
          <a:p>
            <a:pPr>
              <a:defRPr/>
            </a:pPr>
            <a:r>
              <a:rPr lang="fr-FR" sz="1200" b="1" dirty="0">
                <a:latin typeface="Bahnschrift" panose="020B0502040204020203" pitchFamily="34" charset="0"/>
                <a:cs typeface="Times New Roman" panose="02020603050405020304" pitchFamily="18" charset="0"/>
              </a:rPr>
              <a:t>UNIVERSITE DE DOUALA</a:t>
            </a:r>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fr-FR" sz="1200" dirty="0">
                <a:latin typeface="Bahnschrift" panose="020B0502040204020203" pitchFamily="34" charset="0"/>
                <a:cs typeface="Times New Roman" panose="02020603050405020304" pitchFamily="18" charset="0"/>
              </a:rPr>
              <a:t>UNIVERSITY OF DOUALA</a:t>
            </a:r>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fr-FR" sz="1200" dirty="0">
                <a:latin typeface="Times New Roman" panose="02020603050405020304" pitchFamily="18" charset="0"/>
                <a:cs typeface="Times New Roman" panose="02020603050405020304" pitchFamily="18" charset="0"/>
              </a:rPr>
              <a:t>*******************</a:t>
            </a:r>
            <a:r>
              <a:rPr lang="fr-FR" sz="1100" dirty="0">
                <a:latin typeface="Times New Roman" panose="02020603050405020304" pitchFamily="18" charset="0"/>
                <a:cs typeface="Times New Roman" panose="02020603050405020304" pitchFamily="18" charset="0"/>
              </a:rPr>
              <a:t/>
            </a:r>
            <a:br>
              <a:rPr lang="fr-FR" sz="1100" dirty="0">
                <a:latin typeface="Times New Roman" panose="02020603050405020304" pitchFamily="18" charset="0"/>
                <a:cs typeface="Times New Roman" panose="02020603050405020304" pitchFamily="18" charset="0"/>
              </a:rPr>
            </a:br>
            <a:r>
              <a:rPr lang="fr-FR" sz="1200" b="1" dirty="0">
                <a:latin typeface="Bahnschrift" panose="020B0502040204020203" pitchFamily="34" charset="0"/>
                <a:cs typeface="Times New Roman" panose="02020603050405020304" pitchFamily="18" charset="0"/>
              </a:rPr>
              <a:t>ECOLE NORMALE SUPERIEURE D’ENSEIGNEMENT TECHNIQUE</a:t>
            </a:r>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en-US" sz="1200" dirty="0">
                <a:latin typeface="Bahnschrift" panose="020B0502040204020203" pitchFamily="34" charset="0"/>
                <a:cs typeface="Times New Roman" panose="02020603050405020304" pitchFamily="18" charset="0"/>
              </a:rPr>
              <a:t>ADVANCED TEACHER’S TRAINING COLLEGE FOR TECHNICAL EDUCATION</a:t>
            </a:r>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fr-FR" sz="1200" b="1" dirty="0">
                <a:latin typeface="Bahnschrift" panose="020B0502040204020203" pitchFamily="34" charset="0"/>
                <a:cs typeface="Times New Roman" panose="02020603050405020304" pitchFamily="18" charset="0"/>
              </a:rPr>
              <a:t>DIVISION DES TECHNIQUES INDUSTRIELLES</a:t>
            </a:r>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fr-FR" sz="1200" dirty="0">
                <a:latin typeface="Bahnschrift" panose="020B0502040204020203" pitchFamily="34" charset="0"/>
                <a:cs typeface="Times New Roman" panose="02020603050405020304" pitchFamily="18" charset="0"/>
              </a:rPr>
              <a:t>INDUSTRIAL TECHNICS DIVISION</a:t>
            </a:r>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fr-FR" sz="1200" b="1" dirty="0">
                <a:latin typeface="Bahnschrift" panose="020B0502040204020203" pitchFamily="34" charset="0"/>
                <a:cs typeface="Times New Roman" panose="02020603050405020304" pitchFamily="18" charset="0"/>
              </a:rPr>
              <a:t>DEPARTEMENT DU GENIE INFORMATIQUE</a:t>
            </a:r>
            <a:r>
              <a:rPr lang="fr-FR" sz="1200" dirty="0">
                <a:latin typeface="Times New Roman" panose="02020603050405020304" pitchFamily="18" charset="0"/>
                <a:cs typeface="Times New Roman" panose="02020603050405020304" pitchFamily="18" charset="0"/>
              </a:rPr>
              <a:t/>
            </a:r>
            <a:br>
              <a:rPr lang="fr-FR" sz="1200" dirty="0">
                <a:latin typeface="Times New Roman" panose="02020603050405020304" pitchFamily="18" charset="0"/>
                <a:cs typeface="Times New Roman" panose="02020603050405020304" pitchFamily="18" charset="0"/>
              </a:rPr>
            </a:br>
            <a:r>
              <a:rPr lang="en-US" sz="1200" dirty="0">
                <a:latin typeface="Bahnschrift" panose="020B0502040204020203" pitchFamily="34" charset="0"/>
                <a:cs typeface="Times New Roman" panose="02020603050405020304" pitchFamily="18" charset="0"/>
              </a:rPr>
              <a:t>COMPUTER ENGINEERING AND INFORMATION TECHNOLOGY DEPARTEMENT</a:t>
            </a:r>
            <a:r>
              <a:rPr lang="fr-FR" sz="1100" dirty="0">
                <a:solidFill>
                  <a:schemeClr val="accent1">
                    <a:lumMod val="75000"/>
                  </a:schemeClr>
                </a:solidFill>
                <a:latin typeface="Times New Roman" panose="02020603050405020304" pitchFamily="18" charset="0"/>
                <a:cs typeface="Times New Roman" panose="02020603050405020304" pitchFamily="18" charset="0"/>
              </a:rPr>
              <a:t/>
            </a:r>
            <a:br>
              <a:rPr lang="fr-FR" sz="1100" dirty="0">
                <a:solidFill>
                  <a:schemeClr val="accent1">
                    <a:lumMod val="75000"/>
                  </a:schemeClr>
                </a:solidFill>
                <a:latin typeface="Times New Roman" panose="02020603050405020304" pitchFamily="18" charset="0"/>
                <a:cs typeface="Times New Roman" panose="02020603050405020304" pitchFamily="18" charset="0"/>
              </a:rPr>
            </a:br>
            <a:endParaRPr lang="fr-FR" sz="1100" dirty="0"/>
          </a:p>
        </p:txBody>
      </p:sp>
      <p:sp>
        <p:nvSpPr>
          <p:cNvPr id="5" name="Sous-titre 2">
            <a:extLst>
              <a:ext uri="{FF2B5EF4-FFF2-40B4-BE49-F238E27FC236}">
                <a16:creationId xmlns:a16="http://schemas.microsoft.com/office/drawing/2014/main" xmlns="" id="{E0090E5C-6571-4627-9E7A-1A7F2B0A3520}"/>
              </a:ext>
            </a:extLst>
          </p:cNvPr>
          <p:cNvSpPr txBox="1">
            <a:spLocks/>
          </p:cNvSpPr>
          <p:nvPr/>
        </p:nvSpPr>
        <p:spPr bwMode="auto">
          <a:xfrm>
            <a:off x="638594" y="5585193"/>
            <a:ext cx="8160065" cy="412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defTabSz="457200">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77875" indent="-298450" defTabSz="45720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96975" indent="-239713" defTabSz="457200">
              <a:spcBef>
                <a:spcPct val="20000"/>
              </a:spcBef>
              <a:buClr>
                <a:schemeClr val="tx1"/>
              </a:buClr>
              <a:buChar char="•"/>
              <a:defRPr sz="2100">
                <a:solidFill>
                  <a:schemeClr val="tx1"/>
                </a:solidFill>
                <a:latin typeface="Arial" panose="020B0604020202020204" pitchFamily="34" charset="0"/>
              </a:defRPr>
            </a:lvl3pPr>
            <a:lvl4pPr marL="1676400" indent="-239713" defTabSz="457200">
              <a:spcBef>
                <a:spcPct val="20000"/>
              </a:spcBef>
              <a:buChar char="–"/>
              <a:defRPr sz="2100">
                <a:solidFill>
                  <a:schemeClr val="tx1"/>
                </a:solidFill>
                <a:latin typeface="Arial" panose="020B0604020202020204" pitchFamily="34" charset="0"/>
              </a:defRPr>
            </a:lvl4pPr>
            <a:lvl5pPr marL="2154238" indent="-238125" defTabSz="457200">
              <a:spcBef>
                <a:spcPct val="20000"/>
              </a:spcBef>
              <a:buChar char="»"/>
              <a:defRPr sz="2100">
                <a:solidFill>
                  <a:schemeClr val="tx1"/>
                </a:solidFill>
                <a:latin typeface="Arial" panose="020B0604020202020204" pitchFamily="34" charset="0"/>
              </a:defRPr>
            </a:lvl5pPr>
            <a:lvl6pPr marL="26114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6pPr>
            <a:lvl7pPr marL="30686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7pPr>
            <a:lvl8pPr marL="35258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8pPr>
            <a:lvl9pPr marL="39830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9pPr>
          </a:lstStyle>
          <a:p>
            <a:pPr>
              <a:spcBef>
                <a:spcPts val="750"/>
              </a:spcBef>
              <a:buClr>
                <a:schemeClr val="accent1"/>
              </a:buClr>
              <a:buSzPct val="80000"/>
              <a:buNone/>
            </a:pPr>
            <a:r>
              <a:rPr lang="fr-FR" altLang="fr-FR" sz="1800" dirty="0">
                <a:latin typeface="Bahnschrift" panose="020B0502040204020203" pitchFamily="34" charset="0"/>
                <a:cs typeface="Times New Roman" panose="02020603050405020304" pitchFamily="18" charset="0"/>
              </a:rPr>
              <a:t>Sous la direction de :                                                         </a:t>
            </a:r>
            <a:r>
              <a:rPr lang="fr-FR" altLang="fr-FR" sz="1800" i="1" dirty="0" smtClean="0">
                <a:latin typeface="Bahnschrift" panose="020B0502040204020203" pitchFamily="34" charset="0"/>
                <a:cs typeface="Times New Roman" panose="02020603050405020304" pitchFamily="18" charset="0"/>
              </a:rPr>
              <a:t>Sous </a:t>
            </a:r>
            <a:r>
              <a:rPr lang="fr-FR" altLang="fr-FR" sz="1800" i="1" dirty="0">
                <a:latin typeface="Bahnschrift" panose="020B0502040204020203" pitchFamily="34" charset="0"/>
                <a:cs typeface="Times New Roman" panose="02020603050405020304" pitchFamily="18" charset="0"/>
              </a:rPr>
              <a:t>l’encadrement </a:t>
            </a:r>
            <a:r>
              <a:rPr lang="fr-FR" altLang="fr-FR" sz="1800" i="1" dirty="0" smtClean="0">
                <a:latin typeface="Bahnschrift" panose="020B0502040204020203" pitchFamily="34" charset="0"/>
                <a:cs typeface="Times New Roman" panose="02020603050405020304" pitchFamily="18" charset="0"/>
              </a:rPr>
              <a:t>de </a:t>
            </a:r>
            <a:endParaRPr lang="fr-FR" altLang="fr-FR" sz="1800" i="1" u="sng" dirty="0">
              <a:latin typeface="Bahnschrift" panose="020B0502040204020203" pitchFamily="34" charset="0"/>
            </a:endParaRPr>
          </a:p>
        </p:txBody>
      </p:sp>
      <p:sp>
        <p:nvSpPr>
          <p:cNvPr id="6" name="Sous-titre 2">
            <a:extLst>
              <a:ext uri="{FF2B5EF4-FFF2-40B4-BE49-F238E27FC236}">
                <a16:creationId xmlns:a16="http://schemas.microsoft.com/office/drawing/2014/main" xmlns="" id="{2F148AB9-CF09-47FC-8404-21495E3660EF}"/>
              </a:ext>
            </a:extLst>
          </p:cNvPr>
          <p:cNvSpPr txBox="1">
            <a:spLocks/>
          </p:cNvSpPr>
          <p:nvPr/>
        </p:nvSpPr>
        <p:spPr>
          <a:xfrm>
            <a:off x="4012407" y="4632722"/>
            <a:ext cx="1884760" cy="403622"/>
          </a:xfrm>
          <a:prstGeom prst="rect">
            <a:avLst/>
          </a:prstGeom>
        </p:spPr>
        <p:txBody>
          <a:bodyPr lIns="51435" tIns="25718" rIns="51435" bIns="25718"/>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defRPr/>
            </a:pPr>
            <a:endParaRPr lang="fr-FR" sz="1013"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Sous-titre 2">
            <a:extLst>
              <a:ext uri="{FF2B5EF4-FFF2-40B4-BE49-F238E27FC236}">
                <a16:creationId xmlns:a16="http://schemas.microsoft.com/office/drawing/2014/main" xmlns="" id="{F5D79C9E-B0C1-4ECF-91A5-60A51E14D6FB}"/>
              </a:ext>
            </a:extLst>
          </p:cNvPr>
          <p:cNvSpPr txBox="1">
            <a:spLocks/>
          </p:cNvSpPr>
          <p:nvPr/>
        </p:nvSpPr>
        <p:spPr>
          <a:xfrm>
            <a:off x="6355187" y="5937085"/>
            <a:ext cx="2034437" cy="768413"/>
          </a:xfrm>
          <a:prstGeom prst="rect">
            <a:avLst/>
          </a:prstGeom>
        </p:spPr>
        <p:txBody>
          <a:bodyPr lIns="51435" tIns="25718" rIns="51435" bIns="25718"/>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lvl="0" algn="ctr" eaLnBrk="0" fontAlgn="base" hangingPunct="0">
              <a:spcBef>
                <a:spcPct val="0"/>
              </a:spcBef>
              <a:spcAft>
                <a:spcPct val="0"/>
              </a:spcAft>
            </a:pPr>
            <a:r>
              <a:rPr lang="fr-CM" sz="1200" b="1" dirty="0">
                <a:solidFill>
                  <a:schemeClr val="tx1"/>
                </a:solidFill>
                <a:latin typeface="Bahnschrift" panose="020B0502040204020203" pitchFamily="34" charset="0"/>
                <a:cs typeface="Times New Roman" panose="02020603050405020304" pitchFamily="18" charset="0"/>
              </a:rPr>
              <a:t>Mme. MOTSO CHATUE Laura</a:t>
            </a:r>
            <a:endParaRPr kumimoji="0" lang="fr-CM" altLang="fr-FR" sz="3600" b="1" i="0" u="none" strike="noStrike" cap="none" normalizeH="0" baseline="0" dirty="0">
              <a:ln>
                <a:noFill/>
              </a:ln>
              <a:solidFill>
                <a:schemeClr val="tx1"/>
              </a:solidFill>
              <a:effectLst/>
              <a:latin typeface="Bahnschrift" panose="020B0502040204020203" pitchFamily="34" charset="0"/>
              <a:cs typeface="Times New Roman" panose="02020603050405020304" pitchFamily="18" charset="0"/>
            </a:endParaRPr>
          </a:p>
          <a:p>
            <a:pPr algn="ctr">
              <a:defRPr/>
            </a:pPr>
            <a:endParaRPr lang="fr-FR" sz="1050" b="1" dirty="0">
              <a:solidFill>
                <a:schemeClr val="tx1">
                  <a:lumMod val="95000"/>
                  <a:lumOff val="5000"/>
                </a:schemeClr>
              </a:solidFill>
              <a:latin typeface="Bahnschrift" panose="020B0502040204020203" pitchFamily="34" charset="0"/>
              <a:cs typeface="Times New Roman" panose="02020603050405020304" pitchFamily="18" charset="0"/>
            </a:endParaRPr>
          </a:p>
        </p:txBody>
      </p:sp>
      <p:pic>
        <p:nvPicPr>
          <p:cNvPr id="8" name="Image 10">
            <a:extLst>
              <a:ext uri="{FF2B5EF4-FFF2-40B4-BE49-F238E27FC236}">
                <a16:creationId xmlns:a16="http://schemas.microsoft.com/office/drawing/2014/main" xmlns="" id="{FBBD7611-6A4A-4F31-840B-6D6DE315AA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37795" y="712319"/>
            <a:ext cx="750094" cy="62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1" descr="logo color pr Entêtes UD copie">
            <a:extLst>
              <a:ext uri="{FF2B5EF4-FFF2-40B4-BE49-F238E27FC236}">
                <a16:creationId xmlns:a16="http://schemas.microsoft.com/office/drawing/2014/main" xmlns="" id="{8F16B938-2260-450B-B652-DAD9FF6EE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111" y="661122"/>
            <a:ext cx="796528" cy="722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ZoneTexte 2">
            <a:extLst>
              <a:ext uri="{FF2B5EF4-FFF2-40B4-BE49-F238E27FC236}">
                <a16:creationId xmlns:a16="http://schemas.microsoft.com/office/drawing/2014/main" xmlns="" id="{E832D6BA-7266-4452-B68A-EB4B2569C652}"/>
              </a:ext>
            </a:extLst>
          </p:cNvPr>
          <p:cNvSpPr txBox="1">
            <a:spLocks noChangeArrowheads="1"/>
          </p:cNvSpPr>
          <p:nvPr/>
        </p:nvSpPr>
        <p:spPr bwMode="auto">
          <a:xfrm>
            <a:off x="3145951" y="6348258"/>
            <a:ext cx="3209235" cy="35394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fr-FR" sz="1700" b="1" i="1" dirty="0">
                <a:latin typeface="Bahnschrift" panose="020B0502040204020203" pitchFamily="34" charset="0"/>
                <a:cs typeface="Times New Roman" panose="02020603050405020304" pitchFamily="18" charset="0"/>
              </a:rPr>
              <a:t>Année académique: 2024-2025</a:t>
            </a:r>
          </a:p>
        </p:txBody>
      </p:sp>
      <p:grpSp>
        <p:nvGrpSpPr>
          <p:cNvPr id="14" name="Group 169">
            <a:extLst>
              <a:ext uri="{FF2B5EF4-FFF2-40B4-BE49-F238E27FC236}">
                <a16:creationId xmlns:a16="http://schemas.microsoft.com/office/drawing/2014/main" xmlns="" id="{6E3DE6B5-03A3-41C8-B39E-1961B4095EF2}"/>
              </a:ext>
            </a:extLst>
          </p:cNvPr>
          <p:cNvGrpSpPr>
            <a:grpSpLocks/>
          </p:cNvGrpSpPr>
          <p:nvPr/>
        </p:nvGrpSpPr>
        <p:grpSpPr bwMode="auto">
          <a:xfrm>
            <a:off x="608139" y="2429546"/>
            <a:ext cx="8392306" cy="5213595"/>
            <a:chOff x="1568" y="4228"/>
            <a:chExt cx="9926" cy="8323"/>
          </a:xfrm>
        </p:grpSpPr>
        <p:sp>
          <p:nvSpPr>
            <p:cNvPr id="15" name="Rectangle 3">
              <a:extLst>
                <a:ext uri="{FF2B5EF4-FFF2-40B4-BE49-F238E27FC236}">
                  <a16:creationId xmlns:a16="http://schemas.microsoft.com/office/drawing/2014/main" xmlns="" id="{25232209-514C-425A-A211-8938AB30B636}"/>
                </a:ext>
              </a:extLst>
            </p:cNvPr>
            <p:cNvSpPr>
              <a:spLocks noChangeArrowheads="1"/>
            </p:cNvSpPr>
            <p:nvPr/>
          </p:nvSpPr>
          <p:spPr bwMode="auto">
            <a:xfrm>
              <a:off x="2025" y="4507"/>
              <a:ext cx="7972" cy="2296"/>
            </a:xfrm>
            <a:prstGeom prst="rect">
              <a:avLst/>
            </a:prstGeom>
            <a:gradFill rotWithShape="0">
              <a:gsLst>
                <a:gs pos="0">
                  <a:srgbClr val="8DB3E2"/>
                </a:gs>
                <a:gs pos="100000">
                  <a:srgbClr val="FFFFFF"/>
                </a:gs>
              </a:gsLst>
              <a:path path="shape">
                <a:fillToRect l="50000" t="50000" r="50000" b="50000"/>
              </a:path>
            </a:gradFill>
            <a:ln w="12700">
              <a:solidFill>
                <a:srgbClr val="B2A1C7"/>
              </a:solidFill>
              <a:miter lim="800000"/>
              <a:headEnd/>
              <a:tailEnd/>
            </a:ln>
            <a:effectLst>
              <a:outerShdw dist="28398" dir="3806097" algn="ctr" rotWithShape="0">
                <a:srgbClr val="3F3151">
                  <a:alpha val="50000"/>
                </a:srgbClr>
              </a:outerShdw>
            </a:effectLst>
          </p:spPr>
          <p:txBody>
            <a:bodyPr lIns="51435" tIns="40500" rIns="51435" bIns="25718"/>
            <a:lstStyle/>
            <a:p>
              <a:pPr algn="ctr" defTabSz="514350">
                <a:spcAft>
                  <a:spcPts val="450"/>
                </a:spcAft>
                <a:defRPr/>
              </a:pPr>
              <a:endParaRPr lang="fr-FR" altLang="fr-FR" sz="1400" b="1" dirty="0">
                <a:latin typeface="Times New Roman" panose="02020603050405020304" pitchFamily="18" charset="0"/>
                <a:cs typeface="Times New Roman" panose="02020603050405020304" pitchFamily="18" charset="0"/>
              </a:endParaRPr>
            </a:p>
            <a:p>
              <a:pPr algn="ctr" defTabSz="385763">
                <a:defRPr/>
              </a:pPr>
              <a:r>
                <a:rPr lang="fr-FR" altLang="fr-FR" sz="1800" b="1" dirty="0">
                  <a:latin typeface="Times New Roman" panose="02020603050405020304" pitchFamily="18" charset="0"/>
                  <a:cs typeface="Times New Roman" panose="02020603050405020304" pitchFamily="18" charset="0"/>
                </a:rPr>
                <a:t>DIAGNOSTIC DES DEFAUTS D’OMGRAGE DES PANNEAUX PHOTOVOLTAIQUES </a:t>
              </a:r>
            </a:p>
            <a:p>
              <a:pPr algn="ctr" defTabSz="385763">
                <a:defRPr/>
              </a:pPr>
              <a:r>
                <a:rPr lang="fr-FR" altLang="fr-FR" sz="1800" b="1" dirty="0">
                  <a:latin typeface="Times New Roman" panose="02020603050405020304" pitchFamily="18" charset="0"/>
                  <a:cs typeface="Times New Roman" panose="02020603050405020304" pitchFamily="18" charset="0"/>
                </a:rPr>
                <a:t>PAR LE TRAITEMENT D’IMAGES EN UTILISANT LA METHODE VGG19            </a:t>
              </a:r>
            </a:p>
            <a:p>
              <a:pPr defTabSz="514350">
                <a:defRPr/>
              </a:pPr>
              <a:r>
                <a:rPr lang="fr-FR" altLang="fr-FR" sz="1000" b="1" dirty="0"/>
                <a:t>             </a:t>
              </a:r>
            </a:p>
          </p:txBody>
        </p:sp>
        <p:sp>
          <p:nvSpPr>
            <p:cNvPr id="16" name="Freeform 4">
              <a:extLst>
                <a:ext uri="{FF2B5EF4-FFF2-40B4-BE49-F238E27FC236}">
                  <a16:creationId xmlns:a16="http://schemas.microsoft.com/office/drawing/2014/main" xmlns="" id="{C348E1AF-881D-4DAE-99C3-70AEC075F0AA}"/>
                </a:ext>
              </a:extLst>
            </p:cNvPr>
            <p:cNvSpPr>
              <a:spLocks/>
            </p:cNvSpPr>
            <p:nvPr/>
          </p:nvSpPr>
          <p:spPr bwMode="auto">
            <a:xfrm>
              <a:off x="1927" y="4485"/>
              <a:ext cx="302" cy="67"/>
            </a:xfrm>
            <a:custGeom>
              <a:avLst/>
              <a:gdLst>
                <a:gd name="T0" fmla="*/ 29 w 303"/>
                <a:gd name="T1" fmla="*/ 57 h 137"/>
                <a:gd name="T2" fmla="*/ 34 w 303"/>
                <a:gd name="T3" fmla="*/ 61 h 137"/>
                <a:gd name="T4" fmla="*/ 34 w 303"/>
                <a:gd name="T5" fmla="*/ 66 h 137"/>
                <a:gd name="T6" fmla="*/ 27 w 303"/>
                <a:gd name="T7" fmla="*/ 69 h 137"/>
                <a:gd name="T8" fmla="*/ 15 w 303"/>
                <a:gd name="T9" fmla="*/ 67 h 137"/>
                <a:gd name="T10" fmla="*/ 2 w 303"/>
                <a:gd name="T11" fmla="*/ 59 h 137"/>
                <a:gd name="T12" fmla="*/ 0 w 303"/>
                <a:gd name="T13" fmla="*/ 48 h 137"/>
                <a:gd name="T14" fmla="*/ 6 w 303"/>
                <a:gd name="T15" fmla="*/ 37 h 137"/>
                <a:gd name="T16" fmla="*/ 15 w 303"/>
                <a:gd name="T17" fmla="*/ 27 h 137"/>
                <a:gd name="T18" fmla="*/ 22 w 303"/>
                <a:gd name="T19" fmla="*/ 22 h 137"/>
                <a:gd name="T20" fmla="*/ 34 w 303"/>
                <a:gd name="T21" fmla="*/ 17 h 137"/>
                <a:gd name="T22" fmla="*/ 49 w 303"/>
                <a:gd name="T23" fmla="*/ 13 h 137"/>
                <a:gd name="T24" fmla="*/ 69 w 303"/>
                <a:gd name="T25" fmla="*/ 8 h 137"/>
                <a:gd name="T26" fmla="*/ 88 w 303"/>
                <a:gd name="T27" fmla="*/ 4 h 137"/>
                <a:gd name="T28" fmla="*/ 110 w 303"/>
                <a:gd name="T29" fmla="*/ 2 h 137"/>
                <a:gd name="T30" fmla="*/ 132 w 303"/>
                <a:gd name="T31" fmla="*/ 0 h 137"/>
                <a:gd name="T32" fmla="*/ 153 w 303"/>
                <a:gd name="T33" fmla="*/ 0 h 137"/>
                <a:gd name="T34" fmla="*/ 179 w 303"/>
                <a:gd name="T35" fmla="*/ 2 h 137"/>
                <a:gd name="T36" fmla="*/ 202 w 303"/>
                <a:gd name="T37" fmla="*/ 5 h 137"/>
                <a:gd name="T38" fmla="*/ 224 w 303"/>
                <a:gd name="T39" fmla="*/ 9 h 137"/>
                <a:gd name="T40" fmla="*/ 244 w 303"/>
                <a:gd name="T41" fmla="*/ 14 h 137"/>
                <a:gd name="T42" fmla="*/ 260 w 303"/>
                <a:gd name="T43" fmla="*/ 20 h 137"/>
                <a:gd name="T44" fmla="*/ 276 w 303"/>
                <a:gd name="T45" fmla="*/ 26 h 137"/>
                <a:gd name="T46" fmla="*/ 290 w 303"/>
                <a:gd name="T47" fmla="*/ 32 h 137"/>
                <a:gd name="T48" fmla="*/ 301 w 303"/>
                <a:gd name="T49" fmla="*/ 38 h 137"/>
                <a:gd name="T50" fmla="*/ 303 w 303"/>
                <a:gd name="T51" fmla="*/ 41 h 137"/>
                <a:gd name="T52" fmla="*/ 303 w 303"/>
                <a:gd name="T53" fmla="*/ 45 h 137"/>
                <a:gd name="T54" fmla="*/ 299 w 303"/>
                <a:gd name="T55" fmla="*/ 46 h 137"/>
                <a:gd name="T56" fmla="*/ 290 w 303"/>
                <a:gd name="T57" fmla="*/ 44 h 137"/>
                <a:gd name="T58" fmla="*/ 283 w 303"/>
                <a:gd name="T59" fmla="*/ 40 h 137"/>
                <a:gd name="T60" fmla="*/ 272 w 303"/>
                <a:gd name="T61" fmla="*/ 34 h 137"/>
                <a:gd name="T62" fmla="*/ 256 w 303"/>
                <a:gd name="T63" fmla="*/ 28 h 137"/>
                <a:gd name="T64" fmla="*/ 238 w 303"/>
                <a:gd name="T65" fmla="*/ 21 h 137"/>
                <a:gd name="T66" fmla="*/ 215 w 303"/>
                <a:gd name="T67" fmla="*/ 15 h 137"/>
                <a:gd name="T68" fmla="*/ 188 w 303"/>
                <a:gd name="T69" fmla="*/ 10 h 137"/>
                <a:gd name="T70" fmla="*/ 159 w 303"/>
                <a:gd name="T71" fmla="*/ 7 h 137"/>
                <a:gd name="T72" fmla="*/ 125 w 303"/>
                <a:gd name="T73" fmla="*/ 8 h 137"/>
                <a:gd name="T74" fmla="*/ 92 w 303"/>
                <a:gd name="T75" fmla="*/ 12 h 137"/>
                <a:gd name="T76" fmla="*/ 69 w 303"/>
                <a:gd name="T77" fmla="*/ 17 h 137"/>
                <a:gd name="T78" fmla="*/ 49 w 303"/>
                <a:gd name="T79" fmla="*/ 24 h 137"/>
                <a:gd name="T80" fmla="*/ 36 w 303"/>
                <a:gd name="T81" fmla="*/ 32 h 137"/>
                <a:gd name="T82" fmla="*/ 27 w 303"/>
                <a:gd name="T83" fmla="*/ 40 h 137"/>
                <a:gd name="T84" fmla="*/ 24 w 303"/>
                <a:gd name="T85" fmla="*/ 47 h 137"/>
                <a:gd name="T86" fmla="*/ 25 w 303"/>
                <a:gd name="T87" fmla="*/ 53 h 137"/>
                <a:gd name="T88" fmla="*/ 29 w 303"/>
                <a:gd name="T89" fmla="*/ 57 h 13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3" h="137">
                  <a:moveTo>
                    <a:pt x="29" y="114"/>
                  </a:moveTo>
                  <a:lnTo>
                    <a:pt x="34" y="121"/>
                  </a:lnTo>
                  <a:lnTo>
                    <a:pt x="34" y="131"/>
                  </a:lnTo>
                  <a:lnTo>
                    <a:pt x="27" y="137"/>
                  </a:lnTo>
                  <a:lnTo>
                    <a:pt x="15" y="134"/>
                  </a:lnTo>
                  <a:lnTo>
                    <a:pt x="2" y="118"/>
                  </a:lnTo>
                  <a:lnTo>
                    <a:pt x="0" y="96"/>
                  </a:lnTo>
                  <a:lnTo>
                    <a:pt x="6" y="73"/>
                  </a:lnTo>
                  <a:lnTo>
                    <a:pt x="15" y="53"/>
                  </a:lnTo>
                  <a:lnTo>
                    <a:pt x="22" y="43"/>
                  </a:lnTo>
                  <a:lnTo>
                    <a:pt x="34" y="34"/>
                  </a:lnTo>
                  <a:lnTo>
                    <a:pt x="49" y="25"/>
                  </a:lnTo>
                  <a:lnTo>
                    <a:pt x="69" y="15"/>
                  </a:lnTo>
                  <a:lnTo>
                    <a:pt x="88" y="8"/>
                  </a:lnTo>
                  <a:lnTo>
                    <a:pt x="110" y="3"/>
                  </a:lnTo>
                  <a:lnTo>
                    <a:pt x="132" y="0"/>
                  </a:lnTo>
                  <a:lnTo>
                    <a:pt x="153" y="0"/>
                  </a:lnTo>
                  <a:lnTo>
                    <a:pt x="179" y="3"/>
                  </a:lnTo>
                  <a:lnTo>
                    <a:pt x="202" y="9"/>
                  </a:lnTo>
                  <a:lnTo>
                    <a:pt x="224" y="17"/>
                  </a:lnTo>
                  <a:lnTo>
                    <a:pt x="244" y="28"/>
                  </a:lnTo>
                  <a:lnTo>
                    <a:pt x="260" y="39"/>
                  </a:lnTo>
                  <a:lnTo>
                    <a:pt x="276" y="51"/>
                  </a:lnTo>
                  <a:lnTo>
                    <a:pt x="290" y="64"/>
                  </a:lnTo>
                  <a:lnTo>
                    <a:pt x="301" y="76"/>
                  </a:lnTo>
                  <a:lnTo>
                    <a:pt x="303" y="82"/>
                  </a:lnTo>
                  <a:lnTo>
                    <a:pt x="303" y="89"/>
                  </a:lnTo>
                  <a:lnTo>
                    <a:pt x="299" y="92"/>
                  </a:lnTo>
                  <a:lnTo>
                    <a:pt x="290" y="87"/>
                  </a:lnTo>
                  <a:lnTo>
                    <a:pt x="283" y="79"/>
                  </a:lnTo>
                  <a:lnTo>
                    <a:pt x="272" y="68"/>
                  </a:lnTo>
                  <a:lnTo>
                    <a:pt x="256" y="56"/>
                  </a:lnTo>
                  <a:lnTo>
                    <a:pt x="238" y="42"/>
                  </a:lnTo>
                  <a:lnTo>
                    <a:pt x="215" y="29"/>
                  </a:lnTo>
                  <a:lnTo>
                    <a:pt x="188" y="20"/>
                  </a:lnTo>
                  <a:lnTo>
                    <a:pt x="159" y="14"/>
                  </a:lnTo>
                  <a:lnTo>
                    <a:pt x="125" y="15"/>
                  </a:lnTo>
                  <a:lnTo>
                    <a:pt x="92" y="23"/>
                  </a:lnTo>
                  <a:lnTo>
                    <a:pt x="69" y="34"/>
                  </a:lnTo>
                  <a:lnTo>
                    <a:pt x="49" y="48"/>
                  </a:lnTo>
                  <a:lnTo>
                    <a:pt x="36" y="64"/>
                  </a:lnTo>
                  <a:lnTo>
                    <a:pt x="27" y="79"/>
                  </a:lnTo>
                  <a:lnTo>
                    <a:pt x="24" y="93"/>
                  </a:lnTo>
                  <a:lnTo>
                    <a:pt x="25" y="106"/>
                  </a:lnTo>
                  <a:lnTo>
                    <a:pt x="29" y="11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7" name="Freeform 5">
              <a:extLst>
                <a:ext uri="{FF2B5EF4-FFF2-40B4-BE49-F238E27FC236}">
                  <a16:creationId xmlns:a16="http://schemas.microsoft.com/office/drawing/2014/main" xmlns="" id="{444E3873-F449-4B8F-914E-DFE9D0F974CB}"/>
                </a:ext>
              </a:extLst>
            </p:cNvPr>
            <p:cNvSpPr>
              <a:spLocks/>
            </p:cNvSpPr>
            <p:nvPr/>
          </p:nvSpPr>
          <p:spPr bwMode="auto">
            <a:xfrm>
              <a:off x="2156" y="4480"/>
              <a:ext cx="563" cy="247"/>
            </a:xfrm>
            <a:custGeom>
              <a:avLst/>
              <a:gdLst>
                <a:gd name="T0" fmla="*/ 242 w 562"/>
                <a:gd name="T1" fmla="*/ 105 h 488"/>
                <a:gd name="T2" fmla="*/ 220 w 562"/>
                <a:gd name="T3" fmla="*/ 113 h 488"/>
                <a:gd name="T4" fmla="*/ 195 w 562"/>
                <a:gd name="T5" fmla="*/ 123 h 488"/>
                <a:gd name="T6" fmla="*/ 168 w 562"/>
                <a:gd name="T7" fmla="*/ 131 h 488"/>
                <a:gd name="T8" fmla="*/ 139 w 562"/>
                <a:gd name="T9" fmla="*/ 139 h 488"/>
                <a:gd name="T10" fmla="*/ 106 w 562"/>
                <a:gd name="T11" fmla="*/ 146 h 488"/>
                <a:gd name="T12" fmla="*/ 72 w 562"/>
                <a:gd name="T13" fmla="*/ 151 h 488"/>
                <a:gd name="T14" fmla="*/ 38 w 562"/>
                <a:gd name="T15" fmla="*/ 155 h 488"/>
                <a:gd name="T16" fmla="*/ 0 w 562"/>
                <a:gd name="T17" fmla="*/ 157 h 488"/>
                <a:gd name="T18" fmla="*/ 0 w 562"/>
                <a:gd name="T19" fmla="*/ 245 h 488"/>
                <a:gd name="T20" fmla="*/ 51 w 562"/>
                <a:gd name="T21" fmla="*/ 245 h 488"/>
                <a:gd name="T22" fmla="*/ 51 w 562"/>
                <a:gd name="T23" fmla="*/ 179 h 488"/>
                <a:gd name="T24" fmla="*/ 88 w 562"/>
                <a:gd name="T25" fmla="*/ 175 h 488"/>
                <a:gd name="T26" fmla="*/ 124 w 562"/>
                <a:gd name="T27" fmla="*/ 169 h 488"/>
                <a:gd name="T28" fmla="*/ 157 w 562"/>
                <a:gd name="T29" fmla="*/ 162 h 488"/>
                <a:gd name="T30" fmla="*/ 186 w 562"/>
                <a:gd name="T31" fmla="*/ 155 h 488"/>
                <a:gd name="T32" fmla="*/ 213 w 562"/>
                <a:gd name="T33" fmla="*/ 148 h 488"/>
                <a:gd name="T34" fmla="*/ 238 w 562"/>
                <a:gd name="T35" fmla="*/ 140 h 488"/>
                <a:gd name="T36" fmla="*/ 263 w 562"/>
                <a:gd name="T37" fmla="*/ 132 h 488"/>
                <a:gd name="T38" fmla="*/ 285 w 562"/>
                <a:gd name="T39" fmla="*/ 124 h 488"/>
                <a:gd name="T40" fmla="*/ 303 w 562"/>
                <a:gd name="T41" fmla="*/ 114 h 488"/>
                <a:gd name="T42" fmla="*/ 321 w 562"/>
                <a:gd name="T43" fmla="*/ 104 h 488"/>
                <a:gd name="T44" fmla="*/ 339 w 562"/>
                <a:gd name="T45" fmla="*/ 93 h 488"/>
                <a:gd name="T46" fmla="*/ 357 w 562"/>
                <a:gd name="T47" fmla="*/ 81 h 488"/>
                <a:gd name="T48" fmla="*/ 373 w 562"/>
                <a:gd name="T49" fmla="*/ 69 h 488"/>
                <a:gd name="T50" fmla="*/ 388 w 562"/>
                <a:gd name="T51" fmla="*/ 55 h 488"/>
                <a:gd name="T52" fmla="*/ 402 w 562"/>
                <a:gd name="T53" fmla="*/ 39 h 488"/>
                <a:gd name="T54" fmla="*/ 413 w 562"/>
                <a:gd name="T55" fmla="*/ 23 h 488"/>
                <a:gd name="T56" fmla="*/ 562 w 562"/>
                <a:gd name="T57" fmla="*/ 23 h 488"/>
                <a:gd name="T58" fmla="*/ 562 w 562"/>
                <a:gd name="T59" fmla="*/ 0 h 488"/>
                <a:gd name="T60" fmla="*/ 361 w 562"/>
                <a:gd name="T61" fmla="*/ 0 h 488"/>
                <a:gd name="T62" fmla="*/ 355 w 562"/>
                <a:gd name="T63" fmla="*/ 16 h 488"/>
                <a:gd name="T64" fmla="*/ 346 w 562"/>
                <a:gd name="T65" fmla="*/ 32 h 488"/>
                <a:gd name="T66" fmla="*/ 334 w 562"/>
                <a:gd name="T67" fmla="*/ 47 h 488"/>
                <a:gd name="T68" fmla="*/ 317 w 562"/>
                <a:gd name="T69" fmla="*/ 60 h 488"/>
                <a:gd name="T70" fmla="*/ 301 w 562"/>
                <a:gd name="T71" fmla="*/ 73 h 488"/>
                <a:gd name="T72" fmla="*/ 281 w 562"/>
                <a:gd name="T73" fmla="*/ 85 h 488"/>
                <a:gd name="T74" fmla="*/ 261 w 562"/>
                <a:gd name="T75" fmla="*/ 95 h 488"/>
                <a:gd name="T76" fmla="*/ 242 w 562"/>
                <a:gd name="T77" fmla="*/ 105 h 4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62" h="488">
                  <a:moveTo>
                    <a:pt x="242" y="209"/>
                  </a:moveTo>
                  <a:lnTo>
                    <a:pt x="220" y="226"/>
                  </a:lnTo>
                  <a:lnTo>
                    <a:pt x="195" y="245"/>
                  </a:lnTo>
                  <a:lnTo>
                    <a:pt x="168" y="260"/>
                  </a:lnTo>
                  <a:lnTo>
                    <a:pt x="139" y="276"/>
                  </a:lnTo>
                  <a:lnTo>
                    <a:pt x="106" y="290"/>
                  </a:lnTo>
                  <a:lnTo>
                    <a:pt x="72" y="301"/>
                  </a:lnTo>
                  <a:lnTo>
                    <a:pt x="38" y="309"/>
                  </a:lnTo>
                  <a:lnTo>
                    <a:pt x="0" y="313"/>
                  </a:lnTo>
                  <a:lnTo>
                    <a:pt x="0" y="488"/>
                  </a:lnTo>
                  <a:lnTo>
                    <a:pt x="51" y="488"/>
                  </a:lnTo>
                  <a:lnTo>
                    <a:pt x="51" y="357"/>
                  </a:lnTo>
                  <a:lnTo>
                    <a:pt x="88" y="348"/>
                  </a:lnTo>
                  <a:lnTo>
                    <a:pt x="124" y="337"/>
                  </a:lnTo>
                  <a:lnTo>
                    <a:pt x="157" y="323"/>
                  </a:lnTo>
                  <a:lnTo>
                    <a:pt x="186" y="309"/>
                  </a:lnTo>
                  <a:lnTo>
                    <a:pt x="213" y="295"/>
                  </a:lnTo>
                  <a:lnTo>
                    <a:pt x="238" y="279"/>
                  </a:lnTo>
                  <a:lnTo>
                    <a:pt x="263" y="262"/>
                  </a:lnTo>
                  <a:lnTo>
                    <a:pt x="285" y="246"/>
                  </a:lnTo>
                  <a:lnTo>
                    <a:pt x="303" y="227"/>
                  </a:lnTo>
                  <a:lnTo>
                    <a:pt x="321" y="207"/>
                  </a:lnTo>
                  <a:lnTo>
                    <a:pt x="339" y="185"/>
                  </a:lnTo>
                  <a:lnTo>
                    <a:pt x="357" y="162"/>
                  </a:lnTo>
                  <a:lnTo>
                    <a:pt x="373" y="137"/>
                  </a:lnTo>
                  <a:lnTo>
                    <a:pt x="388" y="109"/>
                  </a:lnTo>
                  <a:lnTo>
                    <a:pt x="402" y="78"/>
                  </a:lnTo>
                  <a:lnTo>
                    <a:pt x="413" y="45"/>
                  </a:lnTo>
                  <a:lnTo>
                    <a:pt x="562" y="45"/>
                  </a:lnTo>
                  <a:lnTo>
                    <a:pt x="562" y="0"/>
                  </a:lnTo>
                  <a:lnTo>
                    <a:pt x="361" y="0"/>
                  </a:lnTo>
                  <a:lnTo>
                    <a:pt x="355" y="32"/>
                  </a:lnTo>
                  <a:lnTo>
                    <a:pt x="346" y="64"/>
                  </a:lnTo>
                  <a:lnTo>
                    <a:pt x="334" y="93"/>
                  </a:lnTo>
                  <a:lnTo>
                    <a:pt x="317" y="120"/>
                  </a:lnTo>
                  <a:lnTo>
                    <a:pt x="301" y="146"/>
                  </a:lnTo>
                  <a:lnTo>
                    <a:pt x="281" y="170"/>
                  </a:lnTo>
                  <a:lnTo>
                    <a:pt x="261" y="190"/>
                  </a:lnTo>
                  <a:lnTo>
                    <a:pt x="242" y="20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8" name="Freeform 6">
              <a:extLst>
                <a:ext uri="{FF2B5EF4-FFF2-40B4-BE49-F238E27FC236}">
                  <a16:creationId xmlns:a16="http://schemas.microsoft.com/office/drawing/2014/main" xmlns="" id="{43AEF2A6-FF17-4E35-8682-03DDE74F51A2}"/>
                </a:ext>
              </a:extLst>
            </p:cNvPr>
            <p:cNvSpPr>
              <a:spLocks/>
            </p:cNvSpPr>
            <p:nvPr/>
          </p:nvSpPr>
          <p:spPr bwMode="auto">
            <a:xfrm>
              <a:off x="1997" y="4413"/>
              <a:ext cx="722" cy="314"/>
            </a:xfrm>
            <a:custGeom>
              <a:avLst/>
              <a:gdLst>
                <a:gd name="T0" fmla="*/ 382 w 722"/>
                <a:gd name="T1" fmla="*/ 10 h 626"/>
                <a:gd name="T2" fmla="*/ 384 w 722"/>
                <a:gd name="T3" fmla="*/ 25 h 626"/>
                <a:gd name="T4" fmla="*/ 380 w 722"/>
                <a:gd name="T5" fmla="*/ 42 h 626"/>
                <a:gd name="T6" fmla="*/ 375 w 722"/>
                <a:gd name="T7" fmla="*/ 58 h 626"/>
                <a:gd name="T8" fmla="*/ 366 w 722"/>
                <a:gd name="T9" fmla="*/ 74 h 626"/>
                <a:gd name="T10" fmla="*/ 351 w 722"/>
                <a:gd name="T11" fmla="*/ 89 h 626"/>
                <a:gd name="T12" fmla="*/ 335 w 722"/>
                <a:gd name="T13" fmla="*/ 103 h 626"/>
                <a:gd name="T14" fmla="*/ 315 w 722"/>
                <a:gd name="T15" fmla="*/ 116 h 626"/>
                <a:gd name="T16" fmla="*/ 293 w 722"/>
                <a:gd name="T17" fmla="*/ 127 h 626"/>
                <a:gd name="T18" fmla="*/ 268 w 722"/>
                <a:gd name="T19" fmla="*/ 136 h 626"/>
                <a:gd name="T20" fmla="*/ 238 w 722"/>
                <a:gd name="T21" fmla="*/ 145 h 626"/>
                <a:gd name="T22" fmla="*/ 205 w 722"/>
                <a:gd name="T23" fmla="*/ 153 h 626"/>
                <a:gd name="T24" fmla="*/ 169 w 722"/>
                <a:gd name="T25" fmla="*/ 158 h 626"/>
                <a:gd name="T26" fmla="*/ 133 w 722"/>
                <a:gd name="T27" fmla="*/ 163 h 626"/>
                <a:gd name="T28" fmla="*/ 95 w 722"/>
                <a:gd name="T29" fmla="*/ 165 h 626"/>
                <a:gd name="T30" fmla="*/ 57 w 722"/>
                <a:gd name="T31" fmla="*/ 167 h 626"/>
                <a:gd name="T32" fmla="*/ 21 w 722"/>
                <a:gd name="T33" fmla="*/ 166 h 626"/>
                <a:gd name="T34" fmla="*/ 0 w 722"/>
                <a:gd name="T35" fmla="*/ 166 h 626"/>
                <a:gd name="T36" fmla="*/ 0 w 722"/>
                <a:gd name="T37" fmla="*/ 313 h 626"/>
                <a:gd name="T38" fmla="*/ 21 w 722"/>
                <a:gd name="T39" fmla="*/ 313 h 626"/>
                <a:gd name="T40" fmla="*/ 21 w 722"/>
                <a:gd name="T41" fmla="*/ 176 h 626"/>
                <a:gd name="T42" fmla="*/ 59 w 722"/>
                <a:gd name="T43" fmla="*/ 177 h 626"/>
                <a:gd name="T44" fmla="*/ 99 w 722"/>
                <a:gd name="T45" fmla="*/ 175 h 626"/>
                <a:gd name="T46" fmla="*/ 138 w 722"/>
                <a:gd name="T47" fmla="*/ 172 h 626"/>
                <a:gd name="T48" fmla="*/ 178 w 722"/>
                <a:gd name="T49" fmla="*/ 167 h 626"/>
                <a:gd name="T50" fmla="*/ 214 w 722"/>
                <a:gd name="T51" fmla="*/ 161 h 626"/>
                <a:gd name="T52" fmla="*/ 248 w 722"/>
                <a:gd name="T53" fmla="*/ 153 h 626"/>
                <a:gd name="T54" fmla="*/ 281 w 722"/>
                <a:gd name="T55" fmla="*/ 144 h 626"/>
                <a:gd name="T56" fmla="*/ 308 w 722"/>
                <a:gd name="T57" fmla="*/ 134 h 626"/>
                <a:gd name="T58" fmla="*/ 331 w 722"/>
                <a:gd name="T59" fmla="*/ 122 h 626"/>
                <a:gd name="T60" fmla="*/ 353 w 722"/>
                <a:gd name="T61" fmla="*/ 108 h 626"/>
                <a:gd name="T62" fmla="*/ 371 w 722"/>
                <a:gd name="T63" fmla="*/ 93 h 626"/>
                <a:gd name="T64" fmla="*/ 385 w 722"/>
                <a:gd name="T65" fmla="*/ 77 h 626"/>
                <a:gd name="T66" fmla="*/ 398 w 722"/>
                <a:gd name="T67" fmla="*/ 60 h 626"/>
                <a:gd name="T68" fmla="*/ 405 w 722"/>
                <a:gd name="T69" fmla="*/ 43 h 626"/>
                <a:gd name="T70" fmla="*/ 409 w 722"/>
                <a:gd name="T71" fmla="*/ 26 h 626"/>
                <a:gd name="T72" fmla="*/ 407 w 722"/>
                <a:gd name="T73" fmla="*/ 10 h 626"/>
                <a:gd name="T74" fmla="*/ 722 w 722"/>
                <a:gd name="T75" fmla="*/ 10 h 626"/>
                <a:gd name="T76" fmla="*/ 722 w 722"/>
                <a:gd name="T77" fmla="*/ 0 h 626"/>
                <a:gd name="T78" fmla="*/ 382 w 722"/>
                <a:gd name="T79" fmla="*/ 0 h 626"/>
                <a:gd name="T80" fmla="*/ 382 w 722"/>
                <a:gd name="T81" fmla="*/ 10 h 62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22" h="626">
                  <a:moveTo>
                    <a:pt x="382" y="19"/>
                  </a:moveTo>
                  <a:lnTo>
                    <a:pt x="384" y="50"/>
                  </a:lnTo>
                  <a:lnTo>
                    <a:pt x="380" y="83"/>
                  </a:lnTo>
                  <a:lnTo>
                    <a:pt x="375" y="116"/>
                  </a:lnTo>
                  <a:lnTo>
                    <a:pt x="366" y="147"/>
                  </a:lnTo>
                  <a:lnTo>
                    <a:pt x="351" y="178"/>
                  </a:lnTo>
                  <a:lnTo>
                    <a:pt x="335" y="206"/>
                  </a:lnTo>
                  <a:lnTo>
                    <a:pt x="315" y="231"/>
                  </a:lnTo>
                  <a:lnTo>
                    <a:pt x="293" y="253"/>
                  </a:lnTo>
                  <a:lnTo>
                    <a:pt x="268" y="272"/>
                  </a:lnTo>
                  <a:lnTo>
                    <a:pt x="238" y="289"/>
                  </a:lnTo>
                  <a:lnTo>
                    <a:pt x="205" y="305"/>
                  </a:lnTo>
                  <a:lnTo>
                    <a:pt x="169" y="316"/>
                  </a:lnTo>
                  <a:lnTo>
                    <a:pt x="133" y="325"/>
                  </a:lnTo>
                  <a:lnTo>
                    <a:pt x="95" y="330"/>
                  </a:lnTo>
                  <a:lnTo>
                    <a:pt x="57" y="333"/>
                  </a:lnTo>
                  <a:lnTo>
                    <a:pt x="21" y="331"/>
                  </a:lnTo>
                  <a:lnTo>
                    <a:pt x="0" y="331"/>
                  </a:lnTo>
                  <a:lnTo>
                    <a:pt x="0" y="626"/>
                  </a:lnTo>
                  <a:lnTo>
                    <a:pt x="21" y="626"/>
                  </a:lnTo>
                  <a:lnTo>
                    <a:pt x="21" y="351"/>
                  </a:lnTo>
                  <a:lnTo>
                    <a:pt x="59" y="353"/>
                  </a:lnTo>
                  <a:lnTo>
                    <a:pt x="99" y="350"/>
                  </a:lnTo>
                  <a:lnTo>
                    <a:pt x="138" y="344"/>
                  </a:lnTo>
                  <a:lnTo>
                    <a:pt x="178" y="334"/>
                  </a:lnTo>
                  <a:lnTo>
                    <a:pt x="214" y="322"/>
                  </a:lnTo>
                  <a:lnTo>
                    <a:pt x="248" y="306"/>
                  </a:lnTo>
                  <a:lnTo>
                    <a:pt x="281" y="287"/>
                  </a:lnTo>
                  <a:lnTo>
                    <a:pt x="308" y="267"/>
                  </a:lnTo>
                  <a:lnTo>
                    <a:pt x="331" y="244"/>
                  </a:lnTo>
                  <a:lnTo>
                    <a:pt x="353" y="216"/>
                  </a:lnTo>
                  <a:lnTo>
                    <a:pt x="371" y="186"/>
                  </a:lnTo>
                  <a:lnTo>
                    <a:pt x="385" y="153"/>
                  </a:lnTo>
                  <a:lnTo>
                    <a:pt x="398" y="120"/>
                  </a:lnTo>
                  <a:lnTo>
                    <a:pt x="405" y="86"/>
                  </a:lnTo>
                  <a:lnTo>
                    <a:pt x="409" y="52"/>
                  </a:lnTo>
                  <a:lnTo>
                    <a:pt x="407" y="19"/>
                  </a:lnTo>
                  <a:lnTo>
                    <a:pt x="722" y="19"/>
                  </a:lnTo>
                  <a:lnTo>
                    <a:pt x="722" y="0"/>
                  </a:lnTo>
                  <a:lnTo>
                    <a:pt x="382" y="0"/>
                  </a:lnTo>
                  <a:lnTo>
                    <a:pt x="382" y="1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9" name="Freeform 7">
              <a:extLst>
                <a:ext uri="{FF2B5EF4-FFF2-40B4-BE49-F238E27FC236}">
                  <a16:creationId xmlns:a16="http://schemas.microsoft.com/office/drawing/2014/main" xmlns="" id="{A34DCCF9-7261-417A-B86B-E5FC402099E7}"/>
                </a:ext>
              </a:extLst>
            </p:cNvPr>
            <p:cNvSpPr>
              <a:spLocks/>
            </p:cNvSpPr>
            <p:nvPr/>
          </p:nvSpPr>
          <p:spPr bwMode="auto">
            <a:xfrm>
              <a:off x="2235" y="4518"/>
              <a:ext cx="484" cy="209"/>
            </a:xfrm>
            <a:custGeom>
              <a:avLst/>
              <a:gdLst>
                <a:gd name="T0" fmla="*/ 222 w 483"/>
                <a:gd name="T1" fmla="*/ 102 h 418"/>
                <a:gd name="T2" fmla="*/ 206 w 483"/>
                <a:gd name="T3" fmla="*/ 109 h 418"/>
                <a:gd name="T4" fmla="*/ 186 w 483"/>
                <a:gd name="T5" fmla="*/ 117 h 418"/>
                <a:gd name="T6" fmla="*/ 163 w 483"/>
                <a:gd name="T7" fmla="*/ 125 h 418"/>
                <a:gd name="T8" fmla="*/ 136 w 483"/>
                <a:gd name="T9" fmla="*/ 133 h 418"/>
                <a:gd name="T10" fmla="*/ 107 w 483"/>
                <a:gd name="T11" fmla="*/ 140 h 418"/>
                <a:gd name="T12" fmla="*/ 78 w 483"/>
                <a:gd name="T13" fmla="*/ 147 h 418"/>
                <a:gd name="T14" fmla="*/ 47 w 483"/>
                <a:gd name="T15" fmla="*/ 152 h 418"/>
                <a:gd name="T16" fmla="*/ 18 w 483"/>
                <a:gd name="T17" fmla="*/ 154 h 418"/>
                <a:gd name="T18" fmla="*/ 18 w 483"/>
                <a:gd name="T19" fmla="*/ 154 h 418"/>
                <a:gd name="T20" fmla="*/ 0 w 483"/>
                <a:gd name="T21" fmla="*/ 154 h 418"/>
                <a:gd name="T22" fmla="*/ 0 w 483"/>
                <a:gd name="T23" fmla="*/ 210 h 418"/>
                <a:gd name="T24" fmla="*/ 22 w 483"/>
                <a:gd name="T25" fmla="*/ 210 h 418"/>
                <a:gd name="T26" fmla="*/ 22 w 483"/>
                <a:gd name="T27" fmla="*/ 162 h 418"/>
                <a:gd name="T28" fmla="*/ 53 w 483"/>
                <a:gd name="T29" fmla="*/ 159 h 418"/>
                <a:gd name="T30" fmla="*/ 85 w 483"/>
                <a:gd name="T31" fmla="*/ 154 h 418"/>
                <a:gd name="T32" fmla="*/ 116 w 483"/>
                <a:gd name="T33" fmla="*/ 147 h 418"/>
                <a:gd name="T34" fmla="*/ 146 w 483"/>
                <a:gd name="T35" fmla="*/ 140 h 418"/>
                <a:gd name="T36" fmla="*/ 173 w 483"/>
                <a:gd name="T37" fmla="*/ 132 h 418"/>
                <a:gd name="T38" fmla="*/ 199 w 483"/>
                <a:gd name="T39" fmla="*/ 124 h 418"/>
                <a:gd name="T40" fmla="*/ 220 w 483"/>
                <a:gd name="T41" fmla="*/ 116 h 418"/>
                <a:gd name="T42" fmla="*/ 237 w 483"/>
                <a:gd name="T43" fmla="*/ 109 h 418"/>
                <a:gd name="T44" fmla="*/ 253 w 483"/>
                <a:gd name="T45" fmla="*/ 102 h 418"/>
                <a:gd name="T46" fmla="*/ 267 w 483"/>
                <a:gd name="T47" fmla="*/ 95 h 418"/>
                <a:gd name="T48" fmla="*/ 285 w 483"/>
                <a:gd name="T49" fmla="*/ 86 h 418"/>
                <a:gd name="T50" fmla="*/ 303 w 483"/>
                <a:gd name="T51" fmla="*/ 75 h 418"/>
                <a:gd name="T52" fmla="*/ 323 w 483"/>
                <a:gd name="T53" fmla="*/ 63 h 418"/>
                <a:gd name="T54" fmla="*/ 341 w 483"/>
                <a:gd name="T55" fmla="*/ 50 h 418"/>
                <a:gd name="T56" fmla="*/ 355 w 483"/>
                <a:gd name="T57" fmla="*/ 37 h 418"/>
                <a:gd name="T58" fmla="*/ 368 w 483"/>
                <a:gd name="T59" fmla="*/ 23 h 418"/>
                <a:gd name="T60" fmla="*/ 375 w 483"/>
                <a:gd name="T61" fmla="*/ 10 h 418"/>
                <a:gd name="T62" fmla="*/ 483 w 483"/>
                <a:gd name="T63" fmla="*/ 10 h 418"/>
                <a:gd name="T64" fmla="*/ 483 w 483"/>
                <a:gd name="T65" fmla="*/ 0 h 418"/>
                <a:gd name="T66" fmla="*/ 357 w 483"/>
                <a:gd name="T67" fmla="*/ 0 h 418"/>
                <a:gd name="T68" fmla="*/ 357 w 483"/>
                <a:gd name="T69" fmla="*/ 8 h 418"/>
                <a:gd name="T70" fmla="*/ 357 w 483"/>
                <a:gd name="T71" fmla="*/ 8 h 418"/>
                <a:gd name="T72" fmla="*/ 350 w 483"/>
                <a:gd name="T73" fmla="*/ 20 h 418"/>
                <a:gd name="T74" fmla="*/ 339 w 483"/>
                <a:gd name="T75" fmla="*/ 33 h 418"/>
                <a:gd name="T76" fmla="*/ 323 w 483"/>
                <a:gd name="T77" fmla="*/ 45 h 418"/>
                <a:gd name="T78" fmla="*/ 307 w 483"/>
                <a:gd name="T79" fmla="*/ 58 h 418"/>
                <a:gd name="T80" fmla="*/ 287 w 483"/>
                <a:gd name="T81" fmla="*/ 70 h 418"/>
                <a:gd name="T82" fmla="*/ 269 w 483"/>
                <a:gd name="T83" fmla="*/ 80 h 418"/>
                <a:gd name="T84" fmla="*/ 251 w 483"/>
                <a:gd name="T85" fmla="*/ 88 h 418"/>
                <a:gd name="T86" fmla="*/ 237 w 483"/>
                <a:gd name="T87" fmla="*/ 95 h 418"/>
                <a:gd name="T88" fmla="*/ 222 w 483"/>
                <a:gd name="T89" fmla="*/ 102 h 4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3" h="418">
                  <a:moveTo>
                    <a:pt x="222" y="204"/>
                  </a:moveTo>
                  <a:lnTo>
                    <a:pt x="206" y="217"/>
                  </a:lnTo>
                  <a:lnTo>
                    <a:pt x="186" y="232"/>
                  </a:lnTo>
                  <a:lnTo>
                    <a:pt x="163" y="248"/>
                  </a:lnTo>
                  <a:lnTo>
                    <a:pt x="136" y="265"/>
                  </a:lnTo>
                  <a:lnTo>
                    <a:pt x="107" y="279"/>
                  </a:lnTo>
                  <a:lnTo>
                    <a:pt x="78" y="292"/>
                  </a:lnTo>
                  <a:lnTo>
                    <a:pt x="47" y="303"/>
                  </a:lnTo>
                  <a:lnTo>
                    <a:pt x="18" y="307"/>
                  </a:lnTo>
                  <a:lnTo>
                    <a:pt x="0" y="307"/>
                  </a:lnTo>
                  <a:lnTo>
                    <a:pt x="0" y="418"/>
                  </a:lnTo>
                  <a:lnTo>
                    <a:pt x="22" y="418"/>
                  </a:lnTo>
                  <a:lnTo>
                    <a:pt x="22" y="323"/>
                  </a:lnTo>
                  <a:lnTo>
                    <a:pt x="53" y="317"/>
                  </a:lnTo>
                  <a:lnTo>
                    <a:pt x="85" y="307"/>
                  </a:lnTo>
                  <a:lnTo>
                    <a:pt x="116" y="293"/>
                  </a:lnTo>
                  <a:lnTo>
                    <a:pt x="146" y="279"/>
                  </a:lnTo>
                  <a:lnTo>
                    <a:pt x="173" y="262"/>
                  </a:lnTo>
                  <a:lnTo>
                    <a:pt x="199" y="246"/>
                  </a:lnTo>
                  <a:lnTo>
                    <a:pt x="220" y="231"/>
                  </a:lnTo>
                  <a:lnTo>
                    <a:pt x="237" y="217"/>
                  </a:lnTo>
                  <a:lnTo>
                    <a:pt x="253" y="204"/>
                  </a:lnTo>
                  <a:lnTo>
                    <a:pt x="267" y="190"/>
                  </a:lnTo>
                  <a:lnTo>
                    <a:pt x="285" y="172"/>
                  </a:lnTo>
                  <a:lnTo>
                    <a:pt x="303" y="150"/>
                  </a:lnTo>
                  <a:lnTo>
                    <a:pt x="323" y="126"/>
                  </a:lnTo>
                  <a:lnTo>
                    <a:pt x="341" y="100"/>
                  </a:lnTo>
                  <a:lnTo>
                    <a:pt x="355" y="73"/>
                  </a:lnTo>
                  <a:lnTo>
                    <a:pt x="368" y="45"/>
                  </a:lnTo>
                  <a:lnTo>
                    <a:pt x="375" y="19"/>
                  </a:lnTo>
                  <a:lnTo>
                    <a:pt x="483" y="19"/>
                  </a:lnTo>
                  <a:lnTo>
                    <a:pt x="483" y="0"/>
                  </a:lnTo>
                  <a:lnTo>
                    <a:pt x="357" y="0"/>
                  </a:lnTo>
                  <a:lnTo>
                    <a:pt x="357" y="15"/>
                  </a:lnTo>
                  <a:lnTo>
                    <a:pt x="350" y="40"/>
                  </a:lnTo>
                  <a:lnTo>
                    <a:pt x="339" y="65"/>
                  </a:lnTo>
                  <a:lnTo>
                    <a:pt x="323" y="90"/>
                  </a:lnTo>
                  <a:lnTo>
                    <a:pt x="307" y="115"/>
                  </a:lnTo>
                  <a:lnTo>
                    <a:pt x="287" y="139"/>
                  </a:lnTo>
                  <a:lnTo>
                    <a:pt x="269" y="159"/>
                  </a:lnTo>
                  <a:lnTo>
                    <a:pt x="251" y="176"/>
                  </a:lnTo>
                  <a:lnTo>
                    <a:pt x="237" y="190"/>
                  </a:lnTo>
                  <a:lnTo>
                    <a:pt x="222" y="20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20" name="Freeform 8">
              <a:extLst>
                <a:ext uri="{FF2B5EF4-FFF2-40B4-BE49-F238E27FC236}">
                  <a16:creationId xmlns:a16="http://schemas.microsoft.com/office/drawing/2014/main" xmlns="" id="{46245E3A-84DD-4316-B09F-B4C6353CD10D}"/>
                </a:ext>
              </a:extLst>
            </p:cNvPr>
            <p:cNvSpPr>
              <a:spLocks/>
            </p:cNvSpPr>
            <p:nvPr/>
          </p:nvSpPr>
          <p:spPr bwMode="auto">
            <a:xfrm>
              <a:off x="2207" y="4504"/>
              <a:ext cx="512" cy="223"/>
            </a:xfrm>
            <a:custGeom>
              <a:avLst/>
              <a:gdLst>
                <a:gd name="T0" fmla="*/ 511 w 511"/>
                <a:gd name="T1" fmla="*/ 13 h 443"/>
                <a:gd name="T2" fmla="*/ 385 w 511"/>
                <a:gd name="T3" fmla="*/ 13 h 443"/>
                <a:gd name="T4" fmla="*/ 385 w 511"/>
                <a:gd name="T5" fmla="*/ 20 h 443"/>
                <a:gd name="T6" fmla="*/ 385 w 511"/>
                <a:gd name="T7" fmla="*/ 20 h 443"/>
                <a:gd name="T8" fmla="*/ 378 w 511"/>
                <a:gd name="T9" fmla="*/ 33 h 443"/>
                <a:gd name="T10" fmla="*/ 367 w 511"/>
                <a:gd name="T11" fmla="*/ 45 h 443"/>
                <a:gd name="T12" fmla="*/ 351 w 511"/>
                <a:gd name="T13" fmla="*/ 58 h 443"/>
                <a:gd name="T14" fmla="*/ 335 w 511"/>
                <a:gd name="T15" fmla="*/ 70 h 443"/>
                <a:gd name="T16" fmla="*/ 315 w 511"/>
                <a:gd name="T17" fmla="*/ 82 h 443"/>
                <a:gd name="T18" fmla="*/ 297 w 511"/>
                <a:gd name="T19" fmla="*/ 92 h 443"/>
                <a:gd name="T20" fmla="*/ 279 w 511"/>
                <a:gd name="T21" fmla="*/ 101 h 443"/>
                <a:gd name="T22" fmla="*/ 265 w 511"/>
                <a:gd name="T23" fmla="*/ 108 h 443"/>
                <a:gd name="T24" fmla="*/ 250 w 511"/>
                <a:gd name="T25" fmla="*/ 115 h 443"/>
                <a:gd name="T26" fmla="*/ 234 w 511"/>
                <a:gd name="T27" fmla="*/ 121 h 443"/>
                <a:gd name="T28" fmla="*/ 214 w 511"/>
                <a:gd name="T29" fmla="*/ 129 h 443"/>
                <a:gd name="T30" fmla="*/ 191 w 511"/>
                <a:gd name="T31" fmla="*/ 137 h 443"/>
                <a:gd name="T32" fmla="*/ 164 w 511"/>
                <a:gd name="T33" fmla="*/ 145 h 443"/>
                <a:gd name="T34" fmla="*/ 135 w 511"/>
                <a:gd name="T35" fmla="*/ 152 h 443"/>
                <a:gd name="T36" fmla="*/ 106 w 511"/>
                <a:gd name="T37" fmla="*/ 159 h 443"/>
                <a:gd name="T38" fmla="*/ 75 w 511"/>
                <a:gd name="T39" fmla="*/ 164 h 443"/>
                <a:gd name="T40" fmla="*/ 46 w 511"/>
                <a:gd name="T41" fmla="*/ 166 h 443"/>
                <a:gd name="T42" fmla="*/ 46 w 511"/>
                <a:gd name="T43" fmla="*/ 166 h 443"/>
                <a:gd name="T44" fmla="*/ 28 w 511"/>
                <a:gd name="T45" fmla="*/ 166 h 443"/>
                <a:gd name="T46" fmla="*/ 28 w 511"/>
                <a:gd name="T47" fmla="*/ 222 h 443"/>
                <a:gd name="T48" fmla="*/ 0 w 511"/>
                <a:gd name="T49" fmla="*/ 222 h 443"/>
                <a:gd name="T50" fmla="*/ 0 w 511"/>
                <a:gd name="T51" fmla="*/ 156 h 443"/>
                <a:gd name="T52" fmla="*/ 37 w 511"/>
                <a:gd name="T53" fmla="*/ 152 h 443"/>
                <a:gd name="T54" fmla="*/ 73 w 511"/>
                <a:gd name="T55" fmla="*/ 146 h 443"/>
                <a:gd name="T56" fmla="*/ 106 w 511"/>
                <a:gd name="T57" fmla="*/ 139 h 443"/>
                <a:gd name="T58" fmla="*/ 135 w 511"/>
                <a:gd name="T59" fmla="*/ 132 h 443"/>
                <a:gd name="T60" fmla="*/ 162 w 511"/>
                <a:gd name="T61" fmla="*/ 125 h 443"/>
                <a:gd name="T62" fmla="*/ 187 w 511"/>
                <a:gd name="T63" fmla="*/ 117 h 443"/>
                <a:gd name="T64" fmla="*/ 212 w 511"/>
                <a:gd name="T65" fmla="*/ 109 h 443"/>
                <a:gd name="T66" fmla="*/ 234 w 511"/>
                <a:gd name="T67" fmla="*/ 101 h 443"/>
                <a:gd name="T68" fmla="*/ 252 w 511"/>
                <a:gd name="T69" fmla="*/ 91 h 443"/>
                <a:gd name="T70" fmla="*/ 270 w 511"/>
                <a:gd name="T71" fmla="*/ 81 h 443"/>
                <a:gd name="T72" fmla="*/ 288 w 511"/>
                <a:gd name="T73" fmla="*/ 70 h 443"/>
                <a:gd name="T74" fmla="*/ 306 w 511"/>
                <a:gd name="T75" fmla="*/ 59 h 443"/>
                <a:gd name="T76" fmla="*/ 322 w 511"/>
                <a:gd name="T77" fmla="*/ 46 h 443"/>
                <a:gd name="T78" fmla="*/ 337 w 511"/>
                <a:gd name="T79" fmla="*/ 32 h 443"/>
                <a:gd name="T80" fmla="*/ 351 w 511"/>
                <a:gd name="T81" fmla="*/ 17 h 443"/>
                <a:gd name="T82" fmla="*/ 362 w 511"/>
                <a:gd name="T83" fmla="*/ 0 h 443"/>
                <a:gd name="T84" fmla="*/ 511 w 511"/>
                <a:gd name="T85" fmla="*/ 0 h 443"/>
                <a:gd name="T86" fmla="*/ 511 w 511"/>
                <a:gd name="T87" fmla="*/ 13 h 4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1" h="443">
                  <a:moveTo>
                    <a:pt x="511" y="25"/>
                  </a:moveTo>
                  <a:lnTo>
                    <a:pt x="385" y="25"/>
                  </a:lnTo>
                  <a:lnTo>
                    <a:pt x="385" y="40"/>
                  </a:lnTo>
                  <a:lnTo>
                    <a:pt x="378" y="65"/>
                  </a:lnTo>
                  <a:lnTo>
                    <a:pt x="367" y="90"/>
                  </a:lnTo>
                  <a:lnTo>
                    <a:pt x="351" y="115"/>
                  </a:lnTo>
                  <a:lnTo>
                    <a:pt x="335" y="140"/>
                  </a:lnTo>
                  <a:lnTo>
                    <a:pt x="315" y="164"/>
                  </a:lnTo>
                  <a:lnTo>
                    <a:pt x="297" y="184"/>
                  </a:lnTo>
                  <a:lnTo>
                    <a:pt x="279" y="201"/>
                  </a:lnTo>
                  <a:lnTo>
                    <a:pt x="265" y="215"/>
                  </a:lnTo>
                  <a:lnTo>
                    <a:pt x="250" y="229"/>
                  </a:lnTo>
                  <a:lnTo>
                    <a:pt x="234" y="242"/>
                  </a:lnTo>
                  <a:lnTo>
                    <a:pt x="214" y="257"/>
                  </a:lnTo>
                  <a:lnTo>
                    <a:pt x="191" y="273"/>
                  </a:lnTo>
                  <a:lnTo>
                    <a:pt x="164" y="290"/>
                  </a:lnTo>
                  <a:lnTo>
                    <a:pt x="135" y="304"/>
                  </a:lnTo>
                  <a:lnTo>
                    <a:pt x="106" y="317"/>
                  </a:lnTo>
                  <a:lnTo>
                    <a:pt x="75" y="328"/>
                  </a:lnTo>
                  <a:lnTo>
                    <a:pt x="46" y="332"/>
                  </a:lnTo>
                  <a:lnTo>
                    <a:pt x="28" y="332"/>
                  </a:lnTo>
                  <a:lnTo>
                    <a:pt x="28" y="443"/>
                  </a:lnTo>
                  <a:lnTo>
                    <a:pt x="0" y="443"/>
                  </a:lnTo>
                  <a:lnTo>
                    <a:pt x="0" y="312"/>
                  </a:lnTo>
                  <a:lnTo>
                    <a:pt x="37" y="303"/>
                  </a:lnTo>
                  <a:lnTo>
                    <a:pt x="73" y="292"/>
                  </a:lnTo>
                  <a:lnTo>
                    <a:pt x="106" y="278"/>
                  </a:lnTo>
                  <a:lnTo>
                    <a:pt x="135" y="264"/>
                  </a:lnTo>
                  <a:lnTo>
                    <a:pt x="162" y="250"/>
                  </a:lnTo>
                  <a:lnTo>
                    <a:pt x="187" y="234"/>
                  </a:lnTo>
                  <a:lnTo>
                    <a:pt x="212" y="217"/>
                  </a:lnTo>
                  <a:lnTo>
                    <a:pt x="234" y="201"/>
                  </a:lnTo>
                  <a:lnTo>
                    <a:pt x="252" y="182"/>
                  </a:lnTo>
                  <a:lnTo>
                    <a:pt x="270" y="162"/>
                  </a:lnTo>
                  <a:lnTo>
                    <a:pt x="288" y="140"/>
                  </a:lnTo>
                  <a:lnTo>
                    <a:pt x="306" y="117"/>
                  </a:lnTo>
                  <a:lnTo>
                    <a:pt x="322" y="92"/>
                  </a:lnTo>
                  <a:lnTo>
                    <a:pt x="337" y="64"/>
                  </a:lnTo>
                  <a:lnTo>
                    <a:pt x="351" y="33"/>
                  </a:lnTo>
                  <a:lnTo>
                    <a:pt x="362" y="0"/>
                  </a:lnTo>
                  <a:lnTo>
                    <a:pt x="511" y="0"/>
                  </a:lnTo>
                  <a:lnTo>
                    <a:pt x="511" y="25"/>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21" name="Freeform 9">
              <a:extLst>
                <a:ext uri="{FF2B5EF4-FFF2-40B4-BE49-F238E27FC236}">
                  <a16:creationId xmlns:a16="http://schemas.microsoft.com/office/drawing/2014/main" xmlns="" id="{89E35078-853E-471F-A6C8-B79B48B4DDD2}"/>
                </a:ext>
              </a:extLst>
            </p:cNvPr>
            <p:cNvSpPr>
              <a:spLocks/>
            </p:cNvSpPr>
            <p:nvPr/>
          </p:nvSpPr>
          <p:spPr bwMode="auto">
            <a:xfrm>
              <a:off x="1918" y="4380"/>
              <a:ext cx="191" cy="81"/>
            </a:xfrm>
            <a:custGeom>
              <a:avLst/>
              <a:gdLst>
                <a:gd name="T0" fmla="*/ 24 w 191"/>
                <a:gd name="T1" fmla="*/ 4 h 164"/>
                <a:gd name="T2" fmla="*/ 20 w 191"/>
                <a:gd name="T3" fmla="*/ 2 h 164"/>
                <a:gd name="T4" fmla="*/ 15 w 191"/>
                <a:gd name="T5" fmla="*/ 0 h 164"/>
                <a:gd name="T6" fmla="*/ 9 w 191"/>
                <a:gd name="T7" fmla="*/ 0 h 164"/>
                <a:gd name="T8" fmla="*/ 4 w 191"/>
                <a:gd name="T9" fmla="*/ 2 h 164"/>
                <a:gd name="T10" fmla="*/ 0 w 191"/>
                <a:gd name="T11" fmla="*/ 4 h 164"/>
                <a:gd name="T12" fmla="*/ 2 w 191"/>
                <a:gd name="T13" fmla="*/ 6 h 164"/>
                <a:gd name="T14" fmla="*/ 6 w 191"/>
                <a:gd name="T15" fmla="*/ 8 h 164"/>
                <a:gd name="T16" fmla="*/ 11 w 191"/>
                <a:gd name="T17" fmla="*/ 10 h 164"/>
                <a:gd name="T18" fmla="*/ 15 w 191"/>
                <a:gd name="T19" fmla="*/ 12 h 164"/>
                <a:gd name="T20" fmla="*/ 18 w 191"/>
                <a:gd name="T21" fmla="*/ 14 h 164"/>
                <a:gd name="T22" fmla="*/ 22 w 191"/>
                <a:gd name="T23" fmla="*/ 16 h 164"/>
                <a:gd name="T24" fmla="*/ 25 w 191"/>
                <a:gd name="T25" fmla="*/ 17 h 164"/>
                <a:gd name="T26" fmla="*/ 9 w 191"/>
                <a:gd name="T27" fmla="*/ 31 h 164"/>
                <a:gd name="T28" fmla="*/ 6 w 191"/>
                <a:gd name="T29" fmla="*/ 45 h 164"/>
                <a:gd name="T30" fmla="*/ 16 w 191"/>
                <a:gd name="T31" fmla="*/ 59 h 164"/>
                <a:gd name="T32" fmla="*/ 42 w 191"/>
                <a:gd name="T33" fmla="*/ 72 h 164"/>
                <a:gd name="T34" fmla="*/ 54 w 191"/>
                <a:gd name="T35" fmla="*/ 76 h 164"/>
                <a:gd name="T36" fmla="*/ 70 w 191"/>
                <a:gd name="T37" fmla="*/ 79 h 164"/>
                <a:gd name="T38" fmla="*/ 87 w 191"/>
                <a:gd name="T39" fmla="*/ 81 h 164"/>
                <a:gd name="T40" fmla="*/ 105 w 191"/>
                <a:gd name="T41" fmla="*/ 82 h 164"/>
                <a:gd name="T42" fmla="*/ 121 w 191"/>
                <a:gd name="T43" fmla="*/ 82 h 164"/>
                <a:gd name="T44" fmla="*/ 139 w 191"/>
                <a:gd name="T45" fmla="*/ 81 h 164"/>
                <a:gd name="T46" fmla="*/ 155 w 191"/>
                <a:gd name="T47" fmla="*/ 78 h 164"/>
                <a:gd name="T48" fmla="*/ 170 w 191"/>
                <a:gd name="T49" fmla="*/ 74 h 164"/>
                <a:gd name="T50" fmla="*/ 188 w 191"/>
                <a:gd name="T51" fmla="*/ 60 h 164"/>
                <a:gd name="T52" fmla="*/ 191 w 191"/>
                <a:gd name="T53" fmla="*/ 46 h 164"/>
                <a:gd name="T54" fmla="*/ 182 w 191"/>
                <a:gd name="T55" fmla="*/ 31 h 164"/>
                <a:gd name="T56" fmla="*/ 168 w 191"/>
                <a:gd name="T57" fmla="*/ 18 h 164"/>
                <a:gd name="T58" fmla="*/ 153 w 191"/>
                <a:gd name="T59" fmla="*/ 11 h 164"/>
                <a:gd name="T60" fmla="*/ 137 w 191"/>
                <a:gd name="T61" fmla="*/ 7 h 164"/>
                <a:gd name="T62" fmla="*/ 121 w 191"/>
                <a:gd name="T63" fmla="*/ 4 h 164"/>
                <a:gd name="T64" fmla="*/ 105 w 191"/>
                <a:gd name="T65" fmla="*/ 3 h 164"/>
                <a:gd name="T66" fmla="*/ 87 w 191"/>
                <a:gd name="T67" fmla="*/ 3 h 164"/>
                <a:gd name="T68" fmla="*/ 70 w 191"/>
                <a:gd name="T69" fmla="*/ 4 h 164"/>
                <a:gd name="T70" fmla="*/ 54 w 191"/>
                <a:gd name="T71" fmla="*/ 7 h 164"/>
                <a:gd name="T72" fmla="*/ 40 w 191"/>
                <a:gd name="T73" fmla="*/ 11 h 164"/>
                <a:gd name="T74" fmla="*/ 36 w 191"/>
                <a:gd name="T75" fmla="*/ 10 h 164"/>
                <a:gd name="T76" fmla="*/ 33 w 191"/>
                <a:gd name="T77" fmla="*/ 8 h 164"/>
                <a:gd name="T78" fmla="*/ 27 w 191"/>
                <a:gd name="T79" fmla="*/ 6 h 164"/>
                <a:gd name="T80" fmla="*/ 24 w 191"/>
                <a:gd name="T81" fmla="*/ 4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 h="164">
                  <a:moveTo>
                    <a:pt x="24" y="8"/>
                  </a:moveTo>
                  <a:lnTo>
                    <a:pt x="20" y="3"/>
                  </a:lnTo>
                  <a:lnTo>
                    <a:pt x="15" y="0"/>
                  </a:lnTo>
                  <a:lnTo>
                    <a:pt x="9" y="0"/>
                  </a:lnTo>
                  <a:lnTo>
                    <a:pt x="4" y="3"/>
                  </a:lnTo>
                  <a:lnTo>
                    <a:pt x="0" y="8"/>
                  </a:lnTo>
                  <a:lnTo>
                    <a:pt x="2" y="11"/>
                  </a:lnTo>
                  <a:lnTo>
                    <a:pt x="6" y="16"/>
                  </a:lnTo>
                  <a:lnTo>
                    <a:pt x="11" y="20"/>
                  </a:lnTo>
                  <a:lnTo>
                    <a:pt x="15" y="24"/>
                  </a:lnTo>
                  <a:lnTo>
                    <a:pt x="18" y="28"/>
                  </a:lnTo>
                  <a:lnTo>
                    <a:pt x="22" y="31"/>
                  </a:lnTo>
                  <a:lnTo>
                    <a:pt x="25" y="34"/>
                  </a:lnTo>
                  <a:lnTo>
                    <a:pt x="9" y="61"/>
                  </a:lnTo>
                  <a:lnTo>
                    <a:pt x="6" y="89"/>
                  </a:lnTo>
                  <a:lnTo>
                    <a:pt x="16" y="117"/>
                  </a:lnTo>
                  <a:lnTo>
                    <a:pt x="42" y="144"/>
                  </a:lnTo>
                  <a:lnTo>
                    <a:pt x="54" y="152"/>
                  </a:lnTo>
                  <a:lnTo>
                    <a:pt x="70" y="158"/>
                  </a:lnTo>
                  <a:lnTo>
                    <a:pt x="87" y="162"/>
                  </a:lnTo>
                  <a:lnTo>
                    <a:pt x="105" y="164"/>
                  </a:lnTo>
                  <a:lnTo>
                    <a:pt x="121" y="164"/>
                  </a:lnTo>
                  <a:lnTo>
                    <a:pt x="139" y="162"/>
                  </a:lnTo>
                  <a:lnTo>
                    <a:pt x="155" y="156"/>
                  </a:lnTo>
                  <a:lnTo>
                    <a:pt x="170" y="147"/>
                  </a:lnTo>
                  <a:lnTo>
                    <a:pt x="188" y="120"/>
                  </a:lnTo>
                  <a:lnTo>
                    <a:pt x="191" y="91"/>
                  </a:lnTo>
                  <a:lnTo>
                    <a:pt x="182" y="61"/>
                  </a:lnTo>
                  <a:lnTo>
                    <a:pt x="168" y="36"/>
                  </a:lnTo>
                  <a:lnTo>
                    <a:pt x="153" y="22"/>
                  </a:lnTo>
                  <a:lnTo>
                    <a:pt x="137" y="13"/>
                  </a:lnTo>
                  <a:lnTo>
                    <a:pt x="121" y="8"/>
                  </a:lnTo>
                  <a:lnTo>
                    <a:pt x="105" y="5"/>
                  </a:lnTo>
                  <a:lnTo>
                    <a:pt x="87" y="5"/>
                  </a:lnTo>
                  <a:lnTo>
                    <a:pt x="70" y="8"/>
                  </a:lnTo>
                  <a:lnTo>
                    <a:pt x="54" y="14"/>
                  </a:lnTo>
                  <a:lnTo>
                    <a:pt x="40" y="22"/>
                  </a:lnTo>
                  <a:lnTo>
                    <a:pt x="36" y="19"/>
                  </a:lnTo>
                  <a:lnTo>
                    <a:pt x="33" y="16"/>
                  </a:lnTo>
                  <a:lnTo>
                    <a:pt x="27" y="11"/>
                  </a:lnTo>
                  <a:lnTo>
                    <a:pt x="24" y="8"/>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22" name="Freeform 10">
              <a:extLst>
                <a:ext uri="{FF2B5EF4-FFF2-40B4-BE49-F238E27FC236}">
                  <a16:creationId xmlns:a16="http://schemas.microsoft.com/office/drawing/2014/main" xmlns="" id="{8ED5EDC2-F978-4520-89AA-21AFC21FEDE8}"/>
                </a:ext>
              </a:extLst>
            </p:cNvPr>
            <p:cNvSpPr>
              <a:spLocks/>
            </p:cNvSpPr>
            <p:nvPr/>
          </p:nvSpPr>
          <p:spPr bwMode="auto">
            <a:xfrm>
              <a:off x="1950" y="4394"/>
              <a:ext cx="127" cy="52"/>
            </a:xfrm>
            <a:custGeom>
              <a:avLst/>
              <a:gdLst>
                <a:gd name="T0" fmla="*/ 12 w 128"/>
                <a:gd name="T1" fmla="*/ 6 h 109"/>
                <a:gd name="T2" fmla="*/ 2 w 128"/>
                <a:gd name="T3" fmla="*/ 15 h 109"/>
                <a:gd name="T4" fmla="*/ 0 w 128"/>
                <a:gd name="T5" fmla="*/ 27 h 109"/>
                <a:gd name="T6" fmla="*/ 7 w 128"/>
                <a:gd name="T7" fmla="*/ 40 h 109"/>
                <a:gd name="T8" fmla="*/ 23 w 128"/>
                <a:gd name="T9" fmla="*/ 48 h 109"/>
                <a:gd name="T10" fmla="*/ 32 w 128"/>
                <a:gd name="T11" fmla="*/ 51 h 109"/>
                <a:gd name="T12" fmla="*/ 43 w 128"/>
                <a:gd name="T13" fmla="*/ 53 h 109"/>
                <a:gd name="T14" fmla="*/ 54 w 128"/>
                <a:gd name="T15" fmla="*/ 55 h 109"/>
                <a:gd name="T16" fmla="*/ 66 w 128"/>
                <a:gd name="T17" fmla="*/ 55 h 109"/>
                <a:gd name="T18" fmla="*/ 77 w 128"/>
                <a:gd name="T19" fmla="*/ 55 h 109"/>
                <a:gd name="T20" fmla="*/ 88 w 128"/>
                <a:gd name="T21" fmla="*/ 53 h 109"/>
                <a:gd name="T22" fmla="*/ 99 w 128"/>
                <a:gd name="T23" fmla="*/ 51 h 109"/>
                <a:gd name="T24" fmla="*/ 110 w 128"/>
                <a:gd name="T25" fmla="*/ 47 h 109"/>
                <a:gd name="T26" fmla="*/ 122 w 128"/>
                <a:gd name="T27" fmla="*/ 38 h 109"/>
                <a:gd name="T28" fmla="*/ 128 w 128"/>
                <a:gd name="T29" fmla="*/ 28 h 109"/>
                <a:gd name="T30" fmla="*/ 122 w 128"/>
                <a:gd name="T31" fmla="*/ 19 h 109"/>
                <a:gd name="T32" fmla="*/ 112 w 128"/>
                <a:gd name="T33" fmla="*/ 9 h 109"/>
                <a:gd name="T34" fmla="*/ 103 w 128"/>
                <a:gd name="T35" fmla="*/ 6 h 109"/>
                <a:gd name="T36" fmla="*/ 92 w 128"/>
                <a:gd name="T37" fmla="*/ 3 h 109"/>
                <a:gd name="T38" fmla="*/ 77 w 128"/>
                <a:gd name="T39" fmla="*/ 1 h 109"/>
                <a:gd name="T40" fmla="*/ 63 w 128"/>
                <a:gd name="T41" fmla="*/ 0 h 109"/>
                <a:gd name="T42" fmla="*/ 48 w 128"/>
                <a:gd name="T43" fmla="*/ 0 h 109"/>
                <a:gd name="T44" fmla="*/ 34 w 128"/>
                <a:gd name="T45" fmla="*/ 1 h 109"/>
                <a:gd name="T46" fmla="*/ 21 w 128"/>
                <a:gd name="T47" fmla="*/ 2 h 109"/>
                <a:gd name="T48" fmla="*/ 12 w 128"/>
                <a:gd name="T49" fmla="*/ 6 h 1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109">
                  <a:moveTo>
                    <a:pt x="12" y="11"/>
                  </a:moveTo>
                  <a:lnTo>
                    <a:pt x="2" y="29"/>
                  </a:lnTo>
                  <a:lnTo>
                    <a:pt x="0" y="54"/>
                  </a:lnTo>
                  <a:lnTo>
                    <a:pt x="7" y="79"/>
                  </a:lnTo>
                  <a:lnTo>
                    <a:pt x="23" y="96"/>
                  </a:lnTo>
                  <a:lnTo>
                    <a:pt x="32" y="101"/>
                  </a:lnTo>
                  <a:lnTo>
                    <a:pt x="43" y="106"/>
                  </a:lnTo>
                  <a:lnTo>
                    <a:pt x="54" y="109"/>
                  </a:lnTo>
                  <a:lnTo>
                    <a:pt x="66" y="109"/>
                  </a:lnTo>
                  <a:lnTo>
                    <a:pt x="77" y="109"/>
                  </a:lnTo>
                  <a:lnTo>
                    <a:pt x="88" y="106"/>
                  </a:lnTo>
                  <a:lnTo>
                    <a:pt x="99" y="101"/>
                  </a:lnTo>
                  <a:lnTo>
                    <a:pt x="110" y="93"/>
                  </a:lnTo>
                  <a:lnTo>
                    <a:pt x="122" y="76"/>
                  </a:lnTo>
                  <a:lnTo>
                    <a:pt x="128" y="56"/>
                  </a:lnTo>
                  <a:lnTo>
                    <a:pt x="122" y="37"/>
                  </a:lnTo>
                  <a:lnTo>
                    <a:pt x="112" y="18"/>
                  </a:lnTo>
                  <a:lnTo>
                    <a:pt x="103" y="11"/>
                  </a:lnTo>
                  <a:lnTo>
                    <a:pt x="92" y="6"/>
                  </a:lnTo>
                  <a:lnTo>
                    <a:pt x="77" y="1"/>
                  </a:lnTo>
                  <a:lnTo>
                    <a:pt x="63" y="0"/>
                  </a:lnTo>
                  <a:lnTo>
                    <a:pt x="48" y="0"/>
                  </a:lnTo>
                  <a:lnTo>
                    <a:pt x="34" y="1"/>
                  </a:lnTo>
                  <a:lnTo>
                    <a:pt x="21" y="4"/>
                  </a:lnTo>
                  <a:lnTo>
                    <a:pt x="12" y="1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23" name="Freeform 11">
              <a:extLst>
                <a:ext uri="{FF2B5EF4-FFF2-40B4-BE49-F238E27FC236}">
                  <a16:creationId xmlns:a16="http://schemas.microsoft.com/office/drawing/2014/main" xmlns="" id="{4ACC2840-60A0-4C99-B40F-F15DCDE43F4C}"/>
                </a:ext>
              </a:extLst>
            </p:cNvPr>
            <p:cNvSpPr>
              <a:spLocks/>
            </p:cNvSpPr>
            <p:nvPr/>
          </p:nvSpPr>
          <p:spPr bwMode="auto">
            <a:xfrm>
              <a:off x="2158" y="4380"/>
              <a:ext cx="159" cy="133"/>
            </a:xfrm>
            <a:custGeom>
              <a:avLst/>
              <a:gdLst>
                <a:gd name="T0" fmla="*/ 133 w 159"/>
                <a:gd name="T1" fmla="*/ 13 h 264"/>
                <a:gd name="T2" fmla="*/ 142 w 159"/>
                <a:gd name="T3" fmla="*/ 16 h 264"/>
                <a:gd name="T4" fmla="*/ 153 w 159"/>
                <a:gd name="T5" fmla="*/ 15 h 264"/>
                <a:gd name="T6" fmla="*/ 159 w 159"/>
                <a:gd name="T7" fmla="*/ 13 h 264"/>
                <a:gd name="T8" fmla="*/ 155 w 159"/>
                <a:gd name="T9" fmla="*/ 7 h 264"/>
                <a:gd name="T10" fmla="*/ 148 w 159"/>
                <a:gd name="T11" fmla="*/ 4 h 264"/>
                <a:gd name="T12" fmla="*/ 137 w 159"/>
                <a:gd name="T13" fmla="*/ 2 h 264"/>
                <a:gd name="T14" fmla="*/ 126 w 159"/>
                <a:gd name="T15" fmla="*/ 1 h 264"/>
                <a:gd name="T16" fmla="*/ 112 w 159"/>
                <a:gd name="T17" fmla="*/ 0 h 264"/>
                <a:gd name="T18" fmla="*/ 97 w 159"/>
                <a:gd name="T19" fmla="*/ 1 h 264"/>
                <a:gd name="T20" fmla="*/ 85 w 159"/>
                <a:gd name="T21" fmla="*/ 3 h 264"/>
                <a:gd name="T22" fmla="*/ 72 w 159"/>
                <a:gd name="T23" fmla="*/ 4 h 264"/>
                <a:gd name="T24" fmla="*/ 61 w 159"/>
                <a:gd name="T25" fmla="*/ 7 h 264"/>
                <a:gd name="T26" fmla="*/ 50 w 159"/>
                <a:gd name="T27" fmla="*/ 10 h 264"/>
                <a:gd name="T28" fmla="*/ 41 w 159"/>
                <a:gd name="T29" fmla="*/ 15 h 264"/>
                <a:gd name="T30" fmla="*/ 31 w 159"/>
                <a:gd name="T31" fmla="*/ 22 h 264"/>
                <a:gd name="T32" fmla="*/ 20 w 159"/>
                <a:gd name="T33" fmla="*/ 29 h 264"/>
                <a:gd name="T34" fmla="*/ 11 w 159"/>
                <a:gd name="T35" fmla="*/ 39 h 264"/>
                <a:gd name="T36" fmla="*/ 5 w 159"/>
                <a:gd name="T37" fmla="*/ 48 h 264"/>
                <a:gd name="T38" fmla="*/ 0 w 159"/>
                <a:gd name="T39" fmla="*/ 57 h 264"/>
                <a:gd name="T40" fmla="*/ 0 w 159"/>
                <a:gd name="T41" fmla="*/ 67 h 264"/>
                <a:gd name="T42" fmla="*/ 3 w 159"/>
                <a:gd name="T43" fmla="*/ 78 h 264"/>
                <a:gd name="T44" fmla="*/ 11 w 159"/>
                <a:gd name="T45" fmla="*/ 88 h 264"/>
                <a:gd name="T46" fmla="*/ 22 w 159"/>
                <a:gd name="T47" fmla="*/ 97 h 264"/>
                <a:gd name="T48" fmla="*/ 34 w 159"/>
                <a:gd name="T49" fmla="*/ 106 h 264"/>
                <a:gd name="T50" fmla="*/ 47 w 159"/>
                <a:gd name="T51" fmla="*/ 114 h 264"/>
                <a:gd name="T52" fmla="*/ 61 w 159"/>
                <a:gd name="T53" fmla="*/ 121 h 264"/>
                <a:gd name="T54" fmla="*/ 76 w 159"/>
                <a:gd name="T55" fmla="*/ 127 h 264"/>
                <a:gd name="T56" fmla="*/ 88 w 159"/>
                <a:gd name="T57" fmla="*/ 132 h 264"/>
                <a:gd name="T58" fmla="*/ 95 w 159"/>
                <a:gd name="T59" fmla="*/ 132 h 264"/>
                <a:gd name="T60" fmla="*/ 104 w 159"/>
                <a:gd name="T61" fmla="*/ 132 h 264"/>
                <a:gd name="T62" fmla="*/ 108 w 159"/>
                <a:gd name="T63" fmla="*/ 131 h 264"/>
                <a:gd name="T64" fmla="*/ 103 w 159"/>
                <a:gd name="T65" fmla="*/ 127 h 264"/>
                <a:gd name="T66" fmla="*/ 94 w 159"/>
                <a:gd name="T67" fmla="*/ 124 h 264"/>
                <a:gd name="T68" fmla="*/ 81 w 159"/>
                <a:gd name="T69" fmla="*/ 118 h 264"/>
                <a:gd name="T70" fmla="*/ 65 w 159"/>
                <a:gd name="T71" fmla="*/ 112 h 264"/>
                <a:gd name="T72" fmla="*/ 50 w 159"/>
                <a:gd name="T73" fmla="*/ 103 h 264"/>
                <a:gd name="T74" fmla="*/ 36 w 159"/>
                <a:gd name="T75" fmla="*/ 93 h 264"/>
                <a:gd name="T76" fmla="*/ 25 w 159"/>
                <a:gd name="T77" fmla="*/ 82 h 264"/>
                <a:gd name="T78" fmla="*/ 18 w 159"/>
                <a:gd name="T79" fmla="*/ 69 h 264"/>
                <a:gd name="T80" fmla="*/ 20 w 159"/>
                <a:gd name="T81" fmla="*/ 54 h 264"/>
                <a:gd name="T82" fmla="*/ 29 w 159"/>
                <a:gd name="T83" fmla="*/ 40 h 264"/>
                <a:gd name="T84" fmla="*/ 41 w 159"/>
                <a:gd name="T85" fmla="*/ 30 h 264"/>
                <a:gd name="T86" fmla="*/ 58 w 159"/>
                <a:gd name="T87" fmla="*/ 22 h 264"/>
                <a:gd name="T88" fmla="*/ 76 w 159"/>
                <a:gd name="T89" fmla="*/ 16 h 264"/>
                <a:gd name="T90" fmla="*/ 94 w 159"/>
                <a:gd name="T91" fmla="*/ 12 h 264"/>
                <a:gd name="T92" fmla="*/ 110 w 159"/>
                <a:gd name="T93" fmla="*/ 11 h 264"/>
                <a:gd name="T94" fmla="*/ 124 w 159"/>
                <a:gd name="T95" fmla="*/ 11 h 264"/>
                <a:gd name="T96" fmla="*/ 133 w 159"/>
                <a:gd name="T97" fmla="*/ 13 h 2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59" h="264">
                  <a:moveTo>
                    <a:pt x="133" y="25"/>
                  </a:moveTo>
                  <a:lnTo>
                    <a:pt x="142" y="32"/>
                  </a:lnTo>
                  <a:lnTo>
                    <a:pt x="153" y="30"/>
                  </a:lnTo>
                  <a:lnTo>
                    <a:pt x="159" y="25"/>
                  </a:lnTo>
                  <a:lnTo>
                    <a:pt x="155" y="13"/>
                  </a:lnTo>
                  <a:lnTo>
                    <a:pt x="148" y="7"/>
                  </a:lnTo>
                  <a:lnTo>
                    <a:pt x="137" y="3"/>
                  </a:lnTo>
                  <a:lnTo>
                    <a:pt x="126" y="2"/>
                  </a:lnTo>
                  <a:lnTo>
                    <a:pt x="112" y="0"/>
                  </a:lnTo>
                  <a:lnTo>
                    <a:pt x="97" y="2"/>
                  </a:lnTo>
                  <a:lnTo>
                    <a:pt x="85" y="5"/>
                  </a:lnTo>
                  <a:lnTo>
                    <a:pt x="72" y="8"/>
                  </a:lnTo>
                  <a:lnTo>
                    <a:pt x="61" y="13"/>
                  </a:lnTo>
                  <a:lnTo>
                    <a:pt x="50" y="19"/>
                  </a:lnTo>
                  <a:lnTo>
                    <a:pt x="41" y="30"/>
                  </a:lnTo>
                  <a:lnTo>
                    <a:pt x="31" y="43"/>
                  </a:lnTo>
                  <a:lnTo>
                    <a:pt x="20" y="58"/>
                  </a:lnTo>
                  <a:lnTo>
                    <a:pt x="11" y="77"/>
                  </a:lnTo>
                  <a:lnTo>
                    <a:pt x="5" y="96"/>
                  </a:lnTo>
                  <a:lnTo>
                    <a:pt x="0" y="114"/>
                  </a:lnTo>
                  <a:lnTo>
                    <a:pt x="0" y="133"/>
                  </a:lnTo>
                  <a:lnTo>
                    <a:pt x="3" y="155"/>
                  </a:lnTo>
                  <a:lnTo>
                    <a:pt x="11" y="175"/>
                  </a:lnTo>
                  <a:lnTo>
                    <a:pt x="22" y="194"/>
                  </a:lnTo>
                  <a:lnTo>
                    <a:pt x="34" y="211"/>
                  </a:lnTo>
                  <a:lnTo>
                    <a:pt x="47" y="227"/>
                  </a:lnTo>
                  <a:lnTo>
                    <a:pt x="61" y="241"/>
                  </a:lnTo>
                  <a:lnTo>
                    <a:pt x="76" y="253"/>
                  </a:lnTo>
                  <a:lnTo>
                    <a:pt x="88" y="263"/>
                  </a:lnTo>
                  <a:lnTo>
                    <a:pt x="95" y="264"/>
                  </a:lnTo>
                  <a:lnTo>
                    <a:pt x="104" y="264"/>
                  </a:lnTo>
                  <a:lnTo>
                    <a:pt x="108" y="261"/>
                  </a:lnTo>
                  <a:lnTo>
                    <a:pt x="103" y="253"/>
                  </a:lnTo>
                  <a:lnTo>
                    <a:pt x="94" y="247"/>
                  </a:lnTo>
                  <a:lnTo>
                    <a:pt x="81" y="236"/>
                  </a:lnTo>
                  <a:lnTo>
                    <a:pt x="65" y="224"/>
                  </a:lnTo>
                  <a:lnTo>
                    <a:pt x="50" y="206"/>
                  </a:lnTo>
                  <a:lnTo>
                    <a:pt x="36" y="186"/>
                  </a:lnTo>
                  <a:lnTo>
                    <a:pt x="25" y="163"/>
                  </a:lnTo>
                  <a:lnTo>
                    <a:pt x="18" y="138"/>
                  </a:lnTo>
                  <a:lnTo>
                    <a:pt x="20" y="108"/>
                  </a:lnTo>
                  <a:lnTo>
                    <a:pt x="29" y="80"/>
                  </a:lnTo>
                  <a:lnTo>
                    <a:pt x="41" y="60"/>
                  </a:lnTo>
                  <a:lnTo>
                    <a:pt x="58" y="43"/>
                  </a:lnTo>
                  <a:lnTo>
                    <a:pt x="76" y="32"/>
                  </a:lnTo>
                  <a:lnTo>
                    <a:pt x="94" y="24"/>
                  </a:lnTo>
                  <a:lnTo>
                    <a:pt x="110" y="21"/>
                  </a:lnTo>
                  <a:lnTo>
                    <a:pt x="124" y="22"/>
                  </a:lnTo>
                  <a:lnTo>
                    <a:pt x="133" y="25"/>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24" name="Freeform 12">
              <a:extLst>
                <a:ext uri="{FF2B5EF4-FFF2-40B4-BE49-F238E27FC236}">
                  <a16:creationId xmlns:a16="http://schemas.microsoft.com/office/drawing/2014/main" xmlns="" id="{0ACF302A-0071-40ED-8396-57B1728A7D3C}"/>
                </a:ext>
              </a:extLst>
            </p:cNvPr>
            <p:cNvSpPr>
              <a:spLocks/>
            </p:cNvSpPr>
            <p:nvPr/>
          </p:nvSpPr>
          <p:spPr bwMode="auto">
            <a:xfrm>
              <a:off x="2715" y="4328"/>
              <a:ext cx="503" cy="95"/>
            </a:xfrm>
            <a:custGeom>
              <a:avLst/>
              <a:gdLst>
                <a:gd name="T0" fmla="*/ 483 w 503"/>
                <a:gd name="T1" fmla="*/ 1 h 190"/>
                <a:gd name="T2" fmla="*/ 459 w 503"/>
                <a:gd name="T3" fmla="*/ 15 h 190"/>
                <a:gd name="T4" fmla="*/ 436 w 503"/>
                <a:gd name="T5" fmla="*/ 27 h 190"/>
                <a:gd name="T6" fmla="*/ 409 w 503"/>
                <a:gd name="T7" fmla="*/ 37 h 190"/>
                <a:gd name="T8" fmla="*/ 382 w 503"/>
                <a:gd name="T9" fmla="*/ 47 h 190"/>
                <a:gd name="T10" fmla="*/ 353 w 503"/>
                <a:gd name="T11" fmla="*/ 55 h 190"/>
                <a:gd name="T12" fmla="*/ 324 w 503"/>
                <a:gd name="T13" fmla="*/ 62 h 190"/>
                <a:gd name="T14" fmla="*/ 294 w 503"/>
                <a:gd name="T15" fmla="*/ 68 h 190"/>
                <a:gd name="T16" fmla="*/ 263 w 503"/>
                <a:gd name="T17" fmla="*/ 73 h 190"/>
                <a:gd name="T18" fmla="*/ 231 w 503"/>
                <a:gd name="T19" fmla="*/ 77 h 190"/>
                <a:gd name="T20" fmla="*/ 198 w 503"/>
                <a:gd name="T21" fmla="*/ 80 h 190"/>
                <a:gd name="T22" fmla="*/ 166 w 503"/>
                <a:gd name="T23" fmla="*/ 83 h 190"/>
                <a:gd name="T24" fmla="*/ 133 w 503"/>
                <a:gd name="T25" fmla="*/ 84 h 190"/>
                <a:gd name="T26" fmla="*/ 99 w 503"/>
                <a:gd name="T27" fmla="*/ 85 h 190"/>
                <a:gd name="T28" fmla="*/ 67 w 503"/>
                <a:gd name="T29" fmla="*/ 86 h 190"/>
                <a:gd name="T30" fmla="*/ 32 w 503"/>
                <a:gd name="T31" fmla="*/ 87 h 190"/>
                <a:gd name="T32" fmla="*/ 0 w 503"/>
                <a:gd name="T33" fmla="*/ 87 h 190"/>
                <a:gd name="T34" fmla="*/ 0 w 503"/>
                <a:gd name="T35" fmla="*/ 94 h 190"/>
                <a:gd name="T36" fmla="*/ 34 w 503"/>
                <a:gd name="T37" fmla="*/ 95 h 190"/>
                <a:gd name="T38" fmla="*/ 68 w 503"/>
                <a:gd name="T39" fmla="*/ 95 h 190"/>
                <a:gd name="T40" fmla="*/ 104 w 503"/>
                <a:gd name="T41" fmla="*/ 94 h 190"/>
                <a:gd name="T42" fmla="*/ 139 w 503"/>
                <a:gd name="T43" fmla="*/ 93 h 190"/>
                <a:gd name="T44" fmla="*/ 173 w 503"/>
                <a:gd name="T45" fmla="*/ 91 h 190"/>
                <a:gd name="T46" fmla="*/ 207 w 503"/>
                <a:gd name="T47" fmla="*/ 88 h 190"/>
                <a:gd name="T48" fmla="*/ 240 w 503"/>
                <a:gd name="T49" fmla="*/ 85 h 190"/>
                <a:gd name="T50" fmla="*/ 274 w 503"/>
                <a:gd name="T51" fmla="*/ 80 h 190"/>
                <a:gd name="T52" fmla="*/ 304 w 503"/>
                <a:gd name="T53" fmla="*/ 75 h 190"/>
                <a:gd name="T54" fmla="*/ 335 w 503"/>
                <a:gd name="T55" fmla="*/ 69 h 190"/>
                <a:gd name="T56" fmla="*/ 364 w 503"/>
                <a:gd name="T57" fmla="*/ 62 h 190"/>
                <a:gd name="T58" fmla="*/ 393 w 503"/>
                <a:gd name="T59" fmla="*/ 54 h 190"/>
                <a:gd name="T60" fmla="*/ 420 w 503"/>
                <a:gd name="T61" fmla="*/ 45 h 190"/>
                <a:gd name="T62" fmla="*/ 443 w 503"/>
                <a:gd name="T63" fmla="*/ 34 h 190"/>
                <a:gd name="T64" fmla="*/ 467 w 503"/>
                <a:gd name="T65" fmla="*/ 23 h 190"/>
                <a:gd name="T66" fmla="*/ 486 w 503"/>
                <a:gd name="T67" fmla="*/ 11 h 190"/>
                <a:gd name="T68" fmla="*/ 490 w 503"/>
                <a:gd name="T69" fmla="*/ 8 h 190"/>
                <a:gd name="T70" fmla="*/ 496 w 503"/>
                <a:gd name="T71" fmla="*/ 5 h 190"/>
                <a:gd name="T72" fmla="*/ 499 w 503"/>
                <a:gd name="T73" fmla="*/ 3 h 190"/>
                <a:gd name="T74" fmla="*/ 503 w 503"/>
                <a:gd name="T75" fmla="*/ 0 h 190"/>
                <a:gd name="T76" fmla="*/ 483 w 503"/>
                <a:gd name="T77" fmla="*/ 1 h 1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03" h="190">
                  <a:moveTo>
                    <a:pt x="483" y="1"/>
                  </a:moveTo>
                  <a:lnTo>
                    <a:pt x="459" y="29"/>
                  </a:lnTo>
                  <a:lnTo>
                    <a:pt x="436" y="53"/>
                  </a:lnTo>
                  <a:lnTo>
                    <a:pt x="409" y="74"/>
                  </a:lnTo>
                  <a:lnTo>
                    <a:pt x="382" y="93"/>
                  </a:lnTo>
                  <a:lnTo>
                    <a:pt x="353" y="110"/>
                  </a:lnTo>
                  <a:lnTo>
                    <a:pt x="324" y="124"/>
                  </a:lnTo>
                  <a:lnTo>
                    <a:pt x="294" y="135"/>
                  </a:lnTo>
                  <a:lnTo>
                    <a:pt x="263" y="145"/>
                  </a:lnTo>
                  <a:lnTo>
                    <a:pt x="231" y="154"/>
                  </a:lnTo>
                  <a:lnTo>
                    <a:pt x="198" y="160"/>
                  </a:lnTo>
                  <a:lnTo>
                    <a:pt x="166" y="165"/>
                  </a:lnTo>
                  <a:lnTo>
                    <a:pt x="133" y="168"/>
                  </a:lnTo>
                  <a:lnTo>
                    <a:pt x="99" y="170"/>
                  </a:lnTo>
                  <a:lnTo>
                    <a:pt x="67" y="171"/>
                  </a:lnTo>
                  <a:lnTo>
                    <a:pt x="32" y="173"/>
                  </a:lnTo>
                  <a:lnTo>
                    <a:pt x="0" y="173"/>
                  </a:lnTo>
                  <a:lnTo>
                    <a:pt x="0" y="188"/>
                  </a:lnTo>
                  <a:lnTo>
                    <a:pt x="34" y="190"/>
                  </a:lnTo>
                  <a:lnTo>
                    <a:pt x="68" y="190"/>
                  </a:lnTo>
                  <a:lnTo>
                    <a:pt x="104" y="188"/>
                  </a:lnTo>
                  <a:lnTo>
                    <a:pt x="139" y="185"/>
                  </a:lnTo>
                  <a:lnTo>
                    <a:pt x="173" y="182"/>
                  </a:lnTo>
                  <a:lnTo>
                    <a:pt x="207" y="176"/>
                  </a:lnTo>
                  <a:lnTo>
                    <a:pt x="240" y="170"/>
                  </a:lnTo>
                  <a:lnTo>
                    <a:pt x="274" y="160"/>
                  </a:lnTo>
                  <a:lnTo>
                    <a:pt x="304" y="149"/>
                  </a:lnTo>
                  <a:lnTo>
                    <a:pt x="335" y="138"/>
                  </a:lnTo>
                  <a:lnTo>
                    <a:pt x="364" y="123"/>
                  </a:lnTo>
                  <a:lnTo>
                    <a:pt x="393" y="107"/>
                  </a:lnTo>
                  <a:lnTo>
                    <a:pt x="420" y="89"/>
                  </a:lnTo>
                  <a:lnTo>
                    <a:pt x="443" y="68"/>
                  </a:lnTo>
                  <a:lnTo>
                    <a:pt x="467" y="46"/>
                  </a:lnTo>
                  <a:lnTo>
                    <a:pt x="486" y="21"/>
                  </a:lnTo>
                  <a:lnTo>
                    <a:pt x="490" y="15"/>
                  </a:lnTo>
                  <a:lnTo>
                    <a:pt x="496" y="10"/>
                  </a:lnTo>
                  <a:lnTo>
                    <a:pt x="499" y="6"/>
                  </a:lnTo>
                  <a:lnTo>
                    <a:pt x="503" y="0"/>
                  </a:lnTo>
                  <a:lnTo>
                    <a:pt x="483" y="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25" name="Freeform 13">
              <a:extLst>
                <a:ext uri="{FF2B5EF4-FFF2-40B4-BE49-F238E27FC236}">
                  <a16:creationId xmlns:a16="http://schemas.microsoft.com/office/drawing/2014/main" xmlns="" id="{6B8C3A6B-CB58-44D0-85AA-3B75423BB933}"/>
                </a:ext>
              </a:extLst>
            </p:cNvPr>
            <p:cNvSpPr>
              <a:spLocks/>
            </p:cNvSpPr>
            <p:nvPr/>
          </p:nvSpPr>
          <p:spPr bwMode="auto">
            <a:xfrm>
              <a:off x="2981" y="4228"/>
              <a:ext cx="3108" cy="109"/>
            </a:xfrm>
            <a:custGeom>
              <a:avLst/>
              <a:gdLst>
                <a:gd name="T0" fmla="*/ 216 w 3107"/>
                <a:gd name="T1" fmla="*/ 99 h 222"/>
                <a:gd name="T2" fmla="*/ 229 w 3107"/>
                <a:gd name="T3" fmla="*/ 90 h 222"/>
                <a:gd name="T4" fmla="*/ 241 w 3107"/>
                <a:gd name="T5" fmla="*/ 80 h 222"/>
                <a:gd name="T6" fmla="*/ 252 w 3107"/>
                <a:gd name="T7" fmla="*/ 70 h 222"/>
                <a:gd name="T8" fmla="*/ 263 w 3107"/>
                <a:gd name="T9" fmla="*/ 59 h 222"/>
                <a:gd name="T10" fmla="*/ 97 w 3107"/>
                <a:gd name="T11" fmla="*/ 59 h 222"/>
                <a:gd name="T12" fmla="*/ 34 w 3107"/>
                <a:gd name="T13" fmla="*/ 102 h 222"/>
                <a:gd name="T14" fmla="*/ 564 w 3107"/>
                <a:gd name="T15" fmla="*/ 102 h 222"/>
                <a:gd name="T16" fmla="*/ 593 w 3107"/>
                <a:gd name="T17" fmla="*/ 79 h 222"/>
                <a:gd name="T18" fmla="*/ 627 w 3107"/>
                <a:gd name="T19" fmla="*/ 59 h 222"/>
                <a:gd name="T20" fmla="*/ 667 w 3107"/>
                <a:gd name="T21" fmla="*/ 43 h 222"/>
                <a:gd name="T22" fmla="*/ 708 w 3107"/>
                <a:gd name="T23" fmla="*/ 30 h 222"/>
                <a:gd name="T24" fmla="*/ 753 w 3107"/>
                <a:gd name="T25" fmla="*/ 19 h 222"/>
                <a:gd name="T26" fmla="*/ 800 w 3107"/>
                <a:gd name="T27" fmla="*/ 11 h 222"/>
                <a:gd name="T28" fmla="*/ 849 w 3107"/>
                <a:gd name="T29" fmla="*/ 5 h 222"/>
                <a:gd name="T30" fmla="*/ 897 w 3107"/>
                <a:gd name="T31" fmla="*/ 1 h 222"/>
                <a:gd name="T32" fmla="*/ 946 w 3107"/>
                <a:gd name="T33" fmla="*/ 0 h 222"/>
                <a:gd name="T34" fmla="*/ 995 w 3107"/>
                <a:gd name="T35" fmla="*/ 0 h 222"/>
                <a:gd name="T36" fmla="*/ 1040 w 3107"/>
                <a:gd name="T37" fmla="*/ 1 h 222"/>
                <a:gd name="T38" fmla="*/ 1083 w 3107"/>
                <a:gd name="T39" fmla="*/ 5 h 222"/>
                <a:gd name="T40" fmla="*/ 1124 w 3107"/>
                <a:gd name="T41" fmla="*/ 9 h 222"/>
                <a:gd name="T42" fmla="*/ 1160 w 3107"/>
                <a:gd name="T43" fmla="*/ 14 h 222"/>
                <a:gd name="T44" fmla="*/ 1191 w 3107"/>
                <a:gd name="T45" fmla="*/ 20 h 222"/>
                <a:gd name="T46" fmla="*/ 1218 w 3107"/>
                <a:gd name="T47" fmla="*/ 27 h 222"/>
                <a:gd name="T48" fmla="*/ 3107 w 3107"/>
                <a:gd name="T49" fmla="*/ 27 h 222"/>
                <a:gd name="T50" fmla="*/ 3107 w 3107"/>
                <a:gd name="T51" fmla="*/ 37 h 222"/>
                <a:gd name="T52" fmla="*/ 1218 w 3107"/>
                <a:gd name="T53" fmla="*/ 37 h 222"/>
                <a:gd name="T54" fmla="*/ 1164 w 3107"/>
                <a:gd name="T55" fmla="*/ 26 h 222"/>
                <a:gd name="T56" fmla="*/ 1112 w 3107"/>
                <a:gd name="T57" fmla="*/ 18 h 222"/>
                <a:gd name="T58" fmla="*/ 1058 w 3107"/>
                <a:gd name="T59" fmla="*/ 12 h 222"/>
                <a:gd name="T60" fmla="*/ 1005 w 3107"/>
                <a:gd name="T61" fmla="*/ 9 h 222"/>
                <a:gd name="T62" fmla="*/ 953 w 3107"/>
                <a:gd name="T63" fmla="*/ 8 h 222"/>
                <a:gd name="T64" fmla="*/ 904 w 3107"/>
                <a:gd name="T65" fmla="*/ 10 h 222"/>
                <a:gd name="T66" fmla="*/ 856 w 3107"/>
                <a:gd name="T67" fmla="*/ 13 h 222"/>
                <a:gd name="T68" fmla="*/ 811 w 3107"/>
                <a:gd name="T69" fmla="*/ 19 h 222"/>
                <a:gd name="T70" fmla="*/ 767 w 3107"/>
                <a:gd name="T71" fmla="*/ 26 h 222"/>
                <a:gd name="T72" fmla="*/ 728 w 3107"/>
                <a:gd name="T73" fmla="*/ 34 h 222"/>
                <a:gd name="T74" fmla="*/ 692 w 3107"/>
                <a:gd name="T75" fmla="*/ 44 h 222"/>
                <a:gd name="T76" fmla="*/ 661 w 3107"/>
                <a:gd name="T77" fmla="*/ 55 h 222"/>
                <a:gd name="T78" fmla="*/ 634 w 3107"/>
                <a:gd name="T79" fmla="*/ 67 h 222"/>
                <a:gd name="T80" fmla="*/ 611 w 3107"/>
                <a:gd name="T81" fmla="*/ 81 h 222"/>
                <a:gd name="T82" fmla="*/ 594 w 3107"/>
                <a:gd name="T83" fmla="*/ 95 h 222"/>
                <a:gd name="T84" fmla="*/ 584 w 3107"/>
                <a:gd name="T85" fmla="*/ 110 h 222"/>
                <a:gd name="T86" fmla="*/ 0 w 3107"/>
                <a:gd name="T87" fmla="*/ 110 h 222"/>
                <a:gd name="T88" fmla="*/ 88 w 3107"/>
                <a:gd name="T89" fmla="*/ 52 h 222"/>
                <a:gd name="T90" fmla="*/ 288 w 3107"/>
                <a:gd name="T91" fmla="*/ 52 h 222"/>
                <a:gd name="T92" fmla="*/ 281 w 3107"/>
                <a:gd name="T93" fmla="*/ 62 h 222"/>
                <a:gd name="T94" fmla="*/ 270 w 3107"/>
                <a:gd name="T95" fmla="*/ 72 h 222"/>
                <a:gd name="T96" fmla="*/ 256 w 3107"/>
                <a:gd name="T97" fmla="*/ 84 h 222"/>
                <a:gd name="T98" fmla="*/ 236 w 3107"/>
                <a:gd name="T99" fmla="*/ 99 h 222"/>
                <a:gd name="T100" fmla="*/ 216 w 3107"/>
                <a:gd name="T101" fmla="*/ 99 h 2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107" h="222">
                  <a:moveTo>
                    <a:pt x="216" y="200"/>
                  </a:moveTo>
                  <a:lnTo>
                    <a:pt x="229" y="181"/>
                  </a:lnTo>
                  <a:lnTo>
                    <a:pt x="241" y="161"/>
                  </a:lnTo>
                  <a:lnTo>
                    <a:pt x="252" y="141"/>
                  </a:lnTo>
                  <a:lnTo>
                    <a:pt x="263" y="119"/>
                  </a:lnTo>
                  <a:lnTo>
                    <a:pt x="97" y="119"/>
                  </a:lnTo>
                  <a:lnTo>
                    <a:pt x="34" y="205"/>
                  </a:lnTo>
                  <a:lnTo>
                    <a:pt x="564" y="205"/>
                  </a:lnTo>
                  <a:lnTo>
                    <a:pt x="593" y="160"/>
                  </a:lnTo>
                  <a:lnTo>
                    <a:pt x="627" y="119"/>
                  </a:lnTo>
                  <a:lnTo>
                    <a:pt x="667" y="86"/>
                  </a:lnTo>
                  <a:lnTo>
                    <a:pt x="708" y="60"/>
                  </a:lnTo>
                  <a:lnTo>
                    <a:pt x="753" y="38"/>
                  </a:lnTo>
                  <a:lnTo>
                    <a:pt x="800" y="22"/>
                  </a:lnTo>
                  <a:lnTo>
                    <a:pt x="849" y="10"/>
                  </a:lnTo>
                  <a:lnTo>
                    <a:pt x="897" y="3"/>
                  </a:lnTo>
                  <a:lnTo>
                    <a:pt x="946" y="0"/>
                  </a:lnTo>
                  <a:lnTo>
                    <a:pt x="995" y="0"/>
                  </a:lnTo>
                  <a:lnTo>
                    <a:pt x="1040" y="3"/>
                  </a:lnTo>
                  <a:lnTo>
                    <a:pt x="1083" y="10"/>
                  </a:lnTo>
                  <a:lnTo>
                    <a:pt x="1124" y="19"/>
                  </a:lnTo>
                  <a:lnTo>
                    <a:pt x="1160" y="28"/>
                  </a:lnTo>
                  <a:lnTo>
                    <a:pt x="1191" y="41"/>
                  </a:lnTo>
                  <a:lnTo>
                    <a:pt x="1218" y="55"/>
                  </a:lnTo>
                  <a:lnTo>
                    <a:pt x="3107" y="55"/>
                  </a:lnTo>
                  <a:lnTo>
                    <a:pt x="3107" y="75"/>
                  </a:lnTo>
                  <a:lnTo>
                    <a:pt x="1218" y="75"/>
                  </a:lnTo>
                  <a:lnTo>
                    <a:pt x="1164" y="53"/>
                  </a:lnTo>
                  <a:lnTo>
                    <a:pt x="1112" y="36"/>
                  </a:lnTo>
                  <a:lnTo>
                    <a:pt x="1058" y="25"/>
                  </a:lnTo>
                  <a:lnTo>
                    <a:pt x="1005" y="19"/>
                  </a:lnTo>
                  <a:lnTo>
                    <a:pt x="953" y="17"/>
                  </a:lnTo>
                  <a:lnTo>
                    <a:pt x="904" y="21"/>
                  </a:lnTo>
                  <a:lnTo>
                    <a:pt x="856" y="27"/>
                  </a:lnTo>
                  <a:lnTo>
                    <a:pt x="811" y="38"/>
                  </a:lnTo>
                  <a:lnTo>
                    <a:pt x="767" y="52"/>
                  </a:lnTo>
                  <a:lnTo>
                    <a:pt x="728" y="69"/>
                  </a:lnTo>
                  <a:lnTo>
                    <a:pt x="692" y="89"/>
                  </a:lnTo>
                  <a:lnTo>
                    <a:pt x="661" y="111"/>
                  </a:lnTo>
                  <a:lnTo>
                    <a:pt x="634" y="136"/>
                  </a:lnTo>
                  <a:lnTo>
                    <a:pt x="611" y="164"/>
                  </a:lnTo>
                  <a:lnTo>
                    <a:pt x="594" y="192"/>
                  </a:lnTo>
                  <a:lnTo>
                    <a:pt x="584" y="222"/>
                  </a:lnTo>
                  <a:lnTo>
                    <a:pt x="0" y="222"/>
                  </a:lnTo>
                  <a:lnTo>
                    <a:pt x="88" y="105"/>
                  </a:lnTo>
                  <a:lnTo>
                    <a:pt x="288" y="105"/>
                  </a:lnTo>
                  <a:lnTo>
                    <a:pt x="281" y="125"/>
                  </a:lnTo>
                  <a:lnTo>
                    <a:pt x="270" y="145"/>
                  </a:lnTo>
                  <a:lnTo>
                    <a:pt x="256" y="169"/>
                  </a:lnTo>
                  <a:lnTo>
                    <a:pt x="236" y="199"/>
                  </a:lnTo>
                  <a:lnTo>
                    <a:pt x="216" y="20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26" name="Freeform 14">
              <a:extLst>
                <a:ext uri="{FF2B5EF4-FFF2-40B4-BE49-F238E27FC236}">
                  <a16:creationId xmlns:a16="http://schemas.microsoft.com/office/drawing/2014/main" xmlns="" id="{0BD97946-A2C5-4BAC-BBB4-2EE85E5DCC23}"/>
                </a:ext>
              </a:extLst>
            </p:cNvPr>
            <p:cNvSpPr>
              <a:spLocks/>
            </p:cNvSpPr>
            <p:nvPr/>
          </p:nvSpPr>
          <p:spPr bwMode="auto">
            <a:xfrm>
              <a:off x="3892" y="4318"/>
              <a:ext cx="2198" cy="52"/>
            </a:xfrm>
            <a:custGeom>
              <a:avLst/>
              <a:gdLst>
                <a:gd name="T0" fmla="*/ 308 w 2197"/>
                <a:gd name="T1" fmla="*/ 51 h 102"/>
                <a:gd name="T2" fmla="*/ 2197 w 2197"/>
                <a:gd name="T3" fmla="*/ 51 h 102"/>
                <a:gd name="T4" fmla="*/ 2197 w 2197"/>
                <a:gd name="T5" fmla="*/ 42 h 102"/>
                <a:gd name="T6" fmla="*/ 308 w 2197"/>
                <a:gd name="T7" fmla="*/ 42 h 102"/>
                <a:gd name="T8" fmla="*/ 288 w 2197"/>
                <a:gd name="T9" fmla="*/ 35 h 102"/>
                <a:gd name="T10" fmla="*/ 263 w 2197"/>
                <a:gd name="T11" fmla="*/ 28 h 102"/>
                <a:gd name="T12" fmla="*/ 234 w 2197"/>
                <a:gd name="T13" fmla="*/ 22 h 102"/>
                <a:gd name="T14" fmla="*/ 202 w 2197"/>
                <a:gd name="T15" fmla="*/ 14 h 102"/>
                <a:gd name="T16" fmla="*/ 167 w 2197"/>
                <a:gd name="T17" fmla="*/ 9 h 102"/>
                <a:gd name="T18" fmla="*/ 135 w 2197"/>
                <a:gd name="T19" fmla="*/ 4 h 102"/>
                <a:gd name="T20" fmla="*/ 104 w 2197"/>
                <a:gd name="T21" fmla="*/ 1 h 102"/>
                <a:gd name="T22" fmla="*/ 79 w 2197"/>
                <a:gd name="T23" fmla="*/ 0 h 102"/>
                <a:gd name="T24" fmla="*/ 67 w 2197"/>
                <a:gd name="T25" fmla="*/ 0 h 102"/>
                <a:gd name="T26" fmla="*/ 56 w 2197"/>
                <a:gd name="T27" fmla="*/ 0 h 102"/>
                <a:gd name="T28" fmla="*/ 43 w 2197"/>
                <a:gd name="T29" fmla="*/ 0 h 102"/>
                <a:gd name="T30" fmla="*/ 32 w 2197"/>
                <a:gd name="T31" fmla="*/ 0 h 102"/>
                <a:gd name="T32" fmla="*/ 21 w 2197"/>
                <a:gd name="T33" fmla="*/ 0 h 102"/>
                <a:gd name="T34" fmla="*/ 12 w 2197"/>
                <a:gd name="T35" fmla="*/ 1 h 102"/>
                <a:gd name="T36" fmla="*/ 5 w 2197"/>
                <a:gd name="T37" fmla="*/ 1 h 102"/>
                <a:gd name="T38" fmla="*/ 0 w 2197"/>
                <a:gd name="T39" fmla="*/ 2 h 102"/>
                <a:gd name="T40" fmla="*/ 11 w 2197"/>
                <a:gd name="T41" fmla="*/ 1 h 102"/>
                <a:gd name="T42" fmla="*/ 23 w 2197"/>
                <a:gd name="T43" fmla="*/ 1 h 102"/>
                <a:gd name="T44" fmla="*/ 38 w 2197"/>
                <a:gd name="T45" fmla="*/ 1 h 102"/>
                <a:gd name="T46" fmla="*/ 54 w 2197"/>
                <a:gd name="T47" fmla="*/ 2 h 102"/>
                <a:gd name="T48" fmla="*/ 70 w 2197"/>
                <a:gd name="T49" fmla="*/ 3 h 102"/>
                <a:gd name="T50" fmla="*/ 88 w 2197"/>
                <a:gd name="T51" fmla="*/ 4 h 102"/>
                <a:gd name="T52" fmla="*/ 106 w 2197"/>
                <a:gd name="T53" fmla="*/ 7 h 102"/>
                <a:gd name="T54" fmla="*/ 126 w 2197"/>
                <a:gd name="T55" fmla="*/ 9 h 102"/>
                <a:gd name="T56" fmla="*/ 148 w 2197"/>
                <a:gd name="T57" fmla="*/ 11 h 102"/>
                <a:gd name="T58" fmla="*/ 167 w 2197"/>
                <a:gd name="T59" fmla="*/ 15 h 102"/>
                <a:gd name="T60" fmla="*/ 191 w 2197"/>
                <a:gd name="T61" fmla="*/ 19 h 102"/>
                <a:gd name="T62" fmla="*/ 213 w 2197"/>
                <a:gd name="T63" fmla="*/ 25 h 102"/>
                <a:gd name="T64" fmla="*/ 236 w 2197"/>
                <a:gd name="T65" fmla="*/ 30 h 102"/>
                <a:gd name="T66" fmla="*/ 259 w 2197"/>
                <a:gd name="T67" fmla="*/ 36 h 102"/>
                <a:gd name="T68" fmla="*/ 285 w 2197"/>
                <a:gd name="T69" fmla="*/ 43 h 102"/>
                <a:gd name="T70" fmla="*/ 308 w 2197"/>
                <a:gd name="T71" fmla="*/ 51 h 1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97" h="102">
                  <a:moveTo>
                    <a:pt x="308" y="102"/>
                  </a:moveTo>
                  <a:lnTo>
                    <a:pt x="2197" y="102"/>
                  </a:lnTo>
                  <a:lnTo>
                    <a:pt x="2197" y="83"/>
                  </a:lnTo>
                  <a:lnTo>
                    <a:pt x="308" y="83"/>
                  </a:lnTo>
                  <a:lnTo>
                    <a:pt x="288" y="69"/>
                  </a:lnTo>
                  <a:lnTo>
                    <a:pt x="263" y="55"/>
                  </a:lnTo>
                  <a:lnTo>
                    <a:pt x="234" y="43"/>
                  </a:lnTo>
                  <a:lnTo>
                    <a:pt x="202" y="28"/>
                  </a:lnTo>
                  <a:lnTo>
                    <a:pt x="167" y="18"/>
                  </a:lnTo>
                  <a:lnTo>
                    <a:pt x="135" y="8"/>
                  </a:lnTo>
                  <a:lnTo>
                    <a:pt x="104" y="2"/>
                  </a:lnTo>
                  <a:lnTo>
                    <a:pt x="79" y="0"/>
                  </a:lnTo>
                  <a:lnTo>
                    <a:pt x="67" y="0"/>
                  </a:lnTo>
                  <a:lnTo>
                    <a:pt x="56" y="0"/>
                  </a:lnTo>
                  <a:lnTo>
                    <a:pt x="43" y="0"/>
                  </a:lnTo>
                  <a:lnTo>
                    <a:pt x="32" y="0"/>
                  </a:lnTo>
                  <a:lnTo>
                    <a:pt x="21" y="0"/>
                  </a:lnTo>
                  <a:lnTo>
                    <a:pt x="12" y="2"/>
                  </a:lnTo>
                  <a:lnTo>
                    <a:pt x="5" y="2"/>
                  </a:lnTo>
                  <a:lnTo>
                    <a:pt x="0" y="3"/>
                  </a:lnTo>
                  <a:lnTo>
                    <a:pt x="11" y="2"/>
                  </a:lnTo>
                  <a:lnTo>
                    <a:pt x="23" y="2"/>
                  </a:lnTo>
                  <a:lnTo>
                    <a:pt x="38" y="2"/>
                  </a:lnTo>
                  <a:lnTo>
                    <a:pt x="54" y="3"/>
                  </a:lnTo>
                  <a:lnTo>
                    <a:pt x="70" y="5"/>
                  </a:lnTo>
                  <a:lnTo>
                    <a:pt x="88" y="8"/>
                  </a:lnTo>
                  <a:lnTo>
                    <a:pt x="106" y="13"/>
                  </a:lnTo>
                  <a:lnTo>
                    <a:pt x="126" y="18"/>
                  </a:lnTo>
                  <a:lnTo>
                    <a:pt x="148" y="22"/>
                  </a:lnTo>
                  <a:lnTo>
                    <a:pt x="167" y="30"/>
                  </a:lnTo>
                  <a:lnTo>
                    <a:pt x="191" y="38"/>
                  </a:lnTo>
                  <a:lnTo>
                    <a:pt x="213" y="49"/>
                  </a:lnTo>
                  <a:lnTo>
                    <a:pt x="236" y="60"/>
                  </a:lnTo>
                  <a:lnTo>
                    <a:pt x="259" y="72"/>
                  </a:lnTo>
                  <a:lnTo>
                    <a:pt x="285" y="86"/>
                  </a:lnTo>
                  <a:lnTo>
                    <a:pt x="308" y="102"/>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27" name="Freeform 15">
              <a:extLst>
                <a:ext uri="{FF2B5EF4-FFF2-40B4-BE49-F238E27FC236}">
                  <a16:creationId xmlns:a16="http://schemas.microsoft.com/office/drawing/2014/main" xmlns="" id="{AA475074-29AC-4979-9986-5862D2AB9943}"/>
                </a:ext>
              </a:extLst>
            </p:cNvPr>
            <p:cNvSpPr>
              <a:spLocks/>
            </p:cNvSpPr>
            <p:nvPr/>
          </p:nvSpPr>
          <p:spPr bwMode="auto">
            <a:xfrm>
              <a:off x="2689" y="4304"/>
              <a:ext cx="3401" cy="223"/>
            </a:xfrm>
            <a:custGeom>
              <a:avLst/>
              <a:gdLst>
                <a:gd name="T0" fmla="*/ 1440 w 3401"/>
                <a:gd name="T1" fmla="*/ 10 h 453"/>
                <a:gd name="T2" fmla="*/ 1317 w 3401"/>
                <a:gd name="T3" fmla="*/ 0 h 453"/>
                <a:gd name="T4" fmla="*/ 1179 w 3401"/>
                <a:gd name="T5" fmla="*/ 5 h 453"/>
                <a:gd name="T6" fmla="*/ 1047 w 3401"/>
                <a:gd name="T7" fmla="*/ 34 h 453"/>
                <a:gd name="T8" fmla="*/ 986 w 3401"/>
                <a:gd name="T9" fmla="*/ 62 h 453"/>
                <a:gd name="T10" fmla="*/ 959 w 3401"/>
                <a:gd name="T11" fmla="*/ 84 h 453"/>
                <a:gd name="T12" fmla="*/ 569 w 3401"/>
                <a:gd name="T13" fmla="*/ 108 h 453"/>
                <a:gd name="T14" fmla="*/ 485 w 3401"/>
                <a:gd name="T15" fmla="*/ 149 h 453"/>
                <a:gd name="T16" fmla="*/ 364 w 3401"/>
                <a:gd name="T17" fmla="*/ 176 h 453"/>
                <a:gd name="T18" fmla="*/ 234 w 3401"/>
                <a:gd name="T19" fmla="*/ 189 h 453"/>
                <a:gd name="T20" fmla="*/ 119 w 3401"/>
                <a:gd name="T21" fmla="*/ 184 h 453"/>
                <a:gd name="T22" fmla="*/ 133 w 3401"/>
                <a:gd name="T23" fmla="*/ 158 h 453"/>
                <a:gd name="T24" fmla="*/ 56 w 3401"/>
                <a:gd name="T25" fmla="*/ 144 h 453"/>
                <a:gd name="T26" fmla="*/ 0 w 3401"/>
                <a:gd name="T27" fmla="*/ 176 h 453"/>
                <a:gd name="T28" fmla="*/ 30 w 3401"/>
                <a:gd name="T29" fmla="*/ 214 h 453"/>
                <a:gd name="T30" fmla="*/ 104 w 3401"/>
                <a:gd name="T31" fmla="*/ 225 h 453"/>
                <a:gd name="T32" fmla="*/ 220 w 3401"/>
                <a:gd name="T33" fmla="*/ 225 h 453"/>
                <a:gd name="T34" fmla="*/ 342 w 3401"/>
                <a:gd name="T35" fmla="*/ 212 h 453"/>
                <a:gd name="T36" fmla="*/ 441 w 3401"/>
                <a:gd name="T37" fmla="*/ 187 h 453"/>
                <a:gd name="T38" fmla="*/ 508 w 3401"/>
                <a:gd name="T39" fmla="*/ 158 h 453"/>
                <a:gd name="T40" fmla="*/ 550 w 3401"/>
                <a:gd name="T41" fmla="*/ 136 h 453"/>
                <a:gd name="T42" fmla="*/ 977 w 3401"/>
                <a:gd name="T43" fmla="*/ 163 h 453"/>
                <a:gd name="T44" fmla="*/ 1052 w 3401"/>
                <a:gd name="T45" fmla="*/ 199 h 453"/>
                <a:gd name="T46" fmla="*/ 1177 w 3401"/>
                <a:gd name="T47" fmla="*/ 193 h 453"/>
                <a:gd name="T48" fmla="*/ 1298 w 3401"/>
                <a:gd name="T49" fmla="*/ 141 h 453"/>
                <a:gd name="T50" fmla="*/ 1361 w 3401"/>
                <a:gd name="T51" fmla="*/ 125 h 453"/>
                <a:gd name="T52" fmla="*/ 1397 w 3401"/>
                <a:gd name="T53" fmla="*/ 133 h 453"/>
                <a:gd name="T54" fmla="*/ 1417 w 3401"/>
                <a:gd name="T55" fmla="*/ 148 h 453"/>
                <a:gd name="T56" fmla="*/ 1413 w 3401"/>
                <a:gd name="T57" fmla="*/ 130 h 453"/>
                <a:gd name="T58" fmla="*/ 1364 w 3401"/>
                <a:gd name="T59" fmla="*/ 118 h 453"/>
                <a:gd name="T60" fmla="*/ 1299 w 3401"/>
                <a:gd name="T61" fmla="*/ 128 h 453"/>
                <a:gd name="T62" fmla="*/ 1280 w 3401"/>
                <a:gd name="T63" fmla="*/ 113 h 453"/>
                <a:gd name="T64" fmla="*/ 1224 w 3401"/>
                <a:gd name="T65" fmla="*/ 73 h 453"/>
                <a:gd name="T66" fmla="*/ 1099 w 3401"/>
                <a:gd name="T67" fmla="*/ 79 h 453"/>
                <a:gd name="T68" fmla="*/ 1078 w 3401"/>
                <a:gd name="T69" fmla="*/ 126 h 453"/>
                <a:gd name="T70" fmla="*/ 1119 w 3401"/>
                <a:gd name="T71" fmla="*/ 133 h 453"/>
                <a:gd name="T72" fmla="*/ 1170 w 3401"/>
                <a:gd name="T73" fmla="*/ 125 h 453"/>
                <a:gd name="T74" fmla="*/ 1215 w 3401"/>
                <a:gd name="T75" fmla="*/ 143 h 453"/>
                <a:gd name="T76" fmla="*/ 1193 w 3401"/>
                <a:gd name="T77" fmla="*/ 176 h 453"/>
                <a:gd name="T78" fmla="*/ 1112 w 3401"/>
                <a:gd name="T79" fmla="*/ 193 h 453"/>
                <a:gd name="T80" fmla="*/ 1007 w 3401"/>
                <a:gd name="T81" fmla="*/ 171 h 453"/>
                <a:gd name="T82" fmla="*/ 961 w 3401"/>
                <a:gd name="T83" fmla="*/ 102 h 453"/>
                <a:gd name="T84" fmla="*/ 1031 w 3401"/>
                <a:gd name="T85" fmla="*/ 50 h 453"/>
                <a:gd name="T86" fmla="*/ 1125 w 3401"/>
                <a:gd name="T87" fmla="*/ 26 h 453"/>
                <a:gd name="T88" fmla="*/ 1225 w 3401"/>
                <a:gd name="T89" fmla="*/ 17 h 453"/>
                <a:gd name="T90" fmla="*/ 1343 w 3401"/>
                <a:gd name="T91" fmla="*/ 17 h 453"/>
                <a:gd name="T92" fmla="*/ 1460 w 3401"/>
                <a:gd name="T93" fmla="*/ 31 h 453"/>
                <a:gd name="T94" fmla="*/ 3401 w 3401"/>
                <a:gd name="T95" fmla="*/ 2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401" h="453">
                  <a:moveTo>
                    <a:pt x="1512" y="44"/>
                  </a:moveTo>
                  <a:lnTo>
                    <a:pt x="1490" y="36"/>
                  </a:lnTo>
                  <a:lnTo>
                    <a:pt x="1467" y="27"/>
                  </a:lnTo>
                  <a:lnTo>
                    <a:pt x="1440" y="20"/>
                  </a:lnTo>
                  <a:lnTo>
                    <a:pt x="1413" y="13"/>
                  </a:lnTo>
                  <a:lnTo>
                    <a:pt x="1382" y="8"/>
                  </a:lnTo>
                  <a:lnTo>
                    <a:pt x="1350" y="3"/>
                  </a:lnTo>
                  <a:lnTo>
                    <a:pt x="1317" y="0"/>
                  </a:lnTo>
                  <a:lnTo>
                    <a:pt x="1283" y="0"/>
                  </a:lnTo>
                  <a:lnTo>
                    <a:pt x="1249" y="2"/>
                  </a:lnTo>
                  <a:lnTo>
                    <a:pt x="1215" y="5"/>
                  </a:lnTo>
                  <a:lnTo>
                    <a:pt x="1179" y="11"/>
                  </a:lnTo>
                  <a:lnTo>
                    <a:pt x="1144" y="20"/>
                  </a:lnTo>
                  <a:lnTo>
                    <a:pt x="1110" y="33"/>
                  </a:lnTo>
                  <a:lnTo>
                    <a:pt x="1078" y="49"/>
                  </a:lnTo>
                  <a:lnTo>
                    <a:pt x="1047" y="69"/>
                  </a:lnTo>
                  <a:lnTo>
                    <a:pt x="1016" y="92"/>
                  </a:lnTo>
                  <a:lnTo>
                    <a:pt x="1006" y="103"/>
                  </a:lnTo>
                  <a:lnTo>
                    <a:pt x="995" y="114"/>
                  </a:lnTo>
                  <a:lnTo>
                    <a:pt x="986" y="125"/>
                  </a:lnTo>
                  <a:lnTo>
                    <a:pt x="977" y="136"/>
                  </a:lnTo>
                  <a:lnTo>
                    <a:pt x="970" y="147"/>
                  </a:lnTo>
                  <a:lnTo>
                    <a:pt x="964" y="158"/>
                  </a:lnTo>
                  <a:lnTo>
                    <a:pt x="959" y="169"/>
                  </a:lnTo>
                  <a:lnTo>
                    <a:pt x="955" y="180"/>
                  </a:lnTo>
                  <a:lnTo>
                    <a:pt x="955" y="177"/>
                  </a:lnTo>
                  <a:lnTo>
                    <a:pt x="569" y="177"/>
                  </a:lnTo>
                  <a:lnTo>
                    <a:pt x="569" y="217"/>
                  </a:lnTo>
                  <a:lnTo>
                    <a:pt x="553" y="239"/>
                  </a:lnTo>
                  <a:lnTo>
                    <a:pt x="533" y="261"/>
                  </a:lnTo>
                  <a:lnTo>
                    <a:pt x="510" y="280"/>
                  </a:lnTo>
                  <a:lnTo>
                    <a:pt x="485" y="298"/>
                  </a:lnTo>
                  <a:lnTo>
                    <a:pt x="456" y="314"/>
                  </a:lnTo>
                  <a:lnTo>
                    <a:pt x="427" y="330"/>
                  </a:lnTo>
                  <a:lnTo>
                    <a:pt x="396" y="342"/>
                  </a:lnTo>
                  <a:lnTo>
                    <a:pt x="364" y="353"/>
                  </a:lnTo>
                  <a:lnTo>
                    <a:pt x="331" y="362"/>
                  </a:lnTo>
                  <a:lnTo>
                    <a:pt x="299" y="370"/>
                  </a:lnTo>
                  <a:lnTo>
                    <a:pt x="267" y="375"/>
                  </a:lnTo>
                  <a:lnTo>
                    <a:pt x="234" y="378"/>
                  </a:lnTo>
                  <a:lnTo>
                    <a:pt x="203" y="379"/>
                  </a:lnTo>
                  <a:lnTo>
                    <a:pt x="173" y="378"/>
                  </a:lnTo>
                  <a:lnTo>
                    <a:pt x="146" y="375"/>
                  </a:lnTo>
                  <a:lnTo>
                    <a:pt x="119" y="369"/>
                  </a:lnTo>
                  <a:lnTo>
                    <a:pt x="133" y="361"/>
                  </a:lnTo>
                  <a:lnTo>
                    <a:pt x="140" y="348"/>
                  </a:lnTo>
                  <a:lnTo>
                    <a:pt x="139" y="333"/>
                  </a:lnTo>
                  <a:lnTo>
                    <a:pt x="133" y="317"/>
                  </a:lnTo>
                  <a:lnTo>
                    <a:pt x="121" y="301"/>
                  </a:lnTo>
                  <a:lnTo>
                    <a:pt x="103" y="292"/>
                  </a:lnTo>
                  <a:lnTo>
                    <a:pt x="81" y="286"/>
                  </a:lnTo>
                  <a:lnTo>
                    <a:pt x="56" y="289"/>
                  </a:lnTo>
                  <a:lnTo>
                    <a:pt x="32" y="298"/>
                  </a:lnTo>
                  <a:lnTo>
                    <a:pt x="14" y="314"/>
                  </a:lnTo>
                  <a:lnTo>
                    <a:pt x="5" y="333"/>
                  </a:lnTo>
                  <a:lnTo>
                    <a:pt x="0" y="353"/>
                  </a:lnTo>
                  <a:lnTo>
                    <a:pt x="2" y="375"/>
                  </a:lnTo>
                  <a:lnTo>
                    <a:pt x="7" y="395"/>
                  </a:lnTo>
                  <a:lnTo>
                    <a:pt x="18" y="414"/>
                  </a:lnTo>
                  <a:lnTo>
                    <a:pt x="30" y="428"/>
                  </a:lnTo>
                  <a:lnTo>
                    <a:pt x="43" y="436"/>
                  </a:lnTo>
                  <a:lnTo>
                    <a:pt x="61" y="442"/>
                  </a:lnTo>
                  <a:lnTo>
                    <a:pt x="81" y="447"/>
                  </a:lnTo>
                  <a:lnTo>
                    <a:pt x="104" y="450"/>
                  </a:lnTo>
                  <a:lnTo>
                    <a:pt x="131" y="453"/>
                  </a:lnTo>
                  <a:lnTo>
                    <a:pt x="158" y="453"/>
                  </a:lnTo>
                  <a:lnTo>
                    <a:pt x="189" y="451"/>
                  </a:lnTo>
                  <a:lnTo>
                    <a:pt x="220" y="450"/>
                  </a:lnTo>
                  <a:lnTo>
                    <a:pt x="250" y="445"/>
                  </a:lnTo>
                  <a:lnTo>
                    <a:pt x="281" y="440"/>
                  </a:lnTo>
                  <a:lnTo>
                    <a:pt x="312" y="433"/>
                  </a:lnTo>
                  <a:lnTo>
                    <a:pt x="342" y="425"/>
                  </a:lnTo>
                  <a:lnTo>
                    <a:pt x="369" y="414"/>
                  </a:lnTo>
                  <a:lnTo>
                    <a:pt x="396" y="403"/>
                  </a:lnTo>
                  <a:lnTo>
                    <a:pt x="420" y="389"/>
                  </a:lnTo>
                  <a:lnTo>
                    <a:pt x="441" y="375"/>
                  </a:lnTo>
                  <a:lnTo>
                    <a:pt x="461" y="359"/>
                  </a:lnTo>
                  <a:lnTo>
                    <a:pt x="477" y="345"/>
                  </a:lnTo>
                  <a:lnTo>
                    <a:pt x="494" y="330"/>
                  </a:lnTo>
                  <a:lnTo>
                    <a:pt x="508" y="317"/>
                  </a:lnTo>
                  <a:lnTo>
                    <a:pt x="521" y="305"/>
                  </a:lnTo>
                  <a:lnTo>
                    <a:pt x="532" y="292"/>
                  </a:lnTo>
                  <a:lnTo>
                    <a:pt x="541" y="281"/>
                  </a:lnTo>
                  <a:lnTo>
                    <a:pt x="550" y="272"/>
                  </a:lnTo>
                  <a:lnTo>
                    <a:pt x="550" y="273"/>
                  </a:lnTo>
                  <a:lnTo>
                    <a:pt x="953" y="273"/>
                  </a:lnTo>
                  <a:lnTo>
                    <a:pt x="962" y="300"/>
                  </a:lnTo>
                  <a:lnTo>
                    <a:pt x="977" y="326"/>
                  </a:lnTo>
                  <a:lnTo>
                    <a:pt x="993" y="348"/>
                  </a:lnTo>
                  <a:lnTo>
                    <a:pt x="1011" y="369"/>
                  </a:lnTo>
                  <a:lnTo>
                    <a:pt x="1031" y="386"/>
                  </a:lnTo>
                  <a:lnTo>
                    <a:pt x="1052" y="398"/>
                  </a:lnTo>
                  <a:lnTo>
                    <a:pt x="1074" y="406"/>
                  </a:lnTo>
                  <a:lnTo>
                    <a:pt x="1094" y="409"/>
                  </a:lnTo>
                  <a:lnTo>
                    <a:pt x="1137" y="403"/>
                  </a:lnTo>
                  <a:lnTo>
                    <a:pt x="1177" y="387"/>
                  </a:lnTo>
                  <a:lnTo>
                    <a:pt x="1213" y="362"/>
                  </a:lnTo>
                  <a:lnTo>
                    <a:pt x="1245" y="336"/>
                  </a:lnTo>
                  <a:lnTo>
                    <a:pt x="1272" y="308"/>
                  </a:lnTo>
                  <a:lnTo>
                    <a:pt x="1298" y="283"/>
                  </a:lnTo>
                  <a:lnTo>
                    <a:pt x="1317" y="264"/>
                  </a:lnTo>
                  <a:lnTo>
                    <a:pt x="1334" y="255"/>
                  </a:lnTo>
                  <a:lnTo>
                    <a:pt x="1348" y="253"/>
                  </a:lnTo>
                  <a:lnTo>
                    <a:pt x="1361" y="251"/>
                  </a:lnTo>
                  <a:lnTo>
                    <a:pt x="1371" y="253"/>
                  </a:lnTo>
                  <a:lnTo>
                    <a:pt x="1382" y="256"/>
                  </a:lnTo>
                  <a:lnTo>
                    <a:pt x="1391" y="261"/>
                  </a:lnTo>
                  <a:lnTo>
                    <a:pt x="1397" y="266"/>
                  </a:lnTo>
                  <a:lnTo>
                    <a:pt x="1400" y="272"/>
                  </a:lnTo>
                  <a:lnTo>
                    <a:pt x="1402" y="276"/>
                  </a:lnTo>
                  <a:lnTo>
                    <a:pt x="1406" y="287"/>
                  </a:lnTo>
                  <a:lnTo>
                    <a:pt x="1417" y="297"/>
                  </a:lnTo>
                  <a:lnTo>
                    <a:pt x="1424" y="297"/>
                  </a:lnTo>
                  <a:lnTo>
                    <a:pt x="1424" y="283"/>
                  </a:lnTo>
                  <a:lnTo>
                    <a:pt x="1420" y="272"/>
                  </a:lnTo>
                  <a:lnTo>
                    <a:pt x="1413" y="261"/>
                  </a:lnTo>
                  <a:lnTo>
                    <a:pt x="1404" y="253"/>
                  </a:lnTo>
                  <a:lnTo>
                    <a:pt x="1393" y="245"/>
                  </a:lnTo>
                  <a:lnTo>
                    <a:pt x="1379" y="241"/>
                  </a:lnTo>
                  <a:lnTo>
                    <a:pt x="1364" y="237"/>
                  </a:lnTo>
                  <a:lnTo>
                    <a:pt x="1348" y="237"/>
                  </a:lnTo>
                  <a:lnTo>
                    <a:pt x="1330" y="241"/>
                  </a:lnTo>
                  <a:lnTo>
                    <a:pt x="1310" y="248"/>
                  </a:lnTo>
                  <a:lnTo>
                    <a:pt x="1299" y="256"/>
                  </a:lnTo>
                  <a:lnTo>
                    <a:pt x="1290" y="264"/>
                  </a:lnTo>
                  <a:lnTo>
                    <a:pt x="1283" y="270"/>
                  </a:lnTo>
                  <a:lnTo>
                    <a:pt x="1281" y="248"/>
                  </a:lnTo>
                  <a:lnTo>
                    <a:pt x="1280" y="226"/>
                  </a:lnTo>
                  <a:lnTo>
                    <a:pt x="1272" y="203"/>
                  </a:lnTo>
                  <a:lnTo>
                    <a:pt x="1262" y="181"/>
                  </a:lnTo>
                  <a:lnTo>
                    <a:pt x="1247" y="162"/>
                  </a:lnTo>
                  <a:lnTo>
                    <a:pt x="1224" y="147"/>
                  </a:lnTo>
                  <a:lnTo>
                    <a:pt x="1195" y="139"/>
                  </a:lnTo>
                  <a:lnTo>
                    <a:pt x="1157" y="138"/>
                  </a:lnTo>
                  <a:lnTo>
                    <a:pt x="1123" y="145"/>
                  </a:lnTo>
                  <a:lnTo>
                    <a:pt x="1099" y="159"/>
                  </a:lnTo>
                  <a:lnTo>
                    <a:pt x="1083" y="181"/>
                  </a:lnTo>
                  <a:lnTo>
                    <a:pt x="1076" y="205"/>
                  </a:lnTo>
                  <a:lnTo>
                    <a:pt x="1074" y="230"/>
                  </a:lnTo>
                  <a:lnTo>
                    <a:pt x="1078" y="253"/>
                  </a:lnTo>
                  <a:lnTo>
                    <a:pt x="1085" y="272"/>
                  </a:lnTo>
                  <a:lnTo>
                    <a:pt x="1096" y="286"/>
                  </a:lnTo>
                  <a:lnTo>
                    <a:pt x="1108" y="275"/>
                  </a:lnTo>
                  <a:lnTo>
                    <a:pt x="1119" y="266"/>
                  </a:lnTo>
                  <a:lnTo>
                    <a:pt x="1132" y="258"/>
                  </a:lnTo>
                  <a:lnTo>
                    <a:pt x="1144" y="253"/>
                  </a:lnTo>
                  <a:lnTo>
                    <a:pt x="1157" y="250"/>
                  </a:lnTo>
                  <a:lnTo>
                    <a:pt x="1170" y="250"/>
                  </a:lnTo>
                  <a:lnTo>
                    <a:pt x="1182" y="255"/>
                  </a:lnTo>
                  <a:lnTo>
                    <a:pt x="1197" y="261"/>
                  </a:lnTo>
                  <a:lnTo>
                    <a:pt x="1207" y="272"/>
                  </a:lnTo>
                  <a:lnTo>
                    <a:pt x="1215" y="286"/>
                  </a:lnTo>
                  <a:lnTo>
                    <a:pt x="1215" y="301"/>
                  </a:lnTo>
                  <a:lnTo>
                    <a:pt x="1213" y="319"/>
                  </a:lnTo>
                  <a:lnTo>
                    <a:pt x="1206" y="336"/>
                  </a:lnTo>
                  <a:lnTo>
                    <a:pt x="1193" y="353"/>
                  </a:lnTo>
                  <a:lnTo>
                    <a:pt x="1179" y="365"/>
                  </a:lnTo>
                  <a:lnTo>
                    <a:pt x="1159" y="376"/>
                  </a:lnTo>
                  <a:lnTo>
                    <a:pt x="1135" y="383"/>
                  </a:lnTo>
                  <a:lnTo>
                    <a:pt x="1112" y="386"/>
                  </a:lnTo>
                  <a:lnTo>
                    <a:pt x="1085" y="384"/>
                  </a:lnTo>
                  <a:lnTo>
                    <a:pt x="1058" y="376"/>
                  </a:lnTo>
                  <a:lnTo>
                    <a:pt x="1033" y="362"/>
                  </a:lnTo>
                  <a:lnTo>
                    <a:pt x="1007" y="342"/>
                  </a:lnTo>
                  <a:lnTo>
                    <a:pt x="988" y="314"/>
                  </a:lnTo>
                  <a:lnTo>
                    <a:pt x="970" y="278"/>
                  </a:lnTo>
                  <a:lnTo>
                    <a:pt x="961" y="239"/>
                  </a:lnTo>
                  <a:lnTo>
                    <a:pt x="961" y="205"/>
                  </a:lnTo>
                  <a:lnTo>
                    <a:pt x="970" y="173"/>
                  </a:lnTo>
                  <a:lnTo>
                    <a:pt x="986" y="145"/>
                  </a:lnTo>
                  <a:lnTo>
                    <a:pt x="1006" y="120"/>
                  </a:lnTo>
                  <a:lnTo>
                    <a:pt x="1031" y="100"/>
                  </a:lnTo>
                  <a:lnTo>
                    <a:pt x="1060" y="81"/>
                  </a:lnTo>
                  <a:lnTo>
                    <a:pt x="1088" y="66"/>
                  </a:lnTo>
                  <a:lnTo>
                    <a:pt x="1105" y="59"/>
                  </a:lnTo>
                  <a:lnTo>
                    <a:pt x="1125" y="52"/>
                  </a:lnTo>
                  <a:lnTo>
                    <a:pt x="1148" y="47"/>
                  </a:lnTo>
                  <a:lnTo>
                    <a:pt x="1171" y="41"/>
                  </a:lnTo>
                  <a:lnTo>
                    <a:pt x="1198" y="38"/>
                  </a:lnTo>
                  <a:lnTo>
                    <a:pt x="1225" y="34"/>
                  </a:lnTo>
                  <a:lnTo>
                    <a:pt x="1254" y="31"/>
                  </a:lnTo>
                  <a:lnTo>
                    <a:pt x="1283" y="31"/>
                  </a:lnTo>
                  <a:lnTo>
                    <a:pt x="1312" y="31"/>
                  </a:lnTo>
                  <a:lnTo>
                    <a:pt x="1343" y="34"/>
                  </a:lnTo>
                  <a:lnTo>
                    <a:pt x="1371" y="39"/>
                  </a:lnTo>
                  <a:lnTo>
                    <a:pt x="1402" y="44"/>
                  </a:lnTo>
                  <a:lnTo>
                    <a:pt x="1431" y="52"/>
                  </a:lnTo>
                  <a:lnTo>
                    <a:pt x="1460" y="63"/>
                  </a:lnTo>
                  <a:lnTo>
                    <a:pt x="1487" y="75"/>
                  </a:lnTo>
                  <a:lnTo>
                    <a:pt x="1512" y="89"/>
                  </a:lnTo>
                  <a:lnTo>
                    <a:pt x="3401" y="89"/>
                  </a:lnTo>
                  <a:lnTo>
                    <a:pt x="3401" y="44"/>
                  </a:lnTo>
                  <a:lnTo>
                    <a:pt x="1512" y="4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28" name="Freeform 16">
              <a:extLst>
                <a:ext uri="{FF2B5EF4-FFF2-40B4-BE49-F238E27FC236}">
                  <a16:creationId xmlns:a16="http://schemas.microsoft.com/office/drawing/2014/main" xmlns="" id="{F9A0187A-A250-4AE2-AB61-D4464807D30A}"/>
                </a:ext>
              </a:extLst>
            </p:cNvPr>
            <p:cNvSpPr>
              <a:spLocks/>
            </p:cNvSpPr>
            <p:nvPr/>
          </p:nvSpPr>
          <p:spPr bwMode="auto">
            <a:xfrm>
              <a:off x="3972" y="4318"/>
              <a:ext cx="2118" cy="43"/>
            </a:xfrm>
            <a:custGeom>
              <a:avLst/>
              <a:gdLst>
                <a:gd name="T0" fmla="*/ 0 w 2118"/>
                <a:gd name="T1" fmla="*/ 0 h 83"/>
                <a:gd name="T2" fmla="*/ 29 w 2118"/>
                <a:gd name="T3" fmla="*/ 0 h 83"/>
                <a:gd name="T4" fmla="*/ 60 w 2118"/>
                <a:gd name="T5" fmla="*/ 2 h 83"/>
                <a:gd name="T6" fmla="*/ 88 w 2118"/>
                <a:gd name="T7" fmla="*/ 4 h 83"/>
                <a:gd name="T8" fmla="*/ 119 w 2118"/>
                <a:gd name="T9" fmla="*/ 7 h 83"/>
                <a:gd name="T10" fmla="*/ 148 w 2118"/>
                <a:gd name="T11" fmla="*/ 11 h 83"/>
                <a:gd name="T12" fmla="*/ 177 w 2118"/>
                <a:gd name="T13" fmla="*/ 16 h 83"/>
                <a:gd name="T14" fmla="*/ 204 w 2118"/>
                <a:gd name="T15" fmla="*/ 22 h 83"/>
                <a:gd name="T16" fmla="*/ 229 w 2118"/>
                <a:gd name="T17" fmla="*/ 29 h 83"/>
                <a:gd name="T18" fmla="*/ 2118 w 2118"/>
                <a:gd name="T19" fmla="*/ 29 h 83"/>
                <a:gd name="T20" fmla="*/ 2118 w 2118"/>
                <a:gd name="T21" fmla="*/ 42 h 83"/>
                <a:gd name="T22" fmla="*/ 229 w 2118"/>
                <a:gd name="T23" fmla="*/ 42 h 83"/>
                <a:gd name="T24" fmla="*/ 209 w 2118"/>
                <a:gd name="T25" fmla="*/ 35 h 83"/>
                <a:gd name="T26" fmla="*/ 184 w 2118"/>
                <a:gd name="T27" fmla="*/ 28 h 83"/>
                <a:gd name="T28" fmla="*/ 155 w 2118"/>
                <a:gd name="T29" fmla="*/ 22 h 83"/>
                <a:gd name="T30" fmla="*/ 123 w 2118"/>
                <a:gd name="T31" fmla="*/ 14 h 83"/>
                <a:gd name="T32" fmla="*/ 88 w 2118"/>
                <a:gd name="T33" fmla="*/ 9 h 83"/>
                <a:gd name="T34" fmla="*/ 56 w 2118"/>
                <a:gd name="T35" fmla="*/ 4 h 83"/>
                <a:gd name="T36" fmla="*/ 25 w 2118"/>
                <a:gd name="T37" fmla="*/ 1 h 83"/>
                <a:gd name="T38" fmla="*/ 0 w 2118"/>
                <a:gd name="T39" fmla="*/ 0 h 83"/>
                <a:gd name="T40" fmla="*/ 0 w 2118"/>
                <a:gd name="T41" fmla="*/ 0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18" h="83">
                  <a:moveTo>
                    <a:pt x="0" y="0"/>
                  </a:moveTo>
                  <a:lnTo>
                    <a:pt x="29" y="0"/>
                  </a:lnTo>
                  <a:lnTo>
                    <a:pt x="60" y="3"/>
                  </a:lnTo>
                  <a:lnTo>
                    <a:pt x="88" y="8"/>
                  </a:lnTo>
                  <a:lnTo>
                    <a:pt x="119" y="13"/>
                  </a:lnTo>
                  <a:lnTo>
                    <a:pt x="148" y="21"/>
                  </a:lnTo>
                  <a:lnTo>
                    <a:pt x="177" y="32"/>
                  </a:lnTo>
                  <a:lnTo>
                    <a:pt x="204" y="44"/>
                  </a:lnTo>
                  <a:lnTo>
                    <a:pt x="229" y="58"/>
                  </a:lnTo>
                  <a:lnTo>
                    <a:pt x="2118" y="58"/>
                  </a:lnTo>
                  <a:lnTo>
                    <a:pt x="2118" y="83"/>
                  </a:lnTo>
                  <a:lnTo>
                    <a:pt x="229" y="83"/>
                  </a:lnTo>
                  <a:lnTo>
                    <a:pt x="209" y="69"/>
                  </a:lnTo>
                  <a:lnTo>
                    <a:pt x="184" y="55"/>
                  </a:lnTo>
                  <a:lnTo>
                    <a:pt x="155" y="43"/>
                  </a:lnTo>
                  <a:lnTo>
                    <a:pt x="123" y="28"/>
                  </a:lnTo>
                  <a:lnTo>
                    <a:pt x="88" y="18"/>
                  </a:lnTo>
                  <a:lnTo>
                    <a:pt x="56" y="8"/>
                  </a:lnTo>
                  <a:lnTo>
                    <a:pt x="25" y="2"/>
                  </a:lnTo>
                  <a:lnTo>
                    <a:pt x="0"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29" name="Freeform 17">
              <a:extLst>
                <a:ext uri="{FF2B5EF4-FFF2-40B4-BE49-F238E27FC236}">
                  <a16:creationId xmlns:a16="http://schemas.microsoft.com/office/drawing/2014/main" xmlns="" id="{AE0CCEB7-3EA0-4216-9A23-A14431429B46}"/>
                </a:ext>
              </a:extLst>
            </p:cNvPr>
            <p:cNvSpPr>
              <a:spLocks/>
            </p:cNvSpPr>
            <p:nvPr/>
          </p:nvSpPr>
          <p:spPr bwMode="auto">
            <a:xfrm>
              <a:off x="3781" y="4380"/>
              <a:ext cx="170" cy="86"/>
            </a:xfrm>
            <a:custGeom>
              <a:avLst/>
              <a:gdLst>
                <a:gd name="T0" fmla="*/ 135 w 171"/>
                <a:gd name="T1" fmla="*/ 87 h 173"/>
                <a:gd name="T2" fmla="*/ 150 w 171"/>
                <a:gd name="T3" fmla="*/ 83 h 173"/>
                <a:gd name="T4" fmla="*/ 159 w 171"/>
                <a:gd name="T5" fmla="*/ 78 h 173"/>
                <a:gd name="T6" fmla="*/ 166 w 171"/>
                <a:gd name="T7" fmla="*/ 71 h 173"/>
                <a:gd name="T8" fmla="*/ 170 w 171"/>
                <a:gd name="T9" fmla="*/ 64 h 173"/>
                <a:gd name="T10" fmla="*/ 171 w 171"/>
                <a:gd name="T11" fmla="*/ 57 h 173"/>
                <a:gd name="T12" fmla="*/ 171 w 171"/>
                <a:gd name="T13" fmla="*/ 48 h 173"/>
                <a:gd name="T14" fmla="*/ 168 w 171"/>
                <a:gd name="T15" fmla="*/ 37 h 173"/>
                <a:gd name="T16" fmla="*/ 162 w 171"/>
                <a:gd name="T17" fmla="*/ 26 h 173"/>
                <a:gd name="T18" fmla="*/ 150 w 171"/>
                <a:gd name="T19" fmla="*/ 17 h 173"/>
                <a:gd name="T20" fmla="*/ 133 w 171"/>
                <a:gd name="T21" fmla="*/ 8 h 173"/>
                <a:gd name="T22" fmla="*/ 112 w 171"/>
                <a:gd name="T23" fmla="*/ 3 h 173"/>
                <a:gd name="T24" fmla="*/ 83 w 171"/>
                <a:gd name="T25" fmla="*/ 0 h 173"/>
                <a:gd name="T26" fmla="*/ 54 w 171"/>
                <a:gd name="T27" fmla="*/ 2 h 173"/>
                <a:gd name="T28" fmla="*/ 33 w 171"/>
                <a:gd name="T29" fmla="*/ 5 h 173"/>
                <a:gd name="T30" fmla="*/ 18 w 171"/>
                <a:gd name="T31" fmla="*/ 10 h 173"/>
                <a:gd name="T32" fmla="*/ 7 w 171"/>
                <a:gd name="T33" fmla="*/ 17 h 173"/>
                <a:gd name="T34" fmla="*/ 2 w 171"/>
                <a:gd name="T35" fmla="*/ 24 h 173"/>
                <a:gd name="T36" fmla="*/ 0 w 171"/>
                <a:gd name="T37" fmla="*/ 32 h 173"/>
                <a:gd name="T38" fmla="*/ 0 w 171"/>
                <a:gd name="T39" fmla="*/ 39 h 173"/>
                <a:gd name="T40" fmla="*/ 4 w 171"/>
                <a:gd name="T41" fmla="*/ 45 h 173"/>
                <a:gd name="T42" fmla="*/ 33 w 171"/>
                <a:gd name="T43" fmla="*/ 36 h 173"/>
                <a:gd name="T44" fmla="*/ 60 w 171"/>
                <a:gd name="T45" fmla="*/ 33 h 173"/>
                <a:gd name="T46" fmla="*/ 85 w 171"/>
                <a:gd name="T47" fmla="*/ 34 h 173"/>
                <a:gd name="T48" fmla="*/ 108 w 171"/>
                <a:gd name="T49" fmla="*/ 39 h 173"/>
                <a:gd name="T50" fmla="*/ 124 w 171"/>
                <a:gd name="T51" fmla="*/ 47 h 173"/>
                <a:gd name="T52" fmla="*/ 137 w 171"/>
                <a:gd name="T53" fmla="*/ 58 h 173"/>
                <a:gd name="T54" fmla="*/ 141 w 171"/>
                <a:gd name="T55" fmla="*/ 71 h 173"/>
                <a:gd name="T56" fmla="*/ 135 w 171"/>
                <a:gd name="T57" fmla="*/ 87 h 1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1" h="173">
                  <a:moveTo>
                    <a:pt x="135" y="173"/>
                  </a:moveTo>
                  <a:lnTo>
                    <a:pt x="150" y="166"/>
                  </a:lnTo>
                  <a:lnTo>
                    <a:pt x="159" y="155"/>
                  </a:lnTo>
                  <a:lnTo>
                    <a:pt x="166" y="142"/>
                  </a:lnTo>
                  <a:lnTo>
                    <a:pt x="170" y="128"/>
                  </a:lnTo>
                  <a:lnTo>
                    <a:pt x="171" y="114"/>
                  </a:lnTo>
                  <a:lnTo>
                    <a:pt x="171" y="95"/>
                  </a:lnTo>
                  <a:lnTo>
                    <a:pt x="168" y="73"/>
                  </a:lnTo>
                  <a:lnTo>
                    <a:pt x="162" y="52"/>
                  </a:lnTo>
                  <a:lnTo>
                    <a:pt x="150" y="33"/>
                  </a:lnTo>
                  <a:lnTo>
                    <a:pt x="133" y="16"/>
                  </a:lnTo>
                  <a:lnTo>
                    <a:pt x="112" y="5"/>
                  </a:lnTo>
                  <a:lnTo>
                    <a:pt x="83" y="0"/>
                  </a:lnTo>
                  <a:lnTo>
                    <a:pt x="54" y="3"/>
                  </a:lnTo>
                  <a:lnTo>
                    <a:pt x="33" y="9"/>
                  </a:lnTo>
                  <a:lnTo>
                    <a:pt x="18" y="20"/>
                  </a:lnTo>
                  <a:lnTo>
                    <a:pt x="7" y="33"/>
                  </a:lnTo>
                  <a:lnTo>
                    <a:pt x="2" y="47"/>
                  </a:lnTo>
                  <a:lnTo>
                    <a:pt x="0" y="63"/>
                  </a:lnTo>
                  <a:lnTo>
                    <a:pt x="0" y="77"/>
                  </a:lnTo>
                  <a:lnTo>
                    <a:pt x="4" y="89"/>
                  </a:lnTo>
                  <a:lnTo>
                    <a:pt x="33" y="72"/>
                  </a:lnTo>
                  <a:lnTo>
                    <a:pt x="60" y="66"/>
                  </a:lnTo>
                  <a:lnTo>
                    <a:pt x="85" y="67"/>
                  </a:lnTo>
                  <a:lnTo>
                    <a:pt x="108" y="77"/>
                  </a:lnTo>
                  <a:lnTo>
                    <a:pt x="124" y="94"/>
                  </a:lnTo>
                  <a:lnTo>
                    <a:pt x="137" y="116"/>
                  </a:lnTo>
                  <a:lnTo>
                    <a:pt x="141" y="142"/>
                  </a:lnTo>
                  <a:lnTo>
                    <a:pt x="135" y="173"/>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30" name="Freeform 18">
              <a:extLst>
                <a:ext uri="{FF2B5EF4-FFF2-40B4-BE49-F238E27FC236}">
                  <a16:creationId xmlns:a16="http://schemas.microsoft.com/office/drawing/2014/main" xmlns="" id="{27DF9ACD-0780-467C-9AA4-5C17BE1C0561}"/>
                </a:ext>
              </a:extLst>
            </p:cNvPr>
            <p:cNvSpPr>
              <a:spLocks/>
            </p:cNvSpPr>
            <p:nvPr/>
          </p:nvSpPr>
          <p:spPr bwMode="auto">
            <a:xfrm>
              <a:off x="3250" y="4423"/>
              <a:ext cx="387" cy="10"/>
            </a:xfrm>
            <a:custGeom>
              <a:avLst/>
              <a:gdLst>
                <a:gd name="T0" fmla="*/ 0 w 388"/>
                <a:gd name="T1" fmla="*/ 10 h 21"/>
                <a:gd name="T2" fmla="*/ 4 w 388"/>
                <a:gd name="T3" fmla="*/ 7 h 21"/>
                <a:gd name="T4" fmla="*/ 7 w 388"/>
                <a:gd name="T5" fmla="*/ 4 h 21"/>
                <a:gd name="T6" fmla="*/ 11 w 388"/>
                <a:gd name="T7" fmla="*/ 2 h 21"/>
                <a:gd name="T8" fmla="*/ 13 w 388"/>
                <a:gd name="T9" fmla="*/ 0 h 21"/>
                <a:gd name="T10" fmla="*/ 384 w 388"/>
                <a:gd name="T11" fmla="*/ 0 h 21"/>
                <a:gd name="T12" fmla="*/ 386 w 388"/>
                <a:gd name="T13" fmla="*/ 2 h 21"/>
                <a:gd name="T14" fmla="*/ 386 w 388"/>
                <a:gd name="T15" fmla="*/ 5 h 21"/>
                <a:gd name="T16" fmla="*/ 386 w 388"/>
                <a:gd name="T17" fmla="*/ 7 h 21"/>
                <a:gd name="T18" fmla="*/ 388 w 388"/>
                <a:gd name="T19" fmla="*/ 10 h 21"/>
                <a:gd name="T20" fmla="*/ 0 w 388"/>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8" h="21">
                  <a:moveTo>
                    <a:pt x="0" y="21"/>
                  </a:moveTo>
                  <a:lnTo>
                    <a:pt x="4" y="14"/>
                  </a:lnTo>
                  <a:lnTo>
                    <a:pt x="7" y="8"/>
                  </a:lnTo>
                  <a:lnTo>
                    <a:pt x="11" y="4"/>
                  </a:lnTo>
                  <a:lnTo>
                    <a:pt x="13" y="0"/>
                  </a:lnTo>
                  <a:lnTo>
                    <a:pt x="384" y="0"/>
                  </a:lnTo>
                  <a:lnTo>
                    <a:pt x="386" y="5"/>
                  </a:lnTo>
                  <a:lnTo>
                    <a:pt x="386" y="10"/>
                  </a:lnTo>
                  <a:lnTo>
                    <a:pt x="386" y="14"/>
                  </a:lnTo>
                  <a:lnTo>
                    <a:pt x="388" y="21"/>
                  </a:lnTo>
                  <a:lnTo>
                    <a:pt x="0" y="2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31" name="Freeform 19">
              <a:extLst>
                <a:ext uri="{FF2B5EF4-FFF2-40B4-BE49-F238E27FC236}">
                  <a16:creationId xmlns:a16="http://schemas.microsoft.com/office/drawing/2014/main" xmlns="" id="{DFD5D433-2F6E-4DCA-95BF-F149260B2137}"/>
                </a:ext>
              </a:extLst>
            </p:cNvPr>
            <p:cNvSpPr>
              <a:spLocks/>
            </p:cNvSpPr>
            <p:nvPr/>
          </p:nvSpPr>
          <p:spPr bwMode="auto">
            <a:xfrm>
              <a:off x="2715" y="4456"/>
              <a:ext cx="282" cy="67"/>
            </a:xfrm>
            <a:custGeom>
              <a:avLst/>
              <a:gdLst>
                <a:gd name="T0" fmla="*/ 43 w 281"/>
                <a:gd name="T1" fmla="*/ 21 h 136"/>
                <a:gd name="T2" fmla="*/ 50 w 281"/>
                <a:gd name="T3" fmla="*/ 24 h 136"/>
                <a:gd name="T4" fmla="*/ 61 w 281"/>
                <a:gd name="T5" fmla="*/ 26 h 136"/>
                <a:gd name="T6" fmla="*/ 70 w 281"/>
                <a:gd name="T7" fmla="*/ 25 h 136"/>
                <a:gd name="T8" fmla="*/ 79 w 281"/>
                <a:gd name="T9" fmla="*/ 21 h 136"/>
                <a:gd name="T10" fmla="*/ 83 w 281"/>
                <a:gd name="T11" fmla="*/ 14 h 136"/>
                <a:gd name="T12" fmla="*/ 77 w 281"/>
                <a:gd name="T13" fmla="*/ 7 h 136"/>
                <a:gd name="T14" fmla="*/ 63 w 281"/>
                <a:gd name="T15" fmla="*/ 1 h 136"/>
                <a:gd name="T16" fmla="*/ 39 w 281"/>
                <a:gd name="T17" fmla="*/ 0 h 136"/>
                <a:gd name="T18" fmla="*/ 16 w 281"/>
                <a:gd name="T19" fmla="*/ 6 h 136"/>
                <a:gd name="T20" fmla="*/ 3 w 281"/>
                <a:gd name="T21" fmla="*/ 14 h 136"/>
                <a:gd name="T22" fmla="*/ 0 w 281"/>
                <a:gd name="T23" fmla="*/ 26 h 136"/>
                <a:gd name="T24" fmla="*/ 9 w 281"/>
                <a:gd name="T25" fmla="*/ 38 h 136"/>
                <a:gd name="T26" fmla="*/ 18 w 281"/>
                <a:gd name="T27" fmla="*/ 44 h 136"/>
                <a:gd name="T28" fmla="*/ 30 w 281"/>
                <a:gd name="T29" fmla="*/ 49 h 136"/>
                <a:gd name="T30" fmla="*/ 45 w 281"/>
                <a:gd name="T31" fmla="*/ 55 h 136"/>
                <a:gd name="T32" fmla="*/ 61 w 281"/>
                <a:gd name="T33" fmla="*/ 59 h 136"/>
                <a:gd name="T34" fmla="*/ 79 w 281"/>
                <a:gd name="T35" fmla="*/ 63 h 136"/>
                <a:gd name="T36" fmla="*/ 101 w 281"/>
                <a:gd name="T37" fmla="*/ 66 h 136"/>
                <a:gd name="T38" fmla="*/ 122 w 281"/>
                <a:gd name="T39" fmla="*/ 67 h 136"/>
                <a:gd name="T40" fmla="*/ 146 w 281"/>
                <a:gd name="T41" fmla="*/ 68 h 136"/>
                <a:gd name="T42" fmla="*/ 162 w 281"/>
                <a:gd name="T43" fmla="*/ 68 h 136"/>
                <a:gd name="T44" fmla="*/ 182 w 281"/>
                <a:gd name="T45" fmla="*/ 67 h 136"/>
                <a:gd name="T46" fmla="*/ 200 w 281"/>
                <a:gd name="T47" fmla="*/ 67 h 136"/>
                <a:gd name="T48" fmla="*/ 220 w 281"/>
                <a:gd name="T49" fmla="*/ 65 h 136"/>
                <a:gd name="T50" fmla="*/ 238 w 281"/>
                <a:gd name="T51" fmla="*/ 64 h 136"/>
                <a:gd name="T52" fmla="*/ 254 w 281"/>
                <a:gd name="T53" fmla="*/ 63 h 136"/>
                <a:gd name="T54" fmla="*/ 268 w 281"/>
                <a:gd name="T55" fmla="*/ 61 h 136"/>
                <a:gd name="T56" fmla="*/ 281 w 281"/>
                <a:gd name="T57" fmla="*/ 60 h 136"/>
                <a:gd name="T58" fmla="*/ 258 w 281"/>
                <a:gd name="T59" fmla="*/ 60 h 136"/>
                <a:gd name="T60" fmla="*/ 232 w 281"/>
                <a:gd name="T61" fmla="*/ 60 h 136"/>
                <a:gd name="T62" fmla="*/ 207 w 281"/>
                <a:gd name="T63" fmla="*/ 60 h 136"/>
                <a:gd name="T64" fmla="*/ 182 w 281"/>
                <a:gd name="T65" fmla="*/ 60 h 136"/>
                <a:gd name="T66" fmla="*/ 157 w 281"/>
                <a:gd name="T67" fmla="*/ 60 h 136"/>
                <a:gd name="T68" fmla="*/ 131 w 281"/>
                <a:gd name="T69" fmla="*/ 57 h 136"/>
                <a:gd name="T70" fmla="*/ 106 w 281"/>
                <a:gd name="T71" fmla="*/ 55 h 136"/>
                <a:gd name="T72" fmla="*/ 85 w 281"/>
                <a:gd name="T73" fmla="*/ 51 h 136"/>
                <a:gd name="T74" fmla="*/ 67 w 281"/>
                <a:gd name="T75" fmla="*/ 46 h 136"/>
                <a:gd name="T76" fmla="*/ 52 w 281"/>
                <a:gd name="T77" fmla="*/ 42 h 136"/>
                <a:gd name="T78" fmla="*/ 41 w 281"/>
                <a:gd name="T79" fmla="*/ 37 h 136"/>
                <a:gd name="T80" fmla="*/ 34 w 281"/>
                <a:gd name="T81" fmla="*/ 31 h 136"/>
                <a:gd name="T82" fmla="*/ 29 w 281"/>
                <a:gd name="T83" fmla="*/ 27 h 136"/>
                <a:gd name="T84" fmla="*/ 27 w 281"/>
                <a:gd name="T85" fmla="*/ 23 h 136"/>
                <a:gd name="T86" fmla="*/ 27 w 281"/>
                <a:gd name="T87" fmla="*/ 19 h 136"/>
                <a:gd name="T88" fmla="*/ 30 w 281"/>
                <a:gd name="T89" fmla="*/ 16 h 136"/>
                <a:gd name="T90" fmla="*/ 34 w 281"/>
                <a:gd name="T91" fmla="*/ 14 h 136"/>
                <a:gd name="T92" fmla="*/ 38 w 281"/>
                <a:gd name="T93" fmla="*/ 13 h 136"/>
                <a:gd name="T94" fmla="*/ 41 w 281"/>
                <a:gd name="T95" fmla="*/ 12 h 136"/>
                <a:gd name="T96" fmla="*/ 45 w 281"/>
                <a:gd name="T97" fmla="*/ 13 h 136"/>
                <a:gd name="T98" fmla="*/ 39 w 281"/>
                <a:gd name="T99" fmla="*/ 14 h 136"/>
                <a:gd name="T100" fmla="*/ 39 w 281"/>
                <a:gd name="T101" fmla="*/ 17 h 136"/>
                <a:gd name="T102" fmla="*/ 39 w 281"/>
                <a:gd name="T103" fmla="*/ 19 h 136"/>
                <a:gd name="T104" fmla="*/ 43 w 281"/>
                <a:gd name="T105" fmla="*/ 21 h 1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1" h="136">
                  <a:moveTo>
                    <a:pt x="43" y="42"/>
                  </a:moveTo>
                  <a:lnTo>
                    <a:pt x="50" y="48"/>
                  </a:lnTo>
                  <a:lnTo>
                    <a:pt x="61" y="51"/>
                  </a:lnTo>
                  <a:lnTo>
                    <a:pt x="70" y="50"/>
                  </a:lnTo>
                  <a:lnTo>
                    <a:pt x="79" y="42"/>
                  </a:lnTo>
                  <a:lnTo>
                    <a:pt x="83" y="28"/>
                  </a:lnTo>
                  <a:lnTo>
                    <a:pt x="77" y="14"/>
                  </a:lnTo>
                  <a:lnTo>
                    <a:pt x="63" y="2"/>
                  </a:lnTo>
                  <a:lnTo>
                    <a:pt x="39" y="0"/>
                  </a:lnTo>
                  <a:lnTo>
                    <a:pt x="16" y="11"/>
                  </a:lnTo>
                  <a:lnTo>
                    <a:pt x="3" y="28"/>
                  </a:lnTo>
                  <a:lnTo>
                    <a:pt x="0" y="51"/>
                  </a:lnTo>
                  <a:lnTo>
                    <a:pt x="9" y="76"/>
                  </a:lnTo>
                  <a:lnTo>
                    <a:pt x="18" y="87"/>
                  </a:lnTo>
                  <a:lnTo>
                    <a:pt x="30" y="98"/>
                  </a:lnTo>
                  <a:lnTo>
                    <a:pt x="45" y="109"/>
                  </a:lnTo>
                  <a:lnTo>
                    <a:pt x="61" y="117"/>
                  </a:lnTo>
                  <a:lnTo>
                    <a:pt x="79" y="125"/>
                  </a:lnTo>
                  <a:lnTo>
                    <a:pt x="101" y="131"/>
                  </a:lnTo>
                  <a:lnTo>
                    <a:pt x="122" y="134"/>
                  </a:lnTo>
                  <a:lnTo>
                    <a:pt x="146" y="136"/>
                  </a:lnTo>
                  <a:lnTo>
                    <a:pt x="162" y="136"/>
                  </a:lnTo>
                  <a:lnTo>
                    <a:pt x="182" y="134"/>
                  </a:lnTo>
                  <a:lnTo>
                    <a:pt x="200" y="133"/>
                  </a:lnTo>
                  <a:lnTo>
                    <a:pt x="220" y="130"/>
                  </a:lnTo>
                  <a:lnTo>
                    <a:pt x="238" y="128"/>
                  </a:lnTo>
                  <a:lnTo>
                    <a:pt x="254" y="125"/>
                  </a:lnTo>
                  <a:lnTo>
                    <a:pt x="268" y="122"/>
                  </a:lnTo>
                  <a:lnTo>
                    <a:pt x="281" y="119"/>
                  </a:lnTo>
                  <a:lnTo>
                    <a:pt x="258" y="120"/>
                  </a:lnTo>
                  <a:lnTo>
                    <a:pt x="232" y="120"/>
                  </a:lnTo>
                  <a:lnTo>
                    <a:pt x="207" y="120"/>
                  </a:lnTo>
                  <a:lnTo>
                    <a:pt x="182" y="120"/>
                  </a:lnTo>
                  <a:lnTo>
                    <a:pt x="157" y="119"/>
                  </a:lnTo>
                  <a:lnTo>
                    <a:pt x="131" y="114"/>
                  </a:lnTo>
                  <a:lnTo>
                    <a:pt x="106" y="109"/>
                  </a:lnTo>
                  <a:lnTo>
                    <a:pt x="85" y="101"/>
                  </a:lnTo>
                  <a:lnTo>
                    <a:pt x="67" y="92"/>
                  </a:lnTo>
                  <a:lnTo>
                    <a:pt x="52" y="83"/>
                  </a:lnTo>
                  <a:lnTo>
                    <a:pt x="41" y="73"/>
                  </a:lnTo>
                  <a:lnTo>
                    <a:pt x="34" y="62"/>
                  </a:lnTo>
                  <a:lnTo>
                    <a:pt x="29" y="53"/>
                  </a:lnTo>
                  <a:lnTo>
                    <a:pt x="27" y="45"/>
                  </a:lnTo>
                  <a:lnTo>
                    <a:pt x="27" y="37"/>
                  </a:lnTo>
                  <a:lnTo>
                    <a:pt x="30" y="31"/>
                  </a:lnTo>
                  <a:lnTo>
                    <a:pt x="34" y="27"/>
                  </a:lnTo>
                  <a:lnTo>
                    <a:pt x="38" y="25"/>
                  </a:lnTo>
                  <a:lnTo>
                    <a:pt x="41" y="23"/>
                  </a:lnTo>
                  <a:lnTo>
                    <a:pt x="45" y="25"/>
                  </a:lnTo>
                  <a:lnTo>
                    <a:pt x="39" y="28"/>
                  </a:lnTo>
                  <a:lnTo>
                    <a:pt x="39" y="33"/>
                  </a:lnTo>
                  <a:lnTo>
                    <a:pt x="39" y="37"/>
                  </a:lnTo>
                  <a:lnTo>
                    <a:pt x="43" y="42"/>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32" name="Freeform 20">
              <a:extLst>
                <a:ext uri="{FF2B5EF4-FFF2-40B4-BE49-F238E27FC236}">
                  <a16:creationId xmlns:a16="http://schemas.microsoft.com/office/drawing/2014/main" xmlns="" id="{720964E2-3A47-47EA-883A-52DFAAAA2736}"/>
                </a:ext>
              </a:extLst>
            </p:cNvPr>
            <p:cNvSpPr>
              <a:spLocks/>
            </p:cNvSpPr>
            <p:nvPr/>
          </p:nvSpPr>
          <p:spPr bwMode="auto">
            <a:xfrm>
              <a:off x="1799" y="4722"/>
              <a:ext cx="219" cy="219"/>
            </a:xfrm>
            <a:custGeom>
              <a:avLst/>
              <a:gdLst>
                <a:gd name="T0" fmla="*/ 0 w 218"/>
                <a:gd name="T1" fmla="*/ 210 h 436"/>
                <a:gd name="T2" fmla="*/ 60 w 218"/>
                <a:gd name="T3" fmla="*/ 189 h 436"/>
                <a:gd name="T4" fmla="*/ 107 w 218"/>
                <a:gd name="T5" fmla="*/ 166 h 436"/>
                <a:gd name="T6" fmla="*/ 143 w 218"/>
                <a:gd name="T7" fmla="*/ 141 h 436"/>
                <a:gd name="T8" fmla="*/ 168 w 218"/>
                <a:gd name="T9" fmla="*/ 114 h 436"/>
                <a:gd name="T10" fmla="*/ 184 w 218"/>
                <a:gd name="T11" fmla="*/ 86 h 436"/>
                <a:gd name="T12" fmla="*/ 193 w 218"/>
                <a:gd name="T13" fmla="*/ 58 h 436"/>
                <a:gd name="T14" fmla="*/ 197 w 218"/>
                <a:gd name="T15" fmla="*/ 29 h 436"/>
                <a:gd name="T16" fmla="*/ 198 w 218"/>
                <a:gd name="T17" fmla="*/ 0 h 436"/>
                <a:gd name="T18" fmla="*/ 218 w 218"/>
                <a:gd name="T19" fmla="*/ 0 h 436"/>
                <a:gd name="T20" fmla="*/ 218 w 218"/>
                <a:gd name="T21" fmla="*/ 30 h 436"/>
                <a:gd name="T22" fmla="*/ 215 w 218"/>
                <a:gd name="T23" fmla="*/ 61 h 436"/>
                <a:gd name="T24" fmla="*/ 202 w 218"/>
                <a:gd name="T25" fmla="*/ 90 h 436"/>
                <a:gd name="T26" fmla="*/ 184 w 218"/>
                <a:gd name="T27" fmla="*/ 119 h 436"/>
                <a:gd name="T28" fmla="*/ 159 w 218"/>
                <a:gd name="T29" fmla="*/ 146 h 436"/>
                <a:gd name="T30" fmla="*/ 123 w 218"/>
                <a:gd name="T31" fmla="*/ 171 h 436"/>
                <a:gd name="T32" fmla="*/ 78 w 218"/>
                <a:gd name="T33" fmla="*/ 193 h 436"/>
                <a:gd name="T34" fmla="*/ 24 w 218"/>
                <a:gd name="T35" fmla="*/ 212 h 436"/>
                <a:gd name="T36" fmla="*/ 16 w 218"/>
                <a:gd name="T37" fmla="*/ 214 h 436"/>
                <a:gd name="T38" fmla="*/ 11 w 218"/>
                <a:gd name="T39" fmla="*/ 215 h 436"/>
                <a:gd name="T40" fmla="*/ 6 w 218"/>
                <a:gd name="T41" fmla="*/ 217 h 436"/>
                <a:gd name="T42" fmla="*/ 0 w 218"/>
                <a:gd name="T43" fmla="*/ 218 h 436"/>
                <a:gd name="T44" fmla="*/ 0 w 218"/>
                <a:gd name="T45" fmla="*/ 210 h 4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8" h="436">
                  <a:moveTo>
                    <a:pt x="0" y="419"/>
                  </a:moveTo>
                  <a:lnTo>
                    <a:pt x="60" y="378"/>
                  </a:lnTo>
                  <a:lnTo>
                    <a:pt x="107" y="331"/>
                  </a:lnTo>
                  <a:lnTo>
                    <a:pt x="143" y="281"/>
                  </a:lnTo>
                  <a:lnTo>
                    <a:pt x="168" y="228"/>
                  </a:lnTo>
                  <a:lnTo>
                    <a:pt x="184" y="172"/>
                  </a:lnTo>
                  <a:lnTo>
                    <a:pt x="193" y="116"/>
                  </a:lnTo>
                  <a:lnTo>
                    <a:pt x="197" y="58"/>
                  </a:lnTo>
                  <a:lnTo>
                    <a:pt x="198" y="0"/>
                  </a:lnTo>
                  <a:lnTo>
                    <a:pt x="218" y="0"/>
                  </a:lnTo>
                  <a:lnTo>
                    <a:pt x="218" y="60"/>
                  </a:lnTo>
                  <a:lnTo>
                    <a:pt x="215" y="121"/>
                  </a:lnTo>
                  <a:lnTo>
                    <a:pt x="202" y="180"/>
                  </a:lnTo>
                  <a:lnTo>
                    <a:pt x="184" y="238"/>
                  </a:lnTo>
                  <a:lnTo>
                    <a:pt x="159" y="291"/>
                  </a:lnTo>
                  <a:lnTo>
                    <a:pt x="123" y="341"/>
                  </a:lnTo>
                  <a:lnTo>
                    <a:pt x="78" y="386"/>
                  </a:lnTo>
                  <a:lnTo>
                    <a:pt x="24" y="423"/>
                  </a:lnTo>
                  <a:lnTo>
                    <a:pt x="16" y="427"/>
                  </a:lnTo>
                  <a:lnTo>
                    <a:pt x="11" y="430"/>
                  </a:lnTo>
                  <a:lnTo>
                    <a:pt x="6" y="433"/>
                  </a:lnTo>
                  <a:lnTo>
                    <a:pt x="0" y="436"/>
                  </a:lnTo>
                  <a:lnTo>
                    <a:pt x="0" y="41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33" name="Freeform 21">
              <a:extLst>
                <a:ext uri="{FF2B5EF4-FFF2-40B4-BE49-F238E27FC236}">
                  <a16:creationId xmlns:a16="http://schemas.microsoft.com/office/drawing/2014/main" xmlns="" id="{471CFF65-9753-42B3-AD43-75FFEA473F11}"/>
                </a:ext>
              </a:extLst>
            </p:cNvPr>
            <p:cNvSpPr>
              <a:spLocks/>
            </p:cNvSpPr>
            <p:nvPr/>
          </p:nvSpPr>
          <p:spPr bwMode="auto">
            <a:xfrm>
              <a:off x="1568" y="4841"/>
              <a:ext cx="255" cy="936"/>
            </a:xfrm>
            <a:custGeom>
              <a:avLst/>
              <a:gdLst>
                <a:gd name="T0" fmla="*/ 231 w 256"/>
                <a:gd name="T1" fmla="*/ 93 h 1878"/>
                <a:gd name="T2" fmla="*/ 220 w 256"/>
                <a:gd name="T3" fmla="*/ 96 h 1878"/>
                <a:gd name="T4" fmla="*/ 210 w 256"/>
                <a:gd name="T5" fmla="*/ 98 h 1878"/>
                <a:gd name="T6" fmla="*/ 199 w 256"/>
                <a:gd name="T7" fmla="*/ 101 h 1878"/>
                <a:gd name="T8" fmla="*/ 188 w 256"/>
                <a:gd name="T9" fmla="*/ 104 h 1878"/>
                <a:gd name="T10" fmla="*/ 175 w 256"/>
                <a:gd name="T11" fmla="*/ 107 h 1878"/>
                <a:gd name="T12" fmla="*/ 163 w 256"/>
                <a:gd name="T13" fmla="*/ 109 h 1878"/>
                <a:gd name="T14" fmla="*/ 150 w 256"/>
                <a:gd name="T15" fmla="*/ 111 h 1878"/>
                <a:gd name="T16" fmla="*/ 137 w 256"/>
                <a:gd name="T17" fmla="*/ 114 h 1878"/>
                <a:gd name="T18" fmla="*/ 137 w 256"/>
                <a:gd name="T19" fmla="*/ 41 h 1878"/>
                <a:gd name="T20" fmla="*/ 238 w 256"/>
                <a:gd name="T21" fmla="*/ 14 h 1878"/>
                <a:gd name="T22" fmla="*/ 238 w 256"/>
                <a:gd name="T23" fmla="*/ 244 h 1878"/>
                <a:gd name="T24" fmla="*/ 184 w 256"/>
                <a:gd name="T25" fmla="*/ 257 h 1878"/>
                <a:gd name="T26" fmla="*/ 139 w 256"/>
                <a:gd name="T27" fmla="*/ 271 h 1878"/>
                <a:gd name="T28" fmla="*/ 101 w 256"/>
                <a:gd name="T29" fmla="*/ 289 h 1878"/>
                <a:gd name="T30" fmla="*/ 71 w 256"/>
                <a:gd name="T31" fmla="*/ 306 h 1878"/>
                <a:gd name="T32" fmla="*/ 46 w 256"/>
                <a:gd name="T33" fmla="*/ 326 h 1878"/>
                <a:gd name="T34" fmla="*/ 26 w 256"/>
                <a:gd name="T35" fmla="*/ 346 h 1878"/>
                <a:gd name="T36" fmla="*/ 13 w 256"/>
                <a:gd name="T37" fmla="*/ 367 h 1878"/>
                <a:gd name="T38" fmla="*/ 4 w 256"/>
                <a:gd name="T39" fmla="*/ 388 h 1878"/>
                <a:gd name="T40" fmla="*/ 0 w 256"/>
                <a:gd name="T41" fmla="*/ 410 h 1878"/>
                <a:gd name="T42" fmla="*/ 0 w 256"/>
                <a:gd name="T43" fmla="*/ 430 h 1878"/>
                <a:gd name="T44" fmla="*/ 6 w 256"/>
                <a:gd name="T45" fmla="*/ 450 h 1878"/>
                <a:gd name="T46" fmla="*/ 13 w 256"/>
                <a:gd name="T47" fmla="*/ 469 h 1878"/>
                <a:gd name="T48" fmla="*/ 22 w 256"/>
                <a:gd name="T49" fmla="*/ 485 h 1878"/>
                <a:gd name="T50" fmla="*/ 35 w 256"/>
                <a:gd name="T51" fmla="*/ 501 h 1878"/>
                <a:gd name="T52" fmla="*/ 49 w 256"/>
                <a:gd name="T53" fmla="*/ 515 h 1878"/>
                <a:gd name="T54" fmla="*/ 65 w 256"/>
                <a:gd name="T55" fmla="*/ 526 h 1878"/>
                <a:gd name="T56" fmla="*/ 65 w 256"/>
                <a:gd name="T57" fmla="*/ 938 h 1878"/>
                <a:gd name="T58" fmla="*/ 87 w 256"/>
                <a:gd name="T59" fmla="*/ 938 h 1878"/>
                <a:gd name="T60" fmla="*/ 87 w 256"/>
                <a:gd name="T61" fmla="*/ 526 h 1878"/>
                <a:gd name="T62" fmla="*/ 62 w 256"/>
                <a:gd name="T63" fmla="*/ 503 h 1878"/>
                <a:gd name="T64" fmla="*/ 42 w 256"/>
                <a:gd name="T65" fmla="*/ 480 h 1878"/>
                <a:gd name="T66" fmla="*/ 29 w 256"/>
                <a:gd name="T67" fmla="*/ 458 h 1878"/>
                <a:gd name="T68" fmla="*/ 22 w 256"/>
                <a:gd name="T69" fmla="*/ 435 h 1878"/>
                <a:gd name="T70" fmla="*/ 20 w 256"/>
                <a:gd name="T71" fmla="*/ 413 h 1878"/>
                <a:gd name="T72" fmla="*/ 24 w 256"/>
                <a:gd name="T73" fmla="*/ 391 h 1878"/>
                <a:gd name="T74" fmla="*/ 33 w 256"/>
                <a:gd name="T75" fmla="*/ 370 h 1878"/>
                <a:gd name="T76" fmla="*/ 46 w 256"/>
                <a:gd name="T77" fmla="*/ 351 h 1878"/>
                <a:gd name="T78" fmla="*/ 62 w 256"/>
                <a:gd name="T79" fmla="*/ 332 h 1878"/>
                <a:gd name="T80" fmla="*/ 82 w 256"/>
                <a:gd name="T81" fmla="*/ 315 h 1878"/>
                <a:gd name="T82" fmla="*/ 103 w 256"/>
                <a:gd name="T83" fmla="*/ 299 h 1878"/>
                <a:gd name="T84" fmla="*/ 130 w 256"/>
                <a:gd name="T85" fmla="*/ 286 h 1878"/>
                <a:gd name="T86" fmla="*/ 159 w 256"/>
                <a:gd name="T87" fmla="*/ 274 h 1878"/>
                <a:gd name="T88" fmla="*/ 190 w 256"/>
                <a:gd name="T89" fmla="*/ 264 h 1878"/>
                <a:gd name="T90" fmla="*/ 222 w 256"/>
                <a:gd name="T91" fmla="*/ 257 h 1878"/>
                <a:gd name="T92" fmla="*/ 256 w 256"/>
                <a:gd name="T93" fmla="*/ 253 h 1878"/>
                <a:gd name="T94" fmla="*/ 256 w 256"/>
                <a:gd name="T95" fmla="*/ 0 h 1878"/>
                <a:gd name="T96" fmla="*/ 121 w 256"/>
                <a:gd name="T97" fmla="*/ 38 h 1878"/>
                <a:gd name="T98" fmla="*/ 121 w 256"/>
                <a:gd name="T99" fmla="*/ 125 h 1878"/>
                <a:gd name="T100" fmla="*/ 134 w 256"/>
                <a:gd name="T101" fmla="*/ 123 h 1878"/>
                <a:gd name="T102" fmla="*/ 145 w 256"/>
                <a:gd name="T103" fmla="*/ 122 h 1878"/>
                <a:gd name="T104" fmla="*/ 157 w 256"/>
                <a:gd name="T105" fmla="*/ 119 h 1878"/>
                <a:gd name="T106" fmla="*/ 168 w 256"/>
                <a:gd name="T107" fmla="*/ 117 h 1878"/>
                <a:gd name="T108" fmla="*/ 183 w 256"/>
                <a:gd name="T109" fmla="*/ 114 h 1878"/>
                <a:gd name="T110" fmla="*/ 197 w 256"/>
                <a:gd name="T111" fmla="*/ 111 h 1878"/>
                <a:gd name="T112" fmla="*/ 213 w 256"/>
                <a:gd name="T113" fmla="*/ 106 h 1878"/>
                <a:gd name="T114" fmla="*/ 231 w 256"/>
                <a:gd name="T115" fmla="*/ 101 h 1878"/>
                <a:gd name="T116" fmla="*/ 231 w 256"/>
                <a:gd name="T117" fmla="*/ 93 h 18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56" h="1878">
                  <a:moveTo>
                    <a:pt x="231" y="186"/>
                  </a:moveTo>
                  <a:lnTo>
                    <a:pt x="220" y="192"/>
                  </a:lnTo>
                  <a:lnTo>
                    <a:pt x="210" y="197"/>
                  </a:lnTo>
                  <a:lnTo>
                    <a:pt x="199" y="203"/>
                  </a:lnTo>
                  <a:lnTo>
                    <a:pt x="188" y="208"/>
                  </a:lnTo>
                  <a:lnTo>
                    <a:pt x="175" y="214"/>
                  </a:lnTo>
                  <a:lnTo>
                    <a:pt x="163" y="219"/>
                  </a:lnTo>
                  <a:lnTo>
                    <a:pt x="150" y="223"/>
                  </a:lnTo>
                  <a:lnTo>
                    <a:pt x="137" y="228"/>
                  </a:lnTo>
                  <a:lnTo>
                    <a:pt x="137" y="83"/>
                  </a:lnTo>
                  <a:lnTo>
                    <a:pt x="238" y="28"/>
                  </a:lnTo>
                  <a:lnTo>
                    <a:pt x="238" y="489"/>
                  </a:lnTo>
                  <a:lnTo>
                    <a:pt x="184" y="514"/>
                  </a:lnTo>
                  <a:lnTo>
                    <a:pt x="139" y="543"/>
                  </a:lnTo>
                  <a:lnTo>
                    <a:pt x="101" y="578"/>
                  </a:lnTo>
                  <a:lnTo>
                    <a:pt x="71" y="613"/>
                  </a:lnTo>
                  <a:lnTo>
                    <a:pt x="46" y="652"/>
                  </a:lnTo>
                  <a:lnTo>
                    <a:pt x="26" y="693"/>
                  </a:lnTo>
                  <a:lnTo>
                    <a:pt x="13" y="735"/>
                  </a:lnTo>
                  <a:lnTo>
                    <a:pt x="4" y="777"/>
                  </a:lnTo>
                  <a:lnTo>
                    <a:pt x="0" y="820"/>
                  </a:lnTo>
                  <a:lnTo>
                    <a:pt x="0" y="860"/>
                  </a:lnTo>
                  <a:lnTo>
                    <a:pt x="6" y="901"/>
                  </a:lnTo>
                  <a:lnTo>
                    <a:pt x="13" y="938"/>
                  </a:lnTo>
                  <a:lnTo>
                    <a:pt x="22" y="972"/>
                  </a:lnTo>
                  <a:lnTo>
                    <a:pt x="35" y="1004"/>
                  </a:lnTo>
                  <a:lnTo>
                    <a:pt x="49" y="1032"/>
                  </a:lnTo>
                  <a:lnTo>
                    <a:pt x="65" y="1054"/>
                  </a:lnTo>
                  <a:lnTo>
                    <a:pt x="65" y="1878"/>
                  </a:lnTo>
                  <a:lnTo>
                    <a:pt x="87" y="1878"/>
                  </a:lnTo>
                  <a:lnTo>
                    <a:pt x="87" y="1054"/>
                  </a:lnTo>
                  <a:lnTo>
                    <a:pt x="62" y="1008"/>
                  </a:lnTo>
                  <a:lnTo>
                    <a:pt x="42" y="962"/>
                  </a:lnTo>
                  <a:lnTo>
                    <a:pt x="29" y="916"/>
                  </a:lnTo>
                  <a:lnTo>
                    <a:pt x="22" y="871"/>
                  </a:lnTo>
                  <a:lnTo>
                    <a:pt x="20" y="826"/>
                  </a:lnTo>
                  <a:lnTo>
                    <a:pt x="24" y="782"/>
                  </a:lnTo>
                  <a:lnTo>
                    <a:pt x="33" y="741"/>
                  </a:lnTo>
                  <a:lnTo>
                    <a:pt x="46" y="702"/>
                  </a:lnTo>
                  <a:lnTo>
                    <a:pt x="62" y="665"/>
                  </a:lnTo>
                  <a:lnTo>
                    <a:pt x="82" y="631"/>
                  </a:lnTo>
                  <a:lnTo>
                    <a:pt x="103" y="599"/>
                  </a:lnTo>
                  <a:lnTo>
                    <a:pt x="130" y="573"/>
                  </a:lnTo>
                  <a:lnTo>
                    <a:pt x="159" y="549"/>
                  </a:lnTo>
                  <a:lnTo>
                    <a:pt x="190" y="529"/>
                  </a:lnTo>
                  <a:lnTo>
                    <a:pt x="222" y="515"/>
                  </a:lnTo>
                  <a:lnTo>
                    <a:pt x="256" y="506"/>
                  </a:lnTo>
                  <a:lnTo>
                    <a:pt x="256" y="0"/>
                  </a:lnTo>
                  <a:lnTo>
                    <a:pt x="121" y="77"/>
                  </a:lnTo>
                  <a:lnTo>
                    <a:pt x="121" y="250"/>
                  </a:lnTo>
                  <a:lnTo>
                    <a:pt x="134" y="247"/>
                  </a:lnTo>
                  <a:lnTo>
                    <a:pt x="145" y="244"/>
                  </a:lnTo>
                  <a:lnTo>
                    <a:pt x="157" y="239"/>
                  </a:lnTo>
                  <a:lnTo>
                    <a:pt x="168" y="234"/>
                  </a:lnTo>
                  <a:lnTo>
                    <a:pt x="183" y="228"/>
                  </a:lnTo>
                  <a:lnTo>
                    <a:pt x="197" y="222"/>
                  </a:lnTo>
                  <a:lnTo>
                    <a:pt x="213" y="212"/>
                  </a:lnTo>
                  <a:lnTo>
                    <a:pt x="231" y="203"/>
                  </a:lnTo>
                  <a:lnTo>
                    <a:pt x="231" y="186"/>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34" name="Freeform 22">
              <a:extLst>
                <a:ext uri="{FF2B5EF4-FFF2-40B4-BE49-F238E27FC236}">
                  <a16:creationId xmlns:a16="http://schemas.microsoft.com/office/drawing/2014/main" xmlns="" id="{18A69AA5-2576-4FD0-9C68-4E0F2F9353F6}"/>
                </a:ext>
              </a:extLst>
            </p:cNvPr>
            <p:cNvSpPr>
              <a:spLocks/>
            </p:cNvSpPr>
            <p:nvPr/>
          </p:nvSpPr>
          <p:spPr bwMode="auto">
            <a:xfrm>
              <a:off x="1778" y="5235"/>
              <a:ext cx="117" cy="542"/>
            </a:xfrm>
            <a:custGeom>
              <a:avLst/>
              <a:gdLst>
                <a:gd name="T0" fmla="*/ 117 w 117"/>
                <a:gd name="T1" fmla="*/ 133 h 1090"/>
                <a:gd name="T2" fmla="*/ 117 w 117"/>
                <a:gd name="T3" fmla="*/ 544 h 1090"/>
                <a:gd name="T4" fmla="*/ 95 w 117"/>
                <a:gd name="T5" fmla="*/ 544 h 1090"/>
                <a:gd name="T6" fmla="*/ 95 w 117"/>
                <a:gd name="T7" fmla="*/ 133 h 1090"/>
                <a:gd name="T8" fmla="*/ 81 w 117"/>
                <a:gd name="T9" fmla="*/ 124 h 1090"/>
                <a:gd name="T10" fmla="*/ 64 w 117"/>
                <a:gd name="T11" fmla="*/ 113 h 1090"/>
                <a:gd name="T12" fmla="*/ 48 w 117"/>
                <a:gd name="T13" fmla="*/ 101 h 1090"/>
                <a:gd name="T14" fmla="*/ 34 w 117"/>
                <a:gd name="T15" fmla="*/ 87 h 1090"/>
                <a:gd name="T16" fmla="*/ 21 w 117"/>
                <a:gd name="T17" fmla="*/ 72 h 1090"/>
                <a:gd name="T18" fmla="*/ 10 w 117"/>
                <a:gd name="T19" fmla="*/ 58 h 1090"/>
                <a:gd name="T20" fmla="*/ 3 w 117"/>
                <a:gd name="T21" fmla="*/ 45 h 1090"/>
                <a:gd name="T22" fmla="*/ 0 w 117"/>
                <a:gd name="T23" fmla="*/ 34 h 1090"/>
                <a:gd name="T24" fmla="*/ 0 w 117"/>
                <a:gd name="T25" fmla="*/ 23 h 1090"/>
                <a:gd name="T26" fmla="*/ 0 w 117"/>
                <a:gd name="T27" fmla="*/ 13 h 1090"/>
                <a:gd name="T28" fmla="*/ 1 w 117"/>
                <a:gd name="T29" fmla="*/ 5 h 1090"/>
                <a:gd name="T30" fmla="*/ 3 w 117"/>
                <a:gd name="T31" fmla="*/ 0 h 1090"/>
                <a:gd name="T32" fmla="*/ 1 w 117"/>
                <a:gd name="T33" fmla="*/ 10 h 1090"/>
                <a:gd name="T34" fmla="*/ 3 w 117"/>
                <a:gd name="T35" fmla="*/ 23 h 1090"/>
                <a:gd name="T36" fmla="*/ 9 w 117"/>
                <a:gd name="T37" fmla="*/ 37 h 1090"/>
                <a:gd name="T38" fmla="*/ 19 w 117"/>
                <a:gd name="T39" fmla="*/ 55 h 1090"/>
                <a:gd name="T40" fmla="*/ 34 w 117"/>
                <a:gd name="T41" fmla="*/ 72 h 1090"/>
                <a:gd name="T42" fmla="*/ 55 w 117"/>
                <a:gd name="T43" fmla="*/ 92 h 1090"/>
                <a:gd name="T44" fmla="*/ 82 w 117"/>
                <a:gd name="T45" fmla="*/ 112 h 1090"/>
                <a:gd name="T46" fmla="*/ 117 w 117"/>
                <a:gd name="T47" fmla="*/ 133 h 10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090">
                  <a:moveTo>
                    <a:pt x="117" y="266"/>
                  </a:moveTo>
                  <a:lnTo>
                    <a:pt x="117" y="1090"/>
                  </a:lnTo>
                  <a:lnTo>
                    <a:pt x="95" y="1090"/>
                  </a:lnTo>
                  <a:lnTo>
                    <a:pt x="95" y="266"/>
                  </a:lnTo>
                  <a:lnTo>
                    <a:pt x="81" y="248"/>
                  </a:lnTo>
                  <a:lnTo>
                    <a:pt x="64" y="227"/>
                  </a:lnTo>
                  <a:lnTo>
                    <a:pt x="48" y="202"/>
                  </a:lnTo>
                  <a:lnTo>
                    <a:pt x="34" y="174"/>
                  </a:lnTo>
                  <a:lnTo>
                    <a:pt x="21" y="145"/>
                  </a:lnTo>
                  <a:lnTo>
                    <a:pt x="10" y="117"/>
                  </a:lnTo>
                  <a:lnTo>
                    <a:pt x="3" y="91"/>
                  </a:lnTo>
                  <a:lnTo>
                    <a:pt x="0" y="69"/>
                  </a:lnTo>
                  <a:lnTo>
                    <a:pt x="0" y="47"/>
                  </a:lnTo>
                  <a:lnTo>
                    <a:pt x="0" y="27"/>
                  </a:lnTo>
                  <a:lnTo>
                    <a:pt x="1" y="10"/>
                  </a:lnTo>
                  <a:lnTo>
                    <a:pt x="3" y="0"/>
                  </a:lnTo>
                  <a:lnTo>
                    <a:pt x="1" y="21"/>
                  </a:lnTo>
                  <a:lnTo>
                    <a:pt x="3" y="46"/>
                  </a:lnTo>
                  <a:lnTo>
                    <a:pt x="9" y="75"/>
                  </a:lnTo>
                  <a:lnTo>
                    <a:pt x="19" y="110"/>
                  </a:lnTo>
                  <a:lnTo>
                    <a:pt x="34" y="145"/>
                  </a:lnTo>
                  <a:lnTo>
                    <a:pt x="55" y="184"/>
                  </a:lnTo>
                  <a:lnTo>
                    <a:pt x="82" y="225"/>
                  </a:lnTo>
                  <a:lnTo>
                    <a:pt x="117" y="266"/>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35" name="Freeform 23">
              <a:extLst>
                <a:ext uri="{FF2B5EF4-FFF2-40B4-BE49-F238E27FC236}">
                  <a16:creationId xmlns:a16="http://schemas.microsoft.com/office/drawing/2014/main" xmlns="" id="{C1855935-48D9-40FD-AFAC-554BAE537E48}"/>
                </a:ext>
              </a:extLst>
            </p:cNvPr>
            <p:cNvSpPr>
              <a:spLocks/>
            </p:cNvSpPr>
            <p:nvPr/>
          </p:nvSpPr>
          <p:spPr bwMode="auto">
            <a:xfrm>
              <a:off x="1744" y="4713"/>
              <a:ext cx="520" cy="1064"/>
            </a:xfrm>
            <a:custGeom>
              <a:avLst/>
              <a:gdLst>
                <a:gd name="T0" fmla="*/ 101 w 521"/>
                <a:gd name="T1" fmla="*/ 654 h 2132"/>
                <a:gd name="T2" fmla="*/ 60 w 521"/>
                <a:gd name="T3" fmla="*/ 619 h 2132"/>
                <a:gd name="T4" fmla="*/ 38 w 521"/>
                <a:gd name="T5" fmla="*/ 581 h 2132"/>
                <a:gd name="T6" fmla="*/ 38 w 521"/>
                <a:gd name="T7" fmla="*/ 530 h 2132"/>
                <a:gd name="T8" fmla="*/ 74 w 521"/>
                <a:gd name="T9" fmla="*/ 471 h 2132"/>
                <a:gd name="T10" fmla="*/ 139 w 521"/>
                <a:gd name="T11" fmla="*/ 436 h 2132"/>
                <a:gd name="T12" fmla="*/ 236 w 521"/>
                <a:gd name="T13" fmla="*/ 416 h 2132"/>
                <a:gd name="T14" fmla="*/ 361 w 521"/>
                <a:gd name="T15" fmla="*/ 428 h 2132"/>
                <a:gd name="T16" fmla="*/ 435 w 521"/>
                <a:gd name="T17" fmla="*/ 458 h 2132"/>
                <a:gd name="T18" fmla="*/ 442 w 521"/>
                <a:gd name="T19" fmla="*/ 492 h 2132"/>
                <a:gd name="T20" fmla="*/ 406 w 521"/>
                <a:gd name="T21" fmla="*/ 517 h 2132"/>
                <a:gd name="T22" fmla="*/ 348 w 521"/>
                <a:gd name="T23" fmla="*/ 526 h 2132"/>
                <a:gd name="T24" fmla="*/ 301 w 521"/>
                <a:gd name="T25" fmla="*/ 517 h 2132"/>
                <a:gd name="T26" fmla="*/ 289 w 521"/>
                <a:gd name="T27" fmla="*/ 501 h 2132"/>
                <a:gd name="T28" fmla="*/ 307 w 521"/>
                <a:gd name="T29" fmla="*/ 485 h 2132"/>
                <a:gd name="T30" fmla="*/ 314 w 521"/>
                <a:gd name="T31" fmla="*/ 470 h 2132"/>
                <a:gd name="T32" fmla="*/ 236 w 521"/>
                <a:gd name="T33" fmla="*/ 466 h 2132"/>
                <a:gd name="T34" fmla="*/ 166 w 521"/>
                <a:gd name="T35" fmla="*/ 486 h 2132"/>
                <a:gd name="T36" fmla="*/ 170 w 521"/>
                <a:gd name="T37" fmla="*/ 530 h 2132"/>
                <a:gd name="T38" fmla="*/ 233 w 521"/>
                <a:gd name="T39" fmla="*/ 551 h 2132"/>
                <a:gd name="T40" fmla="*/ 310 w 521"/>
                <a:gd name="T41" fmla="*/ 556 h 2132"/>
                <a:gd name="T42" fmla="*/ 285 w 521"/>
                <a:gd name="T43" fmla="*/ 567 h 2132"/>
                <a:gd name="T44" fmla="*/ 272 w 521"/>
                <a:gd name="T45" fmla="*/ 590 h 2132"/>
                <a:gd name="T46" fmla="*/ 291 w 521"/>
                <a:gd name="T47" fmla="*/ 607 h 2132"/>
                <a:gd name="T48" fmla="*/ 325 w 521"/>
                <a:gd name="T49" fmla="*/ 617 h 2132"/>
                <a:gd name="T50" fmla="*/ 332 w 521"/>
                <a:gd name="T51" fmla="*/ 608 h 2132"/>
                <a:gd name="T52" fmla="*/ 296 w 521"/>
                <a:gd name="T53" fmla="*/ 598 h 2132"/>
                <a:gd name="T54" fmla="*/ 303 w 521"/>
                <a:gd name="T55" fmla="*/ 571 h 2132"/>
                <a:gd name="T56" fmla="*/ 388 w 521"/>
                <a:gd name="T57" fmla="*/ 539 h 2132"/>
                <a:gd name="T58" fmla="*/ 465 w 521"/>
                <a:gd name="T59" fmla="*/ 493 h 2132"/>
                <a:gd name="T60" fmla="*/ 458 w 521"/>
                <a:gd name="T61" fmla="*/ 456 h 2132"/>
                <a:gd name="T62" fmla="*/ 402 w 521"/>
                <a:gd name="T63" fmla="*/ 429 h 2132"/>
                <a:gd name="T64" fmla="*/ 316 w 521"/>
                <a:gd name="T65" fmla="*/ 412 h 2132"/>
                <a:gd name="T66" fmla="*/ 325 w 521"/>
                <a:gd name="T67" fmla="*/ 234 h 2132"/>
                <a:gd name="T68" fmla="*/ 364 w 521"/>
                <a:gd name="T69" fmla="*/ 220 h 2132"/>
                <a:gd name="T70" fmla="*/ 413 w 521"/>
                <a:gd name="T71" fmla="*/ 199 h 2132"/>
                <a:gd name="T72" fmla="*/ 489 w 521"/>
                <a:gd name="T73" fmla="*/ 148 h 2132"/>
                <a:gd name="T74" fmla="*/ 521 w 521"/>
                <a:gd name="T75" fmla="*/ 69 h 2132"/>
                <a:gd name="T76" fmla="*/ 492 w 521"/>
                <a:gd name="T77" fmla="*/ 13 h 2132"/>
                <a:gd name="T78" fmla="*/ 431 w 521"/>
                <a:gd name="T79" fmla="*/ 0 h 2132"/>
                <a:gd name="T80" fmla="*/ 361 w 521"/>
                <a:gd name="T81" fmla="*/ 6 h 2132"/>
                <a:gd name="T82" fmla="*/ 328 w 521"/>
                <a:gd name="T83" fmla="*/ 34 h 2132"/>
                <a:gd name="T84" fmla="*/ 364 w 521"/>
                <a:gd name="T85" fmla="*/ 57 h 2132"/>
                <a:gd name="T86" fmla="*/ 415 w 521"/>
                <a:gd name="T87" fmla="*/ 57 h 2132"/>
                <a:gd name="T88" fmla="*/ 437 w 521"/>
                <a:gd name="T89" fmla="*/ 102 h 2132"/>
                <a:gd name="T90" fmla="*/ 379 w 521"/>
                <a:gd name="T91" fmla="*/ 185 h 2132"/>
                <a:gd name="T92" fmla="*/ 251 w 521"/>
                <a:gd name="T93" fmla="*/ 247 h 2132"/>
                <a:gd name="T94" fmla="*/ 206 w 521"/>
                <a:gd name="T95" fmla="*/ 413 h 2132"/>
                <a:gd name="T96" fmla="*/ 168 w 521"/>
                <a:gd name="T97" fmla="*/ 420 h 2132"/>
                <a:gd name="T98" fmla="*/ 130 w 521"/>
                <a:gd name="T99" fmla="*/ 431 h 2132"/>
                <a:gd name="T100" fmla="*/ 56 w 521"/>
                <a:gd name="T101" fmla="*/ 467 h 2132"/>
                <a:gd name="T102" fmla="*/ 0 w 521"/>
                <a:gd name="T103" fmla="*/ 556 h 2132"/>
                <a:gd name="T104" fmla="*/ 31 w 521"/>
                <a:gd name="T105" fmla="*/ 635 h 21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1" h="2132">
                  <a:moveTo>
                    <a:pt x="51" y="2132"/>
                  </a:moveTo>
                  <a:lnTo>
                    <a:pt x="101" y="2132"/>
                  </a:lnTo>
                  <a:lnTo>
                    <a:pt x="101" y="1308"/>
                  </a:lnTo>
                  <a:lnTo>
                    <a:pt x="85" y="1286"/>
                  </a:lnTo>
                  <a:lnTo>
                    <a:pt x="71" y="1262"/>
                  </a:lnTo>
                  <a:lnTo>
                    <a:pt x="60" y="1237"/>
                  </a:lnTo>
                  <a:lnTo>
                    <a:pt x="51" y="1212"/>
                  </a:lnTo>
                  <a:lnTo>
                    <a:pt x="44" y="1187"/>
                  </a:lnTo>
                  <a:lnTo>
                    <a:pt x="38" y="1162"/>
                  </a:lnTo>
                  <a:lnTo>
                    <a:pt x="36" y="1136"/>
                  </a:lnTo>
                  <a:lnTo>
                    <a:pt x="35" y="1111"/>
                  </a:lnTo>
                  <a:lnTo>
                    <a:pt x="38" y="1059"/>
                  </a:lnTo>
                  <a:lnTo>
                    <a:pt x="47" y="1014"/>
                  </a:lnTo>
                  <a:lnTo>
                    <a:pt x="60" y="974"/>
                  </a:lnTo>
                  <a:lnTo>
                    <a:pt x="74" y="942"/>
                  </a:lnTo>
                  <a:lnTo>
                    <a:pt x="92" y="917"/>
                  </a:lnTo>
                  <a:lnTo>
                    <a:pt x="114" y="892"/>
                  </a:lnTo>
                  <a:lnTo>
                    <a:pt x="139" y="871"/>
                  </a:lnTo>
                  <a:lnTo>
                    <a:pt x="168" y="852"/>
                  </a:lnTo>
                  <a:lnTo>
                    <a:pt x="200" y="839"/>
                  </a:lnTo>
                  <a:lnTo>
                    <a:pt x="236" y="832"/>
                  </a:lnTo>
                  <a:lnTo>
                    <a:pt x="276" y="832"/>
                  </a:lnTo>
                  <a:lnTo>
                    <a:pt x="319" y="839"/>
                  </a:lnTo>
                  <a:lnTo>
                    <a:pt x="361" y="855"/>
                  </a:lnTo>
                  <a:lnTo>
                    <a:pt x="393" y="872"/>
                  </a:lnTo>
                  <a:lnTo>
                    <a:pt x="418" y="894"/>
                  </a:lnTo>
                  <a:lnTo>
                    <a:pt x="435" y="916"/>
                  </a:lnTo>
                  <a:lnTo>
                    <a:pt x="444" y="939"/>
                  </a:lnTo>
                  <a:lnTo>
                    <a:pt x="446" y="963"/>
                  </a:lnTo>
                  <a:lnTo>
                    <a:pt x="442" y="983"/>
                  </a:lnTo>
                  <a:lnTo>
                    <a:pt x="435" y="1003"/>
                  </a:lnTo>
                  <a:lnTo>
                    <a:pt x="422" y="1020"/>
                  </a:lnTo>
                  <a:lnTo>
                    <a:pt x="406" y="1033"/>
                  </a:lnTo>
                  <a:lnTo>
                    <a:pt x="388" y="1042"/>
                  </a:lnTo>
                  <a:lnTo>
                    <a:pt x="368" y="1049"/>
                  </a:lnTo>
                  <a:lnTo>
                    <a:pt x="348" y="1052"/>
                  </a:lnTo>
                  <a:lnTo>
                    <a:pt x="328" y="1050"/>
                  </a:lnTo>
                  <a:lnTo>
                    <a:pt x="314" y="1044"/>
                  </a:lnTo>
                  <a:lnTo>
                    <a:pt x="301" y="1034"/>
                  </a:lnTo>
                  <a:lnTo>
                    <a:pt x="294" y="1024"/>
                  </a:lnTo>
                  <a:lnTo>
                    <a:pt x="289" y="1011"/>
                  </a:lnTo>
                  <a:lnTo>
                    <a:pt x="289" y="1002"/>
                  </a:lnTo>
                  <a:lnTo>
                    <a:pt x="292" y="991"/>
                  </a:lnTo>
                  <a:lnTo>
                    <a:pt x="298" y="980"/>
                  </a:lnTo>
                  <a:lnTo>
                    <a:pt x="307" y="969"/>
                  </a:lnTo>
                  <a:lnTo>
                    <a:pt x="318" y="960"/>
                  </a:lnTo>
                  <a:lnTo>
                    <a:pt x="330" y="949"/>
                  </a:lnTo>
                  <a:lnTo>
                    <a:pt x="314" y="939"/>
                  </a:lnTo>
                  <a:lnTo>
                    <a:pt x="292" y="933"/>
                  </a:lnTo>
                  <a:lnTo>
                    <a:pt x="265" y="930"/>
                  </a:lnTo>
                  <a:lnTo>
                    <a:pt x="236" y="931"/>
                  </a:lnTo>
                  <a:lnTo>
                    <a:pt x="208" y="938"/>
                  </a:lnTo>
                  <a:lnTo>
                    <a:pt x="182" y="952"/>
                  </a:lnTo>
                  <a:lnTo>
                    <a:pt x="166" y="972"/>
                  </a:lnTo>
                  <a:lnTo>
                    <a:pt x="157" y="1002"/>
                  </a:lnTo>
                  <a:lnTo>
                    <a:pt x="159" y="1034"/>
                  </a:lnTo>
                  <a:lnTo>
                    <a:pt x="170" y="1059"/>
                  </a:lnTo>
                  <a:lnTo>
                    <a:pt x="186" y="1078"/>
                  </a:lnTo>
                  <a:lnTo>
                    <a:pt x="208" y="1092"/>
                  </a:lnTo>
                  <a:lnTo>
                    <a:pt x="233" y="1102"/>
                  </a:lnTo>
                  <a:lnTo>
                    <a:pt x="260" y="1106"/>
                  </a:lnTo>
                  <a:lnTo>
                    <a:pt x="285" y="1109"/>
                  </a:lnTo>
                  <a:lnTo>
                    <a:pt x="310" y="1111"/>
                  </a:lnTo>
                  <a:lnTo>
                    <a:pt x="303" y="1117"/>
                  </a:lnTo>
                  <a:lnTo>
                    <a:pt x="294" y="1123"/>
                  </a:lnTo>
                  <a:lnTo>
                    <a:pt x="285" y="1134"/>
                  </a:lnTo>
                  <a:lnTo>
                    <a:pt x="276" y="1152"/>
                  </a:lnTo>
                  <a:lnTo>
                    <a:pt x="272" y="1166"/>
                  </a:lnTo>
                  <a:lnTo>
                    <a:pt x="272" y="1180"/>
                  </a:lnTo>
                  <a:lnTo>
                    <a:pt x="276" y="1192"/>
                  </a:lnTo>
                  <a:lnTo>
                    <a:pt x="282" y="1205"/>
                  </a:lnTo>
                  <a:lnTo>
                    <a:pt x="291" y="1214"/>
                  </a:lnTo>
                  <a:lnTo>
                    <a:pt x="300" y="1223"/>
                  </a:lnTo>
                  <a:lnTo>
                    <a:pt x="312" y="1230"/>
                  </a:lnTo>
                  <a:lnTo>
                    <a:pt x="325" y="1233"/>
                  </a:lnTo>
                  <a:lnTo>
                    <a:pt x="341" y="1231"/>
                  </a:lnTo>
                  <a:lnTo>
                    <a:pt x="341" y="1225"/>
                  </a:lnTo>
                  <a:lnTo>
                    <a:pt x="332" y="1216"/>
                  </a:lnTo>
                  <a:lnTo>
                    <a:pt x="319" y="1212"/>
                  </a:lnTo>
                  <a:lnTo>
                    <a:pt x="307" y="1208"/>
                  </a:lnTo>
                  <a:lnTo>
                    <a:pt x="296" y="1195"/>
                  </a:lnTo>
                  <a:lnTo>
                    <a:pt x="291" y="1178"/>
                  </a:lnTo>
                  <a:lnTo>
                    <a:pt x="292" y="1155"/>
                  </a:lnTo>
                  <a:lnTo>
                    <a:pt x="303" y="1141"/>
                  </a:lnTo>
                  <a:lnTo>
                    <a:pt x="325" y="1122"/>
                  </a:lnTo>
                  <a:lnTo>
                    <a:pt x="354" y="1102"/>
                  </a:lnTo>
                  <a:lnTo>
                    <a:pt x="388" y="1078"/>
                  </a:lnTo>
                  <a:lnTo>
                    <a:pt x="418" y="1050"/>
                  </a:lnTo>
                  <a:lnTo>
                    <a:pt x="446" y="1019"/>
                  </a:lnTo>
                  <a:lnTo>
                    <a:pt x="465" y="985"/>
                  </a:lnTo>
                  <a:lnTo>
                    <a:pt x="471" y="947"/>
                  </a:lnTo>
                  <a:lnTo>
                    <a:pt x="467" y="928"/>
                  </a:lnTo>
                  <a:lnTo>
                    <a:pt x="458" y="911"/>
                  </a:lnTo>
                  <a:lnTo>
                    <a:pt x="444" y="892"/>
                  </a:lnTo>
                  <a:lnTo>
                    <a:pt x="426" y="875"/>
                  </a:lnTo>
                  <a:lnTo>
                    <a:pt x="402" y="858"/>
                  </a:lnTo>
                  <a:lnTo>
                    <a:pt x="377" y="844"/>
                  </a:lnTo>
                  <a:lnTo>
                    <a:pt x="346" y="833"/>
                  </a:lnTo>
                  <a:lnTo>
                    <a:pt x="316" y="824"/>
                  </a:lnTo>
                  <a:lnTo>
                    <a:pt x="316" y="476"/>
                  </a:lnTo>
                  <a:lnTo>
                    <a:pt x="312" y="476"/>
                  </a:lnTo>
                  <a:lnTo>
                    <a:pt x="325" y="468"/>
                  </a:lnTo>
                  <a:lnTo>
                    <a:pt x="337" y="460"/>
                  </a:lnTo>
                  <a:lnTo>
                    <a:pt x="350" y="451"/>
                  </a:lnTo>
                  <a:lnTo>
                    <a:pt x="364" y="440"/>
                  </a:lnTo>
                  <a:lnTo>
                    <a:pt x="381" y="427"/>
                  </a:lnTo>
                  <a:lnTo>
                    <a:pt x="397" y="413"/>
                  </a:lnTo>
                  <a:lnTo>
                    <a:pt x="413" y="398"/>
                  </a:lnTo>
                  <a:lnTo>
                    <a:pt x="431" y="380"/>
                  </a:lnTo>
                  <a:lnTo>
                    <a:pt x="464" y="341"/>
                  </a:lnTo>
                  <a:lnTo>
                    <a:pt x="489" y="295"/>
                  </a:lnTo>
                  <a:lnTo>
                    <a:pt x="507" y="243"/>
                  </a:lnTo>
                  <a:lnTo>
                    <a:pt x="518" y="188"/>
                  </a:lnTo>
                  <a:lnTo>
                    <a:pt x="521" y="137"/>
                  </a:lnTo>
                  <a:lnTo>
                    <a:pt x="519" y="90"/>
                  </a:lnTo>
                  <a:lnTo>
                    <a:pt x="509" y="53"/>
                  </a:lnTo>
                  <a:lnTo>
                    <a:pt x="492" y="26"/>
                  </a:lnTo>
                  <a:lnTo>
                    <a:pt x="476" y="14"/>
                  </a:lnTo>
                  <a:lnTo>
                    <a:pt x="455" y="6"/>
                  </a:lnTo>
                  <a:lnTo>
                    <a:pt x="431" y="0"/>
                  </a:lnTo>
                  <a:lnTo>
                    <a:pt x="406" y="0"/>
                  </a:lnTo>
                  <a:lnTo>
                    <a:pt x="382" y="3"/>
                  </a:lnTo>
                  <a:lnTo>
                    <a:pt x="361" y="12"/>
                  </a:lnTo>
                  <a:lnTo>
                    <a:pt x="343" y="26"/>
                  </a:lnTo>
                  <a:lnTo>
                    <a:pt x="332" y="46"/>
                  </a:lnTo>
                  <a:lnTo>
                    <a:pt x="328" y="68"/>
                  </a:lnTo>
                  <a:lnTo>
                    <a:pt x="336" y="89"/>
                  </a:lnTo>
                  <a:lnTo>
                    <a:pt x="346" y="103"/>
                  </a:lnTo>
                  <a:lnTo>
                    <a:pt x="364" y="114"/>
                  </a:lnTo>
                  <a:lnTo>
                    <a:pt x="382" y="120"/>
                  </a:lnTo>
                  <a:lnTo>
                    <a:pt x="400" y="120"/>
                  </a:lnTo>
                  <a:lnTo>
                    <a:pt x="415" y="114"/>
                  </a:lnTo>
                  <a:lnTo>
                    <a:pt x="424" y="101"/>
                  </a:lnTo>
                  <a:lnTo>
                    <a:pt x="435" y="148"/>
                  </a:lnTo>
                  <a:lnTo>
                    <a:pt x="437" y="203"/>
                  </a:lnTo>
                  <a:lnTo>
                    <a:pt x="426" y="259"/>
                  </a:lnTo>
                  <a:lnTo>
                    <a:pt x="408" y="315"/>
                  </a:lnTo>
                  <a:lnTo>
                    <a:pt x="379" y="370"/>
                  </a:lnTo>
                  <a:lnTo>
                    <a:pt x="343" y="418"/>
                  </a:lnTo>
                  <a:lnTo>
                    <a:pt x="301" y="460"/>
                  </a:lnTo>
                  <a:lnTo>
                    <a:pt x="251" y="493"/>
                  </a:lnTo>
                  <a:lnTo>
                    <a:pt x="202" y="493"/>
                  </a:lnTo>
                  <a:lnTo>
                    <a:pt x="202" y="825"/>
                  </a:lnTo>
                  <a:lnTo>
                    <a:pt x="206" y="825"/>
                  </a:lnTo>
                  <a:lnTo>
                    <a:pt x="193" y="828"/>
                  </a:lnTo>
                  <a:lnTo>
                    <a:pt x="181" y="833"/>
                  </a:lnTo>
                  <a:lnTo>
                    <a:pt x="168" y="839"/>
                  </a:lnTo>
                  <a:lnTo>
                    <a:pt x="155" y="846"/>
                  </a:lnTo>
                  <a:lnTo>
                    <a:pt x="143" y="853"/>
                  </a:lnTo>
                  <a:lnTo>
                    <a:pt x="130" y="861"/>
                  </a:lnTo>
                  <a:lnTo>
                    <a:pt x="117" y="871"/>
                  </a:lnTo>
                  <a:lnTo>
                    <a:pt x="105" y="880"/>
                  </a:lnTo>
                  <a:lnTo>
                    <a:pt x="56" y="933"/>
                  </a:lnTo>
                  <a:lnTo>
                    <a:pt x="24" y="991"/>
                  </a:lnTo>
                  <a:lnTo>
                    <a:pt x="6" y="1050"/>
                  </a:lnTo>
                  <a:lnTo>
                    <a:pt x="0" y="1111"/>
                  </a:lnTo>
                  <a:lnTo>
                    <a:pt x="4" y="1169"/>
                  </a:lnTo>
                  <a:lnTo>
                    <a:pt x="15" y="1222"/>
                  </a:lnTo>
                  <a:lnTo>
                    <a:pt x="31" y="1269"/>
                  </a:lnTo>
                  <a:lnTo>
                    <a:pt x="51" y="1308"/>
                  </a:lnTo>
                  <a:lnTo>
                    <a:pt x="51" y="2132"/>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36" name="Freeform 24">
              <a:extLst>
                <a:ext uri="{FF2B5EF4-FFF2-40B4-BE49-F238E27FC236}">
                  <a16:creationId xmlns:a16="http://schemas.microsoft.com/office/drawing/2014/main" xmlns="" id="{5708E56B-69C4-4838-B9EF-C2AD145D8264}"/>
                </a:ext>
              </a:extLst>
            </p:cNvPr>
            <p:cNvSpPr>
              <a:spLocks/>
            </p:cNvSpPr>
            <p:nvPr/>
          </p:nvSpPr>
          <p:spPr bwMode="auto">
            <a:xfrm>
              <a:off x="1778" y="5268"/>
              <a:ext cx="94" cy="508"/>
            </a:xfrm>
            <a:custGeom>
              <a:avLst/>
              <a:gdLst>
                <a:gd name="T0" fmla="*/ 0 w 95"/>
                <a:gd name="T1" fmla="*/ 0 h 1021"/>
                <a:gd name="T2" fmla="*/ 3 w 95"/>
                <a:gd name="T3" fmla="*/ 11 h 1021"/>
                <a:gd name="T4" fmla="*/ 10 w 95"/>
                <a:gd name="T5" fmla="*/ 24 h 1021"/>
                <a:gd name="T6" fmla="*/ 21 w 95"/>
                <a:gd name="T7" fmla="*/ 38 h 1021"/>
                <a:gd name="T8" fmla="*/ 34 w 95"/>
                <a:gd name="T9" fmla="*/ 52 h 1021"/>
                <a:gd name="T10" fmla="*/ 48 w 95"/>
                <a:gd name="T11" fmla="*/ 66 h 1021"/>
                <a:gd name="T12" fmla="*/ 64 w 95"/>
                <a:gd name="T13" fmla="*/ 79 h 1021"/>
                <a:gd name="T14" fmla="*/ 81 w 95"/>
                <a:gd name="T15" fmla="*/ 89 h 1021"/>
                <a:gd name="T16" fmla="*/ 95 w 95"/>
                <a:gd name="T17" fmla="*/ 98 h 1021"/>
                <a:gd name="T18" fmla="*/ 95 w 95"/>
                <a:gd name="T19" fmla="*/ 510 h 1021"/>
                <a:gd name="T20" fmla="*/ 66 w 95"/>
                <a:gd name="T21" fmla="*/ 510 h 1021"/>
                <a:gd name="T22" fmla="*/ 66 w 95"/>
                <a:gd name="T23" fmla="*/ 98 h 1021"/>
                <a:gd name="T24" fmla="*/ 50 w 95"/>
                <a:gd name="T25" fmla="*/ 87 h 1021"/>
                <a:gd name="T26" fmla="*/ 36 w 95"/>
                <a:gd name="T27" fmla="*/ 75 h 1021"/>
                <a:gd name="T28" fmla="*/ 25 w 95"/>
                <a:gd name="T29" fmla="*/ 63 h 1021"/>
                <a:gd name="T30" fmla="*/ 16 w 95"/>
                <a:gd name="T31" fmla="*/ 50 h 1021"/>
                <a:gd name="T32" fmla="*/ 9 w 95"/>
                <a:gd name="T33" fmla="*/ 38 h 1021"/>
                <a:gd name="T34" fmla="*/ 3 w 95"/>
                <a:gd name="T35" fmla="*/ 25 h 1021"/>
                <a:gd name="T36" fmla="*/ 1 w 95"/>
                <a:gd name="T37" fmla="*/ 12 h 1021"/>
                <a:gd name="T38" fmla="*/ 0 w 95"/>
                <a:gd name="T39" fmla="*/ 0 h 1021"/>
                <a:gd name="T40" fmla="*/ 0 w 95"/>
                <a:gd name="T41" fmla="*/ 0 h 10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5" h="1021">
                  <a:moveTo>
                    <a:pt x="0" y="0"/>
                  </a:moveTo>
                  <a:lnTo>
                    <a:pt x="3" y="22"/>
                  </a:lnTo>
                  <a:lnTo>
                    <a:pt x="10" y="48"/>
                  </a:lnTo>
                  <a:lnTo>
                    <a:pt x="21" y="76"/>
                  </a:lnTo>
                  <a:lnTo>
                    <a:pt x="34" y="105"/>
                  </a:lnTo>
                  <a:lnTo>
                    <a:pt x="48" y="133"/>
                  </a:lnTo>
                  <a:lnTo>
                    <a:pt x="64" y="158"/>
                  </a:lnTo>
                  <a:lnTo>
                    <a:pt x="81" y="179"/>
                  </a:lnTo>
                  <a:lnTo>
                    <a:pt x="95" y="197"/>
                  </a:lnTo>
                  <a:lnTo>
                    <a:pt x="95" y="1021"/>
                  </a:lnTo>
                  <a:lnTo>
                    <a:pt x="66" y="1021"/>
                  </a:lnTo>
                  <a:lnTo>
                    <a:pt x="66" y="197"/>
                  </a:lnTo>
                  <a:lnTo>
                    <a:pt x="50" y="175"/>
                  </a:lnTo>
                  <a:lnTo>
                    <a:pt x="36" y="151"/>
                  </a:lnTo>
                  <a:lnTo>
                    <a:pt x="25" y="126"/>
                  </a:lnTo>
                  <a:lnTo>
                    <a:pt x="16" y="101"/>
                  </a:lnTo>
                  <a:lnTo>
                    <a:pt x="9" y="76"/>
                  </a:lnTo>
                  <a:lnTo>
                    <a:pt x="3" y="51"/>
                  </a:lnTo>
                  <a:lnTo>
                    <a:pt x="1" y="25"/>
                  </a:lnTo>
                  <a:lnTo>
                    <a:pt x="0"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37" name="Freeform 25">
              <a:extLst>
                <a:ext uri="{FF2B5EF4-FFF2-40B4-BE49-F238E27FC236}">
                  <a16:creationId xmlns:a16="http://schemas.microsoft.com/office/drawing/2014/main" xmlns="" id="{26058965-3776-4449-A729-1C1DB5C2DABB}"/>
                </a:ext>
              </a:extLst>
            </p:cNvPr>
            <p:cNvSpPr>
              <a:spLocks/>
            </p:cNvSpPr>
            <p:nvPr/>
          </p:nvSpPr>
          <p:spPr bwMode="auto">
            <a:xfrm>
              <a:off x="1919" y="5183"/>
              <a:ext cx="200" cy="76"/>
            </a:xfrm>
            <a:custGeom>
              <a:avLst/>
              <a:gdLst>
                <a:gd name="T0" fmla="*/ 200 w 200"/>
                <a:gd name="T1" fmla="*/ 58 h 148"/>
                <a:gd name="T2" fmla="*/ 196 w 200"/>
                <a:gd name="T3" fmla="*/ 62 h 148"/>
                <a:gd name="T4" fmla="*/ 191 w 200"/>
                <a:gd name="T5" fmla="*/ 64 h 148"/>
                <a:gd name="T6" fmla="*/ 184 w 200"/>
                <a:gd name="T7" fmla="*/ 67 h 148"/>
                <a:gd name="T8" fmla="*/ 178 w 200"/>
                <a:gd name="T9" fmla="*/ 69 h 148"/>
                <a:gd name="T10" fmla="*/ 171 w 200"/>
                <a:gd name="T11" fmla="*/ 70 h 148"/>
                <a:gd name="T12" fmla="*/ 162 w 200"/>
                <a:gd name="T13" fmla="*/ 72 h 148"/>
                <a:gd name="T14" fmla="*/ 155 w 200"/>
                <a:gd name="T15" fmla="*/ 73 h 148"/>
                <a:gd name="T16" fmla="*/ 146 w 200"/>
                <a:gd name="T17" fmla="*/ 73 h 148"/>
                <a:gd name="T18" fmla="*/ 130 w 200"/>
                <a:gd name="T19" fmla="*/ 74 h 148"/>
                <a:gd name="T20" fmla="*/ 108 w 200"/>
                <a:gd name="T21" fmla="*/ 74 h 148"/>
                <a:gd name="T22" fmla="*/ 85 w 200"/>
                <a:gd name="T23" fmla="*/ 73 h 148"/>
                <a:gd name="T24" fmla="*/ 59 w 200"/>
                <a:gd name="T25" fmla="*/ 69 h 148"/>
                <a:gd name="T26" fmla="*/ 36 w 200"/>
                <a:gd name="T27" fmla="*/ 65 h 148"/>
                <a:gd name="T28" fmla="*/ 18 w 200"/>
                <a:gd name="T29" fmla="*/ 58 h 148"/>
                <a:gd name="T30" fmla="*/ 5 w 200"/>
                <a:gd name="T31" fmla="*/ 48 h 148"/>
                <a:gd name="T32" fmla="*/ 0 w 200"/>
                <a:gd name="T33" fmla="*/ 36 h 148"/>
                <a:gd name="T34" fmla="*/ 4 w 200"/>
                <a:gd name="T35" fmla="*/ 23 h 148"/>
                <a:gd name="T36" fmla="*/ 11 w 200"/>
                <a:gd name="T37" fmla="*/ 14 h 148"/>
                <a:gd name="T38" fmla="*/ 22 w 200"/>
                <a:gd name="T39" fmla="*/ 7 h 148"/>
                <a:gd name="T40" fmla="*/ 38 w 200"/>
                <a:gd name="T41" fmla="*/ 3 h 148"/>
                <a:gd name="T42" fmla="*/ 52 w 200"/>
                <a:gd name="T43" fmla="*/ 1 h 148"/>
                <a:gd name="T44" fmla="*/ 70 w 200"/>
                <a:gd name="T45" fmla="*/ 0 h 148"/>
                <a:gd name="T46" fmla="*/ 86 w 200"/>
                <a:gd name="T47" fmla="*/ 0 h 148"/>
                <a:gd name="T48" fmla="*/ 101 w 200"/>
                <a:gd name="T49" fmla="*/ 2 h 148"/>
                <a:gd name="T50" fmla="*/ 81 w 200"/>
                <a:gd name="T51" fmla="*/ 14 h 148"/>
                <a:gd name="T52" fmla="*/ 74 w 200"/>
                <a:gd name="T53" fmla="*/ 26 h 148"/>
                <a:gd name="T54" fmla="*/ 76 w 200"/>
                <a:gd name="T55" fmla="*/ 37 h 148"/>
                <a:gd name="T56" fmla="*/ 88 w 200"/>
                <a:gd name="T57" fmla="*/ 46 h 148"/>
                <a:gd name="T58" fmla="*/ 106 w 200"/>
                <a:gd name="T59" fmla="*/ 54 h 148"/>
                <a:gd name="T60" fmla="*/ 133 w 200"/>
                <a:gd name="T61" fmla="*/ 59 h 148"/>
                <a:gd name="T62" fmla="*/ 164 w 200"/>
                <a:gd name="T63" fmla="*/ 60 h 148"/>
                <a:gd name="T64" fmla="*/ 200 w 200"/>
                <a:gd name="T65" fmla="*/ 58 h 14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0" h="148">
                  <a:moveTo>
                    <a:pt x="200" y="115"/>
                  </a:moveTo>
                  <a:lnTo>
                    <a:pt x="196" y="123"/>
                  </a:lnTo>
                  <a:lnTo>
                    <a:pt x="191" y="128"/>
                  </a:lnTo>
                  <a:lnTo>
                    <a:pt x="184" y="134"/>
                  </a:lnTo>
                  <a:lnTo>
                    <a:pt x="178" y="137"/>
                  </a:lnTo>
                  <a:lnTo>
                    <a:pt x="171" y="140"/>
                  </a:lnTo>
                  <a:lnTo>
                    <a:pt x="162" y="143"/>
                  </a:lnTo>
                  <a:lnTo>
                    <a:pt x="155" y="145"/>
                  </a:lnTo>
                  <a:lnTo>
                    <a:pt x="146" y="146"/>
                  </a:lnTo>
                  <a:lnTo>
                    <a:pt x="130" y="148"/>
                  </a:lnTo>
                  <a:lnTo>
                    <a:pt x="108" y="148"/>
                  </a:lnTo>
                  <a:lnTo>
                    <a:pt x="85" y="145"/>
                  </a:lnTo>
                  <a:lnTo>
                    <a:pt x="59" y="138"/>
                  </a:lnTo>
                  <a:lnTo>
                    <a:pt x="36" y="129"/>
                  </a:lnTo>
                  <a:lnTo>
                    <a:pt x="18" y="115"/>
                  </a:lnTo>
                  <a:lnTo>
                    <a:pt x="5" y="96"/>
                  </a:lnTo>
                  <a:lnTo>
                    <a:pt x="0" y="71"/>
                  </a:lnTo>
                  <a:lnTo>
                    <a:pt x="4" y="46"/>
                  </a:lnTo>
                  <a:lnTo>
                    <a:pt x="11" y="28"/>
                  </a:lnTo>
                  <a:lnTo>
                    <a:pt x="22" y="14"/>
                  </a:lnTo>
                  <a:lnTo>
                    <a:pt x="38" y="6"/>
                  </a:lnTo>
                  <a:lnTo>
                    <a:pt x="52" y="1"/>
                  </a:lnTo>
                  <a:lnTo>
                    <a:pt x="70" y="0"/>
                  </a:lnTo>
                  <a:lnTo>
                    <a:pt x="86" y="0"/>
                  </a:lnTo>
                  <a:lnTo>
                    <a:pt x="101" y="3"/>
                  </a:lnTo>
                  <a:lnTo>
                    <a:pt x="81" y="28"/>
                  </a:lnTo>
                  <a:lnTo>
                    <a:pt x="74" y="51"/>
                  </a:lnTo>
                  <a:lnTo>
                    <a:pt x="76" y="73"/>
                  </a:lnTo>
                  <a:lnTo>
                    <a:pt x="88" y="92"/>
                  </a:lnTo>
                  <a:lnTo>
                    <a:pt x="106" y="107"/>
                  </a:lnTo>
                  <a:lnTo>
                    <a:pt x="133" y="117"/>
                  </a:lnTo>
                  <a:lnTo>
                    <a:pt x="164" y="120"/>
                  </a:lnTo>
                  <a:lnTo>
                    <a:pt x="200" y="115"/>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38" name="Freeform 26">
              <a:extLst>
                <a:ext uri="{FF2B5EF4-FFF2-40B4-BE49-F238E27FC236}">
                  <a16:creationId xmlns:a16="http://schemas.microsoft.com/office/drawing/2014/main" xmlns="" id="{7167F6AD-5751-4DE0-881A-FABE7DA2CAA1}"/>
                </a:ext>
              </a:extLst>
            </p:cNvPr>
            <p:cNvSpPr>
              <a:spLocks/>
            </p:cNvSpPr>
            <p:nvPr/>
          </p:nvSpPr>
          <p:spPr bwMode="auto">
            <a:xfrm>
              <a:off x="2016" y="4955"/>
              <a:ext cx="23" cy="166"/>
            </a:xfrm>
            <a:custGeom>
              <a:avLst/>
              <a:gdLst>
                <a:gd name="T0" fmla="*/ 24 w 24"/>
                <a:gd name="T1" fmla="*/ 168 h 336"/>
                <a:gd name="T2" fmla="*/ 19 w 24"/>
                <a:gd name="T3" fmla="*/ 168 h 336"/>
                <a:gd name="T4" fmla="*/ 13 w 24"/>
                <a:gd name="T5" fmla="*/ 167 h 336"/>
                <a:gd name="T6" fmla="*/ 8 w 24"/>
                <a:gd name="T7" fmla="*/ 167 h 336"/>
                <a:gd name="T8" fmla="*/ 0 w 24"/>
                <a:gd name="T9" fmla="*/ 167 h 336"/>
                <a:gd name="T10" fmla="*/ 0 w 24"/>
                <a:gd name="T11" fmla="*/ 7 h 336"/>
                <a:gd name="T12" fmla="*/ 6 w 24"/>
                <a:gd name="T13" fmla="*/ 5 h 336"/>
                <a:gd name="T14" fmla="*/ 11 w 24"/>
                <a:gd name="T15" fmla="*/ 4 h 336"/>
                <a:gd name="T16" fmla="*/ 17 w 24"/>
                <a:gd name="T17" fmla="*/ 3 h 336"/>
                <a:gd name="T18" fmla="*/ 24 w 24"/>
                <a:gd name="T19" fmla="*/ 0 h 336"/>
                <a:gd name="T20" fmla="*/ 24 w 24"/>
                <a:gd name="T21" fmla="*/ 168 h 3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336">
                  <a:moveTo>
                    <a:pt x="24" y="336"/>
                  </a:moveTo>
                  <a:lnTo>
                    <a:pt x="19" y="336"/>
                  </a:lnTo>
                  <a:lnTo>
                    <a:pt x="13" y="334"/>
                  </a:lnTo>
                  <a:lnTo>
                    <a:pt x="8" y="334"/>
                  </a:lnTo>
                  <a:lnTo>
                    <a:pt x="0" y="334"/>
                  </a:lnTo>
                  <a:lnTo>
                    <a:pt x="0" y="13"/>
                  </a:lnTo>
                  <a:lnTo>
                    <a:pt x="6" y="9"/>
                  </a:lnTo>
                  <a:lnTo>
                    <a:pt x="11" y="8"/>
                  </a:lnTo>
                  <a:lnTo>
                    <a:pt x="17" y="5"/>
                  </a:lnTo>
                  <a:lnTo>
                    <a:pt x="24" y="0"/>
                  </a:lnTo>
                  <a:lnTo>
                    <a:pt x="24" y="336"/>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39" name="Freeform 27">
              <a:extLst>
                <a:ext uri="{FF2B5EF4-FFF2-40B4-BE49-F238E27FC236}">
                  <a16:creationId xmlns:a16="http://schemas.microsoft.com/office/drawing/2014/main" xmlns="" id="{0C787185-9A3C-419D-83F1-AD904EB4783F}"/>
                </a:ext>
              </a:extLst>
            </p:cNvPr>
            <p:cNvSpPr>
              <a:spLocks/>
            </p:cNvSpPr>
            <p:nvPr/>
          </p:nvSpPr>
          <p:spPr bwMode="auto">
            <a:xfrm>
              <a:off x="2093" y="4722"/>
              <a:ext cx="157" cy="124"/>
            </a:xfrm>
            <a:custGeom>
              <a:avLst/>
              <a:gdLst>
                <a:gd name="T0" fmla="*/ 49 w 157"/>
                <a:gd name="T1" fmla="*/ 18 h 242"/>
                <a:gd name="T2" fmla="*/ 54 w 157"/>
                <a:gd name="T3" fmla="*/ 22 h 242"/>
                <a:gd name="T4" fmla="*/ 58 w 157"/>
                <a:gd name="T5" fmla="*/ 26 h 242"/>
                <a:gd name="T6" fmla="*/ 58 w 157"/>
                <a:gd name="T7" fmla="*/ 31 h 242"/>
                <a:gd name="T8" fmla="*/ 49 w 157"/>
                <a:gd name="T9" fmla="*/ 35 h 242"/>
                <a:gd name="T10" fmla="*/ 41 w 157"/>
                <a:gd name="T11" fmla="*/ 35 h 242"/>
                <a:gd name="T12" fmla="*/ 32 w 157"/>
                <a:gd name="T13" fmla="*/ 36 h 242"/>
                <a:gd name="T14" fmla="*/ 23 w 157"/>
                <a:gd name="T15" fmla="*/ 35 h 242"/>
                <a:gd name="T16" fmla="*/ 14 w 157"/>
                <a:gd name="T17" fmla="*/ 34 h 242"/>
                <a:gd name="T18" fmla="*/ 7 w 157"/>
                <a:gd name="T19" fmla="*/ 31 h 242"/>
                <a:gd name="T20" fmla="*/ 2 w 157"/>
                <a:gd name="T21" fmla="*/ 28 h 242"/>
                <a:gd name="T22" fmla="*/ 0 w 157"/>
                <a:gd name="T23" fmla="*/ 23 h 242"/>
                <a:gd name="T24" fmla="*/ 0 w 157"/>
                <a:gd name="T25" fmla="*/ 17 h 242"/>
                <a:gd name="T26" fmla="*/ 4 w 157"/>
                <a:gd name="T27" fmla="*/ 12 h 242"/>
                <a:gd name="T28" fmla="*/ 11 w 157"/>
                <a:gd name="T29" fmla="*/ 7 h 242"/>
                <a:gd name="T30" fmla="*/ 22 w 157"/>
                <a:gd name="T31" fmla="*/ 3 h 242"/>
                <a:gd name="T32" fmla="*/ 32 w 157"/>
                <a:gd name="T33" fmla="*/ 1 h 242"/>
                <a:gd name="T34" fmla="*/ 45 w 157"/>
                <a:gd name="T35" fmla="*/ 0 h 242"/>
                <a:gd name="T36" fmla="*/ 59 w 157"/>
                <a:gd name="T37" fmla="*/ 0 h 242"/>
                <a:gd name="T38" fmla="*/ 72 w 157"/>
                <a:gd name="T39" fmla="*/ 2 h 242"/>
                <a:gd name="T40" fmla="*/ 87 w 157"/>
                <a:gd name="T41" fmla="*/ 4 h 242"/>
                <a:gd name="T42" fmla="*/ 99 w 157"/>
                <a:gd name="T43" fmla="*/ 8 h 242"/>
                <a:gd name="T44" fmla="*/ 114 w 157"/>
                <a:gd name="T45" fmla="*/ 13 h 242"/>
                <a:gd name="T46" fmla="*/ 124 w 157"/>
                <a:gd name="T47" fmla="*/ 19 h 242"/>
                <a:gd name="T48" fmla="*/ 135 w 157"/>
                <a:gd name="T49" fmla="*/ 27 h 242"/>
                <a:gd name="T50" fmla="*/ 144 w 157"/>
                <a:gd name="T51" fmla="*/ 35 h 242"/>
                <a:gd name="T52" fmla="*/ 151 w 157"/>
                <a:gd name="T53" fmla="*/ 44 h 242"/>
                <a:gd name="T54" fmla="*/ 155 w 157"/>
                <a:gd name="T55" fmla="*/ 53 h 242"/>
                <a:gd name="T56" fmla="*/ 157 w 157"/>
                <a:gd name="T57" fmla="*/ 63 h 242"/>
                <a:gd name="T58" fmla="*/ 155 w 157"/>
                <a:gd name="T59" fmla="*/ 78 h 242"/>
                <a:gd name="T60" fmla="*/ 150 w 157"/>
                <a:gd name="T61" fmla="*/ 95 h 242"/>
                <a:gd name="T62" fmla="*/ 142 w 157"/>
                <a:gd name="T63" fmla="*/ 110 h 242"/>
                <a:gd name="T64" fmla="*/ 135 w 157"/>
                <a:gd name="T65" fmla="*/ 121 h 242"/>
                <a:gd name="T66" fmla="*/ 139 w 157"/>
                <a:gd name="T67" fmla="*/ 100 h 242"/>
                <a:gd name="T68" fmla="*/ 139 w 157"/>
                <a:gd name="T69" fmla="*/ 78 h 242"/>
                <a:gd name="T70" fmla="*/ 132 w 157"/>
                <a:gd name="T71" fmla="*/ 57 h 242"/>
                <a:gd name="T72" fmla="*/ 115 w 157"/>
                <a:gd name="T73" fmla="*/ 37 h 242"/>
                <a:gd name="T74" fmla="*/ 105 w 157"/>
                <a:gd name="T75" fmla="*/ 29 h 242"/>
                <a:gd name="T76" fmla="*/ 94 w 157"/>
                <a:gd name="T77" fmla="*/ 23 h 242"/>
                <a:gd name="T78" fmla="*/ 83 w 157"/>
                <a:gd name="T79" fmla="*/ 18 h 242"/>
                <a:gd name="T80" fmla="*/ 72 w 157"/>
                <a:gd name="T81" fmla="*/ 14 h 242"/>
                <a:gd name="T82" fmla="*/ 61 w 157"/>
                <a:gd name="T83" fmla="*/ 13 h 242"/>
                <a:gd name="T84" fmla="*/ 50 w 157"/>
                <a:gd name="T85" fmla="*/ 12 h 242"/>
                <a:gd name="T86" fmla="*/ 41 w 157"/>
                <a:gd name="T87" fmla="*/ 12 h 242"/>
                <a:gd name="T88" fmla="*/ 34 w 157"/>
                <a:gd name="T89" fmla="*/ 13 h 242"/>
                <a:gd name="T90" fmla="*/ 31 w 157"/>
                <a:gd name="T91" fmla="*/ 14 h 242"/>
                <a:gd name="T92" fmla="*/ 29 w 157"/>
                <a:gd name="T93" fmla="*/ 16 h 242"/>
                <a:gd name="T94" fmla="*/ 27 w 157"/>
                <a:gd name="T95" fmla="*/ 17 h 242"/>
                <a:gd name="T96" fmla="*/ 29 w 157"/>
                <a:gd name="T97" fmla="*/ 19 h 242"/>
                <a:gd name="T98" fmla="*/ 32 w 157"/>
                <a:gd name="T99" fmla="*/ 17 h 242"/>
                <a:gd name="T100" fmla="*/ 38 w 157"/>
                <a:gd name="T101" fmla="*/ 17 h 242"/>
                <a:gd name="T102" fmla="*/ 43 w 157"/>
                <a:gd name="T103" fmla="*/ 17 h 242"/>
                <a:gd name="T104" fmla="*/ 49 w 157"/>
                <a:gd name="T105" fmla="*/ 18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7" h="242">
                  <a:moveTo>
                    <a:pt x="49" y="36"/>
                  </a:moveTo>
                  <a:lnTo>
                    <a:pt x="54" y="44"/>
                  </a:lnTo>
                  <a:lnTo>
                    <a:pt x="58" y="52"/>
                  </a:lnTo>
                  <a:lnTo>
                    <a:pt x="58" y="61"/>
                  </a:lnTo>
                  <a:lnTo>
                    <a:pt x="49" y="69"/>
                  </a:lnTo>
                  <a:lnTo>
                    <a:pt x="41" y="70"/>
                  </a:lnTo>
                  <a:lnTo>
                    <a:pt x="32" y="72"/>
                  </a:lnTo>
                  <a:lnTo>
                    <a:pt x="23" y="70"/>
                  </a:lnTo>
                  <a:lnTo>
                    <a:pt x="14" y="67"/>
                  </a:lnTo>
                  <a:lnTo>
                    <a:pt x="7" y="62"/>
                  </a:lnTo>
                  <a:lnTo>
                    <a:pt x="2" y="55"/>
                  </a:lnTo>
                  <a:lnTo>
                    <a:pt x="0" y="45"/>
                  </a:lnTo>
                  <a:lnTo>
                    <a:pt x="0" y="34"/>
                  </a:lnTo>
                  <a:lnTo>
                    <a:pt x="4" y="23"/>
                  </a:lnTo>
                  <a:lnTo>
                    <a:pt x="11" y="14"/>
                  </a:lnTo>
                  <a:lnTo>
                    <a:pt x="22" y="6"/>
                  </a:lnTo>
                  <a:lnTo>
                    <a:pt x="32" y="2"/>
                  </a:lnTo>
                  <a:lnTo>
                    <a:pt x="45" y="0"/>
                  </a:lnTo>
                  <a:lnTo>
                    <a:pt x="59" y="0"/>
                  </a:lnTo>
                  <a:lnTo>
                    <a:pt x="72" y="3"/>
                  </a:lnTo>
                  <a:lnTo>
                    <a:pt x="87" y="8"/>
                  </a:lnTo>
                  <a:lnTo>
                    <a:pt x="99" y="16"/>
                  </a:lnTo>
                  <a:lnTo>
                    <a:pt x="114" y="25"/>
                  </a:lnTo>
                  <a:lnTo>
                    <a:pt x="124" y="37"/>
                  </a:lnTo>
                  <a:lnTo>
                    <a:pt x="135" y="53"/>
                  </a:lnTo>
                  <a:lnTo>
                    <a:pt x="144" y="69"/>
                  </a:lnTo>
                  <a:lnTo>
                    <a:pt x="151" y="87"/>
                  </a:lnTo>
                  <a:lnTo>
                    <a:pt x="155" y="106"/>
                  </a:lnTo>
                  <a:lnTo>
                    <a:pt x="157" y="126"/>
                  </a:lnTo>
                  <a:lnTo>
                    <a:pt x="155" y="156"/>
                  </a:lnTo>
                  <a:lnTo>
                    <a:pt x="150" y="189"/>
                  </a:lnTo>
                  <a:lnTo>
                    <a:pt x="142" y="219"/>
                  </a:lnTo>
                  <a:lnTo>
                    <a:pt x="135" y="242"/>
                  </a:lnTo>
                  <a:lnTo>
                    <a:pt x="139" y="200"/>
                  </a:lnTo>
                  <a:lnTo>
                    <a:pt x="139" y="156"/>
                  </a:lnTo>
                  <a:lnTo>
                    <a:pt x="132" y="114"/>
                  </a:lnTo>
                  <a:lnTo>
                    <a:pt x="115" y="73"/>
                  </a:lnTo>
                  <a:lnTo>
                    <a:pt x="105" y="58"/>
                  </a:lnTo>
                  <a:lnTo>
                    <a:pt x="94" y="45"/>
                  </a:lnTo>
                  <a:lnTo>
                    <a:pt x="83" y="36"/>
                  </a:lnTo>
                  <a:lnTo>
                    <a:pt x="72" y="28"/>
                  </a:lnTo>
                  <a:lnTo>
                    <a:pt x="61" y="25"/>
                  </a:lnTo>
                  <a:lnTo>
                    <a:pt x="50" y="23"/>
                  </a:lnTo>
                  <a:lnTo>
                    <a:pt x="41" y="23"/>
                  </a:lnTo>
                  <a:lnTo>
                    <a:pt x="34" y="25"/>
                  </a:lnTo>
                  <a:lnTo>
                    <a:pt x="31" y="28"/>
                  </a:lnTo>
                  <a:lnTo>
                    <a:pt x="29" y="31"/>
                  </a:lnTo>
                  <a:lnTo>
                    <a:pt x="27" y="34"/>
                  </a:lnTo>
                  <a:lnTo>
                    <a:pt x="29" y="37"/>
                  </a:lnTo>
                  <a:lnTo>
                    <a:pt x="32" y="34"/>
                  </a:lnTo>
                  <a:lnTo>
                    <a:pt x="38" y="33"/>
                  </a:lnTo>
                  <a:lnTo>
                    <a:pt x="43" y="34"/>
                  </a:lnTo>
                  <a:lnTo>
                    <a:pt x="49" y="36"/>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40" name="Freeform 28">
              <a:extLst>
                <a:ext uri="{FF2B5EF4-FFF2-40B4-BE49-F238E27FC236}">
                  <a16:creationId xmlns:a16="http://schemas.microsoft.com/office/drawing/2014/main" xmlns="" id="{F0C35807-5AE8-4E07-A77D-457E084FA5E3}"/>
                </a:ext>
              </a:extLst>
            </p:cNvPr>
            <p:cNvSpPr>
              <a:spLocks/>
            </p:cNvSpPr>
            <p:nvPr/>
          </p:nvSpPr>
          <p:spPr bwMode="auto">
            <a:xfrm>
              <a:off x="9946" y="4485"/>
              <a:ext cx="304" cy="67"/>
            </a:xfrm>
            <a:custGeom>
              <a:avLst/>
              <a:gdLst>
                <a:gd name="T0" fmla="*/ 276 w 305"/>
                <a:gd name="T1" fmla="*/ 57 h 137"/>
                <a:gd name="T2" fmla="*/ 271 w 305"/>
                <a:gd name="T3" fmla="*/ 61 h 137"/>
                <a:gd name="T4" fmla="*/ 271 w 305"/>
                <a:gd name="T5" fmla="*/ 66 h 137"/>
                <a:gd name="T6" fmla="*/ 276 w 305"/>
                <a:gd name="T7" fmla="*/ 69 h 137"/>
                <a:gd name="T8" fmla="*/ 290 w 305"/>
                <a:gd name="T9" fmla="*/ 67 h 137"/>
                <a:gd name="T10" fmla="*/ 301 w 305"/>
                <a:gd name="T11" fmla="*/ 59 h 137"/>
                <a:gd name="T12" fmla="*/ 305 w 305"/>
                <a:gd name="T13" fmla="*/ 48 h 137"/>
                <a:gd name="T14" fmla="*/ 299 w 305"/>
                <a:gd name="T15" fmla="*/ 37 h 137"/>
                <a:gd name="T16" fmla="*/ 290 w 305"/>
                <a:gd name="T17" fmla="*/ 27 h 137"/>
                <a:gd name="T18" fmla="*/ 283 w 305"/>
                <a:gd name="T19" fmla="*/ 22 h 137"/>
                <a:gd name="T20" fmla="*/ 271 w 305"/>
                <a:gd name="T21" fmla="*/ 17 h 137"/>
                <a:gd name="T22" fmla="*/ 256 w 305"/>
                <a:gd name="T23" fmla="*/ 13 h 137"/>
                <a:gd name="T24" fmla="*/ 238 w 305"/>
                <a:gd name="T25" fmla="*/ 8 h 137"/>
                <a:gd name="T26" fmla="*/ 217 w 305"/>
                <a:gd name="T27" fmla="*/ 4 h 137"/>
                <a:gd name="T28" fmla="*/ 195 w 305"/>
                <a:gd name="T29" fmla="*/ 2 h 137"/>
                <a:gd name="T30" fmla="*/ 173 w 305"/>
                <a:gd name="T31" fmla="*/ 0 h 137"/>
                <a:gd name="T32" fmla="*/ 152 w 305"/>
                <a:gd name="T33" fmla="*/ 0 h 137"/>
                <a:gd name="T34" fmla="*/ 126 w 305"/>
                <a:gd name="T35" fmla="*/ 2 h 137"/>
                <a:gd name="T36" fmla="*/ 103 w 305"/>
                <a:gd name="T37" fmla="*/ 5 h 137"/>
                <a:gd name="T38" fmla="*/ 81 w 305"/>
                <a:gd name="T39" fmla="*/ 9 h 137"/>
                <a:gd name="T40" fmla="*/ 61 w 305"/>
                <a:gd name="T41" fmla="*/ 14 h 137"/>
                <a:gd name="T42" fmla="*/ 43 w 305"/>
                <a:gd name="T43" fmla="*/ 20 h 137"/>
                <a:gd name="T44" fmla="*/ 27 w 305"/>
                <a:gd name="T45" fmla="*/ 26 h 137"/>
                <a:gd name="T46" fmla="*/ 13 w 305"/>
                <a:gd name="T47" fmla="*/ 32 h 137"/>
                <a:gd name="T48" fmla="*/ 2 w 305"/>
                <a:gd name="T49" fmla="*/ 38 h 137"/>
                <a:gd name="T50" fmla="*/ 0 w 305"/>
                <a:gd name="T51" fmla="*/ 41 h 137"/>
                <a:gd name="T52" fmla="*/ 0 w 305"/>
                <a:gd name="T53" fmla="*/ 45 h 137"/>
                <a:gd name="T54" fmla="*/ 4 w 305"/>
                <a:gd name="T55" fmla="*/ 46 h 137"/>
                <a:gd name="T56" fmla="*/ 13 w 305"/>
                <a:gd name="T57" fmla="*/ 44 h 137"/>
                <a:gd name="T58" fmla="*/ 20 w 305"/>
                <a:gd name="T59" fmla="*/ 40 h 137"/>
                <a:gd name="T60" fmla="*/ 33 w 305"/>
                <a:gd name="T61" fmla="*/ 34 h 137"/>
                <a:gd name="T62" fmla="*/ 47 w 305"/>
                <a:gd name="T63" fmla="*/ 28 h 137"/>
                <a:gd name="T64" fmla="*/ 67 w 305"/>
                <a:gd name="T65" fmla="*/ 21 h 137"/>
                <a:gd name="T66" fmla="*/ 90 w 305"/>
                <a:gd name="T67" fmla="*/ 15 h 137"/>
                <a:gd name="T68" fmla="*/ 117 w 305"/>
                <a:gd name="T69" fmla="*/ 10 h 137"/>
                <a:gd name="T70" fmla="*/ 146 w 305"/>
                <a:gd name="T71" fmla="*/ 7 h 137"/>
                <a:gd name="T72" fmla="*/ 180 w 305"/>
                <a:gd name="T73" fmla="*/ 8 h 137"/>
                <a:gd name="T74" fmla="*/ 213 w 305"/>
                <a:gd name="T75" fmla="*/ 12 h 137"/>
                <a:gd name="T76" fmla="*/ 236 w 305"/>
                <a:gd name="T77" fmla="*/ 17 h 137"/>
                <a:gd name="T78" fmla="*/ 256 w 305"/>
                <a:gd name="T79" fmla="*/ 24 h 137"/>
                <a:gd name="T80" fmla="*/ 269 w 305"/>
                <a:gd name="T81" fmla="*/ 32 h 137"/>
                <a:gd name="T82" fmla="*/ 278 w 305"/>
                <a:gd name="T83" fmla="*/ 40 h 137"/>
                <a:gd name="T84" fmla="*/ 281 w 305"/>
                <a:gd name="T85" fmla="*/ 47 h 137"/>
                <a:gd name="T86" fmla="*/ 280 w 305"/>
                <a:gd name="T87" fmla="*/ 53 h 137"/>
                <a:gd name="T88" fmla="*/ 276 w 305"/>
                <a:gd name="T89" fmla="*/ 57 h 13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5" h="137">
                  <a:moveTo>
                    <a:pt x="276" y="114"/>
                  </a:moveTo>
                  <a:lnTo>
                    <a:pt x="271" y="121"/>
                  </a:lnTo>
                  <a:lnTo>
                    <a:pt x="271" y="131"/>
                  </a:lnTo>
                  <a:lnTo>
                    <a:pt x="276" y="137"/>
                  </a:lnTo>
                  <a:lnTo>
                    <a:pt x="290" y="134"/>
                  </a:lnTo>
                  <a:lnTo>
                    <a:pt x="301" y="118"/>
                  </a:lnTo>
                  <a:lnTo>
                    <a:pt x="305" y="96"/>
                  </a:lnTo>
                  <a:lnTo>
                    <a:pt x="299" y="73"/>
                  </a:lnTo>
                  <a:lnTo>
                    <a:pt x="290" y="53"/>
                  </a:lnTo>
                  <a:lnTo>
                    <a:pt x="283" y="43"/>
                  </a:lnTo>
                  <a:lnTo>
                    <a:pt x="271" y="34"/>
                  </a:lnTo>
                  <a:lnTo>
                    <a:pt x="256" y="25"/>
                  </a:lnTo>
                  <a:lnTo>
                    <a:pt x="238" y="15"/>
                  </a:lnTo>
                  <a:lnTo>
                    <a:pt x="217" y="8"/>
                  </a:lnTo>
                  <a:lnTo>
                    <a:pt x="195" y="3"/>
                  </a:lnTo>
                  <a:lnTo>
                    <a:pt x="173" y="0"/>
                  </a:lnTo>
                  <a:lnTo>
                    <a:pt x="152" y="0"/>
                  </a:lnTo>
                  <a:lnTo>
                    <a:pt x="126" y="3"/>
                  </a:lnTo>
                  <a:lnTo>
                    <a:pt x="103" y="9"/>
                  </a:lnTo>
                  <a:lnTo>
                    <a:pt x="81" y="17"/>
                  </a:lnTo>
                  <a:lnTo>
                    <a:pt x="61" y="28"/>
                  </a:lnTo>
                  <a:lnTo>
                    <a:pt x="43" y="39"/>
                  </a:lnTo>
                  <a:lnTo>
                    <a:pt x="27" y="51"/>
                  </a:lnTo>
                  <a:lnTo>
                    <a:pt x="13" y="64"/>
                  </a:lnTo>
                  <a:lnTo>
                    <a:pt x="2" y="76"/>
                  </a:lnTo>
                  <a:lnTo>
                    <a:pt x="0" y="82"/>
                  </a:lnTo>
                  <a:lnTo>
                    <a:pt x="0" y="89"/>
                  </a:lnTo>
                  <a:lnTo>
                    <a:pt x="4" y="92"/>
                  </a:lnTo>
                  <a:lnTo>
                    <a:pt x="13" y="87"/>
                  </a:lnTo>
                  <a:lnTo>
                    <a:pt x="20" y="79"/>
                  </a:lnTo>
                  <a:lnTo>
                    <a:pt x="33" y="68"/>
                  </a:lnTo>
                  <a:lnTo>
                    <a:pt x="47" y="56"/>
                  </a:lnTo>
                  <a:lnTo>
                    <a:pt x="67" y="42"/>
                  </a:lnTo>
                  <a:lnTo>
                    <a:pt x="90" y="29"/>
                  </a:lnTo>
                  <a:lnTo>
                    <a:pt x="117" y="20"/>
                  </a:lnTo>
                  <a:lnTo>
                    <a:pt x="146" y="14"/>
                  </a:lnTo>
                  <a:lnTo>
                    <a:pt x="180" y="15"/>
                  </a:lnTo>
                  <a:lnTo>
                    <a:pt x="213" y="23"/>
                  </a:lnTo>
                  <a:lnTo>
                    <a:pt x="236" y="34"/>
                  </a:lnTo>
                  <a:lnTo>
                    <a:pt x="256" y="48"/>
                  </a:lnTo>
                  <a:lnTo>
                    <a:pt x="269" y="64"/>
                  </a:lnTo>
                  <a:lnTo>
                    <a:pt x="278" y="79"/>
                  </a:lnTo>
                  <a:lnTo>
                    <a:pt x="281" y="93"/>
                  </a:lnTo>
                  <a:lnTo>
                    <a:pt x="280" y="106"/>
                  </a:lnTo>
                  <a:lnTo>
                    <a:pt x="276" y="11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41" name="Freeform 29">
              <a:extLst>
                <a:ext uri="{FF2B5EF4-FFF2-40B4-BE49-F238E27FC236}">
                  <a16:creationId xmlns:a16="http://schemas.microsoft.com/office/drawing/2014/main" xmlns="" id="{74D1D87C-D190-4207-BB8A-050C09886FEF}"/>
                </a:ext>
              </a:extLst>
            </p:cNvPr>
            <p:cNvSpPr>
              <a:spLocks/>
            </p:cNvSpPr>
            <p:nvPr/>
          </p:nvSpPr>
          <p:spPr bwMode="auto">
            <a:xfrm>
              <a:off x="9459" y="4480"/>
              <a:ext cx="563" cy="247"/>
            </a:xfrm>
            <a:custGeom>
              <a:avLst/>
              <a:gdLst>
                <a:gd name="T0" fmla="*/ 322 w 564"/>
                <a:gd name="T1" fmla="*/ 105 h 488"/>
                <a:gd name="T2" fmla="*/ 344 w 564"/>
                <a:gd name="T3" fmla="*/ 113 h 488"/>
                <a:gd name="T4" fmla="*/ 369 w 564"/>
                <a:gd name="T5" fmla="*/ 123 h 488"/>
                <a:gd name="T6" fmla="*/ 396 w 564"/>
                <a:gd name="T7" fmla="*/ 131 h 488"/>
                <a:gd name="T8" fmla="*/ 425 w 564"/>
                <a:gd name="T9" fmla="*/ 139 h 488"/>
                <a:gd name="T10" fmla="*/ 456 w 564"/>
                <a:gd name="T11" fmla="*/ 146 h 488"/>
                <a:gd name="T12" fmla="*/ 490 w 564"/>
                <a:gd name="T13" fmla="*/ 151 h 488"/>
                <a:gd name="T14" fmla="*/ 526 w 564"/>
                <a:gd name="T15" fmla="*/ 155 h 488"/>
                <a:gd name="T16" fmla="*/ 564 w 564"/>
                <a:gd name="T17" fmla="*/ 157 h 488"/>
                <a:gd name="T18" fmla="*/ 564 w 564"/>
                <a:gd name="T19" fmla="*/ 245 h 488"/>
                <a:gd name="T20" fmla="*/ 512 w 564"/>
                <a:gd name="T21" fmla="*/ 245 h 488"/>
                <a:gd name="T22" fmla="*/ 512 w 564"/>
                <a:gd name="T23" fmla="*/ 179 h 488"/>
                <a:gd name="T24" fmla="*/ 474 w 564"/>
                <a:gd name="T25" fmla="*/ 175 h 488"/>
                <a:gd name="T26" fmla="*/ 438 w 564"/>
                <a:gd name="T27" fmla="*/ 169 h 488"/>
                <a:gd name="T28" fmla="*/ 405 w 564"/>
                <a:gd name="T29" fmla="*/ 162 h 488"/>
                <a:gd name="T30" fmla="*/ 376 w 564"/>
                <a:gd name="T31" fmla="*/ 155 h 488"/>
                <a:gd name="T32" fmla="*/ 349 w 564"/>
                <a:gd name="T33" fmla="*/ 148 h 488"/>
                <a:gd name="T34" fmla="*/ 324 w 564"/>
                <a:gd name="T35" fmla="*/ 140 h 488"/>
                <a:gd name="T36" fmla="*/ 301 w 564"/>
                <a:gd name="T37" fmla="*/ 132 h 488"/>
                <a:gd name="T38" fmla="*/ 279 w 564"/>
                <a:gd name="T39" fmla="*/ 124 h 488"/>
                <a:gd name="T40" fmla="*/ 261 w 564"/>
                <a:gd name="T41" fmla="*/ 114 h 488"/>
                <a:gd name="T42" fmla="*/ 241 w 564"/>
                <a:gd name="T43" fmla="*/ 104 h 488"/>
                <a:gd name="T44" fmla="*/ 223 w 564"/>
                <a:gd name="T45" fmla="*/ 93 h 488"/>
                <a:gd name="T46" fmla="*/ 207 w 564"/>
                <a:gd name="T47" fmla="*/ 81 h 488"/>
                <a:gd name="T48" fmla="*/ 191 w 564"/>
                <a:gd name="T49" fmla="*/ 69 h 488"/>
                <a:gd name="T50" fmla="*/ 175 w 564"/>
                <a:gd name="T51" fmla="*/ 55 h 488"/>
                <a:gd name="T52" fmla="*/ 162 w 564"/>
                <a:gd name="T53" fmla="*/ 39 h 488"/>
                <a:gd name="T54" fmla="*/ 151 w 564"/>
                <a:gd name="T55" fmla="*/ 23 h 488"/>
                <a:gd name="T56" fmla="*/ 0 w 564"/>
                <a:gd name="T57" fmla="*/ 23 h 488"/>
                <a:gd name="T58" fmla="*/ 0 w 564"/>
                <a:gd name="T59" fmla="*/ 0 h 488"/>
                <a:gd name="T60" fmla="*/ 202 w 564"/>
                <a:gd name="T61" fmla="*/ 0 h 488"/>
                <a:gd name="T62" fmla="*/ 207 w 564"/>
                <a:gd name="T63" fmla="*/ 16 h 488"/>
                <a:gd name="T64" fmla="*/ 216 w 564"/>
                <a:gd name="T65" fmla="*/ 32 h 488"/>
                <a:gd name="T66" fmla="*/ 229 w 564"/>
                <a:gd name="T67" fmla="*/ 47 h 488"/>
                <a:gd name="T68" fmla="*/ 245 w 564"/>
                <a:gd name="T69" fmla="*/ 60 h 488"/>
                <a:gd name="T70" fmla="*/ 263 w 564"/>
                <a:gd name="T71" fmla="*/ 73 h 488"/>
                <a:gd name="T72" fmla="*/ 281 w 564"/>
                <a:gd name="T73" fmla="*/ 85 h 488"/>
                <a:gd name="T74" fmla="*/ 303 w 564"/>
                <a:gd name="T75" fmla="*/ 95 h 488"/>
                <a:gd name="T76" fmla="*/ 322 w 564"/>
                <a:gd name="T77" fmla="*/ 105 h 4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64" h="488">
                  <a:moveTo>
                    <a:pt x="322" y="209"/>
                  </a:moveTo>
                  <a:lnTo>
                    <a:pt x="344" y="226"/>
                  </a:lnTo>
                  <a:lnTo>
                    <a:pt x="369" y="245"/>
                  </a:lnTo>
                  <a:lnTo>
                    <a:pt x="396" y="260"/>
                  </a:lnTo>
                  <a:lnTo>
                    <a:pt x="425" y="276"/>
                  </a:lnTo>
                  <a:lnTo>
                    <a:pt x="456" y="290"/>
                  </a:lnTo>
                  <a:lnTo>
                    <a:pt x="490" y="301"/>
                  </a:lnTo>
                  <a:lnTo>
                    <a:pt x="526" y="309"/>
                  </a:lnTo>
                  <a:lnTo>
                    <a:pt x="564" y="313"/>
                  </a:lnTo>
                  <a:lnTo>
                    <a:pt x="564" y="488"/>
                  </a:lnTo>
                  <a:lnTo>
                    <a:pt x="512" y="488"/>
                  </a:lnTo>
                  <a:lnTo>
                    <a:pt x="512" y="357"/>
                  </a:lnTo>
                  <a:lnTo>
                    <a:pt x="474" y="348"/>
                  </a:lnTo>
                  <a:lnTo>
                    <a:pt x="438" y="337"/>
                  </a:lnTo>
                  <a:lnTo>
                    <a:pt x="405" y="323"/>
                  </a:lnTo>
                  <a:lnTo>
                    <a:pt x="376" y="309"/>
                  </a:lnTo>
                  <a:lnTo>
                    <a:pt x="349" y="295"/>
                  </a:lnTo>
                  <a:lnTo>
                    <a:pt x="324" y="279"/>
                  </a:lnTo>
                  <a:lnTo>
                    <a:pt x="301" y="262"/>
                  </a:lnTo>
                  <a:lnTo>
                    <a:pt x="279" y="246"/>
                  </a:lnTo>
                  <a:lnTo>
                    <a:pt x="261" y="227"/>
                  </a:lnTo>
                  <a:lnTo>
                    <a:pt x="241" y="207"/>
                  </a:lnTo>
                  <a:lnTo>
                    <a:pt x="223" y="185"/>
                  </a:lnTo>
                  <a:lnTo>
                    <a:pt x="207" y="162"/>
                  </a:lnTo>
                  <a:lnTo>
                    <a:pt x="191" y="137"/>
                  </a:lnTo>
                  <a:lnTo>
                    <a:pt x="175" y="109"/>
                  </a:lnTo>
                  <a:lnTo>
                    <a:pt x="162" y="78"/>
                  </a:lnTo>
                  <a:lnTo>
                    <a:pt x="151" y="45"/>
                  </a:lnTo>
                  <a:lnTo>
                    <a:pt x="0" y="45"/>
                  </a:lnTo>
                  <a:lnTo>
                    <a:pt x="0" y="0"/>
                  </a:lnTo>
                  <a:lnTo>
                    <a:pt x="202" y="0"/>
                  </a:lnTo>
                  <a:lnTo>
                    <a:pt x="207" y="32"/>
                  </a:lnTo>
                  <a:lnTo>
                    <a:pt x="216" y="64"/>
                  </a:lnTo>
                  <a:lnTo>
                    <a:pt x="229" y="93"/>
                  </a:lnTo>
                  <a:lnTo>
                    <a:pt x="245" y="120"/>
                  </a:lnTo>
                  <a:lnTo>
                    <a:pt x="263" y="146"/>
                  </a:lnTo>
                  <a:lnTo>
                    <a:pt x="281" y="170"/>
                  </a:lnTo>
                  <a:lnTo>
                    <a:pt x="303" y="190"/>
                  </a:lnTo>
                  <a:lnTo>
                    <a:pt x="322" y="20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42" name="Freeform 30">
              <a:extLst>
                <a:ext uri="{FF2B5EF4-FFF2-40B4-BE49-F238E27FC236}">
                  <a16:creationId xmlns:a16="http://schemas.microsoft.com/office/drawing/2014/main" xmlns="" id="{3B1C0D09-3D38-4AC5-A2A7-D39A462310D9}"/>
                </a:ext>
              </a:extLst>
            </p:cNvPr>
            <p:cNvSpPr>
              <a:spLocks/>
            </p:cNvSpPr>
            <p:nvPr/>
          </p:nvSpPr>
          <p:spPr bwMode="auto">
            <a:xfrm>
              <a:off x="9459" y="4413"/>
              <a:ext cx="724" cy="314"/>
            </a:xfrm>
            <a:custGeom>
              <a:avLst/>
              <a:gdLst>
                <a:gd name="T0" fmla="*/ 342 w 724"/>
                <a:gd name="T1" fmla="*/ 10 h 626"/>
                <a:gd name="T2" fmla="*/ 340 w 724"/>
                <a:gd name="T3" fmla="*/ 25 h 626"/>
                <a:gd name="T4" fmla="*/ 342 w 724"/>
                <a:gd name="T5" fmla="*/ 42 h 626"/>
                <a:gd name="T6" fmla="*/ 349 w 724"/>
                <a:gd name="T7" fmla="*/ 58 h 626"/>
                <a:gd name="T8" fmla="*/ 358 w 724"/>
                <a:gd name="T9" fmla="*/ 74 h 626"/>
                <a:gd name="T10" fmla="*/ 373 w 724"/>
                <a:gd name="T11" fmla="*/ 89 h 626"/>
                <a:gd name="T12" fmla="*/ 389 w 724"/>
                <a:gd name="T13" fmla="*/ 103 h 626"/>
                <a:gd name="T14" fmla="*/ 409 w 724"/>
                <a:gd name="T15" fmla="*/ 116 h 626"/>
                <a:gd name="T16" fmla="*/ 431 w 724"/>
                <a:gd name="T17" fmla="*/ 127 h 626"/>
                <a:gd name="T18" fmla="*/ 456 w 724"/>
                <a:gd name="T19" fmla="*/ 136 h 626"/>
                <a:gd name="T20" fmla="*/ 486 w 724"/>
                <a:gd name="T21" fmla="*/ 145 h 626"/>
                <a:gd name="T22" fmla="*/ 519 w 724"/>
                <a:gd name="T23" fmla="*/ 153 h 626"/>
                <a:gd name="T24" fmla="*/ 555 w 724"/>
                <a:gd name="T25" fmla="*/ 158 h 626"/>
                <a:gd name="T26" fmla="*/ 591 w 724"/>
                <a:gd name="T27" fmla="*/ 163 h 626"/>
                <a:gd name="T28" fmla="*/ 629 w 724"/>
                <a:gd name="T29" fmla="*/ 165 h 626"/>
                <a:gd name="T30" fmla="*/ 667 w 724"/>
                <a:gd name="T31" fmla="*/ 167 h 626"/>
                <a:gd name="T32" fmla="*/ 703 w 724"/>
                <a:gd name="T33" fmla="*/ 166 h 626"/>
                <a:gd name="T34" fmla="*/ 724 w 724"/>
                <a:gd name="T35" fmla="*/ 166 h 626"/>
                <a:gd name="T36" fmla="*/ 724 w 724"/>
                <a:gd name="T37" fmla="*/ 313 h 626"/>
                <a:gd name="T38" fmla="*/ 703 w 724"/>
                <a:gd name="T39" fmla="*/ 313 h 626"/>
                <a:gd name="T40" fmla="*/ 703 w 724"/>
                <a:gd name="T41" fmla="*/ 176 h 626"/>
                <a:gd name="T42" fmla="*/ 683 w 724"/>
                <a:gd name="T43" fmla="*/ 177 h 626"/>
                <a:gd name="T44" fmla="*/ 665 w 724"/>
                <a:gd name="T45" fmla="*/ 177 h 626"/>
                <a:gd name="T46" fmla="*/ 645 w 724"/>
                <a:gd name="T47" fmla="*/ 176 h 626"/>
                <a:gd name="T48" fmla="*/ 625 w 724"/>
                <a:gd name="T49" fmla="*/ 175 h 626"/>
                <a:gd name="T50" fmla="*/ 605 w 724"/>
                <a:gd name="T51" fmla="*/ 174 h 626"/>
                <a:gd name="T52" fmla="*/ 586 w 724"/>
                <a:gd name="T53" fmla="*/ 172 h 626"/>
                <a:gd name="T54" fmla="*/ 566 w 724"/>
                <a:gd name="T55" fmla="*/ 170 h 626"/>
                <a:gd name="T56" fmla="*/ 546 w 724"/>
                <a:gd name="T57" fmla="*/ 167 h 626"/>
                <a:gd name="T58" fmla="*/ 526 w 724"/>
                <a:gd name="T59" fmla="*/ 164 h 626"/>
                <a:gd name="T60" fmla="*/ 508 w 724"/>
                <a:gd name="T61" fmla="*/ 161 h 626"/>
                <a:gd name="T62" fmla="*/ 490 w 724"/>
                <a:gd name="T63" fmla="*/ 157 h 626"/>
                <a:gd name="T64" fmla="*/ 474 w 724"/>
                <a:gd name="T65" fmla="*/ 153 h 626"/>
                <a:gd name="T66" fmla="*/ 458 w 724"/>
                <a:gd name="T67" fmla="*/ 149 h 626"/>
                <a:gd name="T68" fmla="*/ 441 w 724"/>
                <a:gd name="T69" fmla="*/ 144 h 626"/>
                <a:gd name="T70" fmla="*/ 427 w 724"/>
                <a:gd name="T71" fmla="*/ 139 h 626"/>
                <a:gd name="T72" fmla="*/ 414 w 724"/>
                <a:gd name="T73" fmla="*/ 134 h 626"/>
                <a:gd name="T74" fmla="*/ 391 w 724"/>
                <a:gd name="T75" fmla="*/ 122 h 626"/>
                <a:gd name="T76" fmla="*/ 371 w 724"/>
                <a:gd name="T77" fmla="*/ 108 h 626"/>
                <a:gd name="T78" fmla="*/ 353 w 724"/>
                <a:gd name="T79" fmla="*/ 93 h 626"/>
                <a:gd name="T80" fmla="*/ 339 w 724"/>
                <a:gd name="T81" fmla="*/ 77 h 626"/>
                <a:gd name="T82" fmla="*/ 326 w 724"/>
                <a:gd name="T83" fmla="*/ 60 h 626"/>
                <a:gd name="T84" fmla="*/ 319 w 724"/>
                <a:gd name="T85" fmla="*/ 43 h 626"/>
                <a:gd name="T86" fmla="*/ 315 w 724"/>
                <a:gd name="T87" fmla="*/ 26 h 626"/>
                <a:gd name="T88" fmla="*/ 317 w 724"/>
                <a:gd name="T89" fmla="*/ 10 h 626"/>
                <a:gd name="T90" fmla="*/ 0 w 724"/>
                <a:gd name="T91" fmla="*/ 10 h 626"/>
                <a:gd name="T92" fmla="*/ 0 w 724"/>
                <a:gd name="T93" fmla="*/ 0 h 626"/>
                <a:gd name="T94" fmla="*/ 342 w 724"/>
                <a:gd name="T95" fmla="*/ 0 h 626"/>
                <a:gd name="T96" fmla="*/ 342 w 724"/>
                <a:gd name="T97" fmla="*/ 10 h 6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24" h="626">
                  <a:moveTo>
                    <a:pt x="342" y="19"/>
                  </a:moveTo>
                  <a:lnTo>
                    <a:pt x="340" y="50"/>
                  </a:lnTo>
                  <a:lnTo>
                    <a:pt x="342" y="83"/>
                  </a:lnTo>
                  <a:lnTo>
                    <a:pt x="349" y="116"/>
                  </a:lnTo>
                  <a:lnTo>
                    <a:pt x="358" y="147"/>
                  </a:lnTo>
                  <a:lnTo>
                    <a:pt x="373" y="178"/>
                  </a:lnTo>
                  <a:lnTo>
                    <a:pt x="389" y="206"/>
                  </a:lnTo>
                  <a:lnTo>
                    <a:pt x="409" y="231"/>
                  </a:lnTo>
                  <a:lnTo>
                    <a:pt x="431" y="253"/>
                  </a:lnTo>
                  <a:lnTo>
                    <a:pt x="456" y="272"/>
                  </a:lnTo>
                  <a:lnTo>
                    <a:pt x="486" y="289"/>
                  </a:lnTo>
                  <a:lnTo>
                    <a:pt x="519" y="305"/>
                  </a:lnTo>
                  <a:lnTo>
                    <a:pt x="555" y="316"/>
                  </a:lnTo>
                  <a:lnTo>
                    <a:pt x="591" y="325"/>
                  </a:lnTo>
                  <a:lnTo>
                    <a:pt x="629" y="330"/>
                  </a:lnTo>
                  <a:lnTo>
                    <a:pt x="667" y="333"/>
                  </a:lnTo>
                  <a:lnTo>
                    <a:pt x="703" y="331"/>
                  </a:lnTo>
                  <a:lnTo>
                    <a:pt x="724" y="331"/>
                  </a:lnTo>
                  <a:lnTo>
                    <a:pt x="724" y="626"/>
                  </a:lnTo>
                  <a:lnTo>
                    <a:pt x="703" y="626"/>
                  </a:lnTo>
                  <a:lnTo>
                    <a:pt x="703" y="351"/>
                  </a:lnTo>
                  <a:lnTo>
                    <a:pt x="683" y="353"/>
                  </a:lnTo>
                  <a:lnTo>
                    <a:pt x="665" y="353"/>
                  </a:lnTo>
                  <a:lnTo>
                    <a:pt x="645" y="351"/>
                  </a:lnTo>
                  <a:lnTo>
                    <a:pt x="625" y="350"/>
                  </a:lnTo>
                  <a:lnTo>
                    <a:pt x="605" y="347"/>
                  </a:lnTo>
                  <a:lnTo>
                    <a:pt x="586" y="344"/>
                  </a:lnTo>
                  <a:lnTo>
                    <a:pt x="566" y="339"/>
                  </a:lnTo>
                  <a:lnTo>
                    <a:pt x="546" y="334"/>
                  </a:lnTo>
                  <a:lnTo>
                    <a:pt x="526" y="328"/>
                  </a:lnTo>
                  <a:lnTo>
                    <a:pt x="508" y="322"/>
                  </a:lnTo>
                  <a:lnTo>
                    <a:pt x="490" y="314"/>
                  </a:lnTo>
                  <a:lnTo>
                    <a:pt x="474" y="306"/>
                  </a:lnTo>
                  <a:lnTo>
                    <a:pt x="458" y="297"/>
                  </a:lnTo>
                  <a:lnTo>
                    <a:pt x="441" y="287"/>
                  </a:lnTo>
                  <a:lnTo>
                    <a:pt x="427" y="278"/>
                  </a:lnTo>
                  <a:lnTo>
                    <a:pt x="414" y="267"/>
                  </a:lnTo>
                  <a:lnTo>
                    <a:pt x="391" y="244"/>
                  </a:lnTo>
                  <a:lnTo>
                    <a:pt x="371" y="216"/>
                  </a:lnTo>
                  <a:lnTo>
                    <a:pt x="353" y="186"/>
                  </a:lnTo>
                  <a:lnTo>
                    <a:pt x="339" y="153"/>
                  </a:lnTo>
                  <a:lnTo>
                    <a:pt x="326" y="120"/>
                  </a:lnTo>
                  <a:lnTo>
                    <a:pt x="319" y="86"/>
                  </a:lnTo>
                  <a:lnTo>
                    <a:pt x="315" y="52"/>
                  </a:lnTo>
                  <a:lnTo>
                    <a:pt x="317" y="19"/>
                  </a:lnTo>
                  <a:lnTo>
                    <a:pt x="0" y="19"/>
                  </a:lnTo>
                  <a:lnTo>
                    <a:pt x="0" y="0"/>
                  </a:lnTo>
                  <a:lnTo>
                    <a:pt x="342" y="0"/>
                  </a:lnTo>
                  <a:lnTo>
                    <a:pt x="342" y="1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43" name="Freeform 31">
              <a:extLst>
                <a:ext uri="{FF2B5EF4-FFF2-40B4-BE49-F238E27FC236}">
                  <a16:creationId xmlns:a16="http://schemas.microsoft.com/office/drawing/2014/main" xmlns="" id="{32735BBB-CB65-498D-83AD-5D79B048F3A4}"/>
                </a:ext>
              </a:extLst>
            </p:cNvPr>
            <p:cNvSpPr>
              <a:spLocks/>
            </p:cNvSpPr>
            <p:nvPr/>
          </p:nvSpPr>
          <p:spPr bwMode="auto">
            <a:xfrm>
              <a:off x="9459" y="4518"/>
              <a:ext cx="484" cy="209"/>
            </a:xfrm>
            <a:custGeom>
              <a:avLst/>
              <a:gdLst>
                <a:gd name="T0" fmla="*/ 263 w 485"/>
                <a:gd name="T1" fmla="*/ 102 h 418"/>
                <a:gd name="T2" fmla="*/ 279 w 485"/>
                <a:gd name="T3" fmla="*/ 109 h 418"/>
                <a:gd name="T4" fmla="*/ 299 w 485"/>
                <a:gd name="T5" fmla="*/ 117 h 418"/>
                <a:gd name="T6" fmla="*/ 322 w 485"/>
                <a:gd name="T7" fmla="*/ 125 h 418"/>
                <a:gd name="T8" fmla="*/ 349 w 485"/>
                <a:gd name="T9" fmla="*/ 133 h 418"/>
                <a:gd name="T10" fmla="*/ 378 w 485"/>
                <a:gd name="T11" fmla="*/ 140 h 418"/>
                <a:gd name="T12" fmla="*/ 407 w 485"/>
                <a:gd name="T13" fmla="*/ 147 h 418"/>
                <a:gd name="T14" fmla="*/ 436 w 485"/>
                <a:gd name="T15" fmla="*/ 152 h 418"/>
                <a:gd name="T16" fmla="*/ 465 w 485"/>
                <a:gd name="T17" fmla="*/ 154 h 418"/>
                <a:gd name="T18" fmla="*/ 465 w 485"/>
                <a:gd name="T19" fmla="*/ 154 h 418"/>
                <a:gd name="T20" fmla="*/ 485 w 485"/>
                <a:gd name="T21" fmla="*/ 154 h 418"/>
                <a:gd name="T22" fmla="*/ 485 w 485"/>
                <a:gd name="T23" fmla="*/ 210 h 418"/>
                <a:gd name="T24" fmla="*/ 461 w 485"/>
                <a:gd name="T25" fmla="*/ 210 h 418"/>
                <a:gd name="T26" fmla="*/ 461 w 485"/>
                <a:gd name="T27" fmla="*/ 162 h 418"/>
                <a:gd name="T28" fmla="*/ 431 w 485"/>
                <a:gd name="T29" fmla="*/ 159 h 418"/>
                <a:gd name="T30" fmla="*/ 398 w 485"/>
                <a:gd name="T31" fmla="*/ 154 h 418"/>
                <a:gd name="T32" fmla="*/ 367 w 485"/>
                <a:gd name="T33" fmla="*/ 147 h 418"/>
                <a:gd name="T34" fmla="*/ 339 w 485"/>
                <a:gd name="T35" fmla="*/ 140 h 418"/>
                <a:gd name="T36" fmla="*/ 310 w 485"/>
                <a:gd name="T37" fmla="*/ 132 h 418"/>
                <a:gd name="T38" fmla="*/ 285 w 485"/>
                <a:gd name="T39" fmla="*/ 124 h 418"/>
                <a:gd name="T40" fmla="*/ 263 w 485"/>
                <a:gd name="T41" fmla="*/ 116 h 418"/>
                <a:gd name="T42" fmla="*/ 247 w 485"/>
                <a:gd name="T43" fmla="*/ 109 h 418"/>
                <a:gd name="T44" fmla="*/ 232 w 485"/>
                <a:gd name="T45" fmla="*/ 102 h 418"/>
                <a:gd name="T46" fmla="*/ 218 w 485"/>
                <a:gd name="T47" fmla="*/ 95 h 418"/>
                <a:gd name="T48" fmla="*/ 200 w 485"/>
                <a:gd name="T49" fmla="*/ 86 h 418"/>
                <a:gd name="T50" fmla="*/ 180 w 485"/>
                <a:gd name="T51" fmla="*/ 75 h 418"/>
                <a:gd name="T52" fmla="*/ 162 w 485"/>
                <a:gd name="T53" fmla="*/ 63 h 418"/>
                <a:gd name="T54" fmla="*/ 144 w 485"/>
                <a:gd name="T55" fmla="*/ 50 h 418"/>
                <a:gd name="T56" fmla="*/ 128 w 485"/>
                <a:gd name="T57" fmla="*/ 37 h 418"/>
                <a:gd name="T58" fmla="*/ 117 w 485"/>
                <a:gd name="T59" fmla="*/ 23 h 418"/>
                <a:gd name="T60" fmla="*/ 110 w 485"/>
                <a:gd name="T61" fmla="*/ 10 h 418"/>
                <a:gd name="T62" fmla="*/ 0 w 485"/>
                <a:gd name="T63" fmla="*/ 10 h 418"/>
                <a:gd name="T64" fmla="*/ 0 w 485"/>
                <a:gd name="T65" fmla="*/ 0 h 418"/>
                <a:gd name="T66" fmla="*/ 128 w 485"/>
                <a:gd name="T67" fmla="*/ 0 h 418"/>
                <a:gd name="T68" fmla="*/ 128 w 485"/>
                <a:gd name="T69" fmla="*/ 8 h 418"/>
                <a:gd name="T70" fmla="*/ 128 w 485"/>
                <a:gd name="T71" fmla="*/ 8 h 418"/>
                <a:gd name="T72" fmla="*/ 135 w 485"/>
                <a:gd name="T73" fmla="*/ 20 h 418"/>
                <a:gd name="T74" fmla="*/ 146 w 485"/>
                <a:gd name="T75" fmla="*/ 33 h 418"/>
                <a:gd name="T76" fmla="*/ 162 w 485"/>
                <a:gd name="T77" fmla="*/ 45 h 418"/>
                <a:gd name="T78" fmla="*/ 178 w 485"/>
                <a:gd name="T79" fmla="*/ 58 h 418"/>
                <a:gd name="T80" fmla="*/ 196 w 485"/>
                <a:gd name="T81" fmla="*/ 70 h 418"/>
                <a:gd name="T82" fmla="*/ 216 w 485"/>
                <a:gd name="T83" fmla="*/ 80 h 418"/>
                <a:gd name="T84" fmla="*/ 232 w 485"/>
                <a:gd name="T85" fmla="*/ 88 h 418"/>
                <a:gd name="T86" fmla="*/ 247 w 485"/>
                <a:gd name="T87" fmla="*/ 95 h 418"/>
                <a:gd name="T88" fmla="*/ 263 w 485"/>
                <a:gd name="T89" fmla="*/ 102 h 4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5" h="418">
                  <a:moveTo>
                    <a:pt x="263" y="204"/>
                  </a:moveTo>
                  <a:lnTo>
                    <a:pt x="279" y="217"/>
                  </a:lnTo>
                  <a:lnTo>
                    <a:pt x="299" y="232"/>
                  </a:lnTo>
                  <a:lnTo>
                    <a:pt x="322" y="248"/>
                  </a:lnTo>
                  <a:lnTo>
                    <a:pt x="349" y="265"/>
                  </a:lnTo>
                  <a:lnTo>
                    <a:pt x="378" y="279"/>
                  </a:lnTo>
                  <a:lnTo>
                    <a:pt x="407" y="292"/>
                  </a:lnTo>
                  <a:lnTo>
                    <a:pt x="436" y="303"/>
                  </a:lnTo>
                  <a:lnTo>
                    <a:pt x="465" y="307"/>
                  </a:lnTo>
                  <a:lnTo>
                    <a:pt x="485" y="307"/>
                  </a:lnTo>
                  <a:lnTo>
                    <a:pt x="485" y="418"/>
                  </a:lnTo>
                  <a:lnTo>
                    <a:pt x="461" y="418"/>
                  </a:lnTo>
                  <a:lnTo>
                    <a:pt x="461" y="323"/>
                  </a:lnTo>
                  <a:lnTo>
                    <a:pt x="431" y="317"/>
                  </a:lnTo>
                  <a:lnTo>
                    <a:pt x="398" y="307"/>
                  </a:lnTo>
                  <a:lnTo>
                    <a:pt x="367" y="293"/>
                  </a:lnTo>
                  <a:lnTo>
                    <a:pt x="339" y="279"/>
                  </a:lnTo>
                  <a:lnTo>
                    <a:pt x="310" y="262"/>
                  </a:lnTo>
                  <a:lnTo>
                    <a:pt x="285" y="246"/>
                  </a:lnTo>
                  <a:lnTo>
                    <a:pt x="263" y="231"/>
                  </a:lnTo>
                  <a:lnTo>
                    <a:pt x="247" y="217"/>
                  </a:lnTo>
                  <a:lnTo>
                    <a:pt x="232" y="204"/>
                  </a:lnTo>
                  <a:lnTo>
                    <a:pt x="218" y="190"/>
                  </a:lnTo>
                  <a:lnTo>
                    <a:pt x="200" y="172"/>
                  </a:lnTo>
                  <a:lnTo>
                    <a:pt x="180" y="150"/>
                  </a:lnTo>
                  <a:lnTo>
                    <a:pt x="162" y="126"/>
                  </a:lnTo>
                  <a:lnTo>
                    <a:pt x="144" y="100"/>
                  </a:lnTo>
                  <a:lnTo>
                    <a:pt x="128" y="73"/>
                  </a:lnTo>
                  <a:lnTo>
                    <a:pt x="117" y="45"/>
                  </a:lnTo>
                  <a:lnTo>
                    <a:pt x="110" y="19"/>
                  </a:lnTo>
                  <a:lnTo>
                    <a:pt x="0" y="19"/>
                  </a:lnTo>
                  <a:lnTo>
                    <a:pt x="0" y="0"/>
                  </a:lnTo>
                  <a:lnTo>
                    <a:pt x="128" y="0"/>
                  </a:lnTo>
                  <a:lnTo>
                    <a:pt x="128" y="15"/>
                  </a:lnTo>
                  <a:lnTo>
                    <a:pt x="135" y="40"/>
                  </a:lnTo>
                  <a:lnTo>
                    <a:pt x="146" y="65"/>
                  </a:lnTo>
                  <a:lnTo>
                    <a:pt x="162" y="90"/>
                  </a:lnTo>
                  <a:lnTo>
                    <a:pt x="178" y="115"/>
                  </a:lnTo>
                  <a:lnTo>
                    <a:pt x="196" y="139"/>
                  </a:lnTo>
                  <a:lnTo>
                    <a:pt x="216" y="159"/>
                  </a:lnTo>
                  <a:lnTo>
                    <a:pt x="232" y="176"/>
                  </a:lnTo>
                  <a:lnTo>
                    <a:pt x="247" y="190"/>
                  </a:lnTo>
                  <a:lnTo>
                    <a:pt x="263" y="20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44" name="Freeform 32">
              <a:extLst>
                <a:ext uri="{FF2B5EF4-FFF2-40B4-BE49-F238E27FC236}">
                  <a16:creationId xmlns:a16="http://schemas.microsoft.com/office/drawing/2014/main" xmlns="" id="{F581F998-7432-4714-B030-B60246159AD2}"/>
                </a:ext>
              </a:extLst>
            </p:cNvPr>
            <p:cNvSpPr>
              <a:spLocks/>
            </p:cNvSpPr>
            <p:nvPr/>
          </p:nvSpPr>
          <p:spPr bwMode="auto">
            <a:xfrm>
              <a:off x="9459" y="4504"/>
              <a:ext cx="510" cy="223"/>
            </a:xfrm>
            <a:custGeom>
              <a:avLst/>
              <a:gdLst>
                <a:gd name="T0" fmla="*/ 0 w 512"/>
                <a:gd name="T1" fmla="*/ 13 h 443"/>
                <a:gd name="T2" fmla="*/ 128 w 512"/>
                <a:gd name="T3" fmla="*/ 13 h 443"/>
                <a:gd name="T4" fmla="*/ 128 w 512"/>
                <a:gd name="T5" fmla="*/ 20 h 443"/>
                <a:gd name="T6" fmla="*/ 128 w 512"/>
                <a:gd name="T7" fmla="*/ 20 h 443"/>
                <a:gd name="T8" fmla="*/ 135 w 512"/>
                <a:gd name="T9" fmla="*/ 33 h 443"/>
                <a:gd name="T10" fmla="*/ 146 w 512"/>
                <a:gd name="T11" fmla="*/ 45 h 443"/>
                <a:gd name="T12" fmla="*/ 162 w 512"/>
                <a:gd name="T13" fmla="*/ 58 h 443"/>
                <a:gd name="T14" fmla="*/ 178 w 512"/>
                <a:gd name="T15" fmla="*/ 70 h 443"/>
                <a:gd name="T16" fmla="*/ 196 w 512"/>
                <a:gd name="T17" fmla="*/ 82 h 443"/>
                <a:gd name="T18" fmla="*/ 216 w 512"/>
                <a:gd name="T19" fmla="*/ 92 h 443"/>
                <a:gd name="T20" fmla="*/ 232 w 512"/>
                <a:gd name="T21" fmla="*/ 101 h 443"/>
                <a:gd name="T22" fmla="*/ 247 w 512"/>
                <a:gd name="T23" fmla="*/ 108 h 443"/>
                <a:gd name="T24" fmla="*/ 263 w 512"/>
                <a:gd name="T25" fmla="*/ 115 h 443"/>
                <a:gd name="T26" fmla="*/ 279 w 512"/>
                <a:gd name="T27" fmla="*/ 121 h 443"/>
                <a:gd name="T28" fmla="*/ 299 w 512"/>
                <a:gd name="T29" fmla="*/ 129 h 443"/>
                <a:gd name="T30" fmla="*/ 322 w 512"/>
                <a:gd name="T31" fmla="*/ 137 h 443"/>
                <a:gd name="T32" fmla="*/ 349 w 512"/>
                <a:gd name="T33" fmla="*/ 145 h 443"/>
                <a:gd name="T34" fmla="*/ 378 w 512"/>
                <a:gd name="T35" fmla="*/ 152 h 443"/>
                <a:gd name="T36" fmla="*/ 407 w 512"/>
                <a:gd name="T37" fmla="*/ 159 h 443"/>
                <a:gd name="T38" fmla="*/ 436 w 512"/>
                <a:gd name="T39" fmla="*/ 164 h 443"/>
                <a:gd name="T40" fmla="*/ 465 w 512"/>
                <a:gd name="T41" fmla="*/ 166 h 443"/>
                <a:gd name="T42" fmla="*/ 465 w 512"/>
                <a:gd name="T43" fmla="*/ 166 h 443"/>
                <a:gd name="T44" fmla="*/ 485 w 512"/>
                <a:gd name="T45" fmla="*/ 166 h 443"/>
                <a:gd name="T46" fmla="*/ 485 w 512"/>
                <a:gd name="T47" fmla="*/ 222 h 443"/>
                <a:gd name="T48" fmla="*/ 512 w 512"/>
                <a:gd name="T49" fmla="*/ 222 h 443"/>
                <a:gd name="T50" fmla="*/ 512 w 512"/>
                <a:gd name="T51" fmla="*/ 156 h 443"/>
                <a:gd name="T52" fmla="*/ 474 w 512"/>
                <a:gd name="T53" fmla="*/ 152 h 443"/>
                <a:gd name="T54" fmla="*/ 438 w 512"/>
                <a:gd name="T55" fmla="*/ 146 h 443"/>
                <a:gd name="T56" fmla="*/ 405 w 512"/>
                <a:gd name="T57" fmla="*/ 139 h 443"/>
                <a:gd name="T58" fmla="*/ 376 w 512"/>
                <a:gd name="T59" fmla="*/ 132 h 443"/>
                <a:gd name="T60" fmla="*/ 349 w 512"/>
                <a:gd name="T61" fmla="*/ 125 h 443"/>
                <a:gd name="T62" fmla="*/ 324 w 512"/>
                <a:gd name="T63" fmla="*/ 117 h 443"/>
                <a:gd name="T64" fmla="*/ 301 w 512"/>
                <a:gd name="T65" fmla="*/ 109 h 443"/>
                <a:gd name="T66" fmla="*/ 279 w 512"/>
                <a:gd name="T67" fmla="*/ 101 h 443"/>
                <a:gd name="T68" fmla="*/ 261 w 512"/>
                <a:gd name="T69" fmla="*/ 91 h 443"/>
                <a:gd name="T70" fmla="*/ 241 w 512"/>
                <a:gd name="T71" fmla="*/ 81 h 443"/>
                <a:gd name="T72" fmla="*/ 223 w 512"/>
                <a:gd name="T73" fmla="*/ 70 h 443"/>
                <a:gd name="T74" fmla="*/ 207 w 512"/>
                <a:gd name="T75" fmla="*/ 59 h 443"/>
                <a:gd name="T76" fmla="*/ 191 w 512"/>
                <a:gd name="T77" fmla="*/ 46 h 443"/>
                <a:gd name="T78" fmla="*/ 175 w 512"/>
                <a:gd name="T79" fmla="*/ 32 h 443"/>
                <a:gd name="T80" fmla="*/ 162 w 512"/>
                <a:gd name="T81" fmla="*/ 17 h 443"/>
                <a:gd name="T82" fmla="*/ 151 w 512"/>
                <a:gd name="T83" fmla="*/ 0 h 443"/>
                <a:gd name="T84" fmla="*/ 0 w 512"/>
                <a:gd name="T85" fmla="*/ 0 h 443"/>
                <a:gd name="T86" fmla="*/ 0 w 512"/>
                <a:gd name="T87" fmla="*/ 13 h 44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2" h="443">
                  <a:moveTo>
                    <a:pt x="0" y="25"/>
                  </a:moveTo>
                  <a:lnTo>
                    <a:pt x="128" y="25"/>
                  </a:lnTo>
                  <a:lnTo>
                    <a:pt x="128" y="40"/>
                  </a:lnTo>
                  <a:lnTo>
                    <a:pt x="135" y="65"/>
                  </a:lnTo>
                  <a:lnTo>
                    <a:pt x="146" y="90"/>
                  </a:lnTo>
                  <a:lnTo>
                    <a:pt x="162" y="115"/>
                  </a:lnTo>
                  <a:lnTo>
                    <a:pt x="178" y="140"/>
                  </a:lnTo>
                  <a:lnTo>
                    <a:pt x="196" y="164"/>
                  </a:lnTo>
                  <a:lnTo>
                    <a:pt x="216" y="184"/>
                  </a:lnTo>
                  <a:lnTo>
                    <a:pt x="232" y="201"/>
                  </a:lnTo>
                  <a:lnTo>
                    <a:pt x="247" y="215"/>
                  </a:lnTo>
                  <a:lnTo>
                    <a:pt x="263" y="229"/>
                  </a:lnTo>
                  <a:lnTo>
                    <a:pt x="279" y="242"/>
                  </a:lnTo>
                  <a:lnTo>
                    <a:pt x="299" y="257"/>
                  </a:lnTo>
                  <a:lnTo>
                    <a:pt x="322" y="273"/>
                  </a:lnTo>
                  <a:lnTo>
                    <a:pt x="349" y="290"/>
                  </a:lnTo>
                  <a:lnTo>
                    <a:pt x="378" y="304"/>
                  </a:lnTo>
                  <a:lnTo>
                    <a:pt x="407" y="317"/>
                  </a:lnTo>
                  <a:lnTo>
                    <a:pt x="436" y="328"/>
                  </a:lnTo>
                  <a:lnTo>
                    <a:pt x="465" y="332"/>
                  </a:lnTo>
                  <a:lnTo>
                    <a:pt x="485" y="332"/>
                  </a:lnTo>
                  <a:lnTo>
                    <a:pt x="485" y="443"/>
                  </a:lnTo>
                  <a:lnTo>
                    <a:pt x="512" y="443"/>
                  </a:lnTo>
                  <a:lnTo>
                    <a:pt x="512" y="312"/>
                  </a:lnTo>
                  <a:lnTo>
                    <a:pt x="474" y="303"/>
                  </a:lnTo>
                  <a:lnTo>
                    <a:pt x="438" y="292"/>
                  </a:lnTo>
                  <a:lnTo>
                    <a:pt x="405" y="278"/>
                  </a:lnTo>
                  <a:lnTo>
                    <a:pt x="376" y="264"/>
                  </a:lnTo>
                  <a:lnTo>
                    <a:pt x="349" y="250"/>
                  </a:lnTo>
                  <a:lnTo>
                    <a:pt x="324" y="234"/>
                  </a:lnTo>
                  <a:lnTo>
                    <a:pt x="301" y="217"/>
                  </a:lnTo>
                  <a:lnTo>
                    <a:pt x="279" y="201"/>
                  </a:lnTo>
                  <a:lnTo>
                    <a:pt x="261" y="182"/>
                  </a:lnTo>
                  <a:lnTo>
                    <a:pt x="241" y="162"/>
                  </a:lnTo>
                  <a:lnTo>
                    <a:pt x="223" y="140"/>
                  </a:lnTo>
                  <a:lnTo>
                    <a:pt x="207" y="117"/>
                  </a:lnTo>
                  <a:lnTo>
                    <a:pt x="191" y="92"/>
                  </a:lnTo>
                  <a:lnTo>
                    <a:pt x="175" y="64"/>
                  </a:lnTo>
                  <a:lnTo>
                    <a:pt x="162" y="33"/>
                  </a:lnTo>
                  <a:lnTo>
                    <a:pt x="151" y="0"/>
                  </a:lnTo>
                  <a:lnTo>
                    <a:pt x="0" y="0"/>
                  </a:lnTo>
                  <a:lnTo>
                    <a:pt x="0" y="25"/>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45" name="Freeform 33">
              <a:extLst>
                <a:ext uri="{FF2B5EF4-FFF2-40B4-BE49-F238E27FC236}">
                  <a16:creationId xmlns:a16="http://schemas.microsoft.com/office/drawing/2014/main" xmlns="" id="{A93DEE36-1D31-4FE8-A88A-CB9F1D8F752E}"/>
                </a:ext>
              </a:extLst>
            </p:cNvPr>
            <p:cNvSpPr>
              <a:spLocks/>
            </p:cNvSpPr>
            <p:nvPr/>
          </p:nvSpPr>
          <p:spPr bwMode="auto">
            <a:xfrm>
              <a:off x="10069" y="4380"/>
              <a:ext cx="189" cy="81"/>
            </a:xfrm>
            <a:custGeom>
              <a:avLst/>
              <a:gdLst>
                <a:gd name="T0" fmla="*/ 166 w 189"/>
                <a:gd name="T1" fmla="*/ 4 h 164"/>
                <a:gd name="T2" fmla="*/ 171 w 189"/>
                <a:gd name="T3" fmla="*/ 2 h 164"/>
                <a:gd name="T4" fmla="*/ 176 w 189"/>
                <a:gd name="T5" fmla="*/ 0 h 164"/>
                <a:gd name="T6" fmla="*/ 180 w 189"/>
                <a:gd name="T7" fmla="*/ 0 h 164"/>
                <a:gd name="T8" fmla="*/ 185 w 189"/>
                <a:gd name="T9" fmla="*/ 2 h 164"/>
                <a:gd name="T10" fmla="*/ 189 w 189"/>
                <a:gd name="T11" fmla="*/ 4 h 164"/>
                <a:gd name="T12" fmla="*/ 189 w 189"/>
                <a:gd name="T13" fmla="*/ 6 h 164"/>
                <a:gd name="T14" fmla="*/ 185 w 189"/>
                <a:gd name="T15" fmla="*/ 8 h 164"/>
                <a:gd name="T16" fmla="*/ 180 w 189"/>
                <a:gd name="T17" fmla="*/ 10 h 164"/>
                <a:gd name="T18" fmla="*/ 176 w 189"/>
                <a:gd name="T19" fmla="*/ 12 h 164"/>
                <a:gd name="T20" fmla="*/ 171 w 189"/>
                <a:gd name="T21" fmla="*/ 14 h 164"/>
                <a:gd name="T22" fmla="*/ 167 w 189"/>
                <a:gd name="T23" fmla="*/ 16 h 164"/>
                <a:gd name="T24" fmla="*/ 166 w 189"/>
                <a:gd name="T25" fmla="*/ 17 h 164"/>
                <a:gd name="T26" fmla="*/ 180 w 189"/>
                <a:gd name="T27" fmla="*/ 31 h 164"/>
                <a:gd name="T28" fmla="*/ 184 w 189"/>
                <a:gd name="T29" fmla="*/ 45 h 164"/>
                <a:gd name="T30" fmla="*/ 175 w 189"/>
                <a:gd name="T31" fmla="*/ 59 h 164"/>
                <a:gd name="T32" fmla="*/ 148 w 189"/>
                <a:gd name="T33" fmla="*/ 72 h 164"/>
                <a:gd name="T34" fmla="*/ 135 w 189"/>
                <a:gd name="T35" fmla="*/ 76 h 164"/>
                <a:gd name="T36" fmla="*/ 121 w 189"/>
                <a:gd name="T37" fmla="*/ 79 h 164"/>
                <a:gd name="T38" fmla="*/ 103 w 189"/>
                <a:gd name="T39" fmla="*/ 81 h 164"/>
                <a:gd name="T40" fmla="*/ 86 w 189"/>
                <a:gd name="T41" fmla="*/ 82 h 164"/>
                <a:gd name="T42" fmla="*/ 68 w 189"/>
                <a:gd name="T43" fmla="*/ 82 h 164"/>
                <a:gd name="T44" fmla="*/ 52 w 189"/>
                <a:gd name="T45" fmla="*/ 81 h 164"/>
                <a:gd name="T46" fmla="*/ 36 w 189"/>
                <a:gd name="T47" fmla="*/ 78 h 164"/>
                <a:gd name="T48" fmla="*/ 21 w 189"/>
                <a:gd name="T49" fmla="*/ 74 h 164"/>
                <a:gd name="T50" fmla="*/ 3 w 189"/>
                <a:gd name="T51" fmla="*/ 60 h 164"/>
                <a:gd name="T52" fmla="*/ 0 w 189"/>
                <a:gd name="T53" fmla="*/ 46 h 164"/>
                <a:gd name="T54" fmla="*/ 7 w 189"/>
                <a:gd name="T55" fmla="*/ 31 h 164"/>
                <a:gd name="T56" fmla="*/ 23 w 189"/>
                <a:gd name="T57" fmla="*/ 18 h 164"/>
                <a:gd name="T58" fmla="*/ 38 w 189"/>
                <a:gd name="T59" fmla="*/ 11 h 164"/>
                <a:gd name="T60" fmla="*/ 54 w 189"/>
                <a:gd name="T61" fmla="*/ 7 h 164"/>
                <a:gd name="T62" fmla="*/ 70 w 189"/>
                <a:gd name="T63" fmla="*/ 4 h 164"/>
                <a:gd name="T64" fmla="*/ 86 w 189"/>
                <a:gd name="T65" fmla="*/ 3 h 164"/>
                <a:gd name="T66" fmla="*/ 103 w 189"/>
                <a:gd name="T67" fmla="*/ 3 h 164"/>
                <a:gd name="T68" fmla="*/ 119 w 189"/>
                <a:gd name="T69" fmla="*/ 4 h 164"/>
                <a:gd name="T70" fmla="*/ 135 w 189"/>
                <a:gd name="T71" fmla="*/ 7 h 164"/>
                <a:gd name="T72" fmla="*/ 149 w 189"/>
                <a:gd name="T73" fmla="*/ 11 h 164"/>
                <a:gd name="T74" fmla="*/ 153 w 189"/>
                <a:gd name="T75" fmla="*/ 10 h 164"/>
                <a:gd name="T76" fmla="*/ 158 w 189"/>
                <a:gd name="T77" fmla="*/ 8 h 164"/>
                <a:gd name="T78" fmla="*/ 162 w 189"/>
                <a:gd name="T79" fmla="*/ 6 h 164"/>
                <a:gd name="T80" fmla="*/ 166 w 189"/>
                <a:gd name="T81" fmla="*/ 4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9" h="164">
                  <a:moveTo>
                    <a:pt x="166" y="8"/>
                  </a:moveTo>
                  <a:lnTo>
                    <a:pt x="171" y="3"/>
                  </a:lnTo>
                  <a:lnTo>
                    <a:pt x="176" y="0"/>
                  </a:lnTo>
                  <a:lnTo>
                    <a:pt x="180" y="0"/>
                  </a:lnTo>
                  <a:lnTo>
                    <a:pt x="185" y="3"/>
                  </a:lnTo>
                  <a:lnTo>
                    <a:pt x="189" y="8"/>
                  </a:lnTo>
                  <a:lnTo>
                    <a:pt x="189" y="11"/>
                  </a:lnTo>
                  <a:lnTo>
                    <a:pt x="185" y="16"/>
                  </a:lnTo>
                  <a:lnTo>
                    <a:pt x="180" y="20"/>
                  </a:lnTo>
                  <a:lnTo>
                    <a:pt x="176" y="24"/>
                  </a:lnTo>
                  <a:lnTo>
                    <a:pt x="171" y="28"/>
                  </a:lnTo>
                  <a:lnTo>
                    <a:pt x="167" y="31"/>
                  </a:lnTo>
                  <a:lnTo>
                    <a:pt x="166" y="34"/>
                  </a:lnTo>
                  <a:lnTo>
                    <a:pt x="180" y="61"/>
                  </a:lnTo>
                  <a:lnTo>
                    <a:pt x="184" y="89"/>
                  </a:lnTo>
                  <a:lnTo>
                    <a:pt x="175" y="117"/>
                  </a:lnTo>
                  <a:lnTo>
                    <a:pt x="148" y="144"/>
                  </a:lnTo>
                  <a:lnTo>
                    <a:pt x="135" y="152"/>
                  </a:lnTo>
                  <a:lnTo>
                    <a:pt x="121" y="158"/>
                  </a:lnTo>
                  <a:lnTo>
                    <a:pt x="103" y="162"/>
                  </a:lnTo>
                  <a:lnTo>
                    <a:pt x="86" y="164"/>
                  </a:lnTo>
                  <a:lnTo>
                    <a:pt x="68" y="164"/>
                  </a:lnTo>
                  <a:lnTo>
                    <a:pt x="52" y="162"/>
                  </a:lnTo>
                  <a:lnTo>
                    <a:pt x="36" y="156"/>
                  </a:lnTo>
                  <a:lnTo>
                    <a:pt x="21" y="147"/>
                  </a:lnTo>
                  <a:lnTo>
                    <a:pt x="3" y="120"/>
                  </a:lnTo>
                  <a:lnTo>
                    <a:pt x="0" y="91"/>
                  </a:lnTo>
                  <a:lnTo>
                    <a:pt x="7" y="61"/>
                  </a:lnTo>
                  <a:lnTo>
                    <a:pt x="23" y="36"/>
                  </a:lnTo>
                  <a:lnTo>
                    <a:pt x="38" y="22"/>
                  </a:lnTo>
                  <a:lnTo>
                    <a:pt x="54" y="13"/>
                  </a:lnTo>
                  <a:lnTo>
                    <a:pt x="70" y="8"/>
                  </a:lnTo>
                  <a:lnTo>
                    <a:pt x="86" y="5"/>
                  </a:lnTo>
                  <a:lnTo>
                    <a:pt x="103" y="5"/>
                  </a:lnTo>
                  <a:lnTo>
                    <a:pt x="119" y="8"/>
                  </a:lnTo>
                  <a:lnTo>
                    <a:pt x="135" y="14"/>
                  </a:lnTo>
                  <a:lnTo>
                    <a:pt x="149" y="22"/>
                  </a:lnTo>
                  <a:lnTo>
                    <a:pt x="153" y="19"/>
                  </a:lnTo>
                  <a:lnTo>
                    <a:pt x="158" y="16"/>
                  </a:lnTo>
                  <a:lnTo>
                    <a:pt x="162" y="11"/>
                  </a:lnTo>
                  <a:lnTo>
                    <a:pt x="166" y="8"/>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46" name="Freeform 34">
              <a:extLst>
                <a:ext uri="{FF2B5EF4-FFF2-40B4-BE49-F238E27FC236}">
                  <a16:creationId xmlns:a16="http://schemas.microsoft.com/office/drawing/2014/main" xmlns="" id="{728FC642-6E76-4C7A-93EC-FFD1C4F7C34E}"/>
                </a:ext>
              </a:extLst>
            </p:cNvPr>
            <p:cNvSpPr>
              <a:spLocks/>
            </p:cNvSpPr>
            <p:nvPr/>
          </p:nvSpPr>
          <p:spPr bwMode="auto">
            <a:xfrm>
              <a:off x="10101" y="4394"/>
              <a:ext cx="125" cy="52"/>
            </a:xfrm>
            <a:custGeom>
              <a:avLst/>
              <a:gdLst>
                <a:gd name="T0" fmla="*/ 116 w 126"/>
                <a:gd name="T1" fmla="*/ 6 h 109"/>
                <a:gd name="T2" fmla="*/ 126 w 126"/>
                <a:gd name="T3" fmla="*/ 15 h 109"/>
                <a:gd name="T4" fmla="*/ 126 w 126"/>
                <a:gd name="T5" fmla="*/ 27 h 109"/>
                <a:gd name="T6" fmla="*/ 119 w 126"/>
                <a:gd name="T7" fmla="*/ 40 h 109"/>
                <a:gd name="T8" fmla="*/ 105 w 126"/>
                <a:gd name="T9" fmla="*/ 48 h 109"/>
                <a:gd name="T10" fmla="*/ 94 w 126"/>
                <a:gd name="T11" fmla="*/ 51 h 109"/>
                <a:gd name="T12" fmla="*/ 83 w 126"/>
                <a:gd name="T13" fmla="*/ 53 h 109"/>
                <a:gd name="T14" fmla="*/ 72 w 126"/>
                <a:gd name="T15" fmla="*/ 55 h 109"/>
                <a:gd name="T16" fmla="*/ 62 w 126"/>
                <a:gd name="T17" fmla="*/ 55 h 109"/>
                <a:gd name="T18" fmla="*/ 49 w 126"/>
                <a:gd name="T19" fmla="*/ 55 h 109"/>
                <a:gd name="T20" fmla="*/ 38 w 126"/>
                <a:gd name="T21" fmla="*/ 53 h 109"/>
                <a:gd name="T22" fmla="*/ 27 w 126"/>
                <a:gd name="T23" fmla="*/ 51 h 109"/>
                <a:gd name="T24" fmla="*/ 18 w 126"/>
                <a:gd name="T25" fmla="*/ 47 h 109"/>
                <a:gd name="T26" fmla="*/ 6 w 126"/>
                <a:gd name="T27" fmla="*/ 38 h 109"/>
                <a:gd name="T28" fmla="*/ 0 w 126"/>
                <a:gd name="T29" fmla="*/ 28 h 109"/>
                <a:gd name="T30" fmla="*/ 6 w 126"/>
                <a:gd name="T31" fmla="*/ 19 h 109"/>
                <a:gd name="T32" fmla="*/ 15 w 126"/>
                <a:gd name="T33" fmla="*/ 9 h 109"/>
                <a:gd name="T34" fmla="*/ 24 w 126"/>
                <a:gd name="T35" fmla="*/ 6 h 109"/>
                <a:gd name="T36" fmla="*/ 34 w 126"/>
                <a:gd name="T37" fmla="*/ 3 h 109"/>
                <a:gd name="T38" fmla="*/ 49 w 126"/>
                <a:gd name="T39" fmla="*/ 1 h 109"/>
                <a:gd name="T40" fmla="*/ 63 w 126"/>
                <a:gd name="T41" fmla="*/ 0 h 109"/>
                <a:gd name="T42" fmla="*/ 80 w 126"/>
                <a:gd name="T43" fmla="*/ 0 h 109"/>
                <a:gd name="T44" fmla="*/ 94 w 126"/>
                <a:gd name="T45" fmla="*/ 1 h 109"/>
                <a:gd name="T46" fmla="*/ 107 w 126"/>
                <a:gd name="T47" fmla="*/ 2 h 109"/>
                <a:gd name="T48" fmla="*/ 116 w 126"/>
                <a:gd name="T49" fmla="*/ 6 h 1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6" h="109">
                  <a:moveTo>
                    <a:pt x="116" y="11"/>
                  </a:moveTo>
                  <a:lnTo>
                    <a:pt x="126" y="29"/>
                  </a:lnTo>
                  <a:lnTo>
                    <a:pt x="126" y="54"/>
                  </a:lnTo>
                  <a:lnTo>
                    <a:pt x="119" y="79"/>
                  </a:lnTo>
                  <a:lnTo>
                    <a:pt x="105" y="96"/>
                  </a:lnTo>
                  <a:lnTo>
                    <a:pt x="94" y="101"/>
                  </a:lnTo>
                  <a:lnTo>
                    <a:pt x="83" y="106"/>
                  </a:lnTo>
                  <a:lnTo>
                    <a:pt x="72" y="109"/>
                  </a:lnTo>
                  <a:lnTo>
                    <a:pt x="62" y="109"/>
                  </a:lnTo>
                  <a:lnTo>
                    <a:pt x="49" y="109"/>
                  </a:lnTo>
                  <a:lnTo>
                    <a:pt x="38" y="106"/>
                  </a:lnTo>
                  <a:lnTo>
                    <a:pt x="27" y="101"/>
                  </a:lnTo>
                  <a:lnTo>
                    <a:pt x="18" y="93"/>
                  </a:lnTo>
                  <a:lnTo>
                    <a:pt x="6" y="76"/>
                  </a:lnTo>
                  <a:lnTo>
                    <a:pt x="0" y="56"/>
                  </a:lnTo>
                  <a:lnTo>
                    <a:pt x="6" y="37"/>
                  </a:lnTo>
                  <a:lnTo>
                    <a:pt x="15" y="18"/>
                  </a:lnTo>
                  <a:lnTo>
                    <a:pt x="24" y="11"/>
                  </a:lnTo>
                  <a:lnTo>
                    <a:pt x="34" y="6"/>
                  </a:lnTo>
                  <a:lnTo>
                    <a:pt x="49" y="1"/>
                  </a:lnTo>
                  <a:lnTo>
                    <a:pt x="63" y="0"/>
                  </a:lnTo>
                  <a:lnTo>
                    <a:pt x="80" y="0"/>
                  </a:lnTo>
                  <a:lnTo>
                    <a:pt x="94" y="1"/>
                  </a:lnTo>
                  <a:lnTo>
                    <a:pt x="107" y="4"/>
                  </a:lnTo>
                  <a:lnTo>
                    <a:pt x="116" y="1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47" name="Freeform 35">
              <a:extLst>
                <a:ext uri="{FF2B5EF4-FFF2-40B4-BE49-F238E27FC236}">
                  <a16:creationId xmlns:a16="http://schemas.microsoft.com/office/drawing/2014/main" xmlns="" id="{86BFA2A7-FF56-4832-B8D2-62FE0A4C6A45}"/>
                </a:ext>
              </a:extLst>
            </p:cNvPr>
            <p:cNvSpPr>
              <a:spLocks/>
            </p:cNvSpPr>
            <p:nvPr/>
          </p:nvSpPr>
          <p:spPr bwMode="auto">
            <a:xfrm>
              <a:off x="9860" y="4380"/>
              <a:ext cx="161" cy="133"/>
            </a:xfrm>
            <a:custGeom>
              <a:avLst/>
              <a:gdLst>
                <a:gd name="T0" fmla="*/ 27 w 160"/>
                <a:gd name="T1" fmla="*/ 13 h 264"/>
                <a:gd name="T2" fmla="*/ 18 w 160"/>
                <a:gd name="T3" fmla="*/ 16 h 264"/>
                <a:gd name="T4" fmla="*/ 7 w 160"/>
                <a:gd name="T5" fmla="*/ 15 h 264"/>
                <a:gd name="T6" fmla="*/ 0 w 160"/>
                <a:gd name="T7" fmla="*/ 13 h 264"/>
                <a:gd name="T8" fmla="*/ 3 w 160"/>
                <a:gd name="T9" fmla="*/ 7 h 264"/>
                <a:gd name="T10" fmla="*/ 11 w 160"/>
                <a:gd name="T11" fmla="*/ 4 h 264"/>
                <a:gd name="T12" fmla="*/ 21 w 160"/>
                <a:gd name="T13" fmla="*/ 2 h 264"/>
                <a:gd name="T14" fmla="*/ 32 w 160"/>
                <a:gd name="T15" fmla="*/ 1 h 264"/>
                <a:gd name="T16" fmla="*/ 47 w 160"/>
                <a:gd name="T17" fmla="*/ 0 h 264"/>
                <a:gd name="T18" fmla="*/ 61 w 160"/>
                <a:gd name="T19" fmla="*/ 1 h 264"/>
                <a:gd name="T20" fmla="*/ 74 w 160"/>
                <a:gd name="T21" fmla="*/ 3 h 264"/>
                <a:gd name="T22" fmla="*/ 86 w 160"/>
                <a:gd name="T23" fmla="*/ 4 h 264"/>
                <a:gd name="T24" fmla="*/ 97 w 160"/>
                <a:gd name="T25" fmla="*/ 7 h 264"/>
                <a:gd name="T26" fmla="*/ 108 w 160"/>
                <a:gd name="T27" fmla="*/ 10 h 264"/>
                <a:gd name="T28" fmla="*/ 119 w 160"/>
                <a:gd name="T29" fmla="*/ 15 h 264"/>
                <a:gd name="T30" fmla="*/ 129 w 160"/>
                <a:gd name="T31" fmla="*/ 22 h 264"/>
                <a:gd name="T32" fmla="*/ 140 w 160"/>
                <a:gd name="T33" fmla="*/ 29 h 264"/>
                <a:gd name="T34" fmla="*/ 149 w 160"/>
                <a:gd name="T35" fmla="*/ 39 h 264"/>
                <a:gd name="T36" fmla="*/ 155 w 160"/>
                <a:gd name="T37" fmla="*/ 48 h 264"/>
                <a:gd name="T38" fmla="*/ 160 w 160"/>
                <a:gd name="T39" fmla="*/ 57 h 264"/>
                <a:gd name="T40" fmla="*/ 160 w 160"/>
                <a:gd name="T41" fmla="*/ 67 h 264"/>
                <a:gd name="T42" fmla="*/ 157 w 160"/>
                <a:gd name="T43" fmla="*/ 78 h 264"/>
                <a:gd name="T44" fmla="*/ 149 w 160"/>
                <a:gd name="T45" fmla="*/ 88 h 264"/>
                <a:gd name="T46" fmla="*/ 138 w 160"/>
                <a:gd name="T47" fmla="*/ 97 h 264"/>
                <a:gd name="T48" fmla="*/ 126 w 160"/>
                <a:gd name="T49" fmla="*/ 106 h 264"/>
                <a:gd name="T50" fmla="*/ 113 w 160"/>
                <a:gd name="T51" fmla="*/ 114 h 264"/>
                <a:gd name="T52" fmla="*/ 99 w 160"/>
                <a:gd name="T53" fmla="*/ 121 h 264"/>
                <a:gd name="T54" fmla="*/ 84 w 160"/>
                <a:gd name="T55" fmla="*/ 127 h 264"/>
                <a:gd name="T56" fmla="*/ 70 w 160"/>
                <a:gd name="T57" fmla="*/ 132 h 264"/>
                <a:gd name="T58" fmla="*/ 65 w 160"/>
                <a:gd name="T59" fmla="*/ 132 h 264"/>
                <a:gd name="T60" fmla="*/ 56 w 160"/>
                <a:gd name="T61" fmla="*/ 132 h 264"/>
                <a:gd name="T62" fmla="*/ 52 w 160"/>
                <a:gd name="T63" fmla="*/ 131 h 264"/>
                <a:gd name="T64" fmla="*/ 57 w 160"/>
                <a:gd name="T65" fmla="*/ 127 h 264"/>
                <a:gd name="T66" fmla="*/ 66 w 160"/>
                <a:gd name="T67" fmla="*/ 124 h 264"/>
                <a:gd name="T68" fmla="*/ 79 w 160"/>
                <a:gd name="T69" fmla="*/ 118 h 264"/>
                <a:gd name="T70" fmla="*/ 93 w 160"/>
                <a:gd name="T71" fmla="*/ 112 h 264"/>
                <a:gd name="T72" fmla="*/ 110 w 160"/>
                <a:gd name="T73" fmla="*/ 103 h 264"/>
                <a:gd name="T74" fmla="*/ 124 w 160"/>
                <a:gd name="T75" fmla="*/ 93 h 264"/>
                <a:gd name="T76" fmla="*/ 135 w 160"/>
                <a:gd name="T77" fmla="*/ 82 h 264"/>
                <a:gd name="T78" fmla="*/ 142 w 160"/>
                <a:gd name="T79" fmla="*/ 69 h 264"/>
                <a:gd name="T80" fmla="*/ 140 w 160"/>
                <a:gd name="T81" fmla="*/ 54 h 264"/>
                <a:gd name="T82" fmla="*/ 131 w 160"/>
                <a:gd name="T83" fmla="*/ 40 h 264"/>
                <a:gd name="T84" fmla="*/ 119 w 160"/>
                <a:gd name="T85" fmla="*/ 30 h 264"/>
                <a:gd name="T86" fmla="*/ 102 w 160"/>
                <a:gd name="T87" fmla="*/ 22 h 264"/>
                <a:gd name="T88" fmla="*/ 84 w 160"/>
                <a:gd name="T89" fmla="*/ 16 h 264"/>
                <a:gd name="T90" fmla="*/ 66 w 160"/>
                <a:gd name="T91" fmla="*/ 12 h 264"/>
                <a:gd name="T92" fmla="*/ 50 w 160"/>
                <a:gd name="T93" fmla="*/ 11 h 264"/>
                <a:gd name="T94" fmla="*/ 36 w 160"/>
                <a:gd name="T95" fmla="*/ 11 h 264"/>
                <a:gd name="T96" fmla="*/ 27 w 160"/>
                <a:gd name="T97" fmla="*/ 13 h 2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60" h="264">
                  <a:moveTo>
                    <a:pt x="27" y="25"/>
                  </a:moveTo>
                  <a:lnTo>
                    <a:pt x="18" y="32"/>
                  </a:lnTo>
                  <a:lnTo>
                    <a:pt x="7" y="30"/>
                  </a:lnTo>
                  <a:lnTo>
                    <a:pt x="0" y="25"/>
                  </a:lnTo>
                  <a:lnTo>
                    <a:pt x="3" y="13"/>
                  </a:lnTo>
                  <a:lnTo>
                    <a:pt x="11" y="7"/>
                  </a:lnTo>
                  <a:lnTo>
                    <a:pt x="21" y="3"/>
                  </a:lnTo>
                  <a:lnTo>
                    <a:pt x="32" y="2"/>
                  </a:lnTo>
                  <a:lnTo>
                    <a:pt x="47" y="0"/>
                  </a:lnTo>
                  <a:lnTo>
                    <a:pt x="61" y="2"/>
                  </a:lnTo>
                  <a:lnTo>
                    <a:pt x="74" y="5"/>
                  </a:lnTo>
                  <a:lnTo>
                    <a:pt x="86" y="8"/>
                  </a:lnTo>
                  <a:lnTo>
                    <a:pt x="97" y="13"/>
                  </a:lnTo>
                  <a:lnTo>
                    <a:pt x="108" y="19"/>
                  </a:lnTo>
                  <a:lnTo>
                    <a:pt x="119" y="30"/>
                  </a:lnTo>
                  <a:lnTo>
                    <a:pt x="129" y="43"/>
                  </a:lnTo>
                  <a:lnTo>
                    <a:pt x="140" y="58"/>
                  </a:lnTo>
                  <a:lnTo>
                    <a:pt x="149" y="77"/>
                  </a:lnTo>
                  <a:lnTo>
                    <a:pt x="155" y="96"/>
                  </a:lnTo>
                  <a:lnTo>
                    <a:pt x="160" y="114"/>
                  </a:lnTo>
                  <a:lnTo>
                    <a:pt x="160" y="133"/>
                  </a:lnTo>
                  <a:lnTo>
                    <a:pt x="157" y="155"/>
                  </a:lnTo>
                  <a:lnTo>
                    <a:pt x="149" y="175"/>
                  </a:lnTo>
                  <a:lnTo>
                    <a:pt x="138" y="194"/>
                  </a:lnTo>
                  <a:lnTo>
                    <a:pt x="126" y="211"/>
                  </a:lnTo>
                  <a:lnTo>
                    <a:pt x="113" y="227"/>
                  </a:lnTo>
                  <a:lnTo>
                    <a:pt x="99" y="241"/>
                  </a:lnTo>
                  <a:lnTo>
                    <a:pt x="84" y="253"/>
                  </a:lnTo>
                  <a:lnTo>
                    <a:pt x="70" y="263"/>
                  </a:lnTo>
                  <a:lnTo>
                    <a:pt x="65" y="264"/>
                  </a:lnTo>
                  <a:lnTo>
                    <a:pt x="56" y="264"/>
                  </a:lnTo>
                  <a:lnTo>
                    <a:pt x="52" y="261"/>
                  </a:lnTo>
                  <a:lnTo>
                    <a:pt x="57" y="253"/>
                  </a:lnTo>
                  <a:lnTo>
                    <a:pt x="66" y="247"/>
                  </a:lnTo>
                  <a:lnTo>
                    <a:pt x="79" y="236"/>
                  </a:lnTo>
                  <a:lnTo>
                    <a:pt x="93" y="224"/>
                  </a:lnTo>
                  <a:lnTo>
                    <a:pt x="110" y="206"/>
                  </a:lnTo>
                  <a:lnTo>
                    <a:pt x="124" y="186"/>
                  </a:lnTo>
                  <a:lnTo>
                    <a:pt x="135" y="163"/>
                  </a:lnTo>
                  <a:lnTo>
                    <a:pt x="142" y="138"/>
                  </a:lnTo>
                  <a:lnTo>
                    <a:pt x="140" y="108"/>
                  </a:lnTo>
                  <a:lnTo>
                    <a:pt x="131" y="80"/>
                  </a:lnTo>
                  <a:lnTo>
                    <a:pt x="119" y="60"/>
                  </a:lnTo>
                  <a:lnTo>
                    <a:pt x="102" y="43"/>
                  </a:lnTo>
                  <a:lnTo>
                    <a:pt x="84" y="32"/>
                  </a:lnTo>
                  <a:lnTo>
                    <a:pt x="66" y="24"/>
                  </a:lnTo>
                  <a:lnTo>
                    <a:pt x="50" y="21"/>
                  </a:lnTo>
                  <a:lnTo>
                    <a:pt x="36" y="22"/>
                  </a:lnTo>
                  <a:lnTo>
                    <a:pt x="27" y="25"/>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48" name="Freeform 36">
              <a:extLst>
                <a:ext uri="{FF2B5EF4-FFF2-40B4-BE49-F238E27FC236}">
                  <a16:creationId xmlns:a16="http://schemas.microsoft.com/office/drawing/2014/main" xmlns="" id="{5D2DD41F-549B-40BF-8896-14500D060272}"/>
                </a:ext>
              </a:extLst>
            </p:cNvPr>
            <p:cNvSpPr>
              <a:spLocks/>
            </p:cNvSpPr>
            <p:nvPr/>
          </p:nvSpPr>
          <p:spPr bwMode="auto">
            <a:xfrm>
              <a:off x="8960" y="4328"/>
              <a:ext cx="503" cy="95"/>
            </a:xfrm>
            <a:custGeom>
              <a:avLst/>
              <a:gdLst>
                <a:gd name="T0" fmla="*/ 20 w 503"/>
                <a:gd name="T1" fmla="*/ 1 h 190"/>
                <a:gd name="T2" fmla="*/ 44 w 503"/>
                <a:gd name="T3" fmla="*/ 15 h 190"/>
                <a:gd name="T4" fmla="*/ 67 w 503"/>
                <a:gd name="T5" fmla="*/ 27 h 190"/>
                <a:gd name="T6" fmla="*/ 94 w 503"/>
                <a:gd name="T7" fmla="*/ 37 h 190"/>
                <a:gd name="T8" fmla="*/ 121 w 503"/>
                <a:gd name="T9" fmla="*/ 47 h 190"/>
                <a:gd name="T10" fmla="*/ 150 w 503"/>
                <a:gd name="T11" fmla="*/ 55 h 190"/>
                <a:gd name="T12" fmla="*/ 179 w 503"/>
                <a:gd name="T13" fmla="*/ 62 h 190"/>
                <a:gd name="T14" fmla="*/ 209 w 503"/>
                <a:gd name="T15" fmla="*/ 68 h 190"/>
                <a:gd name="T16" fmla="*/ 240 w 503"/>
                <a:gd name="T17" fmla="*/ 73 h 190"/>
                <a:gd name="T18" fmla="*/ 272 w 503"/>
                <a:gd name="T19" fmla="*/ 77 h 190"/>
                <a:gd name="T20" fmla="*/ 305 w 503"/>
                <a:gd name="T21" fmla="*/ 80 h 190"/>
                <a:gd name="T22" fmla="*/ 337 w 503"/>
                <a:gd name="T23" fmla="*/ 83 h 190"/>
                <a:gd name="T24" fmla="*/ 370 w 503"/>
                <a:gd name="T25" fmla="*/ 84 h 190"/>
                <a:gd name="T26" fmla="*/ 404 w 503"/>
                <a:gd name="T27" fmla="*/ 85 h 190"/>
                <a:gd name="T28" fmla="*/ 436 w 503"/>
                <a:gd name="T29" fmla="*/ 86 h 190"/>
                <a:gd name="T30" fmla="*/ 471 w 503"/>
                <a:gd name="T31" fmla="*/ 87 h 190"/>
                <a:gd name="T32" fmla="*/ 503 w 503"/>
                <a:gd name="T33" fmla="*/ 87 h 190"/>
                <a:gd name="T34" fmla="*/ 503 w 503"/>
                <a:gd name="T35" fmla="*/ 94 h 190"/>
                <a:gd name="T36" fmla="*/ 469 w 503"/>
                <a:gd name="T37" fmla="*/ 95 h 190"/>
                <a:gd name="T38" fmla="*/ 435 w 503"/>
                <a:gd name="T39" fmla="*/ 95 h 190"/>
                <a:gd name="T40" fmla="*/ 399 w 503"/>
                <a:gd name="T41" fmla="*/ 94 h 190"/>
                <a:gd name="T42" fmla="*/ 364 w 503"/>
                <a:gd name="T43" fmla="*/ 93 h 190"/>
                <a:gd name="T44" fmla="*/ 330 w 503"/>
                <a:gd name="T45" fmla="*/ 91 h 190"/>
                <a:gd name="T46" fmla="*/ 296 w 503"/>
                <a:gd name="T47" fmla="*/ 88 h 190"/>
                <a:gd name="T48" fmla="*/ 263 w 503"/>
                <a:gd name="T49" fmla="*/ 85 h 190"/>
                <a:gd name="T50" fmla="*/ 229 w 503"/>
                <a:gd name="T51" fmla="*/ 80 h 190"/>
                <a:gd name="T52" fmla="*/ 199 w 503"/>
                <a:gd name="T53" fmla="*/ 75 h 190"/>
                <a:gd name="T54" fmla="*/ 168 w 503"/>
                <a:gd name="T55" fmla="*/ 69 h 190"/>
                <a:gd name="T56" fmla="*/ 137 w 503"/>
                <a:gd name="T57" fmla="*/ 62 h 190"/>
                <a:gd name="T58" fmla="*/ 110 w 503"/>
                <a:gd name="T59" fmla="*/ 54 h 190"/>
                <a:gd name="T60" fmla="*/ 83 w 503"/>
                <a:gd name="T61" fmla="*/ 45 h 190"/>
                <a:gd name="T62" fmla="*/ 58 w 503"/>
                <a:gd name="T63" fmla="*/ 34 h 190"/>
                <a:gd name="T64" fmla="*/ 35 w 503"/>
                <a:gd name="T65" fmla="*/ 23 h 190"/>
                <a:gd name="T66" fmla="*/ 15 w 503"/>
                <a:gd name="T67" fmla="*/ 11 h 190"/>
                <a:gd name="T68" fmla="*/ 11 w 503"/>
                <a:gd name="T69" fmla="*/ 8 h 190"/>
                <a:gd name="T70" fmla="*/ 7 w 503"/>
                <a:gd name="T71" fmla="*/ 5 h 190"/>
                <a:gd name="T72" fmla="*/ 4 w 503"/>
                <a:gd name="T73" fmla="*/ 3 h 190"/>
                <a:gd name="T74" fmla="*/ 0 w 503"/>
                <a:gd name="T75" fmla="*/ 0 h 190"/>
                <a:gd name="T76" fmla="*/ 20 w 503"/>
                <a:gd name="T77" fmla="*/ 1 h 19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03" h="190">
                  <a:moveTo>
                    <a:pt x="20" y="1"/>
                  </a:moveTo>
                  <a:lnTo>
                    <a:pt x="44" y="29"/>
                  </a:lnTo>
                  <a:lnTo>
                    <a:pt x="67" y="53"/>
                  </a:lnTo>
                  <a:lnTo>
                    <a:pt x="94" y="74"/>
                  </a:lnTo>
                  <a:lnTo>
                    <a:pt x="121" y="93"/>
                  </a:lnTo>
                  <a:lnTo>
                    <a:pt x="150" y="110"/>
                  </a:lnTo>
                  <a:lnTo>
                    <a:pt x="179" y="124"/>
                  </a:lnTo>
                  <a:lnTo>
                    <a:pt x="209" y="135"/>
                  </a:lnTo>
                  <a:lnTo>
                    <a:pt x="240" y="145"/>
                  </a:lnTo>
                  <a:lnTo>
                    <a:pt x="272" y="154"/>
                  </a:lnTo>
                  <a:lnTo>
                    <a:pt x="305" y="160"/>
                  </a:lnTo>
                  <a:lnTo>
                    <a:pt x="337" y="165"/>
                  </a:lnTo>
                  <a:lnTo>
                    <a:pt x="370" y="168"/>
                  </a:lnTo>
                  <a:lnTo>
                    <a:pt x="404" y="170"/>
                  </a:lnTo>
                  <a:lnTo>
                    <a:pt x="436" y="171"/>
                  </a:lnTo>
                  <a:lnTo>
                    <a:pt x="471" y="173"/>
                  </a:lnTo>
                  <a:lnTo>
                    <a:pt x="503" y="173"/>
                  </a:lnTo>
                  <a:lnTo>
                    <a:pt x="503" y="188"/>
                  </a:lnTo>
                  <a:lnTo>
                    <a:pt x="469" y="190"/>
                  </a:lnTo>
                  <a:lnTo>
                    <a:pt x="435" y="190"/>
                  </a:lnTo>
                  <a:lnTo>
                    <a:pt x="399" y="188"/>
                  </a:lnTo>
                  <a:lnTo>
                    <a:pt x="364" y="185"/>
                  </a:lnTo>
                  <a:lnTo>
                    <a:pt x="330" y="182"/>
                  </a:lnTo>
                  <a:lnTo>
                    <a:pt x="296" y="176"/>
                  </a:lnTo>
                  <a:lnTo>
                    <a:pt x="263" y="170"/>
                  </a:lnTo>
                  <a:lnTo>
                    <a:pt x="229" y="160"/>
                  </a:lnTo>
                  <a:lnTo>
                    <a:pt x="199" y="149"/>
                  </a:lnTo>
                  <a:lnTo>
                    <a:pt x="168" y="138"/>
                  </a:lnTo>
                  <a:lnTo>
                    <a:pt x="137" y="123"/>
                  </a:lnTo>
                  <a:lnTo>
                    <a:pt x="110" y="107"/>
                  </a:lnTo>
                  <a:lnTo>
                    <a:pt x="83" y="89"/>
                  </a:lnTo>
                  <a:lnTo>
                    <a:pt x="58" y="68"/>
                  </a:lnTo>
                  <a:lnTo>
                    <a:pt x="35" y="46"/>
                  </a:lnTo>
                  <a:lnTo>
                    <a:pt x="15" y="21"/>
                  </a:lnTo>
                  <a:lnTo>
                    <a:pt x="11" y="15"/>
                  </a:lnTo>
                  <a:lnTo>
                    <a:pt x="7" y="10"/>
                  </a:lnTo>
                  <a:lnTo>
                    <a:pt x="4" y="6"/>
                  </a:lnTo>
                  <a:lnTo>
                    <a:pt x="0" y="0"/>
                  </a:lnTo>
                  <a:lnTo>
                    <a:pt x="20" y="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49" name="Freeform 37">
              <a:extLst>
                <a:ext uri="{FF2B5EF4-FFF2-40B4-BE49-F238E27FC236}">
                  <a16:creationId xmlns:a16="http://schemas.microsoft.com/office/drawing/2014/main" xmlns="" id="{7338132D-9777-4A31-AD4B-822FCDF6B5B9}"/>
                </a:ext>
              </a:extLst>
            </p:cNvPr>
            <p:cNvSpPr>
              <a:spLocks/>
            </p:cNvSpPr>
            <p:nvPr/>
          </p:nvSpPr>
          <p:spPr bwMode="auto">
            <a:xfrm>
              <a:off x="6090" y="4228"/>
              <a:ext cx="3106" cy="109"/>
            </a:xfrm>
            <a:custGeom>
              <a:avLst/>
              <a:gdLst>
                <a:gd name="T0" fmla="*/ 2891 w 3107"/>
                <a:gd name="T1" fmla="*/ 99 h 222"/>
                <a:gd name="T2" fmla="*/ 2878 w 3107"/>
                <a:gd name="T3" fmla="*/ 90 h 222"/>
                <a:gd name="T4" fmla="*/ 2866 w 3107"/>
                <a:gd name="T5" fmla="*/ 80 h 222"/>
                <a:gd name="T6" fmla="*/ 2853 w 3107"/>
                <a:gd name="T7" fmla="*/ 70 h 222"/>
                <a:gd name="T8" fmla="*/ 2842 w 3107"/>
                <a:gd name="T9" fmla="*/ 59 h 222"/>
                <a:gd name="T10" fmla="*/ 3010 w 3107"/>
                <a:gd name="T11" fmla="*/ 59 h 222"/>
                <a:gd name="T12" fmla="*/ 3073 w 3107"/>
                <a:gd name="T13" fmla="*/ 102 h 222"/>
                <a:gd name="T14" fmla="*/ 2541 w 3107"/>
                <a:gd name="T15" fmla="*/ 102 h 222"/>
                <a:gd name="T16" fmla="*/ 2513 w 3107"/>
                <a:gd name="T17" fmla="*/ 79 h 222"/>
                <a:gd name="T18" fmla="*/ 2478 w 3107"/>
                <a:gd name="T19" fmla="*/ 59 h 222"/>
                <a:gd name="T20" fmla="*/ 2440 w 3107"/>
                <a:gd name="T21" fmla="*/ 43 h 222"/>
                <a:gd name="T22" fmla="*/ 2397 w 3107"/>
                <a:gd name="T23" fmla="*/ 30 h 222"/>
                <a:gd name="T24" fmla="*/ 2352 w 3107"/>
                <a:gd name="T25" fmla="*/ 19 h 222"/>
                <a:gd name="T26" fmla="*/ 2305 w 3107"/>
                <a:gd name="T27" fmla="*/ 11 h 222"/>
                <a:gd name="T28" fmla="*/ 2258 w 3107"/>
                <a:gd name="T29" fmla="*/ 5 h 222"/>
                <a:gd name="T30" fmla="*/ 2210 w 3107"/>
                <a:gd name="T31" fmla="*/ 1 h 222"/>
                <a:gd name="T32" fmla="*/ 2161 w 3107"/>
                <a:gd name="T33" fmla="*/ 0 h 222"/>
                <a:gd name="T34" fmla="*/ 2112 w 3107"/>
                <a:gd name="T35" fmla="*/ 0 h 222"/>
                <a:gd name="T36" fmla="*/ 2067 w 3107"/>
                <a:gd name="T37" fmla="*/ 1 h 222"/>
                <a:gd name="T38" fmla="*/ 2024 w 3107"/>
                <a:gd name="T39" fmla="*/ 5 h 222"/>
                <a:gd name="T40" fmla="*/ 1983 w 3107"/>
                <a:gd name="T41" fmla="*/ 9 h 222"/>
                <a:gd name="T42" fmla="*/ 1947 w 3107"/>
                <a:gd name="T43" fmla="*/ 14 h 222"/>
                <a:gd name="T44" fmla="*/ 1916 w 3107"/>
                <a:gd name="T45" fmla="*/ 20 h 222"/>
                <a:gd name="T46" fmla="*/ 1889 w 3107"/>
                <a:gd name="T47" fmla="*/ 27 h 222"/>
                <a:gd name="T48" fmla="*/ 0 w 3107"/>
                <a:gd name="T49" fmla="*/ 27 h 222"/>
                <a:gd name="T50" fmla="*/ 0 w 3107"/>
                <a:gd name="T51" fmla="*/ 37 h 222"/>
                <a:gd name="T52" fmla="*/ 1889 w 3107"/>
                <a:gd name="T53" fmla="*/ 37 h 222"/>
                <a:gd name="T54" fmla="*/ 1941 w 3107"/>
                <a:gd name="T55" fmla="*/ 26 h 222"/>
                <a:gd name="T56" fmla="*/ 1995 w 3107"/>
                <a:gd name="T57" fmla="*/ 18 h 222"/>
                <a:gd name="T58" fmla="*/ 2048 w 3107"/>
                <a:gd name="T59" fmla="*/ 12 h 222"/>
                <a:gd name="T60" fmla="*/ 2100 w 3107"/>
                <a:gd name="T61" fmla="*/ 9 h 222"/>
                <a:gd name="T62" fmla="*/ 2152 w 3107"/>
                <a:gd name="T63" fmla="*/ 8 h 222"/>
                <a:gd name="T64" fmla="*/ 2203 w 3107"/>
                <a:gd name="T65" fmla="*/ 10 h 222"/>
                <a:gd name="T66" fmla="*/ 2249 w 3107"/>
                <a:gd name="T67" fmla="*/ 13 h 222"/>
                <a:gd name="T68" fmla="*/ 2295 w 3107"/>
                <a:gd name="T69" fmla="*/ 19 h 222"/>
                <a:gd name="T70" fmla="*/ 2338 w 3107"/>
                <a:gd name="T71" fmla="*/ 26 h 222"/>
                <a:gd name="T72" fmla="*/ 2377 w 3107"/>
                <a:gd name="T73" fmla="*/ 34 h 222"/>
                <a:gd name="T74" fmla="*/ 2413 w 3107"/>
                <a:gd name="T75" fmla="*/ 44 h 222"/>
                <a:gd name="T76" fmla="*/ 2444 w 3107"/>
                <a:gd name="T77" fmla="*/ 55 h 222"/>
                <a:gd name="T78" fmla="*/ 2471 w 3107"/>
                <a:gd name="T79" fmla="*/ 67 h 222"/>
                <a:gd name="T80" fmla="*/ 2495 w 3107"/>
                <a:gd name="T81" fmla="*/ 81 h 222"/>
                <a:gd name="T82" fmla="*/ 2511 w 3107"/>
                <a:gd name="T83" fmla="*/ 95 h 222"/>
                <a:gd name="T84" fmla="*/ 2522 w 3107"/>
                <a:gd name="T85" fmla="*/ 110 h 222"/>
                <a:gd name="T86" fmla="*/ 3107 w 3107"/>
                <a:gd name="T87" fmla="*/ 110 h 222"/>
                <a:gd name="T88" fmla="*/ 3017 w 3107"/>
                <a:gd name="T89" fmla="*/ 52 h 222"/>
                <a:gd name="T90" fmla="*/ 2819 w 3107"/>
                <a:gd name="T91" fmla="*/ 52 h 222"/>
                <a:gd name="T92" fmla="*/ 2826 w 3107"/>
                <a:gd name="T93" fmla="*/ 62 h 222"/>
                <a:gd name="T94" fmla="*/ 2835 w 3107"/>
                <a:gd name="T95" fmla="*/ 72 h 222"/>
                <a:gd name="T96" fmla="*/ 2850 w 3107"/>
                <a:gd name="T97" fmla="*/ 84 h 222"/>
                <a:gd name="T98" fmla="*/ 2871 w 3107"/>
                <a:gd name="T99" fmla="*/ 99 h 222"/>
                <a:gd name="T100" fmla="*/ 2891 w 3107"/>
                <a:gd name="T101" fmla="*/ 99 h 22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107" h="222">
                  <a:moveTo>
                    <a:pt x="2891" y="200"/>
                  </a:moveTo>
                  <a:lnTo>
                    <a:pt x="2878" y="181"/>
                  </a:lnTo>
                  <a:lnTo>
                    <a:pt x="2866" y="161"/>
                  </a:lnTo>
                  <a:lnTo>
                    <a:pt x="2853" y="141"/>
                  </a:lnTo>
                  <a:lnTo>
                    <a:pt x="2842" y="119"/>
                  </a:lnTo>
                  <a:lnTo>
                    <a:pt x="3010" y="119"/>
                  </a:lnTo>
                  <a:lnTo>
                    <a:pt x="3073" y="205"/>
                  </a:lnTo>
                  <a:lnTo>
                    <a:pt x="2541" y="205"/>
                  </a:lnTo>
                  <a:lnTo>
                    <a:pt x="2513" y="160"/>
                  </a:lnTo>
                  <a:lnTo>
                    <a:pt x="2478" y="119"/>
                  </a:lnTo>
                  <a:lnTo>
                    <a:pt x="2440" y="86"/>
                  </a:lnTo>
                  <a:lnTo>
                    <a:pt x="2397" y="60"/>
                  </a:lnTo>
                  <a:lnTo>
                    <a:pt x="2352" y="38"/>
                  </a:lnTo>
                  <a:lnTo>
                    <a:pt x="2305" y="22"/>
                  </a:lnTo>
                  <a:lnTo>
                    <a:pt x="2258" y="10"/>
                  </a:lnTo>
                  <a:lnTo>
                    <a:pt x="2210" y="3"/>
                  </a:lnTo>
                  <a:lnTo>
                    <a:pt x="2161" y="0"/>
                  </a:lnTo>
                  <a:lnTo>
                    <a:pt x="2112" y="0"/>
                  </a:lnTo>
                  <a:lnTo>
                    <a:pt x="2067" y="3"/>
                  </a:lnTo>
                  <a:lnTo>
                    <a:pt x="2024" y="10"/>
                  </a:lnTo>
                  <a:lnTo>
                    <a:pt x="1983" y="19"/>
                  </a:lnTo>
                  <a:lnTo>
                    <a:pt x="1947" y="28"/>
                  </a:lnTo>
                  <a:lnTo>
                    <a:pt x="1916" y="41"/>
                  </a:lnTo>
                  <a:lnTo>
                    <a:pt x="1889" y="55"/>
                  </a:lnTo>
                  <a:lnTo>
                    <a:pt x="0" y="55"/>
                  </a:lnTo>
                  <a:lnTo>
                    <a:pt x="0" y="75"/>
                  </a:lnTo>
                  <a:lnTo>
                    <a:pt x="1889" y="75"/>
                  </a:lnTo>
                  <a:lnTo>
                    <a:pt x="1941" y="53"/>
                  </a:lnTo>
                  <a:lnTo>
                    <a:pt x="1995" y="36"/>
                  </a:lnTo>
                  <a:lnTo>
                    <a:pt x="2048" y="25"/>
                  </a:lnTo>
                  <a:lnTo>
                    <a:pt x="2100" y="19"/>
                  </a:lnTo>
                  <a:lnTo>
                    <a:pt x="2152" y="17"/>
                  </a:lnTo>
                  <a:lnTo>
                    <a:pt x="2203" y="21"/>
                  </a:lnTo>
                  <a:lnTo>
                    <a:pt x="2249" y="27"/>
                  </a:lnTo>
                  <a:lnTo>
                    <a:pt x="2295" y="38"/>
                  </a:lnTo>
                  <a:lnTo>
                    <a:pt x="2338" y="52"/>
                  </a:lnTo>
                  <a:lnTo>
                    <a:pt x="2377" y="69"/>
                  </a:lnTo>
                  <a:lnTo>
                    <a:pt x="2413" y="89"/>
                  </a:lnTo>
                  <a:lnTo>
                    <a:pt x="2444" y="111"/>
                  </a:lnTo>
                  <a:lnTo>
                    <a:pt x="2471" y="136"/>
                  </a:lnTo>
                  <a:lnTo>
                    <a:pt x="2495" y="164"/>
                  </a:lnTo>
                  <a:lnTo>
                    <a:pt x="2511" y="192"/>
                  </a:lnTo>
                  <a:lnTo>
                    <a:pt x="2522" y="222"/>
                  </a:lnTo>
                  <a:lnTo>
                    <a:pt x="3107" y="222"/>
                  </a:lnTo>
                  <a:lnTo>
                    <a:pt x="3017" y="105"/>
                  </a:lnTo>
                  <a:lnTo>
                    <a:pt x="2819" y="105"/>
                  </a:lnTo>
                  <a:lnTo>
                    <a:pt x="2826" y="125"/>
                  </a:lnTo>
                  <a:lnTo>
                    <a:pt x="2835" y="145"/>
                  </a:lnTo>
                  <a:lnTo>
                    <a:pt x="2850" y="169"/>
                  </a:lnTo>
                  <a:lnTo>
                    <a:pt x="2871" y="199"/>
                  </a:lnTo>
                  <a:lnTo>
                    <a:pt x="2891" y="20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50" name="Freeform 38">
              <a:extLst>
                <a:ext uri="{FF2B5EF4-FFF2-40B4-BE49-F238E27FC236}">
                  <a16:creationId xmlns:a16="http://schemas.microsoft.com/office/drawing/2014/main" xmlns="" id="{2319F2E9-81D6-4B7B-8608-D80BD2D7B9D7}"/>
                </a:ext>
              </a:extLst>
            </p:cNvPr>
            <p:cNvSpPr>
              <a:spLocks/>
            </p:cNvSpPr>
            <p:nvPr/>
          </p:nvSpPr>
          <p:spPr bwMode="auto">
            <a:xfrm>
              <a:off x="6090" y="4318"/>
              <a:ext cx="2194" cy="52"/>
            </a:xfrm>
            <a:custGeom>
              <a:avLst/>
              <a:gdLst>
                <a:gd name="T0" fmla="*/ 1889 w 2195"/>
                <a:gd name="T1" fmla="*/ 51 h 102"/>
                <a:gd name="T2" fmla="*/ 0 w 2195"/>
                <a:gd name="T3" fmla="*/ 51 h 102"/>
                <a:gd name="T4" fmla="*/ 0 w 2195"/>
                <a:gd name="T5" fmla="*/ 42 h 102"/>
                <a:gd name="T6" fmla="*/ 1889 w 2195"/>
                <a:gd name="T7" fmla="*/ 42 h 102"/>
                <a:gd name="T8" fmla="*/ 1909 w 2195"/>
                <a:gd name="T9" fmla="*/ 35 h 102"/>
                <a:gd name="T10" fmla="*/ 1934 w 2195"/>
                <a:gd name="T11" fmla="*/ 28 h 102"/>
                <a:gd name="T12" fmla="*/ 1963 w 2195"/>
                <a:gd name="T13" fmla="*/ 22 h 102"/>
                <a:gd name="T14" fmla="*/ 1995 w 2195"/>
                <a:gd name="T15" fmla="*/ 14 h 102"/>
                <a:gd name="T16" fmla="*/ 2028 w 2195"/>
                <a:gd name="T17" fmla="*/ 9 h 102"/>
                <a:gd name="T18" fmla="*/ 2060 w 2195"/>
                <a:gd name="T19" fmla="*/ 4 h 102"/>
                <a:gd name="T20" fmla="*/ 2091 w 2195"/>
                <a:gd name="T21" fmla="*/ 1 h 102"/>
                <a:gd name="T22" fmla="*/ 2116 w 2195"/>
                <a:gd name="T23" fmla="*/ 0 h 102"/>
                <a:gd name="T24" fmla="*/ 2129 w 2195"/>
                <a:gd name="T25" fmla="*/ 0 h 102"/>
                <a:gd name="T26" fmla="*/ 2141 w 2195"/>
                <a:gd name="T27" fmla="*/ 0 h 102"/>
                <a:gd name="T28" fmla="*/ 2154 w 2195"/>
                <a:gd name="T29" fmla="*/ 0 h 102"/>
                <a:gd name="T30" fmla="*/ 2165 w 2195"/>
                <a:gd name="T31" fmla="*/ 0 h 102"/>
                <a:gd name="T32" fmla="*/ 2176 w 2195"/>
                <a:gd name="T33" fmla="*/ 0 h 102"/>
                <a:gd name="T34" fmla="*/ 2185 w 2195"/>
                <a:gd name="T35" fmla="*/ 1 h 102"/>
                <a:gd name="T36" fmla="*/ 2190 w 2195"/>
                <a:gd name="T37" fmla="*/ 1 h 102"/>
                <a:gd name="T38" fmla="*/ 2195 w 2195"/>
                <a:gd name="T39" fmla="*/ 2 h 102"/>
                <a:gd name="T40" fmla="*/ 2185 w 2195"/>
                <a:gd name="T41" fmla="*/ 1 h 102"/>
                <a:gd name="T42" fmla="*/ 2172 w 2195"/>
                <a:gd name="T43" fmla="*/ 1 h 102"/>
                <a:gd name="T44" fmla="*/ 2158 w 2195"/>
                <a:gd name="T45" fmla="*/ 1 h 102"/>
                <a:gd name="T46" fmla="*/ 2143 w 2195"/>
                <a:gd name="T47" fmla="*/ 2 h 102"/>
                <a:gd name="T48" fmla="*/ 2127 w 2195"/>
                <a:gd name="T49" fmla="*/ 3 h 102"/>
                <a:gd name="T50" fmla="*/ 2109 w 2195"/>
                <a:gd name="T51" fmla="*/ 4 h 102"/>
                <a:gd name="T52" fmla="*/ 2089 w 2195"/>
                <a:gd name="T53" fmla="*/ 7 h 102"/>
                <a:gd name="T54" fmla="*/ 2069 w 2195"/>
                <a:gd name="T55" fmla="*/ 9 h 102"/>
                <a:gd name="T56" fmla="*/ 2049 w 2195"/>
                <a:gd name="T57" fmla="*/ 11 h 102"/>
                <a:gd name="T58" fmla="*/ 2028 w 2195"/>
                <a:gd name="T59" fmla="*/ 15 h 102"/>
                <a:gd name="T60" fmla="*/ 2006 w 2195"/>
                <a:gd name="T61" fmla="*/ 19 h 102"/>
                <a:gd name="T62" fmla="*/ 1983 w 2195"/>
                <a:gd name="T63" fmla="*/ 25 h 102"/>
                <a:gd name="T64" fmla="*/ 1959 w 2195"/>
                <a:gd name="T65" fmla="*/ 30 h 102"/>
                <a:gd name="T66" fmla="*/ 1936 w 2195"/>
                <a:gd name="T67" fmla="*/ 36 h 102"/>
                <a:gd name="T68" fmla="*/ 1912 w 2195"/>
                <a:gd name="T69" fmla="*/ 43 h 102"/>
                <a:gd name="T70" fmla="*/ 1889 w 2195"/>
                <a:gd name="T71" fmla="*/ 51 h 1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95" h="102">
                  <a:moveTo>
                    <a:pt x="1889" y="102"/>
                  </a:moveTo>
                  <a:lnTo>
                    <a:pt x="0" y="102"/>
                  </a:lnTo>
                  <a:lnTo>
                    <a:pt x="0" y="83"/>
                  </a:lnTo>
                  <a:lnTo>
                    <a:pt x="1889" y="83"/>
                  </a:lnTo>
                  <a:lnTo>
                    <a:pt x="1909" y="69"/>
                  </a:lnTo>
                  <a:lnTo>
                    <a:pt x="1934" y="55"/>
                  </a:lnTo>
                  <a:lnTo>
                    <a:pt x="1963" y="43"/>
                  </a:lnTo>
                  <a:lnTo>
                    <a:pt x="1995" y="28"/>
                  </a:lnTo>
                  <a:lnTo>
                    <a:pt x="2028" y="18"/>
                  </a:lnTo>
                  <a:lnTo>
                    <a:pt x="2060" y="8"/>
                  </a:lnTo>
                  <a:lnTo>
                    <a:pt x="2091" y="2"/>
                  </a:lnTo>
                  <a:lnTo>
                    <a:pt x="2116" y="0"/>
                  </a:lnTo>
                  <a:lnTo>
                    <a:pt x="2129" y="0"/>
                  </a:lnTo>
                  <a:lnTo>
                    <a:pt x="2141" y="0"/>
                  </a:lnTo>
                  <a:lnTo>
                    <a:pt x="2154" y="0"/>
                  </a:lnTo>
                  <a:lnTo>
                    <a:pt x="2165" y="0"/>
                  </a:lnTo>
                  <a:lnTo>
                    <a:pt x="2176" y="0"/>
                  </a:lnTo>
                  <a:lnTo>
                    <a:pt x="2185" y="2"/>
                  </a:lnTo>
                  <a:lnTo>
                    <a:pt x="2190" y="2"/>
                  </a:lnTo>
                  <a:lnTo>
                    <a:pt x="2195" y="3"/>
                  </a:lnTo>
                  <a:lnTo>
                    <a:pt x="2185" y="2"/>
                  </a:lnTo>
                  <a:lnTo>
                    <a:pt x="2172" y="2"/>
                  </a:lnTo>
                  <a:lnTo>
                    <a:pt x="2158" y="2"/>
                  </a:lnTo>
                  <a:lnTo>
                    <a:pt x="2143" y="3"/>
                  </a:lnTo>
                  <a:lnTo>
                    <a:pt x="2127" y="5"/>
                  </a:lnTo>
                  <a:lnTo>
                    <a:pt x="2109" y="8"/>
                  </a:lnTo>
                  <a:lnTo>
                    <a:pt x="2089" y="13"/>
                  </a:lnTo>
                  <a:lnTo>
                    <a:pt x="2069" y="18"/>
                  </a:lnTo>
                  <a:lnTo>
                    <a:pt x="2049" y="22"/>
                  </a:lnTo>
                  <a:lnTo>
                    <a:pt x="2028" y="30"/>
                  </a:lnTo>
                  <a:lnTo>
                    <a:pt x="2006" y="38"/>
                  </a:lnTo>
                  <a:lnTo>
                    <a:pt x="1983" y="49"/>
                  </a:lnTo>
                  <a:lnTo>
                    <a:pt x="1959" y="60"/>
                  </a:lnTo>
                  <a:lnTo>
                    <a:pt x="1936" y="72"/>
                  </a:lnTo>
                  <a:lnTo>
                    <a:pt x="1912" y="86"/>
                  </a:lnTo>
                  <a:lnTo>
                    <a:pt x="1889" y="102"/>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51" name="Freeform 39">
              <a:extLst>
                <a:ext uri="{FF2B5EF4-FFF2-40B4-BE49-F238E27FC236}">
                  <a16:creationId xmlns:a16="http://schemas.microsoft.com/office/drawing/2014/main" xmlns="" id="{05D59317-DF8F-417B-9246-C0C148E5B953}"/>
                </a:ext>
              </a:extLst>
            </p:cNvPr>
            <p:cNvSpPr>
              <a:spLocks/>
            </p:cNvSpPr>
            <p:nvPr/>
          </p:nvSpPr>
          <p:spPr bwMode="auto">
            <a:xfrm>
              <a:off x="6090" y="4304"/>
              <a:ext cx="3397" cy="223"/>
            </a:xfrm>
            <a:custGeom>
              <a:avLst/>
              <a:gdLst>
                <a:gd name="T0" fmla="*/ 1914 w 3399"/>
                <a:gd name="T1" fmla="*/ 37 h 453"/>
                <a:gd name="T2" fmla="*/ 2028 w 3399"/>
                <a:gd name="T3" fmla="*/ 19 h 453"/>
                <a:gd name="T4" fmla="*/ 2147 w 3399"/>
                <a:gd name="T5" fmla="*/ 15 h 453"/>
                <a:gd name="T6" fmla="*/ 2253 w 3399"/>
                <a:gd name="T7" fmla="*/ 23 h 453"/>
                <a:gd name="T8" fmla="*/ 2341 w 3399"/>
                <a:gd name="T9" fmla="*/ 40 h 453"/>
                <a:gd name="T10" fmla="*/ 2431 w 3399"/>
                <a:gd name="T11" fmla="*/ 86 h 453"/>
                <a:gd name="T12" fmla="*/ 2413 w 3399"/>
                <a:gd name="T13" fmla="*/ 157 h 453"/>
                <a:gd name="T14" fmla="*/ 2314 w 3399"/>
                <a:gd name="T15" fmla="*/ 192 h 453"/>
                <a:gd name="T16" fmla="*/ 2221 w 3399"/>
                <a:gd name="T17" fmla="*/ 182 h 453"/>
                <a:gd name="T18" fmla="*/ 2185 w 3399"/>
                <a:gd name="T19" fmla="*/ 150 h 453"/>
                <a:gd name="T20" fmla="*/ 2217 w 3399"/>
                <a:gd name="T21" fmla="*/ 127 h 453"/>
                <a:gd name="T22" fmla="*/ 2267 w 3399"/>
                <a:gd name="T23" fmla="*/ 129 h 453"/>
                <a:gd name="T24" fmla="*/ 2314 w 3399"/>
                <a:gd name="T25" fmla="*/ 136 h 453"/>
                <a:gd name="T26" fmla="*/ 2316 w 3399"/>
                <a:gd name="T27" fmla="*/ 90 h 453"/>
                <a:gd name="T28" fmla="*/ 2204 w 3399"/>
                <a:gd name="T29" fmla="*/ 69 h 453"/>
                <a:gd name="T30" fmla="*/ 2127 w 3399"/>
                <a:gd name="T31" fmla="*/ 101 h 453"/>
                <a:gd name="T32" fmla="*/ 2109 w 3399"/>
                <a:gd name="T33" fmla="*/ 132 h 453"/>
                <a:gd name="T34" fmla="*/ 2053 w 3399"/>
                <a:gd name="T35" fmla="*/ 118 h 453"/>
                <a:gd name="T36" fmla="*/ 1997 w 3399"/>
                <a:gd name="T37" fmla="*/ 126 h 453"/>
                <a:gd name="T38" fmla="*/ 1977 w 3399"/>
                <a:gd name="T39" fmla="*/ 148 h 453"/>
                <a:gd name="T40" fmla="*/ 2001 w 3399"/>
                <a:gd name="T41" fmla="*/ 136 h 453"/>
                <a:gd name="T42" fmla="*/ 2028 w 3399"/>
                <a:gd name="T43" fmla="*/ 126 h 453"/>
                <a:gd name="T44" fmla="*/ 2084 w 3399"/>
                <a:gd name="T45" fmla="*/ 132 h 453"/>
                <a:gd name="T46" fmla="*/ 2186 w 3399"/>
                <a:gd name="T47" fmla="*/ 181 h 453"/>
                <a:gd name="T48" fmla="*/ 2327 w 3399"/>
                <a:gd name="T49" fmla="*/ 203 h 453"/>
                <a:gd name="T50" fmla="*/ 2408 w 3399"/>
                <a:gd name="T51" fmla="*/ 174 h 453"/>
                <a:gd name="T52" fmla="*/ 2850 w 3399"/>
                <a:gd name="T53" fmla="*/ 136 h 453"/>
                <a:gd name="T54" fmla="*/ 2880 w 3399"/>
                <a:gd name="T55" fmla="*/ 152 h 453"/>
                <a:gd name="T56" fmla="*/ 2940 w 3399"/>
                <a:gd name="T57" fmla="*/ 179 h 453"/>
                <a:gd name="T58" fmla="*/ 3032 w 3399"/>
                <a:gd name="T59" fmla="*/ 207 h 453"/>
                <a:gd name="T60" fmla="*/ 3151 w 3399"/>
                <a:gd name="T61" fmla="*/ 222 h 453"/>
                <a:gd name="T62" fmla="*/ 3270 w 3399"/>
                <a:gd name="T63" fmla="*/ 226 h 453"/>
                <a:gd name="T64" fmla="*/ 3356 w 3399"/>
                <a:gd name="T65" fmla="*/ 218 h 453"/>
                <a:gd name="T66" fmla="*/ 3399 w 3399"/>
                <a:gd name="T67" fmla="*/ 187 h 453"/>
                <a:gd name="T68" fmla="*/ 3369 w 3399"/>
                <a:gd name="T69" fmla="*/ 149 h 453"/>
                <a:gd name="T70" fmla="*/ 3280 w 3399"/>
                <a:gd name="T71" fmla="*/ 150 h 453"/>
                <a:gd name="T72" fmla="*/ 3268 w 3399"/>
                <a:gd name="T73" fmla="*/ 180 h 453"/>
                <a:gd name="T74" fmla="*/ 3198 w 3399"/>
                <a:gd name="T75" fmla="*/ 189 h 453"/>
                <a:gd name="T76" fmla="*/ 3068 w 3399"/>
                <a:gd name="T77" fmla="*/ 181 h 453"/>
                <a:gd name="T78" fmla="*/ 2943 w 3399"/>
                <a:gd name="T79" fmla="*/ 157 h 453"/>
                <a:gd name="T80" fmla="*/ 2846 w 3399"/>
                <a:gd name="T81" fmla="*/ 119 h 453"/>
                <a:gd name="T82" fmla="*/ 2446 w 3399"/>
                <a:gd name="T83" fmla="*/ 90 h 453"/>
                <a:gd name="T84" fmla="*/ 2422 w 3399"/>
                <a:gd name="T85" fmla="*/ 68 h 453"/>
                <a:gd name="T86" fmla="*/ 2385 w 3399"/>
                <a:gd name="T87" fmla="*/ 46 h 453"/>
                <a:gd name="T88" fmla="*/ 2255 w 3399"/>
                <a:gd name="T89" fmla="*/ 10 h 453"/>
                <a:gd name="T90" fmla="*/ 2116 w 3399"/>
                <a:gd name="T91" fmla="*/ 0 h 453"/>
                <a:gd name="T92" fmla="*/ 1988 w 3399"/>
                <a:gd name="T93" fmla="*/ 6 h 453"/>
                <a:gd name="T94" fmla="*/ 1889 w 3399"/>
                <a:gd name="T95" fmla="*/ 22 h 4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399" h="453">
                  <a:moveTo>
                    <a:pt x="0" y="44"/>
                  </a:moveTo>
                  <a:lnTo>
                    <a:pt x="0" y="89"/>
                  </a:lnTo>
                  <a:lnTo>
                    <a:pt x="1889" y="89"/>
                  </a:lnTo>
                  <a:lnTo>
                    <a:pt x="1914" y="75"/>
                  </a:lnTo>
                  <a:lnTo>
                    <a:pt x="1941" y="63"/>
                  </a:lnTo>
                  <a:lnTo>
                    <a:pt x="1970" y="52"/>
                  </a:lnTo>
                  <a:lnTo>
                    <a:pt x="1999" y="44"/>
                  </a:lnTo>
                  <a:lnTo>
                    <a:pt x="2028" y="39"/>
                  </a:lnTo>
                  <a:lnTo>
                    <a:pt x="2057" y="34"/>
                  </a:lnTo>
                  <a:lnTo>
                    <a:pt x="2087" y="31"/>
                  </a:lnTo>
                  <a:lnTo>
                    <a:pt x="2116" y="31"/>
                  </a:lnTo>
                  <a:lnTo>
                    <a:pt x="2147" y="31"/>
                  </a:lnTo>
                  <a:lnTo>
                    <a:pt x="2176" y="34"/>
                  </a:lnTo>
                  <a:lnTo>
                    <a:pt x="2203" y="38"/>
                  </a:lnTo>
                  <a:lnTo>
                    <a:pt x="2230" y="41"/>
                  </a:lnTo>
                  <a:lnTo>
                    <a:pt x="2253" y="47"/>
                  </a:lnTo>
                  <a:lnTo>
                    <a:pt x="2275" y="52"/>
                  </a:lnTo>
                  <a:lnTo>
                    <a:pt x="2295" y="59"/>
                  </a:lnTo>
                  <a:lnTo>
                    <a:pt x="2311" y="66"/>
                  </a:lnTo>
                  <a:lnTo>
                    <a:pt x="2341" y="81"/>
                  </a:lnTo>
                  <a:lnTo>
                    <a:pt x="2368" y="100"/>
                  </a:lnTo>
                  <a:lnTo>
                    <a:pt x="2394" y="120"/>
                  </a:lnTo>
                  <a:lnTo>
                    <a:pt x="2415" y="145"/>
                  </a:lnTo>
                  <a:lnTo>
                    <a:pt x="2431" y="173"/>
                  </a:lnTo>
                  <a:lnTo>
                    <a:pt x="2439" y="205"/>
                  </a:lnTo>
                  <a:lnTo>
                    <a:pt x="2439" y="239"/>
                  </a:lnTo>
                  <a:lnTo>
                    <a:pt x="2430" y="278"/>
                  </a:lnTo>
                  <a:lnTo>
                    <a:pt x="2413" y="314"/>
                  </a:lnTo>
                  <a:lnTo>
                    <a:pt x="2392" y="342"/>
                  </a:lnTo>
                  <a:lnTo>
                    <a:pt x="2368" y="362"/>
                  </a:lnTo>
                  <a:lnTo>
                    <a:pt x="2341" y="376"/>
                  </a:lnTo>
                  <a:lnTo>
                    <a:pt x="2314" y="384"/>
                  </a:lnTo>
                  <a:lnTo>
                    <a:pt x="2289" y="386"/>
                  </a:lnTo>
                  <a:lnTo>
                    <a:pt x="2264" y="383"/>
                  </a:lnTo>
                  <a:lnTo>
                    <a:pt x="2240" y="376"/>
                  </a:lnTo>
                  <a:lnTo>
                    <a:pt x="2221" y="365"/>
                  </a:lnTo>
                  <a:lnTo>
                    <a:pt x="2206" y="353"/>
                  </a:lnTo>
                  <a:lnTo>
                    <a:pt x="2195" y="336"/>
                  </a:lnTo>
                  <a:lnTo>
                    <a:pt x="2188" y="319"/>
                  </a:lnTo>
                  <a:lnTo>
                    <a:pt x="2185" y="301"/>
                  </a:lnTo>
                  <a:lnTo>
                    <a:pt x="2186" y="286"/>
                  </a:lnTo>
                  <a:lnTo>
                    <a:pt x="2194" y="272"/>
                  </a:lnTo>
                  <a:lnTo>
                    <a:pt x="2204" y="261"/>
                  </a:lnTo>
                  <a:lnTo>
                    <a:pt x="2217" y="255"/>
                  </a:lnTo>
                  <a:lnTo>
                    <a:pt x="2231" y="250"/>
                  </a:lnTo>
                  <a:lnTo>
                    <a:pt x="2244" y="250"/>
                  </a:lnTo>
                  <a:lnTo>
                    <a:pt x="2257" y="253"/>
                  </a:lnTo>
                  <a:lnTo>
                    <a:pt x="2267" y="258"/>
                  </a:lnTo>
                  <a:lnTo>
                    <a:pt x="2280" y="266"/>
                  </a:lnTo>
                  <a:lnTo>
                    <a:pt x="2293" y="275"/>
                  </a:lnTo>
                  <a:lnTo>
                    <a:pt x="2304" y="286"/>
                  </a:lnTo>
                  <a:lnTo>
                    <a:pt x="2314" y="272"/>
                  </a:lnTo>
                  <a:lnTo>
                    <a:pt x="2322" y="253"/>
                  </a:lnTo>
                  <a:lnTo>
                    <a:pt x="2325" y="230"/>
                  </a:lnTo>
                  <a:lnTo>
                    <a:pt x="2325" y="205"/>
                  </a:lnTo>
                  <a:lnTo>
                    <a:pt x="2316" y="181"/>
                  </a:lnTo>
                  <a:lnTo>
                    <a:pt x="2300" y="159"/>
                  </a:lnTo>
                  <a:lnTo>
                    <a:pt x="2276" y="145"/>
                  </a:lnTo>
                  <a:lnTo>
                    <a:pt x="2242" y="138"/>
                  </a:lnTo>
                  <a:lnTo>
                    <a:pt x="2204" y="139"/>
                  </a:lnTo>
                  <a:lnTo>
                    <a:pt x="2176" y="147"/>
                  </a:lnTo>
                  <a:lnTo>
                    <a:pt x="2154" y="162"/>
                  </a:lnTo>
                  <a:lnTo>
                    <a:pt x="2138" y="181"/>
                  </a:lnTo>
                  <a:lnTo>
                    <a:pt x="2127" y="203"/>
                  </a:lnTo>
                  <a:lnTo>
                    <a:pt x="2121" y="226"/>
                  </a:lnTo>
                  <a:lnTo>
                    <a:pt x="2118" y="248"/>
                  </a:lnTo>
                  <a:lnTo>
                    <a:pt x="2116" y="270"/>
                  </a:lnTo>
                  <a:lnTo>
                    <a:pt x="2109" y="264"/>
                  </a:lnTo>
                  <a:lnTo>
                    <a:pt x="2102" y="256"/>
                  </a:lnTo>
                  <a:lnTo>
                    <a:pt x="2089" y="248"/>
                  </a:lnTo>
                  <a:lnTo>
                    <a:pt x="2069" y="241"/>
                  </a:lnTo>
                  <a:lnTo>
                    <a:pt x="2053" y="237"/>
                  </a:lnTo>
                  <a:lnTo>
                    <a:pt x="2037" y="237"/>
                  </a:lnTo>
                  <a:lnTo>
                    <a:pt x="2022" y="241"/>
                  </a:lnTo>
                  <a:lnTo>
                    <a:pt x="2008" y="245"/>
                  </a:lnTo>
                  <a:lnTo>
                    <a:pt x="1997" y="253"/>
                  </a:lnTo>
                  <a:lnTo>
                    <a:pt x="1986" y="261"/>
                  </a:lnTo>
                  <a:lnTo>
                    <a:pt x="1979" y="272"/>
                  </a:lnTo>
                  <a:lnTo>
                    <a:pt x="1975" y="283"/>
                  </a:lnTo>
                  <a:lnTo>
                    <a:pt x="1977" y="297"/>
                  </a:lnTo>
                  <a:lnTo>
                    <a:pt x="1984" y="297"/>
                  </a:lnTo>
                  <a:lnTo>
                    <a:pt x="1995" y="287"/>
                  </a:lnTo>
                  <a:lnTo>
                    <a:pt x="1999" y="276"/>
                  </a:lnTo>
                  <a:lnTo>
                    <a:pt x="2001" y="272"/>
                  </a:lnTo>
                  <a:lnTo>
                    <a:pt x="2004" y="266"/>
                  </a:lnTo>
                  <a:lnTo>
                    <a:pt x="2010" y="261"/>
                  </a:lnTo>
                  <a:lnTo>
                    <a:pt x="2019" y="256"/>
                  </a:lnTo>
                  <a:lnTo>
                    <a:pt x="2028" y="253"/>
                  </a:lnTo>
                  <a:lnTo>
                    <a:pt x="2040" y="251"/>
                  </a:lnTo>
                  <a:lnTo>
                    <a:pt x="2053" y="253"/>
                  </a:lnTo>
                  <a:lnTo>
                    <a:pt x="2067" y="255"/>
                  </a:lnTo>
                  <a:lnTo>
                    <a:pt x="2084" y="264"/>
                  </a:lnTo>
                  <a:lnTo>
                    <a:pt x="2103" y="283"/>
                  </a:lnTo>
                  <a:lnTo>
                    <a:pt x="2127" y="308"/>
                  </a:lnTo>
                  <a:lnTo>
                    <a:pt x="2154" y="336"/>
                  </a:lnTo>
                  <a:lnTo>
                    <a:pt x="2186" y="362"/>
                  </a:lnTo>
                  <a:lnTo>
                    <a:pt x="2222" y="387"/>
                  </a:lnTo>
                  <a:lnTo>
                    <a:pt x="2262" y="403"/>
                  </a:lnTo>
                  <a:lnTo>
                    <a:pt x="2305" y="409"/>
                  </a:lnTo>
                  <a:lnTo>
                    <a:pt x="2327" y="406"/>
                  </a:lnTo>
                  <a:lnTo>
                    <a:pt x="2347" y="398"/>
                  </a:lnTo>
                  <a:lnTo>
                    <a:pt x="2368" y="386"/>
                  </a:lnTo>
                  <a:lnTo>
                    <a:pt x="2390" y="369"/>
                  </a:lnTo>
                  <a:lnTo>
                    <a:pt x="2408" y="348"/>
                  </a:lnTo>
                  <a:lnTo>
                    <a:pt x="2424" y="326"/>
                  </a:lnTo>
                  <a:lnTo>
                    <a:pt x="2439" y="300"/>
                  </a:lnTo>
                  <a:lnTo>
                    <a:pt x="2448" y="273"/>
                  </a:lnTo>
                  <a:lnTo>
                    <a:pt x="2850" y="273"/>
                  </a:lnTo>
                  <a:lnTo>
                    <a:pt x="2850" y="272"/>
                  </a:lnTo>
                  <a:lnTo>
                    <a:pt x="2859" y="281"/>
                  </a:lnTo>
                  <a:lnTo>
                    <a:pt x="2868" y="292"/>
                  </a:lnTo>
                  <a:lnTo>
                    <a:pt x="2880" y="305"/>
                  </a:lnTo>
                  <a:lnTo>
                    <a:pt x="2893" y="317"/>
                  </a:lnTo>
                  <a:lnTo>
                    <a:pt x="2907" y="330"/>
                  </a:lnTo>
                  <a:lnTo>
                    <a:pt x="2924" y="345"/>
                  </a:lnTo>
                  <a:lnTo>
                    <a:pt x="2940" y="359"/>
                  </a:lnTo>
                  <a:lnTo>
                    <a:pt x="2960" y="375"/>
                  </a:lnTo>
                  <a:lnTo>
                    <a:pt x="2981" y="389"/>
                  </a:lnTo>
                  <a:lnTo>
                    <a:pt x="3005" y="403"/>
                  </a:lnTo>
                  <a:lnTo>
                    <a:pt x="3032" y="414"/>
                  </a:lnTo>
                  <a:lnTo>
                    <a:pt x="3059" y="425"/>
                  </a:lnTo>
                  <a:lnTo>
                    <a:pt x="3089" y="433"/>
                  </a:lnTo>
                  <a:lnTo>
                    <a:pt x="3120" y="440"/>
                  </a:lnTo>
                  <a:lnTo>
                    <a:pt x="3151" y="445"/>
                  </a:lnTo>
                  <a:lnTo>
                    <a:pt x="3181" y="450"/>
                  </a:lnTo>
                  <a:lnTo>
                    <a:pt x="3212" y="451"/>
                  </a:lnTo>
                  <a:lnTo>
                    <a:pt x="3241" y="453"/>
                  </a:lnTo>
                  <a:lnTo>
                    <a:pt x="3270" y="453"/>
                  </a:lnTo>
                  <a:lnTo>
                    <a:pt x="3295" y="450"/>
                  </a:lnTo>
                  <a:lnTo>
                    <a:pt x="3318" y="447"/>
                  </a:lnTo>
                  <a:lnTo>
                    <a:pt x="3338" y="442"/>
                  </a:lnTo>
                  <a:lnTo>
                    <a:pt x="3356" y="436"/>
                  </a:lnTo>
                  <a:lnTo>
                    <a:pt x="3369" y="428"/>
                  </a:lnTo>
                  <a:lnTo>
                    <a:pt x="3383" y="414"/>
                  </a:lnTo>
                  <a:lnTo>
                    <a:pt x="3392" y="395"/>
                  </a:lnTo>
                  <a:lnTo>
                    <a:pt x="3399" y="375"/>
                  </a:lnTo>
                  <a:lnTo>
                    <a:pt x="3399" y="353"/>
                  </a:lnTo>
                  <a:lnTo>
                    <a:pt x="3396" y="333"/>
                  </a:lnTo>
                  <a:lnTo>
                    <a:pt x="3385" y="314"/>
                  </a:lnTo>
                  <a:lnTo>
                    <a:pt x="3369" y="298"/>
                  </a:lnTo>
                  <a:lnTo>
                    <a:pt x="3345" y="289"/>
                  </a:lnTo>
                  <a:lnTo>
                    <a:pt x="3320" y="286"/>
                  </a:lnTo>
                  <a:lnTo>
                    <a:pt x="3297" y="292"/>
                  </a:lnTo>
                  <a:lnTo>
                    <a:pt x="3280" y="301"/>
                  </a:lnTo>
                  <a:lnTo>
                    <a:pt x="3268" y="317"/>
                  </a:lnTo>
                  <a:lnTo>
                    <a:pt x="3261" y="333"/>
                  </a:lnTo>
                  <a:lnTo>
                    <a:pt x="3261" y="348"/>
                  </a:lnTo>
                  <a:lnTo>
                    <a:pt x="3268" y="361"/>
                  </a:lnTo>
                  <a:lnTo>
                    <a:pt x="3282" y="369"/>
                  </a:lnTo>
                  <a:lnTo>
                    <a:pt x="3255" y="375"/>
                  </a:lnTo>
                  <a:lnTo>
                    <a:pt x="3228" y="378"/>
                  </a:lnTo>
                  <a:lnTo>
                    <a:pt x="3198" y="379"/>
                  </a:lnTo>
                  <a:lnTo>
                    <a:pt x="3165" y="378"/>
                  </a:lnTo>
                  <a:lnTo>
                    <a:pt x="3134" y="375"/>
                  </a:lnTo>
                  <a:lnTo>
                    <a:pt x="3100" y="370"/>
                  </a:lnTo>
                  <a:lnTo>
                    <a:pt x="3068" y="362"/>
                  </a:lnTo>
                  <a:lnTo>
                    <a:pt x="3035" y="353"/>
                  </a:lnTo>
                  <a:lnTo>
                    <a:pt x="3005" y="342"/>
                  </a:lnTo>
                  <a:lnTo>
                    <a:pt x="2972" y="330"/>
                  </a:lnTo>
                  <a:lnTo>
                    <a:pt x="2943" y="314"/>
                  </a:lnTo>
                  <a:lnTo>
                    <a:pt x="2916" y="298"/>
                  </a:lnTo>
                  <a:lnTo>
                    <a:pt x="2889" y="280"/>
                  </a:lnTo>
                  <a:lnTo>
                    <a:pt x="2868" y="261"/>
                  </a:lnTo>
                  <a:lnTo>
                    <a:pt x="2846" y="239"/>
                  </a:lnTo>
                  <a:lnTo>
                    <a:pt x="2830" y="217"/>
                  </a:lnTo>
                  <a:lnTo>
                    <a:pt x="2830" y="177"/>
                  </a:lnTo>
                  <a:lnTo>
                    <a:pt x="2446" y="177"/>
                  </a:lnTo>
                  <a:lnTo>
                    <a:pt x="2446" y="180"/>
                  </a:lnTo>
                  <a:lnTo>
                    <a:pt x="2442" y="169"/>
                  </a:lnTo>
                  <a:lnTo>
                    <a:pt x="2437" y="158"/>
                  </a:lnTo>
                  <a:lnTo>
                    <a:pt x="2430" y="147"/>
                  </a:lnTo>
                  <a:lnTo>
                    <a:pt x="2422" y="136"/>
                  </a:lnTo>
                  <a:lnTo>
                    <a:pt x="2415" y="125"/>
                  </a:lnTo>
                  <a:lnTo>
                    <a:pt x="2406" y="114"/>
                  </a:lnTo>
                  <a:lnTo>
                    <a:pt x="2395" y="103"/>
                  </a:lnTo>
                  <a:lnTo>
                    <a:pt x="2385" y="92"/>
                  </a:lnTo>
                  <a:lnTo>
                    <a:pt x="2354" y="69"/>
                  </a:lnTo>
                  <a:lnTo>
                    <a:pt x="2323" y="49"/>
                  </a:lnTo>
                  <a:lnTo>
                    <a:pt x="2289" y="33"/>
                  </a:lnTo>
                  <a:lnTo>
                    <a:pt x="2255" y="20"/>
                  </a:lnTo>
                  <a:lnTo>
                    <a:pt x="2221" y="11"/>
                  </a:lnTo>
                  <a:lnTo>
                    <a:pt x="2186" y="5"/>
                  </a:lnTo>
                  <a:lnTo>
                    <a:pt x="2150" y="2"/>
                  </a:lnTo>
                  <a:lnTo>
                    <a:pt x="2116" y="0"/>
                  </a:lnTo>
                  <a:lnTo>
                    <a:pt x="2082" y="0"/>
                  </a:lnTo>
                  <a:lnTo>
                    <a:pt x="2049" y="3"/>
                  </a:lnTo>
                  <a:lnTo>
                    <a:pt x="2019" y="8"/>
                  </a:lnTo>
                  <a:lnTo>
                    <a:pt x="1988" y="13"/>
                  </a:lnTo>
                  <a:lnTo>
                    <a:pt x="1959" y="20"/>
                  </a:lnTo>
                  <a:lnTo>
                    <a:pt x="1934" y="27"/>
                  </a:lnTo>
                  <a:lnTo>
                    <a:pt x="1911" y="36"/>
                  </a:lnTo>
                  <a:lnTo>
                    <a:pt x="1889" y="44"/>
                  </a:lnTo>
                  <a:lnTo>
                    <a:pt x="0" y="4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52" name="Freeform 40">
              <a:extLst>
                <a:ext uri="{FF2B5EF4-FFF2-40B4-BE49-F238E27FC236}">
                  <a16:creationId xmlns:a16="http://schemas.microsoft.com/office/drawing/2014/main" xmlns="" id="{FE08C117-1F23-41FC-9E7A-DA1FA4D0739F}"/>
                </a:ext>
              </a:extLst>
            </p:cNvPr>
            <p:cNvSpPr>
              <a:spLocks/>
            </p:cNvSpPr>
            <p:nvPr/>
          </p:nvSpPr>
          <p:spPr bwMode="auto">
            <a:xfrm>
              <a:off x="6090" y="4318"/>
              <a:ext cx="2114" cy="43"/>
            </a:xfrm>
            <a:custGeom>
              <a:avLst/>
              <a:gdLst>
                <a:gd name="T0" fmla="*/ 2116 w 2116"/>
                <a:gd name="T1" fmla="*/ 0 h 83"/>
                <a:gd name="T2" fmla="*/ 2091 w 2116"/>
                <a:gd name="T3" fmla="*/ 1 h 83"/>
                <a:gd name="T4" fmla="*/ 2060 w 2116"/>
                <a:gd name="T5" fmla="*/ 4 h 83"/>
                <a:gd name="T6" fmla="*/ 2028 w 2116"/>
                <a:gd name="T7" fmla="*/ 9 h 83"/>
                <a:gd name="T8" fmla="*/ 1995 w 2116"/>
                <a:gd name="T9" fmla="*/ 14 h 83"/>
                <a:gd name="T10" fmla="*/ 1963 w 2116"/>
                <a:gd name="T11" fmla="*/ 22 h 83"/>
                <a:gd name="T12" fmla="*/ 1934 w 2116"/>
                <a:gd name="T13" fmla="*/ 28 h 83"/>
                <a:gd name="T14" fmla="*/ 1909 w 2116"/>
                <a:gd name="T15" fmla="*/ 35 h 83"/>
                <a:gd name="T16" fmla="*/ 1889 w 2116"/>
                <a:gd name="T17" fmla="*/ 42 h 83"/>
                <a:gd name="T18" fmla="*/ 0 w 2116"/>
                <a:gd name="T19" fmla="*/ 42 h 83"/>
                <a:gd name="T20" fmla="*/ 0 w 2116"/>
                <a:gd name="T21" fmla="*/ 29 h 83"/>
                <a:gd name="T22" fmla="*/ 1889 w 2116"/>
                <a:gd name="T23" fmla="*/ 29 h 83"/>
                <a:gd name="T24" fmla="*/ 1914 w 2116"/>
                <a:gd name="T25" fmla="*/ 22 h 83"/>
                <a:gd name="T26" fmla="*/ 1941 w 2116"/>
                <a:gd name="T27" fmla="*/ 16 h 83"/>
                <a:gd name="T28" fmla="*/ 1970 w 2116"/>
                <a:gd name="T29" fmla="*/ 11 h 83"/>
                <a:gd name="T30" fmla="*/ 1999 w 2116"/>
                <a:gd name="T31" fmla="*/ 7 h 83"/>
                <a:gd name="T32" fmla="*/ 2028 w 2116"/>
                <a:gd name="T33" fmla="*/ 4 h 83"/>
                <a:gd name="T34" fmla="*/ 2057 w 2116"/>
                <a:gd name="T35" fmla="*/ 2 h 83"/>
                <a:gd name="T36" fmla="*/ 2087 w 2116"/>
                <a:gd name="T37" fmla="*/ 0 h 83"/>
                <a:gd name="T38" fmla="*/ 2116 w 2116"/>
                <a:gd name="T39" fmla="*/ 0 h 83"/>
                <a:gd name="T40" fmla="*/ 2116 w 2116"/>
                <a:gd name="T41" fmla="*/ 0 h 8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16" h="83">
                  <a:moveTo>
                    <a:pt x="2116" y="0"/>
                  </a:moveTo>
                  <a:lnTo>
                    <a:pt x="2091" y="2"/>
                  </a:lnTo>
                  <a:lnTo>
                    <a:pt x="2060" y="8"/>
                  </a:lnTo>
                  <a:lnTo>
                    <a:pt x="2028" y="18"/>
                  </a:lnTo>
                  <a:lnTo>
                    <a:pt x="1995" y="28"/>
                  </a:lnTo>
                  <a:lnTo>
                    <a:pt x="1963" y="43"/>
                  </a:lnTo>
                  <a:lnTo>
                    <a:pt x="1934" y="55"/>
                  </a:lnTo>
                  <a:lnTo>
                    <a:pt x="1909" y="69"/>
                  </a:lnTo>
                  <a:lnTo>
                    <a:pt x="1889" y="83"/>
                  </a:lnTo>
                  <a:lnTo>
                    <a:pt x="0" y="83"/>
                  </a:lnTo>
                  <a:lnTo>
                    <a:pt x="0" y="58"/>
                  </a:lnTo>
                  <a:lnTo>
                    <a:pt x="1889" y="58"/>
                  </a:lnTo>
                  <a:lnTo>
                    <a:pt x="1914" y="44"/>
                  </a:lnTo>
                  <a:lnTo>
                    <a:pt x="1941" y="32"/>
                  </a:lnTo>
                  <a:lnTo>
                    <a:pt x="1970" y="21"/>
                  </a:lnTo>
                  <a:lnTo>
                    <a:pt x="1999" y="13"/>
                  </a:lnTo>
                  <a:lnTo>
                    <a:pt x="2028" y="8"/>
                  </a:lnTo>
                  <a:lnTo>
                    <a:pt x="2057" y="3"/>
                  </a:lnTo>
                  <a:lnTo>
                    <a:pt x="2087" y="0"/>
                  </a:lnTo>
                  <a:lnTo>
                    <a:pt x="2116" y="0"/>
                  </a:lnTo>
                  <a:close/>
                </a:path>
              </a:pathLst>
            </a:custGeom>
            <a:gradFill rotWithShape="1">
              <a:gsLst>
                <a:gs pos="0">
                  <a:srgbClr val="E1F4FF"/>
                </a:gs>
                <a:gs pos="50000">
                  <a:srgbClr val="66CCFF"/>
                </a:gs>
                <a:gs pos="100000">
                  <a:srgbClr val="E1F4FF"/>
                </a:gs>
              </a:gsLst>
              <a:lin ang="5400000" scaled="1"/>
            </a:gradFill>
            <a:ln>
              <a:noFill/>
            </a:ln>
            <a:extLst>
              <a:ext uri="{91240B29-F687-4F45-9708-019B960494DF}">
                <a14:hiddenLine xmlns:a14="http://schemas.microsoft.com/office/drawing/2010/main" w="9525">
                  <a:solidFill>
                    <a:srgbClr val="808080"/>
                  </a:solidFill>
                  <a:round/>
                  <a:headEnd/>
                  <a:tailEnd/>
                </a14:hiddenLine>
              </a:ext>
            </a:extLst>
          </p:spPr>
          <p:txBody>
            <a:bodyPr lIns="51435" tIns="25718" rIns="51435" bIns="25718"/>
            <a:lstStyle/>
            <a:p>
              <a:pPr eaLnBrk="1" hangingPunct="1">
                <a:defRPr/>
              </a:pPr>
              <a:endParaRPr lang="fr-FR" sz="1013" dirty="0"/>
            </a:p>
          </p:txBody>
        </p:sp>
        <p:sp>
          <p:nvSpPr>
            <p:cNvPr id="53" name="Freeform 41">
              <a:extLst>
                <a:ext uri="{FF2B5EF4-FFF2-40B4-BE49-F238E27FC236}">
                  <a16:creationId xmlns:a16="http://schemas.microsoft.com/office/drawing/2014/main" xmlns="" id="{CA00F769-29E6-4458-93F9-942B7C8C35CA}"/>
                </a:ext>
              </a:extLst>
            </p:cNvPr>
            <p:cNvSpPr>
              <a:spLocks/>
            </p:cNvSpPr>
            <p:nvPr/>
          </p:nvSpPr>
          <p:spPr bwMode="auto">
            <a:xfrm>
              <a:off x="8225" y="4380"/>
              <a:ext cx="174" cy="86"/>
            </a:xfrm>
            <a:custGeom>
              <a:avLst/>
              <a:gdLst>
                <a:gd name="T0" fmla="*/ 38 w 173"/>
                <a:gd name="T1" fmla="*/ 87 h 173"/>
                <a:gd name="T2" fmla="*/ 23 w 173"/>
                <a:gd name="T3" fmla="*/ 83 h 173"/>
                <a:gd name="T4" fmla="*/ 13 w 173"/>
                <a:gd name="T5" fmla="*/ 78 h 173"/>
                <a:gd name="T6" fmla="*/ 5 w 173"/>
                <a:gd name="T7" fmla="*/ 71 h 173"/>
                <a:gd name="T8" fmla="*/ 2 w 173"/>
                <a:gd name="T9" fmla="*/ 64 h 173"/>
                <a:gd name="T10" fmla="*/ 0 w 173"/>
                <a:gd name="T11" fmla="*/ 57 h 173"/>
                <a:gd name="T12" fmla="*/ 2 w 173"/>
                <a:gd name="T13" fmla="*/ 48 h 173"/>
                <a:gd name="T14" fmla="*/ 5 w 173"/>
                <a:gd name="T15" fmla="*/ 37 h 173"/>
                <a:gd name="T16" fmla="*/ 11 w 173"/>
                <a:gd name="T17" fmla="*/ 26 h 173"/>
                <a:gd name="T18" fmla="*/ 23 w 173"/>
                <a:gd name="T19" fmla="*/ 17 h 173"/>
                <a:gd name="T20" fmla="*/ 40 w 173"/>
                <a:gd name="T21" fmla="*/ 8 h 173"/>
                <a:gd name="T22" fmla="*/ 61 w 173"/>
                <a:gd name="T23" fmla="*/ 3 h 173"/>
                <a:gd name="T24" fmla="*/ 90 w 173"/>
                <a:gd name="T25" fmla="*/ 0 h 173"/>
                <a:gd name="T26" fmla="*/ 119 w 173"/>
                <a:gd name="T27" fmla="*/ 2 h 173"/>
                <a:gd name="T28" fmla="*/ 139 w 173"/>
                <a:gd name="T29" fmla="*/ 5 h 173"/>
                <a:gd name="T30" fmla="*/ 155 w 173"/>
                <a:gd name="T31" fmla="*/ 10 h 173"/>
                <a:gd name="T32" fmla="*/ 166 w 173"/>
                <a:gd name="T33" fmla="*/ 17 h 173"/>
                <a:gd name="T34" fmla="*/ 171 w 173"/>
                <a:gd name="T35" fmla="*/ 24 h 173"/>
                <a:gd name="T36" fmla="*/ 173 w 173"/>
                <a:gd name="T37" fmla="*/ 32 h 173"/>
                <a:gd name="T38" fmla="*/ 171 w 173"/>
                <a:gd name="T39" fmla="*/ 39 h 173"/>
                <a:gd name="T40" fmla="*/ 169 w 173"/>
                <a:gd name="T41" fmla="*/ 45 h 173"/>
                <a:gd name="T42" fmla="*/ 140 w 173"/>
                <a:gd name="T43" fmla="*/ 36 h 173"/>
                <a:gd name="T44" fmla="*/ 113 w 173"/>
                <a:gd name="T45" fmla="*/ 33 h 173"/>
                <a:gd name="T46" fmla="*/ 86 w 173"/>
                <a:gd name="T47" fmla="*/ 34 h 173"/>
                <a:gd name="T48" fmla="*/ 65 w 173"/>
                <a:gd name="T49" fmla="*/ 39 h 173"/>
                <a:gd name="T50" fmla="*/ 47 w 173"/>
                <a:gd name="T51" fmla="*/ 47 h 173"/>
                <a:gd name="T52" fmla="*/ 36 w 173"/>
                <a:gd name="T53" fmla="*/ 58 h 173"/>
                <a:gd name="T54" fmla="*/ 32 w 173"/>
                <a:gd name="T55" fmla="*/ 71 h 173"/>
                <a:gd name="T56" fmla="*/ 38 w 173"/>
                <a:gd name="T57" fmla="*/ 87 h 1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3" h="173">
                  <a:moveTo>
                    <a:pt x="38" y="173"/>
                  </a:moveTo>
                  <a:lnTo>
                    <a:pt x="23" y="166"/>
                  </a:lnTo>
                  <a:lnTo>
                    <a:pt x="13" y="155"/>
                  </a:lnTo>
                  <a:lnTo>
                    <a:pt x="5" y="142"/>
                  </a:lnTo>
                  <a:lnTo>
                    <a:pt x="2" y="128"/>
                  </a:lnTo>
                  <a:lnTo>
                    <a:pt x="0" y="114"/>
                  </a:lnTo>
                  <a:lnTo>
                    <a:pt x="2" y="95"/>
                  </a:lnTo>
                  <a:lnTo>
                    <a:pt x="5" y="73"/>
                  </a:lnTo>
                  <a:lnTo>
                    <a:pt x="11" y="52"/>
                  </a:lnTo>
                  <a:lnTo>
                    <a:pt x="23" y="33"/>
                  </a:lnTo>
                  <a:lnTo>
                    <a:pt x="40" y="16"/>
                  </a:lnTo>
                  <a:lnTo>
                    <a:pt x="61" y="5"/>
                  </a:lnTo>
                  <a:lnTo>
                    <a:pt x="90" y="0"/>
                  </a:lnTo>
                  <a:lnTo>
                    <a:pt x="119" y="3"/>
                  </a:lnTo>
                  <a:lnTo>
                    <a:pt x="139" y="9"/>
                  </a:lnTo>
                  <a:lnTo>
                    <a:pt x="155" y="20"/>
                  </a:lnTo>
                  <a:lnTo>
                    <a:pt x="166" y="33"/>
                  </a:lnTo>
                  <a:lnTo>
                    <a:pt x="171" y="47"/>
                  </a:lnTo>
                  <a:lnTo>
                    <a:pt x="173" y="63"/>
                  </a:lnTo>
                  <a:lnTo>
                    <a:pt x="171" y="77"/>
                  </a:lnTo>
                  <a:lnTo>
                    <a:pt x="169" y="89"/>
                  </a:lnTo>
                  <a:lnTo>
                    <a:pt x="140" y="72"/>
                  </a:lnTo>
                  <a:lnTo>
                    <a:pt x="113" y="66"/>
                  </a:lnTo>
                  <a:lnTo>
                    <a:pt x="86" y="67"/>
                  </a:lnTo>
                  <a:lnTo>
                    <a:pt x="65" y="77"/>
                  </a:lnTo>
                  <a:lnTo>
                    <a:pt x="47" y="94"/>
                  </a:lnTo>
                  <a:lnTo>
                    <a:pt x="36" y="116"/>
                  </a:lnTo>
                  <a:lnTo>
                    <a:pt x="32" y="142"/>
                  </a:lnTo>
                  <a:lnTo>
                    <a:pt x="38" y="173"/>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54" name="Freeform 42">
              <a:extLst>
                <a:ext uri="{FF2B5EF4-FFF2-40B4-BE49-F238E27FC236}">
                  <a16:creationId xmlns:a16="http://schemas.microsoft.com/office/drawing/2014/main" xmlns="" id="{38E23783-5031-4060-915D-88F1961C270B}"/>
                </a:ext>
              </a:extLst>
            </p:cNvPr>
            <p:cNvSpPr>
              <a:spLocks/>
            </p:cNvSpPr>
            <p:nvPr/>
          </p:nvSpPr>
          <p:spPr bwMode="auto">
            <a:xfrm>
              <a:off x="8541" y="4423"/>
              <a:ext cx="387" cy="10"/>
            </a:xfrm>
            <a:custGeom>
              <a:avLst/>
              <a:gdLst>
                <a:gd name="T0" fmla="*/ 0 w 388"/>
                <a:gd name="T1" fmla="*/ 10 h 21"/>
                <a:gd name="T2" fmla="*/ 2 w 388"/>
                <a:gd name="T3" fmla="*/ 7 h 21"/>
                <a:gd name="T4" fmla="*/ 2 w 388"/>
                <a:gd name="T5" fmla="*/ 5 h 21"/>
                <a:gd name="T6" fmla="*/ 2 w 388"/>
                <a:gd name="T7" fmla="*/ 2 h 21"/>
                <a:gd name="T8" fmla="*/ 2 w 388"/>
                <a:gd name="T9" fmla="*/ 0 h 21"/>
                <a:gd name="T10" fmla="*/ 373 w 388"/>
                <a:gd name="T11" fmla="*/ 0 h 21"/>
                <a:gd name="T12" fmla="*/ 377 w 388"/>
                <a:gd name="T13" fmla="*/ 2 h 21"/>
                <a:gd name="T14" fmla="*/ 379 w 388"/>
                <a:gd name="T15" fmla="*/ 4 h 21"/>
                <a:gd name="T16" fmla="*/ 382 w 388"/>
                <a:gd name="T17" fmla="*/ 7 h 21"/>
                <a:gd name="T18" fmla="*/ 388 w 388"/>
                <a:gd name="T19" fmla="*/ 10 h 21"/>
                <a:gd name="T20" fmla="*/ 0 w 388"/>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8" h="21">
                  <a:moveTo>
                    <a:pt x="0" y="21"/>
                  </a:moveTo>
                  <a:lnTo>
                    <a:pt x="2" y="14"/>
                  </a:lnTo>
                  <a:lnTo>
                    <a:pt x="2" y="10"/>
                  </a:lnTo>
                  <a:lnTo>
                    <a:pt x="2" y="5"/>
                  </a:lnTo>
                  <a:lnTo>
                    <a:pt x="2" y="0"/>
                  </a:lnTo>
                  <a:lnTo>
                    <a:pt x="373" y="0"/>
                  </a:lnTo>
                  <a:lnTo>
                    <a:pt x="377" y="4"/>
                  </a:lnTo>
                  <a:lnTo>
                    <a:pt x="379" y="8"/>
                  </a:lnTo>
                  <a:lnTo>
                    <a:pt x="382" y="14"/>
                  </a:lnTo>
                  <a:lnTo>
                    <a:pt x="388" y="21"/>
                  </a:lnTo>
                  <a:lnTo>
                    <a:pt x="0" y="2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55" name="Freeform 43">
              <a:extLst>
                <a:ext uri="{FF2B5EF4-FFF2-40B4-BE49-F238E27FC236}">
                  <a16:creationId xmlns:a16="http://schemas.microsoft.com/office/drawing/2014/main" xmlns="" id="{606E8262-322E-4867-A997-3F37F5B9812F}"/>
                </a:ext>
              </a:extLst>
            </p:cNvPr>
            <p:cNvSpPr>
              <a:spLocks/>
            </p:cNvSpPr>
            <p:nvPr/>
          </p:nvSpPr>
          <p:spPr bwMode="auto">
            <a:xfrm>
              <a:off x="9181" y="4456"/>
              <a:ext cx="282" cy="67"/>
            </a:xfrm>
            <a:custGeom>
              <a:avLst/>
              <a:gdLst>
                <a:gd name="T0" fmla="*/ 238 w 281"/>
                <a:gd name="T1" fmla="*/ 21 h 136"/>
                <a:gd name="T2" fmla="*/ 229 w 281"/>
                <a:gd name="T3" fmla="*/ 24 h 136"/>
                <a:gd name="T4" fmla="*/ 220 w 281"/>
                <a:gd name="T5" fmla="*/ 26 h 136"/>
                <a:gd name="T6" fmla="*/ 211 w 281"/>
                <a:gd name="T7" fmla="*/ 25 h 136"/>
                <a:gd name="T8" fmla="*/ 202 w 281"/>
                <a:gd name="T9" fmla="*/ 21 h 136"/>
                <a:gd name="T10" fmla="*/ 198 w 281"/>
                <a:gd name="T11" fmla="*/ 14 h 136"/>
                <a:gd name="T12" fmla="*/ 202 w 281"/>
                <a:gd name="T13" fmla="*/ 7 h 136"/>
                <a:gd name="T14" fmla="*/ 216 w 281"/>
                <a:gd name="T15" fmla="*/ 1 h 136"/>
                <a:gd name="T16" fmla="*/ 240 w 281"/>
                <a:gd name="T17" fmla="*/ 0 h 136"/>
                <a:gd name="T18" fmla="*/ 265 w 281"/>
                <a:gd name="T19" fmla="*/ 6 h 136"/>
                <a:gd name="T20" fmla="*/ 278 w 281"/>
                <a:gd name="T21" fmla="*/ 14 h 136"/>
                <a:gd name="T22" fmla="*/ 281 w 281"/>
                <a:gd name="T23" fmla="*/ 26 h 136"/>
                <a:gd name="T24" fmla="*/ 272 w 281"/>
                <a:gd name="T25" fmla="*/ 38 h 136"/>
                <a:gd name="T26" fmla="*/ 263 w 281"/>
                <a:gd name="T27" fmla="*/ 44 h 136"/>
                <a:gd name="T28" fmla="*/ 251 w 281"/>
                <a:gd name="T29" fmla="*/ 49 h 136"/>
                <a:gd name="T30" fmla="*/ 236 w 281"/>
                <a:gd name="T31" fmla="*/ 55 h 136"/>
                <a:gd name="T32" fmla="*/ 220 w 281"/>
                <a:gd name="T33" fmla="*/ 59 h 136"/>
                <a:gd name="T34" fmla="*/ 200 w 281"/>
                <a:gd name="T35" fmla="*/ 63 h 136"/>
                <a:gd name="T36" fmla="*/ 178 w 281"/>
                <a:gd name="T37" fmla="*/ 66 h 136"/>
                <a:gd name="T38" fmla="*/ 157 w 281"/>
                <a:gd name="T39" fmla="*/ 67 h 136"/>
                <a:gd name="T40" fmla="*/ 133 w 281"/>
                <a:gd name="T41" fmla="*/ 68 h 136"/>
                <a:gd name="T42" fmla="*/ 117 w 281"/>
                <a:gd name="T43" fmla="*/ 68 h 136"/>
                <a:gd name="T44" fmla="*/ 99 w 281"/>
                <a:gd name="T45" fmla="*/ 67 h 136"/>
                <a:gd name="T46" fmla="*/ 81 w 281"/>
                <a:gd name="T47" fmla="*/ 67 h 136"/>
                <a:gd name="T48" fmla="*/ 61 w 281"/>
                <a:gd name="T49" fmla="*/ 65 h 136"/>
                <a:gd name="T50" fmla="*/ 43 w 281"/>
                <a:gd name="T51" fmla="*/ 64 h 136"/>
                <a:gd name="T52" fmla="*/ 27 w 281"/>
                <a:gd name="T53" fmla="*/ 63 h 136"/>
                <a:gd name="T54" fmla="*/ 13 w 281"/>
                <a:gd name="T55" fmla="*/ 61 h 136"/>
                <a:gd name="T56" fmla="*/ 0 w 281"/>
                <a:gd name="T57" fmla="*/ 60 h 136"/>
                <a:gd name="T58" fmla="*/ 23 w 281"/>
                <a:gd name="T59" fmla="*/ 60 h 136"/>
                <a:gd name="T60" fmla="*/ 49 w 281"/>
                <a:gd name="T61" fmla="*/ 60 h 136"/>
                <a:gd name="T62" fmla="*/ 74 w 281"/>
                <a:gd name="T63" fmla="*/ 60 h 136"/>
                <a:gd name="T64" fmla="*/ 99 w 281"/>
                <a:gd name="T65" fmla="*/ 60 h 136"/>
                <a:gd name="T66" fmla="*/ 124 w 281"/>
                <a:gd name="T67" fmla="*/ 60 h 136"/>
                <a:gd name="T68" fmla="*/ 150 w 281"/>
                <a:gd name="T69" fmla="*/ 57 h 136"/>
                <a:gd name="T70" fmla="*/ 173 w 281"/>
                <a:gd name="T71" fmla="*/ 55 h 136"/>
                <a:gd name="T72" fmla="*/ 195 w 281"/>
                <a:gd name="T73" fmla="*/ 51 h 136"/>
                <a:gd name="T74" fmla="*/ 213 w 281"/>
                <a:gd name="T75" fmla="*/ 46 h 136"/>
                <a:gd name="T76" fmla="*/ 227 w 281"/>
                <a:gd name="T77" fmla="*/ 42 h 136"/>
                <a:gd name="T78" fmla="*/ 240 w 281"/>
                <a:gd name="T79" fmla="*/ 37 h 136"/>
                <a:gd name="T80" fmla="*/ 247 w 281"/>
                <a:gd name="T81" fmla="*/ 31 h 136"/>
                <a:gd name="T82" fmla="*/ 252 w 281"/>
                <a:gd name="T83" fmla="*/ 27 h 136"/>
                <a:gd name="T84" fmla="*/ 254 w 281"/>
                <a:gd name="T85" fmla="*/ 23 h 136"/>
                <a:gd name="T86" fmla="*/ 254 w 281"/>
                <a:gd name="T87" fmla="*/ 19 h 136"/>
                <a:gd name="T88" fmla="*/ 251 w 281"/>
                <a:gd name="T89" fmla="*/ 16 h 136"/>
                <a:gd name="T90" fmla="*/ 247 w 281"/>
                <a:gd name="T91" fmla="*/ 14 h 136"/>
                <a:gd name="T92" fmla="*/ 243 w 281"/>
                <a:gd name="T93" fmla="*/ 13 h 136"/>
                <a:gd name="T94" fmla="*/ 240 w 281"/>
                <a:gd name="T95" fmla="*/ 12 h 136"/>
                <a:gd name="T96" fmla="*/ 236 w 281"/>
                <a:gd name="T97" fmla="*/ 13 h 136"/>
                <a:gd name="T98" fmla="*/ 240 w 281"/>
                <a:gd name="T99" fmla="*/ 14 h 136"/>
                <a:gd name="T100" fmla="*/ 242 w 281"/>
                <a:gd name="T101" fmla="*/ 17 h 136"/>
                <a:gd name="T102" fmla="*/ 240 w 281"/>
                <a:gd name="T103" fmla="*/ 19 h 136"/>
                <a:gd name="T104" fmla="*/ 238 w 281"/>
                <a:gd name="T105" fmla="*/ 21 h 1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1" h="136">
                  <a:moveTo>
                    <a:pt x="238" y="42"/>
                  </a:moveTo>
                  <a:lnTo>
                    <a:pt x="229" y="48"/>
                  </a:lnTo>
                  <a:lnTo>
                    <a:pt x="220" y="51"/>
                  </a:lnTo>
                  <a:lnTo>
                    <a:pt x="211" y="50"/>
                  </a:lnTo>
                  <a:lnTo>
                    <a:pt x="202" y="42"/>
                  </a:lnTo>
                  <a:lnTo>
                    <a:pt x="198" y="28"/>
                  </a:lnTo>
                  <a:lnTo>
                    <a:pt x="202" y="14"/>
                  </a:lnTo>
                  <a:lnTo>
                    <a:pt x="216" y="2"/>
                  </a:lnTo>
                  <a:lnTo>
                    <a:pt x="240" y="0"/>
                  </a:lnTo>
                  <a:lnTo>
                    <a:pt x="265" y="11"/>
                  </a:lnTo>
                  <a:lnTo>
                    <a:pt x="278" y="28"/>
                  </a:lnTo>
                  <a:lnTo>
                    <a:pt x="281" y="51"/>
                  </a:lnTo>
                  <a:lnTo>
                    <a:pt x="272" y="76"/>
                  </a:lnTo>
                  <a:lnTo>
                    <a:pt x="263" y="87"/>
                  </a:lnTo>
                  <a:lnTo>
                    <a:pt x="251" y="98"/>
                  </a:lnTo>
                  <a:lnTo>
                    <a:pt x="236" y="109"/>
                  </a:lnTo>
                  <a:lnTo>
                    <a:pt x="220" y="117"/>
                  </a:lnTo>
                  <a:lnTo>
                    <a:pt x="200" y="125"/>
                  </a:lnTo>
                  <a:lnTo>
                    <a:pt x="178" y="131"/>
                  </a:lnTo>
                  <a:lnTo>
                    <a:pt x="157" y="134"/>
                  </a:lnTo>
                  <a:lnTo>
                    <a:pt x="133" y="136"/>
                  </a:lnTo>
                  <a:lnTo>
                    <a:pt x="117" y="136"/>
                  </a:lnTo>
                  <a:lnTo>
                    <a:pt x="99" y="134"/>
                  </a:lnTo>
                  <a:lnTo>
                    <a:pt x="81" y="133"/>
                  </a:lnTo>
                  <a:lnTo>
                    <a:pt x="61" y="130"/>
                  </a:lnTo>
                  <a:lnTo>
                    <a:pt x="43" y="128"/>
                  </a:lnTo>
                  <a:lnTo>
                    <a:pt x="27" y="125"/>
                  </a:lnTo>
                  <a:lnTo>
                    <a:pt x="13" y="122"/>
                  </a:lnTo>
                  <a:lnTo>
                    <a:pt x="0" y="119"/>
                  </a:lnTo>
                  <a:lnTo>
                    <a:pt x="23" y="120"/>
                  </a:lnTo>
                  <a:lnTo>
                    <a:pt x="49" y="120"/>
                  </a:lnTo>
                  <a:lnTo>
                    <a:pt x="74" y="120"/>
                  </a:lnTo>
                  <a:lnTo>
                    <a:pt x="99" y="120"/>
                  </a:lnTo>
                  <a:lnTo>
                    <a:pt x="124" y="119"/>
                  </a:lnTo>
                  <a:lnTo>
                    <a:pt x="150" y="114"/>
                  </a:lnTo>
                  <a:lnTo>
                    <a:pt x="173" y="109"/>
                  </a:lnTo>
                  <a:lnTo>
                    <a:pt x="195" y="101"/>
                  </a:lnTo>
                  <a:lnTo>
                    <a:pt x="213" y="92"/>
                  </a:lnTo>
                  <a:lnTo>
                    <a:pt x="227" y="83"/>
                  </a:lnTo>
                  <a:lnTo>
                    <a:pt x="240" y="73"/>
                  </a:lnTo>
                  <a:lnTo>
                    <a:pt x="247" y="62"/>
                  </a:lnTo>
                  <a:lnTo>
                    <a:pt x="252" y="53"/>
                  </a:lnTo>
                  <a:lnTo>
                    <a:pt x="254" y="45"/>
                  </a:lnTo>
                  <a:lnTo>
                    <a:pt x="254" y="37"/>
                  </a:lnTo>
                  <a:lnTo>
                    <a:pt x="251" y="31"/>
                  </a:lnTo>
                  <a:lnTo>
                    <a:pt x="247" y="27"/>
                  </a:lnTo>
                  <a:lnTo>
                    <a:pt x="243" y="25"/>
                  </a:lnTo>
                  <a:lnTo>
                    <a:pt x="240" y="23"/>
                  </a:lnTo>
                  <a:lnTo>
                    <a:pt x="236" y="25"/>
                  </a:lnTo>
                  <a:lnTo>
                    <a:pt x="240" y="28"/>
                  </a:lnTo>
                  <a:lnTo>
                    <a:pt x="242" y="33"/>
                  </a:lnTo>
                  <a:lnTo>
                    <a:pt x="240" y="37"/>
                  </a:lnTo>
                  <a:lnTo>
                    <a:pt x="238" y="42"/>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56" name="Freeform 44">
              <a:extLst>
                <a:ext uri="{FF2B5EF4-FFF2-40B4-BE49-F238E27FC236}">
                  <a16:creationId xmlns:a16="http://schemas.microsoft.com/office/drawing/2014/main" xmlns="" id="{4A1F6099-D8A0-42B7-B889-9046718F50FB}"/>
                </a:ext>
              </a:extLst>
            </p:cNvPr>
            <p:cNvSpPr>
              <a:spLocks/>
            </p:cNvSpPr>
            <p:nvPr/>
          </p:nvSpPr>
          <p:spPr bwMode="auto">
            <a:xfrm>
              <a:off x="10244" y="4731"/>
              <a:ext cx="135" cy="210"/>
            </a:xfrm>
            <a:custGeom>
              <a:avLst/>
              <a:gdLst>
                <a:gd name="T0" fmla="*/ 220 w 220"/>
                <a:gd name="T1" fmla="*/ 210 h 436"/>
                <a:gd name="T2" fmla="*/ 160 w 220"/>
                <a:gd name="T3" fmla="*/ 189 h 436"/>
                <a:gd name="T4" fmla="*/ 112 w 220"/>
                <a:gd name="T5" fmla="*/ 166 h 436"/>
                <a:gd name="T6" fmla="*/ 77 w 220"/>
                <a:gd name="T7" fmla="*/ 141 h 436"/>
                <a:gd name="T8" fmla="*/ 52 w 220"/>
                <a:gd name="T9" fmla="*/ 114 h 436"/>
                <a:gd name="T10" fmla="*/ 36 w 220"/>
                <a:gd name="T11" fmla="*/ 86 h 436"/>
                <a:gd name="T12" fmla="*/ 25 w 220"/>
                <a:gd name="T13" fmla="*/ 58 h 436"/>
                <a:gd name="T14" fmla="*/ 22 w 220"/>
                <a:gd name="T15" fmla="*/ 29 h 436"/>
                <a:gd name="T16" fmla="*/ 20 w 220"/>
                <a:gd name="T17" fmla="*/ 0 h 436"/>
                <a:gd name="T18" fmla="*/ 2 w 220"/>
                <a:gd name="T19" fmla="*/ 0 h 436"/>
                <a:gd name="T20" fmla="*/ 0 w 220"/>
                <a:gd name="T21" fmla="*/ 30 h 436"/>
                <a:gd name="T22" fmla="*/ 5 w 220"/>
                <a:gd name="T23" fmla="*/ 61 h 436"/>
                <a:gd name="T24" fmla="*/ 16 w 220"/>
                <a:gd name="T25" fmla="*/ 90 h 436"/>
                <a:gd name="T26" fmla="*/ 34 w 220"/>
                <a:gd name="T27" fmla="*/ 119 h 436"/>
                <a:gd name="T28" fmla="*/ 59 w 220"/>
                <a:gd name="T29" fmla="*/ 146 h 436"/>
                <a:gd name="T30" fmla="*/ 95 w 220"/>
                <a:gd name="T31" fmla="*/ 171 h 436"/>
                <a:gd name="T32" fmla="*/ 140 w 220"/>
                <a:gd name="T33" fmla="*/ 193 h 436"/>
                <a:gd name="T34" fmla="*/ 195 w 220"/>
                <a:gd name="T35" fmla="*/ 212 h 436"/>
                <a:gd name="T36" fmla="*/ 202 w 220"/>
                <a:gd name="T37" fmla="*/ 214 h 436"/>
                <a:gd name="T38" fmla="*/ 207 w 220"/>
                <a:gd name="T39" fmla="*/ 215 h 436"/>
                <a:gd name="T40" fmla="*/ 214 w 220"/>
                <a:gd name="T41" fmla="*/ 217 h 436"/>
                <a:gd name="T42" fmla="*/ 220 w 220"/>
                <a:gd name="T43" fmla="*/ 218 h 436"/>
                <a:gd name="T44" fmla="*/ 220 w 220"/>
                <a:gd name="T45" fmla="*/ 210 h 4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0" h="436">
                  <a:moveTo>
                    <a:pt x="220" y="419"/>
                  </a:moveTo>
                  <a:lnTo>
                    <a:pt x="160" y="378"/>
                  </a:lnTo>
                  <a:lnTo>
                    <a:pt x="112" y="331"/>
                  </a:lnTo>
                  <a:lnTo>
                    <a:pt x="77" y="281"/>
                  </a:lnTo>
                  <a:lnTo>
                    <a:pt x="52" y="228"/>
                  </a:lnTo>
                  <a:lnTo>
                    <a:pt x="36" y="172"/>
                  </a:lnTo>
                  <a:lnTo>
                    <a:pt x="25" y="116"/>
                  </a:lnTo>
                  <a:lnTo>
                    <a:pt x="22" y="58"/>
                  </a:lnTo>
                  <a:lnTo>
                    <a:pt x="20" y="0"/>
                  </a:lnTo>
                  <a:lnTo>
                    <a:pt x="2" y="0"/>
                  </a:lnTo>
                  <a:lnTo>
                    <a:pt x="0" y="60"/>
                  </a:lnTo>
                  <a:lnTo>
                    <a:pt x="5" y="121"/>
                  </a:lnTo>
                  <a:lnTo>
                    <a:pt x="16" y="180"/>
                  </a:lnTo>
                  <a:lnTo>
                    <a:pt x="34" y="238"/>
                  </a:lnTo>
                  <a:lnTo>
                    <a:pt x="59" y="291"/>
                  </a:lnTo>
                  <a:lnTo>
                    <a:pt x="95" y="341"/>
                  </a:lnTo>
                  <a:lnTo>
                    <a:pt x="140" y="386"/>
                  </a:lnTo>
                  <a:lnTo>
                    <a:pt x="195" y="423"/>
                  </a:lnTo>
                  <a:lnTo>
                    <a:pt x="202" y="427"/>
                  </a:lnTo>
                  <a:lnTo>
                    <a:pt x="207" y="430"/>
                  </a:lnTo>
                  <a:lnTo>
                    <a:pt x="214" y="433"/>
                  </a:lnTo>
                  <a:lnTo>
                    <a:pt x="220" y="436"/>
                  </a:lnTo>
                  <a:lnTo>
                    <a:pt x="220" y="41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57" name="Freeform 45">
              <a:extLst>
                <a:ext uri="{FF2B5EF4-FFF2-40B4-BE49-F238E27FC236}">
                  <a16:creationId xmlns:a16="http://schemas.microsoft.com/office/drawing/2014/main" xmlns="" id="{5D426433-3EED-4CA1-8207-324FCD604FE9}"/>
                </a:ext>
              </a:extLst>
            </p:cNvPr>
            <p:cNvSpPr>
              <a:spLocks/>
            </p:cNvSpPr>
            <p:nvPr/>
          </p:nvSpPr>
          <p:spPr bwMode="auto">
            <a:xfrm>
              <a:off x="10353" y="4841"/>
              <a:ext cx="257" cy="936"/>
            </a:xfrm>
            <a:custGeom>
              <a:avLst/>
              <a:gdLst>
                <a:gd name="T0" fmla="*/ 27 w 258"/>
                <a:gd name="T1" fmla="*/ 93 h 1878"/>
                <a:gd name="T2" fmla="*/ 38 w 258"/>
                <a:gd name="T3" fmla="*/ 96 h 1878"/>
                <a:gd name="T4" fmla="*/ 48 w 258"/>
                <a:gd name="T5" fmla="*/ 98 h 1878"/>
                <a:gd name="T6" fmla="*/ 59 w 258"/>
                <a:gd name="T7" fmla="*/ 101 h 1878"/>
                <a:gd name="T8" fmla="*/ 70 w 258"/>
                <a:gd name="T9" fmla="*/ 104 h 1878"/>
                <a:gd name="T10" fmla="*/ 81 w 258"/>
                <a:gd name="T11" fmla="*/ 107 h 1878"/>
                <a:gd name="T12" fmla="*/ 93 w 258"/>
                <a:gd name="T13" fmla="*/ 109 h 1878"/>
                <a:gd name="T14" fmla="*/ 106 w 258"/>
                <a:gd name="T15" fmla="*/ 111 h 1878"/>
                <a:gd name="T16" fmla="*/ 119 w 258"/>
                <a:gd name="T17" fmla="*/ 114 h 1878"/>
                <a:gd name="T18" fmla="*/ 119 w 258"/>
                <a:gd name="T19" fmla="*/ 41 h 1878"/>
                <a:gd name="T20" fmla="*/ 20 w 258"/>
                <a:gd name="T21" fmla="*/ 14 h 1878"/>
                <a:gd name="T22" fmla="*/ 20 w 258"/>
                <a:gd name="T23" fmla="*/ 244 h 1878"/>
                <a:gd name="T24" fmla="*/ 74 w 258"/>
                <a:gd name="T25" fmla="*/ 257 h 1878"/>
                <a:gd name="T26" fmla="*/ 119 w 258"/>
                <a:gd name="T27" fmla="*/ 271 h 1878"/>
                <a:gd name="T28" fmla="*/ 157 w 258"/>
                <a:gd name="T29" fmla="*/ 289 h 1878"/>
                <a:gd name="T30" fmla="*/ 187 w 258"/>
                <a:gd name="T31" fmla="*/ 306 h 1878"/>
                <a:gd name="T32" fmla="*/ 212 w 258"/>
                <a:gd name="T33" fmla="*/ 326 h 1878"/>
                <a:gd name="T34" fmla="*/ 232 w 258"/>
                <a:gd name="T35" fmla="*/ 346 h 1878"/>
                <a:gd name="T36" fmla="*/ 245 w 258"/>
                <a:gd name="T37" fmla="*/ 367 h 1878"/>
                <a:gd name="T38" fmla="*/ 254 w 258"/>
                <a:gd name="T39" fmla="*/ 388 h 1878"/>
                <a:gd name="T40" fmla="*/ 258 w 258"/>
                <a:gd name="T41" fmla="*/ 410 h 1878"/>
                <a:gd name="T42" fmla="*/ 258 w 258"/>
                <a:gd name="T43" fmla="*/ 430 h 1878"/>
                <a:gd name="T44" fmla="*/ 252 w 258"/>
                <a:gd name="T45" fmla="*/ 450 h 1878"/>
                <a:gd name="T46" fmla="*/ 245 w 258"/>
                <a:gd name="T47" fmla="*/ 469 h 1878"/>
                <a:gd name="T48" fmla="*/ 236 w 258"/>
                <a:gd name="T49" fmla="*/ 485 h 1878"/>
                <a:gd name="T50" fmla="*/ 223 w 258"/>
                <a:gd name="T51" fmla="*/ 501 h 1878"/>
                <a:gd name="T52" fmla="*/ 209 w 258"/>
                <a:gd name="T53" fmla="*/ 515 h 1878"/>
                <a:gd name="T54" fmla="*/ 193 w 258"/>
                <a:gd name="T55" fmla="*/ 526 h 1878"/>
                <a:gd name="T56" fmla="*/ 193 w 258"/>
                <a:gd name="T57" fmla="*/ 938 h 1878"/>
                <a:gd name="T58" fmla="*/ 171 w 258"/>
                <a:gd name="T59" fmla="*/ 938 h 1878"/>
                <a:gd name="T60" fmla="*/ 171 w 258"/>
                <a:gd name="T61" fmla="*/ 526 h 1878"/>
                <a:gd name="T62" fmla="*/ 196 w 258"/>
                <a:gd name="T63" fmla="*/ 503 h 1878"/>
                <a:gd name="T64" fmla="*/ 216 w 258"/>
                <a:gd name="T65" fmla="*/ 480 h 1878"/>
                <a:gd name="T66" fmla="*/ 229 w 258"/>
                <a:gd name="T67" fmla="*/ 458 h 1878"/>
                <a:gd name="T68" fmla="*/ 236 w 258"/>
                <a:gd name="T69" fmla="*/ 435 h 1878"/>
                <a:gd name="T70" fmla="*/ 238 w 258"/>
                <a:gd name="T71" fmla="*/ 413 h 1878"/>
                <a:gd name="T72" fmla="*/ 234 w 258"/>
                <a:gd name="T73" fmla="*/ 391 h 1878"/>
                <a:gd name="T74" fmla="*/ 225 w 258"/>
                <a:gd name="T75" fmla="*/ 370 h 1878"/>
                <a:gd name="T76" fmla="*/ 212 w 258"/>
                <a:gd name="T77" fmla="*/ 351 h 1878"/>
                <a:gd name="T78" fmla="*/ 196 w 258"/>
                <a:gd name="T79" fmla="*/ 332 h 1878"/>
                <a:gd name="T80" fmla="*/ 176 w 258"/>
                <a:gd name="T81" fmla="*/ 315 h 1878"/>
                <a:gd name="T82" fmla="*/ 153 w 258"/>
                <a:gd name="T83" fmla="*/ 299 h 1878"/>
                <a:gd name="T84" fmla="*/ 128 w 258"/>
                <a:gd name="T85" fmla="*/ 286 h 1878"/>
                <a:gd name="T86" fmla="*/ 99 w 258"/>
                <a:gd name="T87" fmla="*/ 274 h 1878"/>
                <a:gd name="T88" fmla="*/ 66 w 258"/>
                <a:gd name="T89" fmla="*/ 264 h 1878"/>
                <a:gd name="T90" fmla="*/ 34 w 258"/>
                <a:gd name="T91" fmla="*/ 257 h 1878"/>
                <a:gd name="T92" fmla="*/ 0 w 258"/>
                <a:gd name="T93" fmla="*/ 253 h 1878"/>
                <a:gd name="T94" fmla="*/ 0 w 258"/>
                <a:gd name="T95" fmla="*/ 0 h 1878"/>
                <a:gd name="T96" fmla="*/ 137 w 258"/>
                <a:gd name="T97" fmla="*/ 38 h 1878"/>
                <a:gd name="T98" fmla="*/ 137 w 258"/>
                <a:gd name="T99" fmla="*/ 125 h 1878"/>
                <a:gd name="T100" fmla="*/ 124 w 258"/>
                <a:gd name="T101" fmla="*/ 123 h 1878"/>
                <a:gd name="T102" fmla="*/ 113 w 258"/>
                <a:gd name="T103" fmla="*/ 122 h 1878"/>
                <a:gd name="T104" fmla="*/ 101 w 258"/>
                <a:gd name="T105" fmla="*/ 119 h 1878"/>
                <a:gd name="T106" fmla="*/ 88 w 258"/>
                <a:gd name="T107" fmla="*/ 117 h 1878"/>
                <a:gd name="T108" fmla="*/ 75 w 258"/>
                <a:gd name="T109" fmla="*/ 114 h 1878"/>
                <a:gd name="T110" fmla="*/ 61 w 258"/>
                <a:gd name="T111" fmla="*/ 111 h 1878"/>
                <a:gd name="T112" fmla="*/ 45 w 258"/>
                <a:gd name="T113" fmla="*/ 106 h 1878"/>
                <a:gd name="T114" fmla="*/ 27 w 258"/>
                <a:gd name="T115" fmla="*/ 101 h 1878"/>
                <a:gd name="T116" fmla="*/ 27 w 258"/>
                <a:gd name="T117" fmla="*/ 93 h 18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58" h="1878">
                  <a:moveTo>
                    <a:pt x="27" y="186"/>
                  </a:moveTo>
                  <a:lnTo>
                    <a:pt x="38" y="192"/>
                  </a:lnTo>
                  <a:lnTo>
                    <a:pt x="48" y="197"/>
                  </a:lnTo>
                  <a:lnTo>
                    <a:pt x="59" y="203"/>
                  </a:lnTo>
                  <a:lnTo>
                    <a:pt x="70" y="208"/>
                  </a:lnTo>
                  <a:lnTo>
                    <a:pt x="81" y="214"/>
                  </a:lnTo>
                  <a:lnTo>
                    <a:pt x="93" y="219"/>
                  </a:lnTo>
                  <a:lnTo>
                    <a:pt x="106" y="223"/>
                  </a:lnTo>
                  <a:lnTo>
                    <a:pt x="119" y="228"/>
                  </a:lnTo>
                  <a:lnTo>
                    <a:pt x="119" y="83"/>
                  </a:lnTo>
                  <a:lnTo>
                    <a:pt x="20" y="28"/>
                  </a:lnTo>
                  <a:lnTo>
                    <a:pt x="20" y="489"/>
                  </a:lnTo>
                  <a:lnTo>
                    <a:pt x="74" y="514"/>
                  </a:lnTo>
                  <a:lnTo>
                    <a:pt x="119" y="543"/>
                  </a:lnTo>
                  <a:lnTo>
                    <a:pt x="157" y="578"/>
                  </a:lnTo>
                  <a:lnTo>
                    <a:pt x="187" y="613"/>
                  </a:lnTo>
                  <a:lnTo>
                    <a:pt x="212" y="652"/>
                  </a:lnTo>
                  <a:lnTo>
                    <a:pt x="232" y="693"/>
                  </a:lnTo>
                  <a:lnTo>
                    <a:pt x="245" y="735"/>
                  </a:lnTo>
                  <a:lnTo>
                    <a:pt x="254" y="777"/>
                  </a:lnTo>
                  <a:lnTo>
                    <a:pt x="258" y="820"/>
                  </a:lnTo>
                  <a:lnTo>
                    <a:pt x="258" y="860"/>
                  </a:lnTo>
                  <a:lnTo>
                    <a:pt x="252" y="901"/>
                  </a:lnTo>
                  <a:lnTo>
                    <a:pt x="245" y="938"/>
                  </a:lnTo>
                  <a:lnTo>
                    <a:pt x="236" y="972"/>
                  </a:lnTo>
                  <a:lnTo>
                    <a:pt x="223" y="1004"/>
                  </a:lnTo>
                  <a:lnTo>
                    <a:pt x="209" y="1032"/>
                  </a:lnTo>
                  <a:lnTo>
                    <a:pt x="193" y="1054"/>
                  </a:lnTo>
                  <a:lnTo>
                    <a:pt x="193" y="1878"/>
                  </a:lnTo>
                  <a:lnTo>
                    <a:pt x="171" y="1878"/>
                  </a:lnTo>
                  <a:lnTo>
                    <a:pt x="171" y="1054"/>
                  </a:lnTo>
                  <a:lnTo>
                    <a:pt x="196" y="1008"/>
                  </a:lnTo>
                  <a:lnTo>
                    <a:pt x="216" y="962"/>
                  </a:lnTo>
                  <a:lnTo>
                    <a:pt x="229" y="916"/>
                  </a:lnTo>
                  <a:lnTo>
                    <a:pt x="236" y="871"/>
                  </a:lnTo>
                  <a:lnTo>
                    <a:pt x="238" y="826"/>
                  </a:lnTo>
                  <a:lnTo>
                    <a:pt x="234" y="782"/>
                  </a:lnTo>
                  <a:lnTo>
                    <a:pt x="225" y="741"/>
                  </a:lnTo>
                  <a:lnTo>
                    <a:pt x="212" y="702"/>
                  </a:lnTo>
                  <a:lnTo>
                    <a:pt x="196" y="665"/>
                  </a:lnTo>
                  <a:lnTo>
                    <a:pt x="176" y="631"/>
                  </a:lnTo>
                  <a:lnTo>
                    <a:pt x="153" y="599"/>
                  </a:lnTo>
                  <a:lnTo>
                    <a:pt x="128" y="573"/>
                  </a:lnTo>
                  <a:lnTo>
                    <a:pt x="99" y="549"/>
                  </a:lnTo>
                  <a:lnTo>
                    <a:pt x="66" y="529"/>
                  </a:lnTo>
                  <a:lnTo>
                    <a:pt x="34" y="515"/>
                  </a:lnTo>
                  <a:lnTo>
                    <a:pt x="0" y="506"/>
                  </a:lnTo>
                  <a:lnTo>
                    <a:pt x="0" y="0"/>
                  </a:lnTo>
                  <a:lnTo>
                    <a:pt x="137" y="77"/>
                  </a:lnTo>
                  <a:lnTo>
                    <a:pt x="137" y="250"/>
                  </a:lnTo>
                  <a:lnTo>
                    <a:pt x="124" y="247"/>
                  </a:lnTo>
                  <a:lnTo>
                    <a:pt x="113" y="244"/>
                  </a:lnTo>
                  <a:lnTo>
                    <a:pt x="101" y="239"/>
                  </a:lnTo>
                  <a:lnTo>
                    <a:pt x="88" y="234"/>
                  </a:lnTo>
                  <a:lnTo>
                    <a:pt x="75" y="228"/>
                  </a:lnTo>
                  <a:lnTo>
                    <a:pt x="61" y="222"/>
                  </a:lnTo>
                  <a:lnTo>
                    <a:pt x="45" y="212"/>
                  </a:lnTo>
                  <a:lnTo>
                    <a:pt x="27" y="203"/>
                  </a:lnTo>
                  <a:lnTo>
                    <a:pt x="27" y="186"/>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58" name="Freeform 46">
              <a:extLst>
                <a:ext uri="{FF2B5EF4-FFF2-40B4-BE49-F238E27FC236}">
                  <a16:creationId xmlns:a16="http://schemas.microsoft.com/office/drawing/2014/main" xmlns="" id="{F7F1CAB7-2EF8-4701-A114-4F258ADEAF8D}"/>
                </a:ext>
              </a:extLst>
            </p:cNvPr>
            <p:cNvSpPr>
              <a:spLocks/>
            </p:cNvSpPr>
            <p:nvPr/>
          </p:nvSpPr>
          <p:spPr bwMode="auto">
            <a:xfrm>
              <a:off x="10281" y="5235"/>
              <a:ext cx="119" cy="542"/>
            </a:xfrm>
            <a:custGeom>
              <a:avLst/>
              <a:gdLst>
                <a:gd name="T0" fmla="*/ 0 w 118"/>
                <a:gd name="T1" fmla="*/ 133 h 1090"/>
                <a:gd name="T2" fmla="*/ 0 w 118"/>
                <a:gd name="T3" fmla="*/ 544 h 1090"/>
                <a:gd name="T4" fmla="*/ 24 w 118"/>
                <a:gd name="T5" fmla="*/ 544 h 1090"/>
                <a:gd name="T6" fmla="*/ 24 w 118"/>
                <a:gd name="T7" fmla="*/ 133 h 1090"/>
                <a:gd name="T8" fmla="*/ 38 w 118"/>
                <a:gd name="T9" fmla="*/ 124 h 1090"/>
                <a:gd name="T10" fmla="*/ 55 w 118"/>
                <a:gd name="T11" fmla="*/ 113 h 1090"/>
                <a:gd name="T12" fmla="*/ 71 w 118"/>
                <a:gd name="T13" fmla="*/ 101 h 1090"/>
                <a:gd name="T14" fmla="*/ 85 w 118"/>
                <a:gd name="T15" fmla="*/ 87 h 1090"/>
                <a:gd name="T16" fmla="*/ 98 w 118"/>
                <a:gd name="T17" fmla="*/ 72 h 1090"/>
                <a:gd name="T18" fmla="*/ 109 w 118"/>
                <a:gd name="T19" fmla="*/ 58 h 1090"/>
                <a:gd name="T20" fmla="*/ 116 w 118"/>
                <a:gd name="T21" fmla="*/ 45 h 1090"/>
                <a:gd name="T22" fmla="*/ 118 w 118"/>
                <a:gd name="T23" fmla="*/ 34 h 1090"/>
                <a:gd name="T24" fmla="*/ 118 w 118"/>
                <a:gd name="T25" fmla="*/ 23 h 1090"/>
                <a:gd name="T26" fmla="*/ 118 w 118"/>
                <a:gd name="T27" fmla="*/ 13 h 1090"/>
                <a:gd name="T28" fmla="*/ 116 w 118"/>
                <a:gd name="T29" fmla="*/ 5 h 1090"/>
                <a:gd name="T30" fmla="*/ 114 w 118"/>
                <a:gd name="T31" fmla="*/ 0 h 1090"/>
                <a:gd name="T32" fmla="*/ 116 w 118"/>
                <a:gd name="T33" fmla="*/ 10 h 1090"/>
                <a:gd name="T34" fmla="*/ 114 w 118"/>
                <a:gd name="T35" fmla="*/ 23 h 1090"/>
                <a:gd name="T36" fmla="*/ 109 w 118"/>
                <a:gd name="T37" fmla="*/ 37 h 1090"/>
                <a:gd name="T38" fmla="*/ 98 w 118"/>
                <a:gd name="T39" fmla="*/ 55 h 1090"/>
                <a:gd name="T40" fmla="*/ 83 w 118"/>
                <a:gd name="T41" fmla="*/ 72 h 1090"/>
                <a:gd name="T42" fmla="*/ 62 w 118"/>
                <a:gd name="T43" fmla="*/ 92 h 1090"/>
                <a:gd name="T44" fmla="*/ 35 w 118"/>
                <a:gd name="T45" fmla="*/ 112 h 1090"/>
                <a:gd name="T46" fmla="*/ 0 w 118"/>
                <a:gd name="T47" fmla="*/ 133 h 109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8" h="1090">
                  <a:moveTo>
                    <a:pt x="0" y="266"/>
                  </a:moveTo>
                  <a:lnTo>
                    <a:pt x="0" y="1090"/>
                  </a:lnTo>
                  <a:lnTo>
                    <a:pt x="24" y="1090"/>
                  </a:lnTo>
                  <a:lnTo>
                    <a:pt x="24" y="266"/>
                  </a:lnTo>
                  <a:lnTo>
                    <a:pt x="38" y="248"/>
                  </a:lnTo>
                  <a:lnTo>
                    <a:pt x="55" y="227"/>
                  </a:lnTo>
                  <a:lnTo>
                    <a:pt x="71" y="202"/>
                  </a:lnTo>
                  <a:lnTo>
                    <a:pt x="85" y="174"/>
                  </a:lnTo>
                  <a:lnTo>
                    <a:pt x="98" y="145"/>
                  </a:lnTo>
                  <a:lnTo>
                    <a:pt x="109" y="117"/>
                  </a:lnTo>
                  <a:lnTo>
                    <a:pt x="116" y="91"/>
                  </a:lnTo>
                  <a:lnTo>
                    <a:pt x="118" y="69"/>
                  </a:lnTo>
                  <a:lnTo>
                    <a:pt x="118" y="47"/>
                  </a:lnTo>
                  <a:lnTo>
                    <a:pt x="118" y="27"/>
                  </a:lnTo>
                  <a:lnTo>
                    <a:pt x="116" y="10"/>
                  </a:lnTo>
                  <a:lnTo>
                    <a:pt x="114" y="0"/>
                  </a:lnTo>
                  <a:lnTo>
                    <a:pt x="116" y="21"/>
                  </a:lnTo>
                  <a:lnTo>
                    <a:pt x="114" y="46"/>
                  </a:lnTo>
                  <a:lnTo>
                    <a:pt x="109" y="75"/>
                  </a:lnTo>
                  <a:lnTo>
                    <a:pt x="98" y="110"/>
                  </a:lnTo>
                  <a:lnTo>
                    <a:pt x="83" y="145"/>
                  </a:lnTo>
                  <a:lnTo>
                    <a:pt x="62" y="184"/>
                  </a:lnTo>
                  <a:lnTo>
                    <a:pt x="35" y="225"/>
                  </a:lnTo>
                  <a:lnTo>
                    <a:pt x="0" y="266"/>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59" name="Freeform 47">
              <a:extLst>
                <a:ext uri="{FF2B5EF4-FFF2-40B4-BE49-F238E27FC236}">
                  <a16:creationId xmlns:a16="http://schemas.microsoft.com/office/drawing/2014/main" xmlns="" id="{F33E77BD-1A9F-4E09-BE67-7E1444C7710E}"/>
                </a:ext>
              </a:extLst>
            </p:cNvPr>
            <p:cNvSpPr>
              <a:spLocks/>
            </p:cNvSpPr>
            <p:nvPr/>
          </p:nvSpPr>
          <p:spPr bwMode="auto">
            <a:xfrm>
              <a:off x="9914" y="4713"/>
              <a:ext cx="522" cy="1064"/>
            </a:xfrm>
            <a:custGeom>
              <a:avLst/>
              <a:gdLst>
                <a:gd name="T0" fmla="*/ 506 w 521"/>
                <a:gd name="T1" fmla="*/ 611 h 2132"/>
                <a:gd name="T2" fmla="*/ 515 w 521"/>
                <a:gd name="T3" fmla="*/ 525 h 2132"/>
                <a:gd name="T4" fmla="*/ 416 w 521"/>
                <a:gd name="T5" fmla="*/ 440 h 2132"/>
                <a:gd name="T6" fmla="*/ 378 w 521"/>
                <a:gd name="T7" fmla="*/ 427 h 2132"/>
                <a:gd name="T8" fmla="*/ 340 w 521"/>
                <a:gd name="T9" fmla="*/ 417 h 2132"/>
                <a:gd name="T10" fmla="*/ 317 w 521"/>
                <a:gd name="T11" fmla="*/ 413 h 2132"/>
                <a:gd name="T12" fmla="*/ 220 w 521"/>
                <a:gd name="T13" fmla="*/ 230 h 2132"/>
                <a:gd name="T14" fmla="*/ 113 w 521"/>
                <a:gd name="T15" fmla="*/ 158 h 2132"/>
                <a:gd name="T16" fmla="*/ 84 w 521"/>
                <a:gd name="T17" fmla="*/ 74 h 2132"/>
                <a:gd name="T18" fmla="*/ 121 w 521"/>
                <a:gd name="T19" fmla="*/ 60 h 2132"/>
                <a:gd name="T20" fmla="*/ 173 w 521"/>
                <a:gd name="T21" fmla="*/ 52 h 2132"/>
                <a:gd name="T22" fmla="*/ 187 w 521"/>
                <a:gd name="T23" fmla="*/ 23 h 2132"/>
                <a:gd name="T24" fmla="*/ 137 w 521"/>
                <a:gd name="T25" fmla="*/ 2 h 2132"/>
                <a:gd name="T26" fmla="*/ 66 w 521"/>
                <a:gd name="T27" fmla="*/ 3 h 2132"/>
                <a:gd name="T28" fmla="*/ 12 w 521"/>
                <a:gd name="T29" fmla="*/ 27 h 2132"/>
                <a:gd name="T30" fmla="*/ 3 w 521"/>
                <a:gd name="T31" fmla="*/ 94 h 2132"/>
                <a:gd name="T32" fmla="*/ 56 w 521"/>
                <a:gd name="T33" fmla="*/ 171 h 2132"/>
                <a:gd name="T34" fmla="*/ 124 w 521"/>
                <a:gd name="T35" fmla="*/ 207 h 2132"/>
                <a:gd name="T36" fmla="*/ 169 w 521"/>
                <a:gd name="T37" fmla="*/ 226 h 2132"/>
                <a:gd name="T38" fmla="*/ 207 w 521"/>
                <a:gd name="T39" fmla="*/ 238 h 2132"/>
                <a:gd name="T40" fmla="*/ 175 w 521"/>
                <a:gd name="T41" fmla="*/ 417 h 2132"/>
                <a:gd name="T42" fmla="*/ 95 w 521"/>
                <a:gd name="T43" fmla="*/ 438 h 2132"/>
                <a:gd name="T44" fmla="*/ 54 w 521"/>
                <a:gd name="T45" fmla="*/ 464 h 2132"/>
                <a:gd name="T46" fmla="*/ 75 w 521"/>
                <a:gd name="T47" fmla="*/ 510 h 2132"/>
                <a:gd name="T48" fmla="*/ 166 w 521"/>
                <a:gd name="T49" fmla="*/ 551 h 2132"/>
                <a:gd name="T50" fmla="*/ 227 w 521"/>
                <a:gd name="T51" fmla="*/ 578 h 2132"/>
                <a:gd name="T52" fmla="*/ 214 w 521"/>
                <a:gd name="T53" fmla="*/ 604 h 2132"/>
                <a:gd name="T54" fmla="*/ 180 w 521"/>
                <a:gd name="T55" fmla="*/ 613 h 2132"/>
                <a:gd name="T56" fmla="*/ 207 w 521"/>
                <a:gd name="T57" fmla="*/ 615 h 2132"/>
                <a:gd name="T58" fmla="*/ 238 w 521"/>
                <a:gd name="T59" fmla="*/ 603 h 2132"/>
                <a:gd name="T60" fmla="*/ 247 w 521"/>
                <a:gd name="T61" fmla="*/ 583 h 2132"/>
                <a:gd name="T62" fmla="*/ 227 w 521"/>
                <a:gd name="T63" fmla="*/ 562 h 2132"/>
                <a:gd name="T64" fmla="*/ 234 w 521"/>
                <a:gd name="T65" fmla="*/ 555 h 2132"/>
                <a:gd name="T66" fmla="*/ 312 w 521"/>
                <a:gd name="T67" fmla="*/ 546 h 2132"/>
                <a:gd name="T68" fmla="*/ 360 w 521"/>
                <a:gd name="T69" fmla="*/ 517 h 2132"/>
                <a:gd name="T70" fmla="*/ 337 w 521"/>
                <a:gd name="T71" fmla="*/ 476 h 2132"/>
                <a:gd name="T72" fmla="*/ 256 w 521"/>
                <a:gd name="T73" fmla="*/ 465 h 2132"/>
                <a:gd name="T74" fmla="*/ 191 w 521"/>
                <a:gd name="T75" fmla="*/ 475 h 2132"/>
                <a:gd name="T76" fmla="*/ 223 w 521"/>
                <a:gd name="T77" fmla="*/ 490 h 2132"/>
                <a:gd name="T78" fmla="*/ 232 w 521"/>
                <a:gd name="T79" fmla="*/ 506 h 2132"/>
                <a:gd name="T80" fmla="*/ 207 w 521"/>
                <a:gd name="T81" fmla="*/ 522 h 2132"/>
                <a:gd name="T82" fmla="*/ 153 w 521"/>
                <a:gd name="T83" fmla="*/ 525 h 2132"/>
                <a:gd name="T84" fmla="*/ 99 w 521"/>
                <a:gd name="T85" fmla="*/ 510 h 2132"/>
                <a:gd name="T86" fmla="*/ 75 w 521"/>
                <a:gd name="T87" fmla="*/ 482 h 2132"/>
                <a:gd name="T88" fmla="*/ 103 w 521"/>
                <a:gd name="T89" fmla="*/ 447 h 2132"/>
                <a:gd name="T90" fmla="*/ 200 w 521"/>
                <a:gd name="T91" fmla="*/ 420 h 2132"/>
                <a:gd name="T92" fmla="*/ 321 w 521"/>
                <a:gd name="T93" fmla="*/ 420 h 2132"/>
                <a:gd name="T94" fmla="*/ 405 w 521"/>
                <a:gd name="T95" fmla="*/ 446 h 2132"/>
                <a:gd name="T96" fmla="*/ 461 w 521"/>
                <a:gd name="T97" fmla="*/ 487 h 2132"/>
                <a:gd name="T98" fmla="*/ 485 w 521"/>
                <a:gd name="T99" fmla="*/ 556 h 2132"/>
                <a:gd name="T100" fmla="*/ 476 w 521"/>
                <a:gd name="T101" fmla="*/ 594 h 2132"/>
                <a:gd name="T102" fmla="*/ 450 w 521"/>
                <a:gd name="T103" fmla="*/ 631 h 2132"/>
                <a:gd name="T104" fmla="*/ 420 w 521"/>
                <a:gd name="T105" fmla="*/ 1066 h 21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1" h="2132">
                  <a:moveTo>
                    <a:pt x="470" y="1308"/>
                  </a:moveTo>
                  <a:lnTo>
                    <a:pt x="490" y="1269"/>
                  </a:lnTo>
                  <a:lnTo>
                    <a:pt x="506" y="1222"/>
                  </a:lnTo>
                  <a:lnTo>
                    <a:pt x="517" y="1169"/>
                  </a:lnTo>
                  <a:lnTo>
                    <a:pt x="521" y="1111"/>
                  </a:lnTo>
                  <a:lnTo>
                    <a:pt x="515" y="1050"/>
                  </a:lnTo>
                  <a:lnTo>
                    <a:pt x="497" y="991"/>
                  </a:lnTo>
                  <a:lnTo>
                    <a:pt x="465" y="933"/>
                  </a:lnTo>
                  <a:lnTo>
                    <a:pt x="416" y="880"/>
                  </a:lnTo>
                  <a:lnTo>
                    <a:pt x="404" y="871"/>
                  </a:lnTo>
                  <a:lnTo>
                    <a:pt x="391" y="861"/>
                  </a:lnTo>
                  <a:lnTo>
                    <a:pt x="378" y="853"/>
                  </a:lnTo>
                  <a:lnTo>
                    <a:pt x="366" y="846"/>
                  </a:lnTo>
                  <a:lnTo>
                    <a:pt x="353" y="839"/>
                  </a:lnTo>
                  <a:lnTo>
                    <a:pt x="340" y="833"/>
                  </a:lnTo>
                  <a:lnTo>
                    <a:pt x="328" y="828"/>
                  </a:lnTo>
                  <a:lnTo>
                    <a:pt x="315" y="825"/>
                  </a:lnTo>
                  <a:lnTo>
                    <a:pt x="317" y="825"/>
                  </a:lnTo>
                  <a:lnTo>
                    <a:pt x="317" y="493"/>
                  </a:lnTo>
                  <a:lnTo>
                    <a:pt x="270" y="493"/>
                  </a:lnTo>
                  <a:lnTo>
                    <a:pt x="220" y="460"/>
                  </a:lnTo>
                  <a:lnTo>
                    <a:pt x="176" y="418"/>
                  </a:lnTo>
                  <a:lnTo>
                    <a:pt x="140" y="370"/>
                  </a:lnTo>
                  <a:lnTo>
                    <a:pt x="113" y="315"/>
                  </a:lnTo>
                  <a:lnTo>
                    <a:pt x="93" y="259"/>
                  </a:lnTo>
                  <a:lnTo>
                    <a:pt x="84" y="203"/>
                  </a:lnTo>
                  <a:lnTo>
                    <a:pt x="84" y="148"/>
                  </a:lnTo>
                  <a:lnTo>
                    <a:pt x="97" y="101"/>
                  </a:lnTo>
                  <a:lnTo>
                    <a:pt x="106" y="114"/>
                  </a:lnTo>
                  <a:lnTo>
                    <a:pt x="121" y="120"/>
                  </a:lnTo>
                  <a:lnTo>
                    <a:pt x="139" y="120"/>
                  </a:lnTo>
                  <a:lnTo>
                    <a:pt x="157" y="114"/>
                  </a:lnTo>
                  <a:lnTo>
                    <a:pt x="173" y="103"/>
                  </a:lnTo>
                  <a:lnTo>
                    <a:pt x="185" y="89"/>
                  </a:lnTo>
                  <a:lnTo>
                    <a:pt x="191" y="68"/>
                  </a:lnTo>
                  <a:lnTo>
                    <a:pt x="187" y="46"/>
                  </a:lnTo>
                  <a:lnTo>
                    <a:pt x="176" y="26"/>
                  </a:lnTo>
                  <a:lnTo>
                    <a:pt x="158" y="12"/>
                  </a:lnTo>
                  <a:lnTo>
                    <a:pt x="137" y="3"/>
                  </a:lnTo>
                  <a:lnTo>
                    <a:pt x="113" y="0"/>
                  </a:lnTo>
                  <a:lnTo>
                    <a:pt x="88" y="0"/>
                  </a:lnTo>
                  <a:lnTo>
                    <a:pt x="66" y="6"/>
                  </a:lnTo>
                  <a:lnTo>
                    <a:pt x="45" y="14"/>
                  </a:lnTo>
                  <a:lnTo>
                    <a:pt x="29" y="26"/>
                  </a:lnTo>
                  <a:lnTo>
                    <a:pt x="12" y="53"/>
                  </a:lnTo>
                  <a:lnTo>
                    <a:pt x="2" y="90"/>
                  </a:lnTo>
                  <a:lnTo>
                    <a:pt x="0" y="137"/>
                  </a:lnTo>
                  <a:lnTo>
                    <a:pt x="3" y="188"/>
                  </a:lnTo>
                  <a:lnTo>
                    <a:pt x="14" y="243"/>
                  </a:lnTo>
                  <a:lnTo>
                    <a:pt x="32" y="295"/>
                  </a:lnTo>
                  <a:lnTo>
                    <a:pt x="56" y="341"/>
                  </a:lnTo>
                  <a:lnTo>
                    <a:pt x="88" y="380"/>
                  </a:lnTo>
                  <a:lnTo>
                    <a:pt x="106" y="398"/>
                  </a:lnTo>
                  <a:lnTo>
                    <a:pt x="124" y="413"/>
                  </a:lnTo>
                  <a:lnTo>
                    <a:pt x="140" y="427"/>
                  </a:lnTo>
                  <a:lnTo>
                    <a:pt x="157" y="440"/>
                  </a:lnTo>
                  <a:lnTo>
                    <a:pt x="169" y="451"/>
                  </a:lnTo>
                  <a:lnTo>
                    <a:pt x="184" y="460"/>
                  </a:lnTo>
                  <a:lnTo>
                    <a:pt x="196" y="468"/>
                  </a:lnTo>
                  <a:lnTo>
                    <a:pt x="207" y="476"/>
                  </a:lnTo>
                  <a:lnTo>
                    <a:pt x="205" y="476"/>
                  </a:lnTo>
                  <a:lnTo>
                    <a:pt x="205" y="824"/>
                  </a:lnTo>
                  <a:lnTo>
                    <a:pt x="175" y="833"/>
                  </a:lnTo>
                  <a:lnTo>
                    <a:pt x="144" y="844"/>
                  </a:lnTo>
                  <a:lnTo>
                    <a:pt x="119" y="858"/>
                  </a:lnTo>
                  <a:lnTo>
                    <a:pt x="95" y="875"/>
                  </a:lnTo>
                  <a:lnTo>
                    <a:pt x="77" y="892"/>
                  </a:lnTo>
                  <a:lnTo>
                    <a:pt x="63" y="911"/>
                  </a:lnTo>
                  <a:lnTo>
                    <a:pt x="54" y="928"/>
                  </a:lnTo>
                  <a:lnTo>
                    <a:pt x="50" y="947"/>
                  </a:lnTo>
                  <a:lnTo>
                    <a:pt x="56" y="985"/>
                  </a:lnTo>
                  <a:lnTo>
                    <a:pt x="75" y="1019"/>
                  </a:lnTo>
                  <a:lnTo>
                    <a:pt x="103" y="1050"/>
                  </a:lnTo>
                  <a:lnTo>
                    <a:pt x="133" y="1078"/>
                  </a:lnTo>
                  <a:lnTo>
                    <a:pt x="166" y="1102"/>
                  </a:lnTo>
                  <a:lnTo>
                    <a:pt x="194" y="1122"/>
                  </a:lnTo>
                  <a:lnTo>
                    <a:pt x="216" y="1141"/>
                  </a:lnTo>
                  <a:lnTo>
                    <a:pt x="227" y="1155"/>
                  </a:lnTo>
                  <a:lnTo>
                    <a:pt x="230" y="1178"/>
                  </a:lnTo>
                  <a:lnTo>
                    <a:pt x="225" y="1195"/>
                  </a:lnTo>
                  <a:lnTo>
                    <a:pt x="214" y="1208"/>
                  </a:lnTo>
                  <a:lnTo>
                    <a:pt x="202" y="1212"/>
                  </a:lnTo>
                  <a:lnTo>
                    <a:pt x="189" y="1216"/>
                  </a:lnTo>
                  <a:lnTo>
                    <a:pt x="180" y="1225"/>
                  </a:lnTo>
                  <a:lnTo>
                    <a:pt x="178" y="1231"/>
                  </a:lnTo>
                  <a:lnTo>
                    <a:pt x="194" y="1233"/>
                  </a:lnTo>
                  <a:lnTo>
                    <a:pt x="207" y="1230"/>
                  </a:lnTo>
                  <a:lnTo>
                    <a:pt x="220" y="1223"/>
                  </a:lnTo>
                  <a:lnTo>
                    <a:pt x="229" y="1214"/>
                  </a:lnTo>
                  <a:lnTo>
                    <a:pt x="238" y="1205"/>
                  </a:lnTo>
                  <a:lnTo>
                    <a:pt x="243" y="1192"/>
                  </a:lnTo>
                  <a:lnTo>
                    <a:pt x="247" y="1180"/>
                  </a:lnTo>
                  <a:lnTo>
                    <a:pt x="247" y="1166"/>
                  </a:lnTo>
                  <a:lnTo>
                    <a:pt x="243" y="1152"/>
                  </a:lnTo>
                  <a:lnTo>
                    <a:pt x="236" y="1134"/>
                  </a:lnTo>
                  <a:lnTo>
                    <a:pt x="227" y="1123"/>
                  </a:lnTo>
                  <a:lnTo>
                    <a:pt x="218" y="1117"/>
                  </a:lnTo>
                  <a:lnTo>
                    <a:pt x="211" y="1111"/>
                  </a:lnTo>
                  <a:lnTo>
                    <a:pt x="234" y="1109"/>
                  </a:lnTo>
                  <a:lnTo>
                    <a:pt x="261" y="1106"/>
                  </a:lnTo>
                  <a:lnTo>
                    <a:pt x="286" y="1102"/>
                  </a:lnTo>
                  <a:lnTo>
                    <a:pt x="312" y="1092"/>
                  </a:lnTo>
                  <a:lnTo>
                    <a:pt x="333" y="1078"/>
                  </a:lnTo>
                  <a:lnTo>
                    <a:pt x="351" y="1059"/>
                  </a:lnTo>
                  <a:lnTo>
                    <a:pt x="360" y="1034"/>
                  </a:lnTo>
                  <a:lnTo>
                    <a:pt x="362" y="1002"/>
                  </a:lnTo>
                  <a:lnTo>
                    <a:pt x="353" y="972"/>
                  </a:lnTo>
                  <a:lnTo>
                    <a:pt x="337" y="952"/>
                  </a:lnTo>
                  <a:lnTo>
                    <a:pt x="312" y="938"/>
                  </a:lnTo>
                  <a:lnTo>
                    <a:pt x="285" y="931"/>
                  </a:lnTo>
                  <a:lnTo>
                    <a:pt x="256" y="930"/>
                  </a:lnTo>
                  <a:lnTo>
                    <a:pt x="229" y="933"/>
                  </a:lnTo>
                  <a:lnTo>
                    <a:pt x="207" y="939"/>
                  </a:lnTo>
                  <a:lnTo>
                    <a:pt x="191" y="949"/>
                  </a:lnTo>
                  <a:lnTo>
                    <a:pt x="203" y="960"/>
                  </a:lnTo>
                  <a:lnTo>
                    <a:pt x="214" y="969"/>
                  </a:lnTo>
                  <a:lnTo>
                    <a:pt x="223" y="980"/>
                  </a:lnTo>
                  <a:lnTo>
                    <a:pt x="229" y="991"/>
                  </a:lnTo>
                  <a:lnTo>
                    <a:pt x="232" y="1002"/>
                  </a:lnTo>
                  <a:lnTo>
                    <a:pt x="232" y="1011"/>
                  </a:lnTo>
                  <a:lnTo>
                    <a:pt x="227" y="1024"/>
                  </a:lnTo>
                  <a:lnTo>
                    <a:pt x="220" y="1034"/>
                  </a:lnTo>
                  <a:lnTo>
                    <a:pt x="207" y="1044"/>
                  </a:lnTo>
                  <a:lnTo>
                    <a:pt x="191" y="1050"/>
                  </a:lnTo>
                  <a:lnTo>
                    <a:pt x="173" y="1052"/>
                  </a:lnTo>
                  <a:lnTo>
                    <a:pt x="153" y="1049"/>
                  </a:lnTo>
                  <a:lnTo>
                    <a:pt x="133" y="1042"/>
                  </a:lnTo>
                  <a:lnTo>
                    <a:pt x="115" y="1033"/>
                  </a:lnTo>
                  <a:lnTo>
                    <a:pt x="99" y="1020"/>
                  </a:lnTo>
                  <a:lnTo>
                    <a:pt x="86" y="1003"/>
                  </a:lnTo>
                  <a:lnTo>
                    <a:pt x="79" y="983"/>
                  </a:lnTo>
                  <a:lnTo>
                    <a:pt x="75" y="963"/>
                  </a:lnTo>
                  <a:lnTo>
                    <a:pt x="77" y="939"/>
                  </a:lnTo>
                  <a:lnTo>
                    <a:pt x="86" y="916"/>
                  </a:lnTo>
                  <a:lnTo>
                    <a:pt x="103" y="894"/>
                  </a:lnTo>
                  <a:lnTo>
                    <a:pt x="126" y="872"/>
                  </a:lnTo>
                  <a:lnTo>
                    <a:pt x="158" y="855"/>
                  </a:lnTo>
                  <a:lnTo>
                    <a:pt x="200" y="839"/>
                  </a:lnTo>
                  <a:lnTo>
                    <a:pt x="245" y="832"/>
                  </a:lnTo>
                  <a:lnTo>
                    <a:pt x="285" y="832"/>
                  </a:lnTo>
                  <a:lnTo>
                    <a:pt x="321" y="839"/>
                  </a:lnTo>
                  <a:lnTo>
                    <a:pt x="353" y="852"/>
                  </a:lnTo>
                  <a:lnTo>
                    <a:pt x="382" y="871"/>
                  </a:lnTo>
                  <a:lnTo>
                    <a:pt x="405" y="892"/>
                  </a:lnTo>
                  <a:lnTo>
                    <a:pt x="427" y="917"/>
                  </a:lnTo>
                  <a:lnTo>
                    <a:pt x="445" y="942"/>
                  </a:lnTo>
                  <a:lnTo>
                    <a:pt x="461" y="974"/>
                  </a:lnTo>
                  <a:lnTo>
                    <a:pt x="474" y="1014"/>
                  </a:lnTo>
                  <a:lnTo>
                    <a:pt x="481" y="1059"/>
                  </a:lnTo>
                  <a:lnTo>
                    <a:pt x="485" y="1111"/>
                  </a:lnTo>
                  <a:lnTo>
                    <a:pt x="485" y="1136"/>
                  </a:lnTo>
                  <a:lnTo>
                    <a:pt x="481" y="1162"/>
                  </a:lnTo>
                  <a:lnTo>
                    <a:pt x="476" y="1187"/>
                  </a:lnTo>
                  <a:lnTo>
                    <a:pt x="470" y="1212"/>
                  </a:lnTo>
                  <a:lnTo>
                    <a:pt x="461" y="1237"/>
                  </a:lnTo>
                  <a:lnTo>
                    <a:pt x="450" y="1262"/>
                  </a:lnTo>
                  <a:lnTo>
                    <a:pt x="436" y="1286"/>
                  </a:lnTo>
                  <a:lnTo>
                    <a:pt x="420" y="1308"/>
                  </a:lnTo>
                  <a:lnTo>
                    <a:pt x="420" y="2132"/>
                  </a:lnTo>
                  <a:lnTo>
                    <a:pt x="470" y="2132"/>
                  </a:lnTo>
                  <a:lnTo>
                    <a:pt x="470" y="1308"/>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60" name="Freeform 48">
              <a:extLst>
                <a:ext uri="{FF2B5EF4-FFF2-40B4-BE49-F238E27FC236}">
                  <a16:creationId xmlns:a16="http://schemas.microsoft.com/office/drawing/2014/main" xmlns="" id="{EEB17174-D496-4DAD-986B-A25806F45316}"/>
                </a:ext>
              </a:extLst>
            </p:cNvPr>
            <p:cNvSpPr>
              <a:spLocks/>
            </p:cNvSpPr>
            <p:nvPr/>
          </p:nvSpPr>
          <p:spPr bwMode="auto">
            <a:xfrm>
              <a:off x="10305" y="5268"/>
              <a:ext cx="94" cy="508"/>
            </a:xfrm>
            <a:custGeom>
              <a:avLst/>
              <a:gdLst>
                <a:gd name="T0" fmla="*/ 94 w 94"/>
                <a:gd name="T1" fmla="*/ 0 h 1021"/>
                <a:gd name="T2" fmla="*/ 94 w 94"/>
                <a:gd name="T3" fmla="*/ 12 h 1021"/>
                <a:gd name="T4" fmla="*/ 90 w 94"/>
                <a:gd name="T5" fmla="*/ 25 h 1021"/>
                <a:gd name="T6" fmla="*/ 85 w 94"/>
                <a:gd name="T7" fmla="*/ 38 h 1021"/>
                <a:gd name="T8" fmla="*/ 79 w 94"/>
                <a:gd name="T9" fmla="*/ 50 h 1021"/>
                <a:gd name="T10" fmla="*/ 70 w 94"/>
                <a:gd name="T11" fmla="*/ 63 h 1021"/>
                <a:gd name="T12" fmla="*/ 59 w 94"/>
                <a:gd name="T13" fmla="*/ 75 h 1021"/>
                <a:gd name="T14" fmla="*/ 45 w 94"/>
                <a:gd name="T15" fmla="*/ 87 h 1021"/>
                <a:gd name="T16" fmla="*/ 29 w 94"/>
                <a:gd name="T17" fmla="*/ 98 h 1021"/>
                <a:gd name="T18" fmla="*/ 29 w 94"/>
                <a:gd name="T19" fmla="*/ 510 h 1021"/>
                <a:gd name="T20" fmla="*/ 0 w 94"/>
                <a:gd name="T21" fmla="*/ 510 h 1021"/>
                <a:gd name="T22" fmla="*/ 0 w 94"/>
                <a:gd name="T23" fmla="*/ 98 h 1021"/>
                <a:gd name="T24" fmla="*/ 14 w 94"/>
                <a:gd name="T25" fmla="*/ 89 h 1021"/>
                <a:gd name="T26" fmla="*/ 31 w 94"/>
                <a:gd name="T27" fmla="*/ 79 h 1021"/>
                <a:gd name="T28" fmla="*/ 47 w 94"/>
                <a:gd name="T29" fmla="*/ 66 h 1021"/>
                <a:gd name="T30" fmla="*/ 61 w 94"/>
                <a:gd name="T31" fmla="*/ 52 h 1021"/>
                <a:gd name="T32" fmla="*/ 74 w 94"/>
                <a:gd name="T33" fmla="*/ 38 h 1021"/>
                <a:gd name="T34" fmla="*/ 85 w 94"/>
                <a:gd name="T35" fmla="*/ 24 h 1021"/>
                <a:gd name="T36" fmla="*/ 92 w 94"/>
                <a:gd name="T37" fmla="*/ 11 h 1021"/>
                <a:gd name="T38" fmla="*/ 94 w 94"/>
                <a:gd name="T39" fmla="*/ 0 h 1021"/>
                <a:gd name="T40" fmla="*/ 94 w 94"/>
                <a:gd name="T41" fmla="*/ 0 h 10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021">
                  <a:moveTo>
                    <a:pt x="94" y="0"/>
                  </a:moveTo>
                  <a:lnTo>
                    <a:pt x="94" y="25"/>
                  </a:lnTo>
                  <a:lnTo>
                    <a:pt x="90" y="51"/>
                  </a:lnTo>
                  <a:lnTo>
                    <a:pt x="85" y="76"/>
                  </a:lnTo>
                  <a:lnTo>
                    <a:pt x="79" y="101"/>
                  </a:lnTo>
                  <a:lnTo>
                    <a:pt x="70" y="126"/>
                  </a:lnTo>
                  <a:lnTo>
                    <a:pt x="59" y="151"/>
                  </a:lnTo>
                  <a:lnTo>
                    <a:pt x="45" y="175"/>
                  </a:lnTo>
                  <a:lnTo>
                    <a:pt x="29" y="197"/>
                  </a:lnTo>
                  <a:lnTo>
                    <a:pt x="29" y="1021"/>
                  </a:lnTo>
                  <a:lnTo>
                    <a:pt x="0" y="1021"/>
                  </a:lnTo>
                  <a:lnTo>
                    <a:pt x="0" y="197"/>
                  </a:lnTo>
                  <a:lnTo>
                    <a:pt x="14" y="179"/>
                  </a:lnTo>
                  <a:lnTo>
                    <a:pt x="31" y="158"/>
                  </a:lnTo>
                  <a:lnTo>
                    <a:pt x="47" y="133"/>
                  </a:lnTo>
                  <a:lnTo>
                    <a:pt x="61" y="105"/>
                  </a:lnTo>
                  <a:lnTo>
                    <a:pt x="74" y="76"/>
                  </a:lnTo>
                  <a:lnTo>
                    <a:pt x="85" y="48"/>
                  </a:lnTo>
                  <a:lnTo>
                    <a:pt x="92" y="22"/>
                  </a:lnTo>
                  <a:lnTo>
                    <a:pt x="94"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61" name="Freeform 49">
              <a:extLst>
                <a:ext uri="{FF2B5EF4-FFF2-40B4-BE49-F238E27FC236}">
                  <a16:creationId xmlns:a16="http://schemas.microsoft.com/office/drawing/2014/main" xmlns="" id="{6A12546D-6630-4C2D-9FAD-9245C99D2191}"/>
                </a:ext>
              </a:extLst>
            </p:cNvPr>
            <p:cNvSpPr>
              <a:spLocks/>
            </p:cNvSpPr>
            <p:nvPr/>
          </p:nvSpPr>
          <p:spPr bwMode="auto">
            <a:xfrm>
              <a:off x="10058" y="5183"/>
              <a:ext cx="200" cy="76"/>
            </a:xfrm>
            <a:custGeom>
              <a:avLst/>
              <a:gdLst>
                <a:gd name="T0" fmla="*/ 0 w 200"/>
                <a:gd name="T1" fmla="*/ 58 h 148"/>
                <a:gd name="T2" fmla="*/ 9 w 200"/>
                <a:gd name="T3" fmla="*/ 64 h 148"/>
                <a:gd name="T4" fmla="*/ 22 w 200"/>
                <a:gd name="T5" fmla="*/ 69 h 148"/>
                <a:gd name="T6" fmla="*/ 36 w 200"/>
                <a:gd name="T7" fmla="*/ 72 h 148"/>
                <a:gd name="T8" fmla="*/ 52 w 200"/>
                <a:gd name="T9" fmla="*/ 73 h 148"/>
                <a:gd name="T10" fmla="*/ 68 w 200"/>
                <a:gd name="T11" fmla="*/ 74 h 148"/>
                <a:gd name="T12" fmla="*/ 90 w 200"/>
                <a:gd name="T13" fmla="*/ 74 h 148"/>
                <a:gd name="T14" fmla="*/ 115 w 200"/>
                <a:gd name="T15" fmla="*/ 73 h 148"/>
                <a:gd name="T16" fmla="*/ 141 w 200"/>
                <a:gd name="T17" fmla="*/ 69 h 148"/>
                <a:gd name="T18" fmla="*/ 162 w 200"/>
                <a:gd name="T19" fmla="*/ 65 h 148"/>
                <a:gd name="T20" fmla="*/ 182 w 200"/>
                <a:gd name="T21" fmla="*/ 58 h 148"/>
                <a:gd name="T22" fmla="*/ 195 w 200"/>
                <a:gd name="T23" fmla="*/ 48 h 148"/>
                <a:gd name="T24" fmla="*/ 200 w 200"/>
                <a:gd name="T25" fmla="*/ 36 h 148"/>
                <a:gd name="T26" fmla="*/ 196 w 200"/>
                <a:gd name="T27" fmla="*/ 23 h 148"/>
                <a:gd name="T28" fmla="*/ 189 w 200"/>
                <a:gd name="T29" fmla="*/ 14 h 148"/>
                <a:gd name="T30" fmla="*/ 177 w 200"/>
                <a:gd name="T31" fmla="*/ 7 h 148"/>
                <a:gd name="T32" fmla="*/ 162 w 200"/>
                <a:gd name="T33" fmla="*/ 3 h 148"/>
                <a:gd name="T34" fmla="*/ 146 w 200"/>
                <a:gd name="T35" fmla="*/ 1 h 148"/>
                <a:gd name="T36" fmla="*/ 128 w 200"/>
                <a:gd name="T37" fmla="*/ 0 h 148"/>
                <a:gd name="T38" fmla="*/ 112 w 200"/>
                <a:gd name="T39" fmla="*/ 0 h 148"/>
                <a:gd name="T40" fmla="*/ 97 w 200"/>
                <a:gd name="T41" fmla="*/ 2 h 148"/>
                <a:gd name="T42" fmla="*/ 117 w 200"/>
                <a:gd name="T43" fmla="*/ 14 h 148"/>
                <a:gd name="T44" fmla="*/ 124 w 200"/>
                <a:gd name="T45" fmla="*/ 26 h 148"/>
                <a:gd name="T46" fmla="*/ 123 w 200"/>
                <a:gd name="T47" fmla="*/ 37 h 148"/>
                <a:gd name="T48" fmla="*/ 112 w 200"/>
                <a:gd name="T49" fmla="*/ 46 h 148"/>
                <a:gd name="T50" fmla="*/ 92 w 200"/>
                <a:gd name="T51" fmla="*/ 54 h 148"/>
                <a:gd name="T52" fmla="*/ 67 w 200"/>
                <a:gd name="T53" fmla="*/ 59 h 148"/>
                <a:gd name="T54" fmla="*/ 36 w 200"/>
                <a:gd name="T55" fmla="*/ 60 h 148"/>
                <a:gd name="T56" fmla="*/ 0 w 200"/>
                <a:gd name="T57" fmla="*/ 58 h 1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0" h="148">
                  <a:moveTo>
                    <a:pt x="0" y="115"/>
                  </a:moveTo>
                  <a:lnTo>
                    <a:pt x="9" y="128"/>
                  </a:lnTo>
                  <a:lnTo>
                    <a:pt x="22" y="137"/>
                  </a:lnTo>
                  <a:lnTo>
                    <a:pt x="36" y="143"/>
                  </a:lnTo>
                  <a:lnTo>
                    <a:pt x="52" y="146"/>
                  </a:lnTo>
                  <a:lnTo>
                    <a:pt x="68" y="148"/>
                  </a:lnTo>
                  <a:lnTo>
                    <a:pt x="90" y="148"/>
                  </a:lnTo>
                  <a:lnTo>
                    <a:pt x="115" y="145"/>
                  </a:lnTo>
                  <a:lnTo>
                    <a:pt x="141" y="138"/>
                  </a:lnTo>
                  <a:lnTo>
                    <a:pt x="162" y="129"/>
                  </a:lnTo>
                  <a:lnTo>
                    <a:pt x="182" y="115"/>
                  </a:lnTo>
                  <a:lnTo>
                    <a:pt x="195" y="96"/>
                  </a:lnTo>
                  <a:lnTo>
                    <a:pt x="200" y="71"/>
                  </a:lnTo>
                  <a:lnTo>
                    <a:pt x="196" y="46"/>
                  </a:lnTo>
                  <a:lnTo>
                    <a:pt x="189" y="28"/>
                  </a:lnTo>
                  <a:lnTo>
                    <a:pt x="177" y="14"/>
                  </a:lnTo>
                  <a:lnTo>
                    <a:pt x="162" y="6"/>
                  </a:lnTo>
                  <a:lnTo>
                    <a:pt x="146" y="1"/>
                  </a:lnTo>
                  <a:lnTo>
                    <a:pt x="128" y="0"/>
                  </a:lnTo>
                  <a:lnTo>
                    <a:pt x="112" y="0"/>
                  </a:lnTo>
                  <a:lnTo>
                    <a:pt x="97" y="3"/>
                  </a:lnTo>
                  <a:lnTo>
                    <a:pt x="117" y="28"/>
                  </a:lnTo>
                  <a:lnTo>
                    <a:pt x="124" y="51"/>
                  </a:lnTo>
                  <a:lnTo>
                    <a:pt x="123" y="73"/>
                  </a:lnTo>
                  <a:lnTo>
                    <a:pt x="112" y="92"/>
                  </a:lnTo>
                  <a:lnTo>
                    <a:pt x="92" y="107"/>
                  </a:lnTo>
                  <a:lnTo>
                    <a:pt x="67" y="117"/>
                  </a:lnTo>
                  <a:lnTo>
                    <a:pt x="36" y="120"/>
                  </a:lnTo>
                  <a:lnTo>
                    <a:pt x="0" y="115"/>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62" name="Freeform 50">
              <a:extLst>
                <a:ext uri="{FF2B5EF4-FFF2-40B4-BE49-F238E27FC236}">
                  <a16:creationId xmlns:a16="http://schemas.microsoft.com/office/drawing/2014/main" xmlns="" id="{DB44E8D1-ACA8-497A-A395-9A47DFB2D45A}"/>
                </a:ext>
              </a:extLst>
            </p:cNvPr>
            <p:cNvSpPr>
              <a:spLocks/>
            </p:cNvSpPr>
            <p:nvPr/>
          </p:nvSpPr>
          <p:spPr bwMode="auto">
            <a:xfrm>
              <a:off x="10139" y="4955"/>
              <a:ext cx="23" cy="166"/>
            </a:xfrm>
            <a:custGeom>
              <a:avLst/>
              <a:gdLst>
                <a:gd name="T0" fmla="*/ 0 w 22"/>
                <a:gd name="T1" fmla="*/ 0 h 336"/>
                <a:gd name="T2" fmla="*/ 7 w 22"/>
                <a:gd name="T3" fmla="*/ 3 h 336"/>
                <a:gd name="T4" fmla="*/ 13 w 22"/>
                <a:gd name="T5" fmla="*/ 4 h 336"/>
                <a:gd name="T6" fmla="*/ 18 w 22"/>
                <a:gd name="T7" fmla="*/ 5 h 336"/>
                <a:gd name="T8" fmla="*/ 22 w 22"/>
                <a:gd name="T9" fmla="*/ 7 h 336"/>
                <a:gd name="T10" fmla="*/ 22 w 22"/>
                <a:gd name="T11" fmla="*/ 167 h 336"/>
                <a:gd name="T12" fmla="*/ 16 w 22"/>
                <a:gd name="T13" fmla="*/ 167 h 336"/>
                <a:gd name="T14" fmla="*/ 11 w 22"/>
                <a:gd name="T15" fmla="*/ 167 h 336"/>
                <a:gd name="T16" fmla="*/ 5 w 22"/>
                <a:gd name="T17" fmla="*/ 168 h 336"/>
                <a:gd name="T18" fmla="*/ 0 w 22"/>
                <a:gd name="T19" fmla="*/ 168 h 336"/>
                <a:gd name="T20" fmla="*/ 0 w 22"/>
                <a:gd name="T21" fmla="*/ 0 h 3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336">
                  <a:moveTo>
                    <a:pt x="0" y="0"/>
                  </a:moveTo>
                  <a:lnTo>
                    <a:pt x="7" y="5"/>
                  </a:lnTo>
                  <a:lnTo>
                    <a:pt x="13" y="8"/>
                  </a:lnTo>
                  <a:lnTo>
                    <a:pt x="18" y="9"/>
                  </a:lnTo>
                  <a:lnTo>
                    <a:pt x="22" y="13"/>
                  </a:lnTo>
                  <a:lnTo>
                    <a:pt x="22" y="334"/>
                  </a:lnTo>
                  <a:lnTo>
                    <a:pt x="16" y="334"/>
                  </a:lnTo>
                  <a:lnTo>
                    <a:pt x="11" y="334"/>
                  </a:lnTo>
                  <a:lnTo>
                    <a:pt x="5" y="336"/>
                  </a:lnTo>
                  <a:lnTo>
                    <a:pt x="0" y="336"/>
                  </a:lnTo>
                  <a:lnTo>
                    <a:pt x="0"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63" name="Freeform 51">
              <a:extLst>
                <a:ext uri="{FF2B5EF4-FFF2-40B4-BE49-F238E27FC236}">
                  <a16:creationId xmlns:a16="http://schemas.microsoft.com/office/drawing/2014/main" xmlns="" id="{C963C88E-2EAD-47A0-93A3-6B672F97BDCE}"/>
                </a:ext>
              </a:extLst>
            </p:cNvPr>
            <p:cNvSpPr>
              <a:spLocks/>
            </p:cNvSpPr>
            <p:nvPr/>
          </p:nvSpPr>
          <p:spPr bwMode="auto">
            <a:xfrm>
              <a:off x="9928" y="4722"/>
              <a:ext cx="157" cy="124"/>
            </a:xfrm>
            <a:custGeom>
              <a:avLst/>
              <a:gdLst>
                <a:gd name="T0" fmla="*/ 108 w 157"/>
                <a:gd name="T1" fmla="*/ 18 h 242"/>
                <a:gd name="T2" fmla="*/ 101 w 157"/>
                <a:gd name="T3" fmla="*/ 22 h 242"/>
                <a:gd name="T4" fmla="*/ 98 w 157"/>
                <a:gd name="T5" fmla="*/ 26 h 242"/>
                <a:gd name="T6" fmla="*/ 99 w 157"/>
                <a:gd name="T7" fmla="*/ 31 h 242"/>
                <a:gd name="T8" fmla="*/ 108 w 157"/>
                <a:gd name="T9" fmla="*/ 35 h 242"/>
                <a:gd name="T10" fmla="*/ 116 w 157"/>
                <a:gd name="T11" fmla="*/ 35 h 242"/>
                <a:gd name="T12" fmla="*/ 125 w 157"/>
                <a:gd name="T13" fmla="*/ 36 h 242"/>
                <a:gd name="T14" fmla="*/ 134 w 157"/>
                <a:gd name="T15" fmla="*/ 35 h 242"/>
                <a:gd name="T16" fmla="*/ 141 w 157"/>
                <a:gd name="T17" fmla="*/ 34 h 242"/>
                <a:gd name="T18" fmla="*/ 150 w 157"/>
                <a:gd name="T19" fmla="*/ 31 h 242"/>
                <a:gd name="T20" fmla="*/ 155 w 157"/>
                <a:gd name="T21" fmla="*/ 28 h 242"/>
                <a:gd name="T22" fmla="*/ 157 w 157"/>
                <a:gd name="T23" fmla="*/ 23 h 242"/>
                <a:gd name="T24" fmla="*/ 157 w 157"/>
                <a:gd name="T25" fmla="*/ 17 h 242"/>
                <a:gd name="T26" fmla="*/ 153 w 157"/>
                <a:gd name="T27" fmla="*/ 12 h 242"/>
                <a:gd name="T28" fmla="*/ 146 w 157"/>
                <a:gd name="T29" fmla="*/ 7 h 242"/>
                <a:gd name="T30" fmla="*/ 135 w 157"/>
                <a:gd name="T31" fmla="*/ 3 h 242"/>
                <a:gd name="T32" fmla="*/ 125 w 157"/>
                <a:gd name="T33" fmla="*/ 1 h 242"/>
                <a:gd name="T34" fmla="*/ 112 w 157"/>
                <a:gd name="T35" fmla="*/ 0 h 242"/>
                <a:gd name="T36" fmla="*/ 98 w 157"/>
                <a:gd name="T37" fmla="*/ 0 h 242"/>
                <a:gd name="T38" fmla="*/ 83 w 157"/>
                <a:gd name="T39" fmla="*/ 2 h 242"/>
                <a:gd name="T40" fmla="*/ 69 w 157"/>
                <a:gd name="T41" fmla="*/ 4 h 242"/>
                <a:gd name="T42" fmla="*/ 56 w 157"/>
                <a:gd name="T43" fmla="*/ 8 h 242"/>
                <a:gd name="T44" fmla="*/ 43 w 157"/>
                <a:gd name="T45" fmla="*/ 13 h 242"/>
                <a:gd name="T46" fmla="*/ 31 w 157"/>
                <a:gd name="T47" fmla="*/ 19 h 242"/>
                <a:gd name="T48" fmla="*/ 22 w 157"/>
                <a:gd name="T49" fmla="*/ 27 h 242"/>
                <a:gd name="T50" fmla="*/ 13 w 157"/>
                <a:gd name="T51" fmla="*/ 35 h 242"/>
                <a:gd name="T52" fmla="*/ 6 w 157"/>
                <a:gd name="T53" fmla="*/ 44 h 242"/>
                <a:gd name="T54" fmla="*/ 2 w 157"/>
                <a:gd name="T55" fmla="*/ 53 h 242"/>
                <a:gd name="T56" fmla="*/ 0 w 157"/>
                <a:gd name="T57" fmla="*/ 63 h 242"/>
                <a:gd name="T58" fmla="*/ 2 w 157"/>
                <a:gd name="T59" fmla="*/ 78 h 242"/>
                <a:gd name="T60" fmla="*/ 7 w 157"/>
                <a:gd name="T61" fmla="*/ 95 h 242"/>
                <a:gd name="T62" fmla="*/ 15 w 157"/>
                <a:gd name="T63" fmla="*/ 110 h 242"/>
                <a:gd name="T64" fmla="*/ 22 w 157"/>
                <a:gd name="T65" fmla="*/ 121 h 242"/>
                <a:gd name="T66" fmla="*/ 18 w 157"/>
                <a:gd name="T67" fmla="*/ 100 h 242"/>
                <a:gd name="T68" fmla="*/ 18 w 157"/>
                <a:gd name="T69" fmla="*/ 78 h 242"/>
                <a:gd name="T70" fmla="*/ 25 w 157"/>
                <a:gd name="T71" fmla="*/ 57 h 242"/>
                <a:gd name="T72" fmla="*/ 40 w 157"/>
                <a:gd name="T73" fmla="*/ 37 h 242"/>
                <a:gd name="T74" fmla="*/ 51 w 157"/>
                <a:gd name="T75" fmla="*/ 29 h 242"/>
                <a:gd name="T76" fmla="*/ 61 w 157"/>
                <a:gd name="T77" fmla="*/ 23 h 242"/>
                <a:gd name="T78" fmla="*/ 72 w 157"/>
                <a:gd name="T79" fmla="*/ 18 h 242"/>
                <a:gd name="T80" fmla="*/ 85 w 157"/>
                <a:gd name="T81" fmla="*/ 14 h 242"/>
                <a:gd name="T82" fmla="*/ 96 w 157"/>
                <a:gd name="T83" fmla="*/ 13 h 242"/>
                <a:gd name="T84" fmla="*/ 105 w 157"/>
                <a:gd name="T85" fmla="*/ 12 h 242"/>
                <a:gd name="T86" fmla="*/ 114 w 157"/>
                <a:gd name="T87" fmla="*/ 12 h 242"/>
                <a:gd name="T88" fmla="*/ 121 w 157"/>
                <a:gd name="T89" fmla="*/ 13 h 242"/>
                <a:gd name="T90" fmla="*/ 126 w 157"/>
                <a:gd name="T91" fmla="*/ 14 h 242"/>
                <a:gd name="T92" fmla="*/ 128 w 157"/>
                <a:gd name="T93" fmla="*/ 16 h 242"/>
                <a:gd name="T94" fmla="*/ 130 w 157"/>
                <a:gd name="T95" fmla="*/ 17 h 242"/>
                <a:gd name="T96" fmla="*/ 128 w 157"/>
                <a:gd name="T97" fmla="*/ 19 h 242"/>
                <a:gd name="T98" fmla="*/ 125 w 157"/>
                <a:gd name="T99" fmla="*/ 17 h 242"/>
                <a:gd name="T100" fmla="*/ 119 w 157"/>
                <a:gd name="T101" fmla="*/ 17 h 242"/>
                <a:gd name="T102" fmla="*/ 114 w 157"/>
                <a:gd name="T103" fmla="*/ 17 h 242"/>
                <a:gd name="T104" fmla="*/ 108 w 157"/>
                <a:gd name="T105" fmla="*/ 18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7" h="242">
                  <a:moveTo>
                    <a:pt x="108" y="36"/>
                  </a:moveTo>
                  <a:lnTo>
                    <a:pt x="101" y="44"/>
                  </a:lnTo>
                  <a:lnTo>
                    <a:pt x="98" y="52"/>
                  </a:lnTo>
                  <a:lnTo>
                    <a:pt x="99" y="61"/>
                  </a:lnTo>
                  <a:lnTo>
                    <a:pt x="108" y="69"/>
                  </a:lnTo>
                  <a:lnTo>
                    <a:pt x="116" y="70"/>
                  </a:lnTo>
                  <a:lnTo>
                    <a:pt x="125" y="72"/>
                  </a:lnTo>
                  <a:lnTo>
                    <a:pt x="134" y="70"/>
                  </a:lnTo>
                  <a:lnTo>
                    <a:pt x="141" y="67"/>
                  </a:lnTo>
                  <a:lnTo>
                    <a:pt x="150" y="62"/>
                  </a:lnTo>
                  <a:lnTo>
                    <a:pt x="155" y="55"/>
                  </a:lnTo>
                  <a:lnTo>
                    <a:pt x="157" y="45"/>
                  </a:lnTo>
                  <a:lnTo>
                    <a:pt x="157" y="34"/>
                  </a:lnTo>
                  <a:lnTo>
                    <a:pt x="153" y="23"/>
                  </a:lnTo>
                  <a:lnTo>
                    <a:pt x="146" y="14"/>
                  </a:lnTo>
                  <a:lnTo>
                    <a:pt x="135" y="6"/>
                  </a:lnTo>
                  <a:lnTo>
                    <a:pt x="125" y="2"/>
                  </a:lnTo>
                  <a:lnTo>
                    <a:pt x="112" y="0"/>
                  </a:lnTo>
                  <a:lnTo>
                    <a:pt x="98" y="0"/>
                  </a:lnTo>
                  <a:lnTo>
                    <a:pt x="83" y="3"/>
                  </a:lnTo>
                  <a:lnTo>
                    <a:pt x="69" y="8"/>
                  </a:lnTo>
                  <a:lnTo>
                    <a:pt x="56" y="16"/>
                  </a:lnTo>
                  <a:lnTo>
                    <a:pt x="43" y="25"/>
                  </a:lnTo>
                  <a:lnTo>
                    <a:pt x="31" y="37"/>
                  </a:lnTo>
                  <a:lnTo>
                    <a:pt x="22" y="53"/>
                  </a:lnTo>
                  <a:lnTo>
                    <a:pt x="13" y="69"/>
                  </a:lnTo>
                  <a:lnTo>
                    <a:pt x="6" y="87"/>
                  </a:lnTo>
                  <a:lnTo>
                    <a:pt x="2" y="106"/>
                  </a:lnTo>
                  <a:lnTo>
                    <a:pt x="0" y="126"/>
                  </a:lnTo>
                  <a:lnTo>
                    <a:pt x="2" y="156"/>
                  </a:lnTo>
                  <a:lnTo>
                    <a:pt x="7" y="189"/>
                  </a:lnTo>
                  <a:lnTo>
                    <a:pt x="15" y="219"/>
                  </a:lnTo>
                  <a:lnTo>
                    <a:pt x="22" y="242"/>
                  </a:lnTo>
                  <a:lnTo>
                    <a:pt x="18" y="200"/>
                  </a:lnTo>
                  <a:lnTo>
                    <a:pt x="18" y="156"/>
                  </a:lnTo>
                  <a:lnTo>
                    <a:pt x="25" y="114"/>
                  </a:lnTo>
                  <a:lnTo>
                    <a:pt x="40" y="73"/>
                  </a:lnTo>
                  <a:lnTo>
                    <a:pt x="51" y="58"/>
                  </a:lnTo>
                  <a:lnTo>
                    <a:pt x="61" y="45"/>
                  </a:lnTo>
                  <a:lnTo>
                    <a:pt x="72" y="36"/>
                  </a:lnTo>
                  <a:lnTo>
                    <a:pt x="85" y="28"/>
                  </a:lnTo>
                  <a:lnTo>
                    <a:pt x="96" y="25"/>
                  </a:lnTo>
                  <a:lnTo>
                    <a:pt x="105" y="23"/>
                  </a:lnTo>
                  <a:lnTo>
                    <a:pt x="114" y="23"/>
                  </a:lnTo>
                  <a:lnTo>
                    <a:pt x="121" y="25"/>
                  </a:lnTo>
                  <a:lnTo>
                    <a:pt x="126" y="28"/>
                  </a:lnTo>
                  <a:lnTo>
                    <a:pt x="128" y="31"/>
                  </a:lnTo>
                  <a:lnTo>
                    <a:pt x="130" y="34"/>
                  </a:lnTo>
                  <a:lnTo>
                    <a:pt x="128" y="37"/>
                  </a:lnTo>
                  <a:lnTo>
                    <a:pt x="125" y="34"/>
                  </a:lnTo>
                  <a:lnTo>
                    <a:pt x="119" y="33"/>
                  </a:lnTo>
                  <a:lnTo>
                    <a:pt x="114" y="34"/>
                  </a:lnTo>
                  <a:lnTo>
                    <a:pt x="108" y="36"/>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64" name="Freeform 52">
              <a:extLst>
                <a:ext uri="{FF2B5EF4-FFF2-40B4-BE49-F238E27FC236}">
                  <a16:creationId xmlns:a16="http://schemas.microsoft.com/office/drawing/2014/main" xmlns="" id="{32571087-E24D-48E0-A83D-F4D05CA72285}"/>
                </a:ext>
              </a:extLst>
            </p:cNvPr>
            <p:cNvSpPr>
              <a:spLocks/>
            </p:cNvSpPr>
            <p:nvPr/>
          </p:nvSpPr>
          <p:spPr bwMode="auto">
            <a:xfrm>
              <a:off x="1927" y="7002"/>
              <a:ext cx="302" cy="71"/>
            </a:xfrm>
            <a:custGeom>
              <a:avLst/>
              <a:gdLst>
                <a:gd name="T0" fmla="*/ 29 w 303"/>
                <a:gd name="T1" fmla="*/ 12 h 139"/>
                <a:gd name="T2" fmla="*/ 34 w 303"/>
                <a:gd name="T3" fmla="*/ 8 h 139"/>
                <a:gd name="T4" fmla="*/ 34 w 303"/>
                <a:gd name="T5" fmla="*/ 3 h 139"/>
                <a:gd name="T6" fmla="*/ 27 w 303"/>
                <a:gd name="T7" fmla="*/ 0 h 139"/>
                <a:gd name="T8" fmla="*/ 15 w 303"/>
                <a:gd name="T9" fmla="*/ 1 h 139"/>
                <a:gd name="T10" fmla="*/ 2 w 303"/>
                <a:gd name="T11" fmla="*/ 9 h 139"/>
                <a:gd name="T12" fmla="*/ 0 w 303"/>
                <a:gd name="T13" fmla="*/ 20 h 139"/>
                <a:gd name="T14" fmla="*/ 6 w 303"/>
                <a:gd name="T15" fmla="*/ 33 h 139"/>
                <a:gd name="T16" fmla="*/ 15 w 303"/>
                <a:gd name="T17" fmla="*/ 43 h 139"/>
                <a:gd name="T18" fmla="*/ 22 w 303"/>
                <a:gd name="T19" fmla="*/ 48 h 139"/>
                <a:gd name="T20" fmla="*/ 34 w 303"/>
                <a:gd name="T21" fmla="*/ 51 h 139"/>
                <a:gd name="T22" fmla="*/ 49 w 303"/>
                <a:gd name="T23" fmla="*/ 56 h 139"/>
                <a:gd name="T24" fmla="*/ 69 w 303"/>
                <a:gd name="T25" fmla="*/ 61 h 139"/>
                <a:gd name="T26" fmla="*/ 88 w 303"/>
                <a:gd name="T27" fmla="*/ 65 h 139"/>
                <a:gd name="T28" fmla="*/ 110 w 303"/>
                <a:gd name="T29" fmla="*/ 67 h 139"/>
                <a:gd name="T30" fmla="*/ 132 w 303"/>
                <a:gd name="T31" fmla="*/ 69 h 139"/>
                <a:gd name="T32" fmla="*/ 153 w 303"/>
                <a:gd name="T33" fmla="*/ 69 h 139"/>
                <a:gd name="T34" fmla="*/ 179 w 303"/>
                <a:gd name="T35" fmla="*/ 68 h 139"/>
                <a:gd name="T36" fmla="*/ 202 w 303"/>
                <a:gd name="T37" fmla="*/ 65 h 139"/>
                <a:gd name="T38" fmla="*/ 224 w 303"/>
                <a:gd name="T39" fmla="*/ 60 h 139"/>
                <a:gd name="T40" fmla="*/ 244 w 303"/>
                <a:gd name="T41" fmla="*/ 55 h 139"/>
                <a:gd name="T42" fmla="*/ 260 w 303"/>
                <a:gd name="T43" fmla="*/ 49 h 139"/>
                <a:gd name="T44" fmla="*/ 276 w 303"/>
                <a:gd name="T45" fmla="*/ 43 h 139"/>
                <a:gd name="T46" fmla="*/ 290 w 303"/>
                <a:gd name="T47" fmla="*/ 37 h 139"/>
                <a:gd name="T48" fmla="*/ 301 w 303"/>
                <a:gd name="T49" fmla="*/ 30 h 139"/>
                <a:gd name="T50" fmla="*/ 303 w 303"/>
                <a:gd name="T51" fmla="*/ 28 h 139"/>
                <a:gd name="T52" fmla="*/ 303 w 303"/>
                <a:gd name="T53" fmla="*/ 24 h 139"/>
                <a:gd name="T54" fmla="*/ 299 w 303"/>
                <a:gd name="T55" fmla="*/ 23 h 139"/>
                <a:gd name="T56" fmla="*/ 290 w 303"/>
                <a:gd name="T57" fmla="*/ 25 h 139"/>
                <a:gd name="T58" fmla="*/ 283 w 303"/>
                <a:gd name="T59" fmla="*/ 29 h 139"/>
                <a:gd name="T60" fmla="*/ 272 w 303"/>
                <a:gd name="T61" fmla="*/ 34 h 139"/>
                <a:gd name="T62" fmla="*/ 256 w 303"/>
                <a:gd name="T63" fmla="*/ 41 h 139"/>
                <a:gd name="T64" fmla="*/ 238 w 303"/>
                <a:gd name="T65" fmla="*/ 48 h 139"/>
                <a:gd name="T66" fmla="*/ 215 w 303"/>
                <a:gd name="T67" fmla="*/ 54 h 139"/>
                <a:gd name="T68" fmla="*/ 188 w 303"/>
                <a:gd name="T69" fmla="*/ 58 h 139"/>
                <a:gd name="T70" fmla="*/ 159 w 303"/>
                <a:gd name="T71" fmla="*/ 62 h 139"/>
                <a:gd name="T72" fmla="*/ 125 w 303"/>
                <a:gd name="T73" fmla="*/ 61 h 139"/>
                <a:gd name="T74" fmla="*/ 92 w 303"/>
                <a:gd name="T75" fmla="*/ 57 h 139"/>
                <a:gd name="T76" fmla="*/ 69 w 303"/>
                <a:gd name="T77" fmla="*/ 51 h 139"/>
                <a:gd name="T78" fmla="*/ 49 w 303"/>
                <a:gd name="T79" fmla="*/ 44 h 139"/>
                <a:gd name="T80" fmla="*/ 36 w 303"/>
                <a:gd name="T81" fmla="*/ 37 h 139"/>
                <a:gd name="T82" fmla="*/ 27 w 303"/>
                <a:gd name="T83" fmla="*/ 29 h 139"/>
                <a:gd name="T84" fmla="*/ 24 w 303"/>
                <a:gd name="T85" fmla="*/ 22 h 139"/>
                <a:gd name="T86" fmla="*/ 25 w 303"/>
                <a:gd name="T87" fmla="*/ 16 h 139"/>
                <a:gd name="T88" fmla="*/ 29 w 303"/>
                <a:gd name="T89" fmla="*/ 12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3" h="139">
                  <a:moveTo>
                    <a:pt x="29" y="24"/>
                  </a:moveTo>
                  <a:lnTo>
                    <a:pt x="34" y="16"/>
                  </a:lnTo>
                  <a:lnTo>
                    <a:pt x="34" y="7"/>
                  </a:lnTo>
                  <a:lnTo>
                    <a:pt x="27" y="0"/>
                  </a:lnTo>
                  <a:lnTo>
                    <a:pt x="15" y="3"/>
                  </a:lnTo>
                  <a:lnTo>
                    <a:pt x="2" y="19"/>
                  </a:lnTo>
                  <a:lnTo>
                    <a:pt x="0" y="41"/>
                  </a:lnTo>
                  <a:lnTo>
                    <a:pt x="6" y="66"/>
                  </a:lnTo>
                  <a:lnTo>
                    <a:pt x="15" y="86"/>
                  </a:lnTo>
                  <a:lnTo>
                    <a:pt x="22" y="96"/>
                  </a:lnTo>
                  <a:lnTo>
                    <a:pt x="34" y="103"/>
                  </a:lnTo>
                  <a:lnTo>
                    <a:pt x="49" y="113"/>
                  </a:lnTo>
                  <a:lnTo>
                    <a:pt x="69" y="122"/>
                  </a:lnTo>
                  <a:lnTo>
                    <a:pt x="88" y="130"/>
                  </a:lnTo>
                  <a:lnTo>
                    <a:pt x="110" y="135"/>
                  </a:lnTo>
                  <a:lnTo>
                    <a:pt x="132" y="139"/>
                  </a:lnTo>
                  <a:lnTo>
                    <a:pt x="153" y="139"/>
                  </a:lnTo>
                  <a:lnTo>
                    <a:pt x="179" y="136"/>
                  </a:lnTo>
                  <a:lnTo>
                    <a:pt x="202" y="130"/>
                  </a:lnTo>
                  <a:lnTo>
                    <a:pt x="224" y="121"/>
                  </a:lnTo>
                  <a:lnTo>
                    <a:pt x="244" y="110"/>
                  </a:lnTo>
                  <a:lnTo>
                    <a:pt x="260" y="99"/>
                  </a:lnTo>
                  <a:lnTo>
                    <a:pt x="276" y="86"/>
                  </a:lnTo>
                  <a:lnTo>
                    <a:pt x="290" y="74"/>
                  </a:lnTo>
                  <a:lnTo>
                    <a:pt x="301" y="61"/>
                  </a:lnTo>
                  <a:lnTo>
                    <a:pt x="303" y="57"/>
                  </a:lnTo>
                  <a:lnTo>
                    <a:pt x="303" y="49"/>
                  </a:lnTo>
                  <a:lnTo>
                    <a:pt x="299" y="46"/>
                  </a:lnTo>
                  <a:lnTo>
                    <a:pt x="290" y="50"/>
                  </a:lnTo>
                  <a:lnTo>
                    <a:pt x="283" y="58"/>
                  </a:lnTo>
                  <a:lnTo>
                    <a:pt x="272" y="69"/>
                  </a:lnTo>
                  <a:lnTo>
                    <a:pt x="256" y="82"/>
                  </a:lnTo>
                  <a:lnTo>
                    <a:pt x="238" y="96"/>
                  </a:lnTo>
                  <a:lnTo>
                    <a:pt x="215" y="108"/>
                  </a:lnTo>
                  <a:lnTo>
                    <a:pt x="188" y="117"/>
                  </a:lnTo>
                  <a:lnTo>
                    <a:pt x="159" y="124"/>
                  </a:lnTo>
                  <a:lnTo>
                    <a:pt x="125" y="122"/>
                  </a:lnTo>
                  <a:lnTo>
                    <a:pt x="92" y="114"/>
                  </a:lnTo>
                  <a:lnTo>
                    <a:pt x="69" y="103"/>
                  </a:lnTo>
                  <a:lnTo>
                    <a:pt x="49" y="89"/>
                  </a:lnTo>
                  <a:lnTo>
                    <a:pt x="36" y="74"/>
                  </a:lnTo>
                  <a:lnTo>
                    <a:pt x="27" y="58"/>
                  </a:lnTo>
                  <a:lnTo>
                    <a:pt x="24" y="44"/>
                  </a:lnTo>
                  <a:lnTo>
                    <a:pt x="25" y="32"/>
                  </a:lnTo>
                  <a:lnTo>
                    <a:pt x="29" y="2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65" name="Freeform 53">
              <a:extLst>
                <a:ext uri="{FF2B5EF4-FFF2-40B4-BE49-F238E27FC236}">
                  <a16:creationId xmlns:a16="http://schemas.microsoft.com/office/drawing/2014/main" xmlns="" id="{A54CBB64-F3E6-43B9-8B58-1A2AD6B066E4}"/>
                </a:ext>
              </a:extLst>
            </p:cNvPr>
            <p:cNvSpPr>
              <a:spLocks/>
            </p:cNvSpPr>
            <p:nvPr/>
          </p:nvSpPr>
          <p:spPr bwMode="auto">
            <a:xfrm>
              <a:off x="2156" y="6831"/>
              <a:ext cx="563" cy="242"/>
            </a:xfrm>
            <a:custGeom>
              <a:avLst/>
              <a:gdLst>
                <a:gd name="T0" fmla="*/ 242 w 562"/>
                <a:gd name="T1" fmla="*/ 140 h 489"/>
                <a:gd name="T2" fmla="*/ 220 w 562"/>
                <a:gd name="T3" fmla="*/ 131 h 489"/>
                <a:gd name="T4" fmla="*/ 195 w 562"/>
                <a:gd name="T5" fmla="*/ 122 h 489"/>
                <a:gd name="T6" fmla="*/ 168 w 562"/>
                <a:gd name="T7" fmla="*/ 114 h 489"/>
                <a:gd name="T8" fmla="*/ 139 w 562"/>
                <a:gd name="T9" fmla="*/ 106 h 489"/>
                <a:gd name="T10" fmla="*/ 106 w 562"/>
                <a:gd name="T11" fmla="*/ 99 h 489"/>
                <a:gd name="T12" fmla="*/ 72 w 562"/>
                <a:gd name="T13" fmla="*/ 94 h 489"/>
                <a:gd name="T14" fmla="*/ 38 w 562"/>
                <a:gd name="T15" fmla="*/ 90 h 489"/>
                <a:gd name="T16" fmla="*/ 0 w 562"/>
                <a:gd name="T17" fmla="*/ 87 h 489"/>
                <a:gd name="T18" fmla="*/ 0 w 562"/>
                <a:gd name="T19" fmla="*/ 0 h 489"/>
                <a:gd name="T20" fmla="*/ 51 w 562"/>
                <a:gd name="T21" fmla="*/ 0 h 489"/>
                <a:gd name="T22" fmla="*/ 51 w 562"/>
                <a:gd name="T23" fmla="*/ 65 h 489"/>
                <a:gd name="T24" fmla="*/ 88 w 562"/>
                <a:gd name="T25" fmla="*/ 70 h 489"/>
                <a:gd name="T26" fmla="*/ 124 w 562"/>
                <a:gd name="T27" fmla="*/ 76 h 489"/>
                <a:gd name="T28" fmla="*/ 157 w 562"/>
                <a:gd name="T29" fmla="*/ 83 h 489"/>
                <a:gd name="T30" fmla="*/ 186 w 562"/>
                <a:gd name="T31" fmla="*/ 90 h 489"/>
                <a:gd name="T32" fmla="*/ 213 w 562"/>
                <a:gd name="T33" fmla="*/ 97 h 489"/>
                <a:gd name="T34" fmla="*/ 238 w 562"/>
                <a:gd name="T35" fmla="*/ 104 h 489"/>
                <a:gd name="T36" fmla="*/ 263 w 562"/>
                <a:gd name="T37" fmla="*/ 113 h 489"/>
                <a:gd name="T38" fmla="*/ 285 w 562"/>
                <a:gd name="T39" fmla="*/ 121 h 489"/>
                <a:gd name="T40" fmla="*/ 303 w 562"/>
                <a:gd name="T41" fmla="*/ 130 h 489"/>
                <a:gd name="T42" fmla="*/ 321 w 562"/>
                <a:gd name="T43" fmla="*/ 140 h 489"/>
                <a:gd name="T44" fmla="*/ 339 w 562"/>
                <a:gd name="T45" fmla="*/ 151 h 489"/>
                <a:gd name="T46" fmla="*/ 357 w 562"/>
                <a:gd name="T47" fmla="*/ 163 h 489"/>
                <a:gd name="T48" fmla="*/ 373 w 562"/>
                <a:gd name="T49" fmla="*/ 176 h 489"/>
                <a:gd name="T50" fmla="*/ 388 w 562"/>
                <a:gd name="T51" fmla="*/ 190 h 489"/>
                <a:gd name="T52" fmla="*/ 402 w 562"/>
                <a:gd name="T53" fmla="*/ 205 h 489"/>
                <a:gd name="T54" fmla="*/ 413 w 562"/>
                <a:gd name="T55" fmla="*/ 222 h 489"/>
                <a:gd name="T56" fmla="*/ 562 w 562"/>
                <a:gd name="T57" fmla="*/ 222 h 489"/>
                <a:gd name="T58" fmla="*/ 562 w 562"/>
                <a:gd name="T59" fmla="*/ 244 h 489"/>
                <a:gd name="T60" fmla="*/ 361 w 562"/>
                <a:gd name="T61" fmla="*/ 244 h 489"/>
                <a:gd name="T62" fmla="*/ 355 w 562"/>
                <a:gd name="T63" fmla="*/ 228 h 489"/>
                <a:gd name="T64" fmla="*/ 346 w 562"/>
                <a:gd name="T65" fmla="*/ 212 h 489"/>
                <a:gd name="T66" fmla="*/ 334 w 562"/>
                <a:gd name="T67" fmla="*/ 197 h 489"/>
                <a:gd name="T68" fmla="*/ 317 w 562"/>
                <a:gd name="T69" fmla="*/ 184 h 489"/>
                <a:gd name="T70" fmla="*/ 301 w 562"/>
                <a:gd name="T71" fmla="*/ 172 h 489"/>
                <a:gd name="T72" fmla="*/ 281 w 562"/>
                <a:gd name="T73" fmla="*/ 160 h 489"/>
                <a:gd name="T74" fmla="*/ 261 w 562"/>
                <a:gd name="T75" fmla="*/ 149 h 489"/>
                <a:gd name="T76" fmla="*/ 242 w 562"/>
                <a:gd name="T77" fmla="*/ 140 h 4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62" h="489">
                  <a:moveTo>
                    <a:pt x="242" y="280"/>
                  </a:moveTo>
                  <a:lnTo>
                    <a:pt x="220" y="263"/>
                  </a:lnTo>
                  <a:lnTo>
                    <a:pt x="195" y="244"/>
                  </a:lnTo>
                  <a:lnTo>
                    <a:pt x="168" y="228"/>
                  </a:lnTo>
                  <a:lnTo>
                    <a:pt x="139" y="213"/>
                  </a:lnTo>
                  <a:lnTo>
                    <a:pt x="106" y="199"/>
                  </a:lnTo>
                  <a:lnTo>
                    <a:pt x="72" y="188"/>
                  </a:lnTo>
                  <a:lnTo>
                    <a:pt x="38" y="180"/>
                  </a:lnTo>
                  <a:lnTo>
                    <a:pt x="0" y="175"/>
                  </a:lnTo>
                  <a:lnTo>
                    <a:pt x="0" y="0"/>
                  </a:lnTo>
                  <a:lnTo>
                    <a:pt x="51" y="0"/>
                  </a:lnTo>
                  <a:lnTo>
                    <a:pt x="51" y="131"/>
                  </a:lnTo>
                  <a:lnTo>
                    <a:pt x="88" y="141"/>
                  </a:lnTo>
                  <a:lnTo>
                    <a:pt x="124" y="152"/>
                  </a:lnTo>
                  <a:lnTo>
                    <a:pt x="157" y="166"/>
                  </a:lnTo>
                  <a:lnTo>
                    <a:pt x="186" y="180"/>
                  </a:lnTo>
                  <a:lnTo>
                    <a:pt x="213" y="194"/>
                  </a:lnTo>
                  <a:lnTo>
                    <a:pt x="238" y="209"/>
                  </a:lnTo>
                  <a:lnTo>
                    <a:pt x="263" y="227"/>
                  </a:lnTo>
                  <a:lnTo>
                    <a:pt x="285" y="242"/>
                  </a:lnTo>
                  <a:lnTo>
                    <a:pt x="303" y="261"/>
                  </a:lnTo>
                  <a:lnTo>
                    <a:pt x="321" y="281"/>
                  </a:lnTo>
                  <a:lnTo>
                    <a:pt x="339" y="303"/>
                  </a:lnTo>
                  <a:lnTo>
                    <a:pt x="357" y="327"/>
                  </a:lnTo>
                  <a:lnTo>
                    <a:pt x="373" y="353"/>
                  </a:lnTo>
                  <a:lnTo>
                    <a:pt x="388" y="381"/>
                  </a:lnTo>
                  <a:lnTo>
                    <a:pt x="402" y="411"/>
                  </a:lnTo>
                  <a:lnTo>
                    <a:pt x="413" y="445"/>
                  </a:lnTo>
                  <a:lnTo>
                    <a:pt x="562" y="445"/>
                  </a:lnTo>
                  <a:lnTo>
                    <a:pt x="562" y="489"/>
                  </a:lnTo>
                  <a:lnTo>
                    <a:pt x="361" y="489"/>
                  </a:lnTo>
                  <a:lnTo>
                    <a:pt x="355" y="456"/>
                  </a:lnTo>
                  <a:lnTo>
                    <a:pt x="346" y="425"/>
                  </a:lnTo>
                  <a:lnTo>
                    <a:pt x="334" y="395"/>
                  </a:lnTo>
                  <a:lnTo>
                    <a:pt x="317" y="369"/>
                  </a:lnTo>
                  <a:lnTo>
                    <a:pt x="301" y="344"/>
                  </a:lnTo>
                  <a:lnTo>
                    <a:pt x="281" y="320"/>
                  </a:lnTo>
                  <a:lnTo>
                    <a:pt x="261" y="298"/>
                  </a:lnTo>
                  <a:lnTo>
                    <a:pt x="242" y="28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66" name="Freeform 54">
              <a:extLst>
                <a:ext uri="{FF2B5EF4-FFF2-40B4-BE49-F238E27FC236}">
                  <a16:creationId xmlns:a16="http://schemas.microsoft.com/office/drawing/2014/main" xmlns="" id="{939898F6-7F3C-4DC6-9C68-D41FC1208706}"/>
                </a:ext>
              </a:extLst>
            </p:cNvPr>
            <p:cNvSpPr>
              <a:spLocks/>
            </p:cNvSpPr>
            <p:nvPr/>
          </p:nvSpPr>
          <p:spPr bwMode="auto">
            <a:xfrm>
              <a:off x="1997" y="6831"/>
              <a:ext cx="722" cy="314"/>
            </a:xfrm>
            <a:custGeom>
              <a:avLst/>
              <a:gdLst>
                <a:gd name="T0" fmla="*/ 382 w 722"/>
                <a:gd name="T1" fmla="*/ 304 h 628"/>
                <a:gd name="T2" fmla="*/ 384 w 722"/>
                <a:gd name="T3" fmla="*/ 288 h 628"/>
                <a:gd name="T4" fmla="*/ 380 w 722"/>
                <a:gd name="T5" fmla="*/ 272 h 628"/>
                <a:gd name="T6" fmla="*/ 375 w 722"/>
                <a:gd name="T7" fmla="*/ 255 h 628"/>
                <a:gd name="T8" fmla="*/ 366 w 722"/>
                <a:gd name="T9" fmla="*/ 240 h 628"/>
                <a:gd name="T10" fmla="*/ 351 w 722"/>
                <a:gd name="T11" fmla="*/ 224 h 628"/>
                <a:gd name="T12" fmla="*/ 335 w 722"/>
                <a:gd name="T13" fmla="*/ 210 h 628"/>
                <a:gd name="T14" fmla="*/ 315 w 722"/>
                <a:gd name="T15" fmla="*/ 197 h 628"/>
                <a:gd name="T16" fmla="*/ 293 w 722"/>
                <a:gd name="T17" fmla="*/ 186 h 628"/>
                <a:gd name="T18" fmla="*/ 268 w 722"/>
                <a:gd name="T19" fmla="*/ 177 h 628"/>
                <a:gd name="T20" fmla="*/ 238 w 722"/>
                <a:gd name="T21" fmla="*/ 168 h 628"/>
                <a:gd name="T22" fmla="*/ 205 w 722"/>
                <a:gd name="T23" fmla="*/ 161 h 628"/>
                <a:gd name="T24" fmla="*/ 169 w 722"/>
                <a:gd name="T25" fmla="*/ 155 h 628"/>
                <a:gd name="T26" fmla="*/ 133 w 722"/>
                <a:gd name="T27" fmla="*/ 151 h 628"/>
                <a:gd name="T28" fmla="*/ 95 w 722"/>
                <a:gd name="T29" fmla="*/ 148 h 628"/>
                <a:gd name="T30" fmla="*/ 57 w 722"/>
                <a:gd name="T31" fmla="*/ 147 h 628"/>
                <a:gd name="T32" fmla="*/ 21 w 722"/>
                <a:gd name="T33" fmla="*/ 148 h 628"/>
                <a:gd name="T34" fmla="*/ 0 w 722"/>
                <a:gd name="T35" fmla="*/ 148 h 628"/>
                <a:gd name="T36" fmla="*/ 0 w 722"/>
                <a:gd name="T37" fmla="*/ 0 h 628"/>
                <a:gd name="T38" fmla="*/ 21 w 722"/>
                <a:gd name="T39" fmla="*/ 0 h 628"/>
                <a:gd name="T40" fmla="*/ 21 w 722"/>
                <a:gd name="T41" fmla="*/ 137 h 628"/>
                <a:gd name="T42" fmla="*/ 59 w 722"/>
                <a:gd name="T43" fmla="*/ 136 h 628"/>
                <a:gd name="T44" fmla="*/ 99 w 722"/>
                <a:gd name="T45" fmla="*/ 138 h 628"/>
                <a:gd name="T46" fmla="*/ 138 w 722"/>
                <a:gd name="T47" fmla="*/ 141 h 628"/>
                <a:gd name="T48" fmla="*/ 178 w 722"/>
                <a:gd name="T49" fmla="*/ 147 h 628"/>
                <a:gd name="T50" fmla="*/ 214 w 722"/>
                <a:gd name="T51" fmla="*/ 153 h 628"/>
                <a:gd name="T52" fmla="*/ 248 w 722"/>
                <a:gd name="T53" fmla="*/ 160 h 628"/>
                <a:gd name="T54" fmla="*/ 281 w 722"/>
                <a:gd name="T55" fmla="*/ 169 h 628"/>
                <a:gd name="T56" fmla="*/ 308 w 722"/>
                <a:gd name="T57" fmla="*/ 179 h 628"/>
                <a:gd name="T58" fmla="*/ 331 w 722"/>
                <a:gd name="T59" fmla="*/ 191 h 628"/>
                <a:gd name="T60" fmla="*/ 353 w 722"/>
                <a:gd name="T61" fmla="*/ 205 h 628"/>
                <a:gd name="T62" fmla="*/ 371 w 722"/>
                <a:gd name="T63" fmla="*/ 219 h 628"/>
                <a:gd name="T64" fmla="*/ 385 w 722"/>
                <a:gd name="T65" fmla="*/ 236 h 628"/>
                <a:gd name="T66" fmla="*/ 398 w 722"/>
                <a:gd name="T67" fmla="*/ 253 h 628"/>
                <a:gd name="T68" fmla="*/ 405 w 722"/>
                <a:gd name="T69" fmla="*/ 270 h 628"/>
                <a:gd name="T70" fmla="*/ 409 w 722"/>
                <a:gd name="T71" fmla="*/ 287 h 628"/>
                <a:gd name="T72" fmla="*/ 407 w 722"/>
                <a:gd name="T73" fmla="*/ 304 h 628"/>
                <a:gd name="T74" fmla="*/ 722 w 722"/>
                <a:gd name="T75" fmla="*/ 304 h 628"/>
                <a:gd name="T76" fmla="*/ 722 w 722"/>
                <a:gd name="T77" fmla="*/ 313 h 628"/>
                <a:gd name="T78" fmla="*/ 382 w 722"/>
                <a:gd name="T79" fmla="*/ 313 h 628"/>
                <a:gd name="T80" fmla="*/ 382 w 722"/>
                <a:gd name="T81" fmla="*/ 304 h 6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22" h="628">
                  <a:moveTo>
                    <a:pt x="382" y="609"/>
                  </a:moveTo>
                  <a:lnTo>
                    <a:pt x="384" y="578"/>
                  </a:lnTo>
                  <a:lnTo>
                    <a:pt x="380" y="545"/>
                  </a:lnTo>
                  <a:lnTo>
                    <a:pt x="375" y="512"/>
                  </a:lnTo>
                  <a:lnTo>
                    <a:pt x="366" y="481"/>
                  </a:lnTo>
                  <a:lnTo>
                    <a:pt x="351" y="450"/>
                  </a:lnTo>
                  <a:lnTo>
                    <a:pt x="335" y="422"/>
                  </a:lnTo>
                  <a:lnTo>
                    <a:pt x="315" y="395"/>
                  </a:lnTo>
                  <a:lnTo>
                    <a:pt x="293" y="373"/>
                  </a:lnTo>
                  <a:lnTo>
                    <a:pt x="268" y="355"/>
                  </a:lnTo>
                  <a:lnTo>
                    <a:pt x="238" y="337"/>
                  </a:lnTo>
                  <a:lnTo>
                    <a:pt x="205" y="323"/>
                  </a:lnTo>
                  <a:lnTo>
                    <a:pt x="169" y="311"/>
                  </a:lnTo>
                  <a:lnTo>
                    <a:pt x="133" y="303"/>
                  </a:lnTo>
                  <a:lnTo>
                    <a:pt x="95" y="297"/>
                  </a:lnTo>
                  <a:lnTo>
                    <a:pt x="57" y="295"/>
                  </a:lnTo>
                  <a:lnTo>
                    <a:pt x="21" y="297"/>
                  </a:lnTo>
                  <a:lnTo>
                    <a:pt x="0" y="297"/>
                  </a:lnTo>
                  <a:lnTo>
                    <a:pt x="0" y="0"/>
                  </a:lnTo>
                  <a:lnTo>
                    <a:pt x="21" y="0"/>
                  </a:lnTo>
                  <a:lnTo>
                    <a:pt x="21" y="275"/>
                  </a:lnTo>
                  <a:lnTo>
                    <a:pt x="59" y="273"/>
                  </a:lnTo>
                  <a:lnTo>
                    <a:pt x="99" y="277"/>
                  </a:lnTo>
                  <a:lnTo>
                    <a:pt x="138" y="283"/>
                  </a:lnTo>
                  <a:lnTo>
                    <a:pt x="178" y="294"/>
                  </a:lnTo>
                  <a:lnTo>
                    <a:pt x="214" y="306"/>
                  </a:lnTo>
                  <a:lnTo>
                    <a:pt x="248" y="322"/>
                  </a:lnTo>
                  <a:lnTo>
                    <a:pt x="281" y="339"/>
                  </a:lnTo>
                  <a:lnTo>
                    <a:pt x="308" y="359"/>
                  </a:lnTo>
                  <a:lnTo>
                    <a:pt x="331" y="383"/>
                  </a:lnTo>
                  <a:lnTo>
                    <a:pt x="353" y="411"/>
                  </a:lnTo>
                  <a:lnTo>
                    <a:pt x="371" y="440"/>
                  </a:lnTo>
                  <a:lnTo>
                    <a:pt x="385" y="473"/>
                  </a:lnTo>
                  <a:lnTo>
                    <a:pt x="398" y="508"/>
                  </a:lnTo>
                  <a:lnTo>
                    <a:pt x="405" y="542"/>
                  </a:lnTo>
                  <a:lnTo>
                    <a:pt x="409" y="576"/>
                  </a:lnTo>
                  <a:lnTo>
                    <a:pt x="407" y="609"/>
                  </a:lnTo>
                  <a:lnTo>
                    <a:pt x="722" y="609"/>
                  </a:lnTo>
                  <a:lnTo>
                    <a:pt x="722" y="628"/>
                  </a:lnTo>
                  <a:lnTo>
                    <a:pt x="382" y="628"/>
                  </a:lnTo>
                  <a:lnTo>
                    <a:pt x="382" y="60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67" name="Freeform 55">
              <a:extLst>
                <a:ext uri="{FF2B5EF4-FFF2-40B4-BE49-F238E27FC236}">
                  <a16:creationId xmlns:a16="http://schemas.microsoft.com/office/drawing/2014/main" xmlns="" id="{2E00A42C-B004-49A3-9B71-D53CC51241CC}"/>
                </a:ext>
              </a:extLst>
            </p:cNvPr>
            <p:cNvSpPr>
              <a:spLocks/>
            </p:cNvSpPr>
            <p:nvPr/>
          </p:nvSpPr>
          <p:spPr bwMode="auto">
            <a:xfrm>
              <a:off x="2235" y="6831"/>
              <a:ext cx="484" cy="209"/>
            </a:xfrm>
            <a:custGeom>
              <a:avLst/>
              <a:gdLst>
                <a:gd name="T0" fmla="*/ 222 w 483"/>
                <a:gd name="T1" fmla="*/ 107 h 420"/>
                <a:gd name="T2" fmla="*/ 206 w 483"/>
                <a:gd name="T3" fmla="*/ 101 h 420"/>
                <a:gd name="T4" fmla="*/ 186 w 483"/>
                <a:gd name="T5" fmla="*/ 94 h 420"/>
                <a:gd name="T6" fmla="*/ 163 w 483"/>
                <a:gd name="T7" fmla="*/ 85 h 420"/>
                <a:gd name="T8" fmla="*/ 136 w 483"/>
                <a:gd name="T9" fmla="*/ 78 h 420"/>
                <a:gd name="T10" fmla="*/ 107 w 483"/>
                <a:gd name="T11" fmla="*/ 71 h 420"/>
                <a:gd name="T12" fmla="*/ 78 w 483"/>
                <a:gd name="T13" fmla="*/ 64 h 420"/>
                <a:gd name="T14" fmla="*/ 47 w 483"/>
                <a:gd name="T15" fmla="*/ 59 h 420"/>
                <a:gd name="T16" fmla="*/ 18 w 483"/>
                <a:gd name="T17" fmla="*/ 56 h 420"/>
                <a:gd name="T18" fmla="*/ 18 w 483"/>
                <a:gd name="T19" fmla="*/ 56 h 420"/>
                <a:gd name="T20" fmla="*/ 0 w 483"/>
                <a:gd name="T21" fmla="*/ 56 h 420"/>
                <a:gd name="T22" fmla="*/ 0 w 483"/>
                <a:gd name="T23" fmla="*/ 0 h 420"/>
                <a:gd name="T24" fmla="*/ 22 w 483"/>
                <a:gd name="T25" fmla="*/ 0 h 420"/>
                <a:gd name="T26" fmla="*/ 22 w 483"/>
                <a:gd name="T27" fmla="*/ 48 h 420"/>
                <a:gd name="T28" fmla="*/ 53 w 483"/>
                <a:gd name="T29" fmla="*/ 51 h 420"/>
                <a:gd name="T30" fmla="*/ 85 w 483"/>
                <a:gd name="T31" fmla="*/ 56 h 420"/>
                <a:gd name="T32" fmla="*/ 116 w 483"/>
                <a:gd name="T33" fmla="*/ 63 h 420"/>
                <a:gd name="T34" fmla="*/ 146 w 483"/>
                <a:gd name="T35" fmla="*/ 71 h 420"/>
                <a:gd name="T36" fmla="*/ 173 w 483"/>
                <a:gd name="T37" fmla="*/ 78 h 420"/>
                <a:gd name="T38" fmla="*/ 199 w 483"/>
                <a:gd name="T39" fmla="*/ 87 h 420"/>
                <a:gd name="T40" fmla="*/ 220 w 483"/>
                <a:gd name="T41" fmla="*/ 95 h 420"/>
                <a:gd name="T42" fmla="*/ 237 w 483"/>
                <a:gd name="T43" fmla="*/ 101 h 420"/>
                <a:gd name="T44" fmla="*/ 253 w 483"/>
                <a:gd name="T45" fmla="*/ 107 h 420"/>
                <a:gd name="T46" fmla="*/ 267 w 483"/>
                <a:gd name="T47" fmla="*/ 114 h 420"/>
                <a:gd name="T48" fmla="*/ 285 w 483"/>
                <a:gd name="T49" fmla="*/ 124 h 420"/>
                <a:gd name="T50" fmla="*/ 303 w 483"/>
                <a:gd name="T51" fmla="*/ 135 h 420"/>
                <a:gd name="T52" fmla="*/ 323 w 483"/>
                <a:gd name="T53" fmla="*/ 146 h 420"/>
                <a:gd name="T54" fmla="*/ 341 w 483"/>
                <a:gd name="T55" fmla="*/ 160 h 420"/>
                <a:gd name="T56" fmla="*/ 355 w 483"/>
                <a:gd name="T57" fmla="*/ 173 h 420"/>
                <a:gd name="T58" fmla="*/ 368 w 483"/>
                <a:gd name="T59" fmla="*/ 187 h 420"/>
                <a:gd name="T60" fmla="*/ 375 w 483"/>
                <a:gd name="T61" fmla="*/ 200 h 420"/>
                <a:gd name="T62" fmla="*/ 483 w 483"/>
                <a:gd name="T63" fmla="*/ 200 h 420"/>
                <a:gd name="T64" fmla="*/ 483 w 483"/>
                <a:gd name="T65" fmla="*/ 210 h 420"/>
                <a:gd name="T66" fmla="*/ 357 w 483"/>
                <a:gd name="T67" fmla="*/ 210 h 420"/>
                <a:gd name="T68" fmla="*/ 357 w 483"/>
                <a:gd name="T69" fmla="*/ 202 h 420"/>
                <a:gd name="T70" fmla="*/ 357 w 483"/>
                <a:gd name="T71" fmla="*/ 202 h 420"/>
                <a:gd name="T72" fmla="*/ 350 w 483"/>
                <a:gd name="T73" fmla="*/ 189 h 420"/>
                <a:gd name="T74" fmla="*/ 339 w 483"/>
                <a:gd name="T75" fmla="*/ 177 h 420"/>
                <a:gd name="T76" fmla="*/ 323 w 483"/>
                <a:gd name="T77" fmla="*/ 164 h 420"/>
                <a:gd name="T78" fmla="*/ 307 w 483"/>
                <a:gd name="T79" fmla="*/ 152 h 420"/>
                <a:gd name="T80" fmla="*/ 287 w 483"/>
                <a:gd name="T81" fmla="*/ 140 h 420"/>
                <a:gd name="T82" fmla="*/ 269 w 483"/>
                <a:gd name="T83" fmla="*/ 130 h 420"/>
                <a:gd name="T84" fmla="*/ 251 w 483"/>
                <a:gd name="T85" fmla="*/ 121 h 420"/>
                <a:gd name="T86" fmla="*/ 237 w 483"/>
                <a:gd name="T87" fmla="*/ 114 h 420"/>
                <a:gd name="T88" fmla="*/ 222 w 483"/>
                <a:gd name="T89" fmla="*/ 107 h 4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3" h="420">
                  <a:moveTo>
                    <a:pt x="222" y="214"/>
                  </a:moveTo>
                  <a:lnTo>
                    <a:pt x="206" y="202"/>
                  </a:lnTo>
                  <a:lnTo>
                    <a:pt x="186" y="188"/>
                  </a:lnTo>
                  <a:lnTo>
                    <a:pt x="163" y="170"/>
                  </a:lnTo>
                  <a:lnTo>
                    <a:pt x="136" y="155"/>
                  </a:lnTo>
                  <a:lnTo>
                    <a:pt x="107" y="141"/>
                  </a:lnTo>
                  <a:lnTo>
                    <a:pt x="78" y="127"/>
                  </a:lnTo>
                  <a:lnTo>
                    <a:pt x="47" y="117"/>
                  </a:lnTo>
                  <a:lnTo>
                    <a:pt x="18" y="111"/>
                  </a:lnTo>
                  <a:lnTo>
                    <a:pt x="0" y="111"/>
                  </a:lnTo>
                  <a:lnTo>
                    <a:pt x="0" y="0"/>
                  </a:lnTo>
                  <a:lnTo>
                    <a:pt x="22" y="0"/>
                  </a:lnTo>
                  <a:lnTo>
                    <a:pt x="22" y="95"/>
                  </a:lnTo>
                  <a:lnTo>
                    <a:pt x="53" y="102"/>
                  </a:lnTo>
                  <a:lnTo>
                    <a:pt x="85" y="111"/>
                  </a:lnTo>
                  <a:lnTo>
                    <a:pt x="116" y="125"/>
                  </a:lnTo>
                  <a:lnTo>
                    <a:pt x="146" y="141"/>
                  </a:lnTo>
                  <a:lnTo>
                    <a:pt x="173" y="156"/>
                  </a:lnTo>
                  <a:lnTo>
                    <a:pt x="199" y="174"/>
                  </a:lnTo>
                  <a:lnTo>
                    <a:pt x="220" y="189"/>
                  </a:lnTo>
                  <a:lnTo>
                    <a:pt x="237" y="202"/>
                  </a:lnTo>
                  <a:lnTo>
                    <a:pt x="253" y="214"/>
                  </a:lnTo>
                  <a:lnTo>
                    <a:pt x="267" y="228"/>
                  </a:lnTo>
                  <a:lnTo>
                    <a:pt x="285" y="247"/>
                  </a:lnTo>
                  <a:lnTo>
                    <a:pt x="303" y="269"/>
                  </a:lnTo>
                  <a:lnTo>
                    <a:pt x="323" y="292"/>
                  </a:lnTo>
                  <a:lnTo>
                    <a:pt x="341" y="319"/>
                  </a:lnTo>
                  <a:lnTo>
                    <a:pt x="355" y="345"/>
                  </a:lnTo>
                  <a:lnTo>
                    <a:pt x="368" y="373"/>
                  </a:lnTo>
                  <a:lnTo>
                    <a:pt x="375" y="400"/>
                  </a:lnTo>
                  <a:lnTo>
                    <a:pt x="483" y="400"/>
                  </a:lnTo>
                  <a:lnTo>
                    <a:pt x="483" y="420"/>
                  </a:lnTo>
                  <a:lnTo>
                    <a:pt x="357" y="420"/>
                  </a:lnTo>
                  <a:lnTo>
                    <a:pt x="357" y="403"/>
                  </a:lnTo>
                  <a:lnTo>
                    <a:pt x="350" y="378"/>
                  </a:lnTo>
                  <a:lnTo>
                    <a:pt x="339" y="353"/>
                  </a:lnTo>
                  <a:lnTo>
                    <a:pt x="323" y="328"/>
                  </a:lnTo>
                  <a:lnTo>
                    <a:pt x="307" y="303"/>
                  </a:lnTo>
                  <a:lnTo>
                    <a:pt x="287" y="280"/>
                  </a:lnTo>
                  <a:lnTo>
                    <a:pt x="269" y="259"/>
                  </a:lnTo>
                  <a:lnTo>
                    <a:pt x="251" y="242"/>
                  </a:lnTo>
                  <a:lnTo>
                    <a:pt x="237" y="228"/>
                  </a:lnTo>
                  <a:lnTo>
                    <a:pt x="222" y="21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68" name="Freeform 56">
              <a:extLst>
                <a:ext uri="{FF2B5EF4-FFF2-40B4-BE49-F238E27FC236}">
                  <a16:creationId xmlns:a16="http://schemas.microsoft.com/office/drawing/2014/main" xmlns="" id="{C25DEE7A-6503-46DB-AD20-9C1DF813B281}"/>
                </a:ext>
              </a:extLst>
            </p:cNvPr>
            <p:cNvSpPr>
              <a:spLocks/>
            </p:cNvSpPr>
            <p:nvPr/>
          </p:nvSpPr>
          <p:spPr bwMode="auto">
            <a:xfrm>
              <a:off x="2207" y="6831"/>
              <a:ext cx="512" cy="219"/>
            </a:xfrm>
            <a:custGeom>
              <a:avLst/>
              <a:gdLst>
                <a:gd name="T0" fmla="*/ 511 w 511"/>
                <a:gd name="T1" fmla="*/ 210 h 445"/>
                <a:gd name="T2" fmla="*/ 385 w 511"/>
                <a:gd name="T3" fmla="*/ 210 h 445"/>
                <a:gd name="T4" fmla="*/ 385 w 511"/>
                <a:gd name="T5" fmla="*/ 201 h 445"/>
                <a:gd name="T6" fmla="*/ 385 w 511"/>
                <a:gd name="T7" fmla="*/ 201 h 445"/>
                <a:gd name="T8" fmla="*/ 378 w 511"/>
                <a:gd name="T9" fmla="*/ 189 h 445"/>
                <a:gd name="T10" fmla="*/ 367 w 511"/>
                <a:gd name="T11" fmla="*/ 176 h 445"/>
                <a:gd name="T12" fmla="*/ 351 w 511"/>
                <a:gd name="T13" fmla="*/ 164 h 445"/>
                <a:gd name="T14" fmla="*/ 335 w 511"/>
                <a:gd name="T15" fmla="*/ 151 h 445"/>
                <a:gd name="T16" fmla="*/ 315 w 511"/>
                <a:gd name="T17" fmla="*/ 140 h 445"/>
                <a:gd name="T18" fmla="*/ 297 w 511"/>
                <a:gd name="T19" fmla="*/ 129 h 445"/>
                <a:gd name="T20" fmla="*/ 279 w 511"/>
                <a:gd name="T21" fmla="*/ 121 h 445"/>
                <a:gd name="T22" fmla="*/ 265 w 511"/>
                <a:gd name="T23" fmla="*/ 114 h 445"/>
                <a:gd name="T24" fmla="*/ 250 w 511"/>
                <a:gd name="T25" fmla="*/ 107 h 445"/>
                <a:gd name="T26" fmla="*/ 234 w 511"/>
                <a:gd name="T27" fmla="*/ 101 h 445"/>
                <a:gd name="T28" fmla="*/ 214 w 511"/>
                <a:gd name="T29" fmla="*/ 94 h 445"/>
                <a:gd name="T30" fmla="*/ 191 w 511"/>
                <a:gd name="T31" fmla="*/ 85 h 445"/>
                <a:gd name="T32" fmla="*/ 164 w 511"/>
                <a:gd name="T33" fmla="*/ 77 h 445"/>
                <a:gd name="T34" fmla="*/ 135 w 511"/>
                <a:gd name="T35" fmla="*/ 70 h 445"/>
                <a:gd name="T36" fmla="*/ 106 w 511"/>
                <a:gd name="T37" fmla="*/ 63 h 445"/>
                <a:gd name="T38" fmla="*/ 75 w 511"/>
                <a:gd name="T39" fmla="*/ 58 h 445"/>
                <a:gd name="T40" fmla="*/ 46 w 511"/>
                <a:gd name="T41" fmla="*/ 55 h 445"/>
                <a:gd name="T42" fmla="*/ 46 w 511"/>
                <a:gd name="T43" fmla="*/ 55 h 445"/>
                <a:gd name="T44" fmla="*/ 28 w 511"/>
                <a:gd name="T45" fmla="*/ 55 h 445"/>
                <a:gd name="T46" fmla="*/ 28 w 511"/>
                <a:gd name="T47" fmla="*/ 0 h 445"/>
                <a:gd name="T48" fmla="*/ 0 w 511"/>
                <a:gd name="T49" fmla="*/ 0 h 445"/>
                <a:gd name="T50" fmla="*/ 0 w 511"/>
                <a:gd name="T51" fmla="*/ 65 h 445"/>
                <a:gd name="T52" fmla="*/ 37 w 511"/>
                <a:gd name="T53" fmla="*/ 70 h 445"/>
                <a:gd name="T54" fmla="*/ 73 w 511"/>
                <a:gd name="T55" fmla="*/ 76 h 445"/>
                <a:gd name="T56" fmla="*/ 106 w 511"/>
                <a:gd name="T57" fmla="*/ 83 h 445"/>
                <a:gd name="T58" fmla="*/ 135 w 511"/>
                <a:gd name="T59" fmla="*/ 90 h 445"/>
                <a:gd name="T60" fmla="*/ 162 w 511"/>
                <a:gd name="T61" fmla="*/ 97 h 445"/>
                <a:gd name="T62" fmla="*/ 187 w 511"/>
                <a:gd name="T63" fmla="*/ 104 h 445"/>
                <a:gd name="T64" fmla="*/ 212 w 511"/>
                <a:gd name="T65" fmla="*/ 113 h 445"/>
                <a:gd name="T66" fmla="*/ 234 w 511"/>
                <a:gd name="T67" fmla="*/ 121 h 445"/>
                <a:gd name="T68" fmla="*/ 252 w 511"/>
                <a:gd name="T69" fmla="*/ 130 h 445"/>
                <a:gd name="T70" fmla="*/ 270 w 511"/>
                <a:gd name="T71" fmla="*/ 140 h 445"/>
                <a:gd name="T72" fmla="*/ 288 w 511"/>
                <a:gd name="T73" fmla="*/ 151 h 445"/>
                <a:gd name="T74" fmla="*/ 306 w 511"/>
                <a:gd name="T75" fmla="*/ 163 h 445"/>
                <a:gd name="T76" fmla="*/ 322 w 511"/>
                <a:gd name="T77" fmla="*/ 176 h 445"/>
                <a:gd name="T78" fmla="*/ 337 w 511"/>
                <a:gd name="T79" fmla="*/ 190 h 445"/>
                <a:gd name="T80" fmla="*/ 351 w 511"/>
                <a:gd name="T81" fmla="*/ 205 h 445"/>
                <a:gd name="T82" fmla="*/ 362 w 511"/>
                <a:gd name="T83" fmla="*/ 222 h 445"/>
                <a:gd name="T84" fmla="*/ 511 w 511"/>
                <a:gd name="T85" fmla="*/ 222 h 445"/>
                <a:gd name="T86" fmla="*/ 511 w 511"/>
                <a:gd name="T87" fmla="*/ 210 h 4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1" h="445">
                  <a:moveTo>
                    <a:pt x="511" y="420"/>
                  </a:moveTo>
                  <a:lnTo>
                    <a:pt x="385" y="420"/>
                  </a:lnTo>
                  <a:lnTo>
                    <a:pt x="385" y="403"/>
                  </a:lnTo>
                  <a:lnTo>
                    <a:pt x="378" y="378"/>
                  </a:lnTo>
                  <a:lnTo>
                    <a:pt x="367" y="353"/>
                  </a:lnTo>
                  <a:lnTo>
                    <a:pt x="351" y="328"/>
                  </a:lnTo>
                  <a:lnTo>
                    <a:pt x="335" y="303"/>
                  </a:lnTo>
                  <a:lnTo>
                    <a:pt x="315" y="280"/>
                  </a:lnTo>
                  <a:lnTo>
                    <a:pt x="297" y="259"/>
                  </a:lnTo>
                  <a:lnTo>
                    <a:pt x="279" y="242"/>
                  </a:lnTo>
                  <a:lnTo>
                    <a:pt x="265" y="228"/>
                  </a:lnTo>
                  <a:lnTo>
                    <a:pt x="250" y="214"/>
                  </a:lnTo>
                  <a:lnTo>
                    <a:pt x="234" y="202"/>
                  </a:lnTo>
                  <a:lnTo>
                    <a:pt x="214" y="188"/>
                  </a:lnTo>
                  <a:lnTo>
                    <a:pt x="191" y="170"/>
                  </a:lnTo>
                  <a:lnTo>
                    <a:pt x="164" y="155"/>
                  </a:lnTo>
                  <a:lnTo>
                    <a:pt x="135" y="141"/>
                  </a:lnTo>
                  <a:lnTo>
                    <a:pt x="106" y="127"/>
                  </a:lnTo>
                  <a:lnTo>
                    <a:pt x="75" y="117"/>
                  </a:lnTo>
                  <a:lnTo>
                    <a:pt x="46" y="111"/>
                  </a:lnTo>
                  <a:lnTo>
                    <a:pt x="28" y="111"/>
                  </a:lnTo>
                  <a:lnTo>
                    <a:pt x="28" y="0"/>
                  </a:lnTo>
                  <a:lnTo>
                    <a:pt x="0" y="0"/>
                  </a:lnTo>
                  <a:lnTo>
                    <a:pt x="0" y="131"/>
                  </a:lnTo>
                  <a:lnTo>
                    <a:pt x="37" y="141"/>
                  </a:lnTo>
                  <a:lnTo>
                    <a:pt x="73" y="152"/>
                  </a:lnTo>
                  <a:lnTo>
                    <a:pt x="106" y="166"/>
                  </a:lnTo>
                  <a:lnTo>
                    <a:pt x="135" y="180"/>
                  </a:lnTo>
                  <a:lnTo>
                    <a:pt x="162" y="194"/>
                  </a:lnTo>
                  <a:lnTo>
                    <a:pt x="187" y="209"/>
                  </a:lnTo>
                  <a:lnTo>
                    <a:pt x="212" y="227"/>
                  </a:lnTo>
                  <a:lnTo>
                    <a:pt x="234" y="242"/>
                  </a:lnTo>
                  <a:lnTo>
                    <a:pt x="252" y="261"/>
                  </a:lnTo>
                  <a:lnTo>
                    <a:pt x="270" y="281"/>
                  </a:lnTo>
                  <a:lnTo>
                    <a:pt x="288" y="303"/>
                  </a:lnTo>
                  <a:lnTo>
                    <a:pt x="306" y="327"/>
                  </a:lnTo>
                  <a:lnTo>
                    <a:pt x="322" y="353"/>
                  </a:lnTo>
                  <a:lnTo>
                    <a:pt x="337" y="381"/>
                  </a:lnTo>
                  <a:lnTo>
                    <a:pt x="351" y="411"/>
                  </a:lnTo>
                  <a:lnTo>
                    <a:pt x="362" y="445"/>
                  </a:lnTo>
                  <a:lnTo>
                    <a:pt x="511" y="445"/>
                  </a:lnTo>
                  <a:lnTo>
                    <a:pt x="511" y="42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69" name="Freeform 57">
              <a:extLst>
                <a:ext uri="{FF2B5EF4-FFF2-40B4-BE49-F238E27FC236}">
                  <a16:creationId xmlns:a16="http://schemas.microsoft.com/office/drawing/2014/main" xmlns="" id="{19D8B10A-387B-4D79-BD41-782C7CAD60FC}"/>
                </a:ext>
              </a:extLst>
            </p:cNvPr>
            <p:cNvSpPr>
              <a:spLocks/>
            </p:cNvSpPr>
            <p:nvPr/>
          </p:nvSpPr>
          <p:spPr bwMode="auto">
            <a:xfrm>
              <a:off x="1918" y="7093"/>
              <a:ext cx="191" cy="86"/>
            </a:xfrm>
            <a:custGeom>
              <a:avLst/>
              <a:gdLst>
                <a:gd name="T0" fmla="*/ 24 w 191"/>
                <a:gd name="T1" fmla="*/ 79 h 164"/>
                <a:gd name="T2" fmla="*/ 20 w 191"/>
                <a:gd name="T3" fmla="*/ 81 h 164"/>
                <a:gd name="T4" fmla="*/ 15 w 191"/>
                <a:gd name="T5" fmla="*/ 82 h 164"/>
                <a:gd name="T6" fmla="*/ 9 w 191"/>
                <a:gd name="T7" fmla="*/ 82 h 164"/>
                <a:gd name="T8" fmla="*/ 4 w 191"/>
                <a:gd name="T9" fmla="*/ 81 h 164"/>
                <a:gd name="T10" fmla="*/ 0 w 191"/>
                <a:gd name="T11" fmla="*/ 79 h 164"/>
                <a:gd name="T12" fmla="*/ 2 w 191"/>
                <a:gd name="T13" fmla="*/ 76 h 164"/>
                <a:gd name="T14" fmla="*/ 6 w 191"/>
                <a:gd name="T15" fmla="*/ 75 h 164"/>
                <a:gd name="T16" fmla="*/ 11 w 191"/>
                <a:gd name="T17" fmla="*/ 72 h 164"/>
                <a:gd name="T18" fmla="*/ 15 w 191"/>
                <a:gd name="T19" fmla="*/ 71 h 164"/>
                <a:gd name="T20" fmla="*/ 18 w 191"/>
                <a:gd name="T21" fmla="*/ 69 h 164"/>
                <a:gd name="T22" fmla="*/ 22 w 191"/>
                <a:gd name="T23" fmla="*/ 67 h 164"/>
                <a:gd name="T24" fmla="*/ 25 w 191"/>
                <a:gd name="T25" fmla="*/ 65 h 164"/>
                <a:gd name="T26" fmla="*/ 9 w 191"/>
                <a:gd name="T27" fmla="*/ 52 h 164"/>
                <a:gd name="T28" fmla="*/ 6 w 191"/>
                <a:gd name="T29" fmla="*/ 38 h 164"/>
                <a:gd name="T30" fmla="*/ 16 w 191"/>
                <a:gd name="T31" fmla="*/ 24 h 164"/>
                <a:gd name="T32" fmla="*/ 42 w 191"/>
                <a:gd name="T33" fmla="*/ 11 h 164"/>
                <a:gd name="T34" fmla="*/ 54 w 191"/>
                <a:gd name="T35" fmla="*/ 7 h 164"/>
                <a:gd name="T36" fmla="*/ 70 w 191"/>
                <a:gd name="T37" fmla="*/ 4 h 164"/>
                <a:gd name="T38" fmla="*/ 87 w 191"/>
                <a:gd name="T39" fmla="*/ 1 h 164"/>
                <a:gd name="T40" fmla="*/ 105 w 191"/>
                <a:gd name="T41" fmla="*/ 0 h 164"/>
                <a:gd name="T42" fmla="*/ 121 w 191"/>
                <a:gd name="T43" fmla="*/ 0 h 164"/>
                <a:gd name="T44" fmla="*/ 139 w 191"/>
                <a:gd name="T45" fmla="*/ 2 h 164"/>
                <a:gd name="T46" fmla="*/ 155 w 191"/>
                <a:gd name="T47" fmla="*/ 5 h 164"/>
                <a:gd name="T48" fmla="*/ 170 w 191"/>
                <a:gd name="T49" fmla="*/ 10 h 164"/>
                <a:gd name="T50" fmla="*/ 188 w 191"/>
                <a:gd name="T51" fmla="*/ 23 h 164"/>
                <a:gd name="T52" fmla="*/ 191 w 191"/>
                <a:gd name="T53" fmla="*/ 38 h 164"/>
                <a:gd name="T54" fmla="*/ 182 w 191"/>
                <a:gd name="T55" fmla="*/ 53 h 164"/>
                <a:gd name="T56" fmla="*/ 168 w 191"/>
                <a:gd name="T57" fmla="*/ 64 h 164"/>
                <a:gd name="T58" fmla="*/ 153 w 191"/>
                <a:gd name="T59" fmla="*/ 71 h 164"/>
                <a:gd name="T60" fmla="*/ 137 w 191"/>
                <a:gd name="T61" fmla="*/ 76 h 164"/>
                <a:gd name="T62" fmla="*/ 121 w 191"/>
                <a:gd name="T63" fmla="*/ 79 h 164"/>
                <a:gd name="T64" fmla="*/ 105 w 191"/>
                <a:gd name="T65" fmla="*/ 80 h 164"/>
                <a:gd name="T66" fmla="*/ 87 w 191"/>
                <a:gd name="T67" fmla="*/ 80 h 164"/>
                <a:gd name="T68" fmla="*/ 70 w 191"/>
                <a:gd name="T69" fmla="*/ 79 h 164"/>
                <a:gd name="T70" fmla="*/ 54 w 191"/>
                <a:gd name="T71" fmla="*/ 76 h 164"/>
                <a:gd name="T72" fmla="*/ 40 w 191"/>
                <a:gd name="T73" fmla="*/ 72 h 164"/>
                <a:gd name="T74" fmla="*/ 36 w 191"/>
                <a:gd name="T75" fmla="*/ 74 h 164"/>
                <a:gd name="T76" fmla="*/ 33 w 191"/>
                <a:gd name="T77" fmla="*/ 75 h 164"/>
                <a:gd name="T78" fmla="*/ 27 w 191"/>
                <a:gd name="T79" fmla="*/ 77 h 164"/>
                <a:gd name="T80" fmla="*/ 24 w 191"/>
                <a:gd name="T81" fmla="*/ 79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1" h="164">
                  <a:moveTo>
                    <a:pt x="24" y="157"/>
                  </a:moveTo>
                  <a:lnTo>
                    <a:pt x="20" y="161"/>
                  </a:lnTo>
                  <a:lnTo>
                    <a:pt x="15" y="164"/>
                  </a:lnTo>
                  <a:lnTo>
                    <a:pt x="9" y="164"/>
                  </a:lnTo>
                  <a:lnTo>
                    <a:pt x="4" y="161"/>
                  </a:lnTo>
                  <a:lnTo>
                    <a:pt x="0" y="157"/>
                  </a:lnTo>
                  <a:lnTo>
                    <a:pt x="2" y="152"/>
                  </a:lnTo>
                  <a:lnTo>
                    <a:pt x="6" y="149"/>
                  </a:lnTo>
                  <a:lnTo>
                    <a:pt x="11" y="144"/>
                  </a:lnTo>
                  <a:lnTo>
                    <a:pt x="15" y="141"/>
                  </a:lnTo>
                  <a:lnTo>
                    <a:pt x="18" y="138"/>
                  </a:lnTo>
                  <a:lnTo>
                    <a:pt x="22" y="133"/>
                  </a:lnTo>
                  <a:lnTo>
                    <a:pt x="25" y="130"/>
                  </a:lnTo>
                  <a:lnTo>
                    <a:pt x="9" y="103"/>
                  </a:lnTo>
                  <a:lnTo>
                    <a:pt x="6" y="75"/>
                  </a:lnTo>
                  <a:lnTo>
                    <a:pt x="16" y="47"/>
                  </a:lnTo>
                  <a:lnTo>
                    <a:pt x="42" y="21"/>
                  </a:lnTo>
                  <a:lnTo>
                    <a:pt x="54" y="13"/>
                  </a:lnTo>
                  <a:lnTo>
                    <a:pt x="70" y="7"/>
                  </a:lnTo>
                  <a:lnTo>
                    <a:pt x="87" y="2"/>
                  </a:lnTo>
                  <a:lnTo>
                    <a:pt x="105" y="0"/>
                  </a:lnTo>
                  <a:lnTo>
                    <a:pt x="121" y="0"/>
                  </a:lnTo>
                  <a:lnTo>
                    <a:pt x="139" y="4"/>
                  </a:lnTo>
                  <a:lnTo>
                    <a:pt x="155" y="10"/>
                  </a:lnTo>
                  <a:lnTo>
                    <a:pt x="170" y="19"/>
                  </a:lnTo>
                  <a:lnTo>
                    <a:pt x="188" y="46"/>
                  </a:lnTo>
                  <a:lnTo>
                    <a:pt x="191" y="75"/>
                  </a:lnTo>
                  <a:lnTo>
                    <a:pt x="182" y="105"/>
                  </a:lnTo>
                  <a:lnTo>
                    <a:pt x="168" y="128"/>
                  </a:lnTo>
                  <a:lnTo>
                    <a:pt x="153" y="142"/>
                  </a:lnTo>
                  <a:lnTo>
                    <a:pt x="137" y="152"/>
                  </a:lnTo>
                  <a:lnTo>
                    <a:pt x="121" y="158"/>
                  </a:lnTo>
                  <a:lnTo>
                    <a:pt x="105" y="160"/>
                  </a:lnTo>
                  <a:lnTo>
                    <a:pt x="87" y="160"/>
                  </a:lnTo>
                  <a:lnTo>
                    <a:pt x="70" y="157"/>
                  </a:lnTo>
                  <a:lnTo>
                    <a:pt x="54" y="152"/>
                  </a:lnTo>
                  <a:lnTo>
                    <a:pt x="40" y="144"/>
                  </a:lnTo>
                  <a:lnTo>
                    <a:pt x="36" y="147"/>
                  </a:lnTo>
                  <a:lnTo>
                    <a:pt x="33" y="150"/>
                  </a:lnTo>
                  <a:lnTo>
                    <a:pt x="27" y="153"/>
                  </a:lnTo>
                  <a:lnTo>
                    <a:pt x="24" y="157"/>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70" name="Freeform 58">
              <a:extLst>
                <a:ext uri="{FF2B5EF4-FFF2-40B4-BE49-F238E27FC236}">
                  <a16:creationId xmlns:a16="http://schemas.microsoft.com/office/drawing/2014/main" xmlns="" id="{86B9E70A-9C84-4EEF-B751-1DE475306F7E}"/>
                </a:ext>
              </a:extLst>
            </p:cNvPr>
            <p:cNvSpPr>
              <a:spLocks/>
            </p:cNvSpPr>
            <p:nvPr/>
          </p:nvSpPr>
          <p:spPr bwMode="auto">
            <a:xfrm>
              <a:off x="1950" y="7107"/>
              <a:ext cx="127" cy="57"/>
            </a:xfrm>
            <a:custGeom>
              <a:avLst/>
              <a:gdLst>
                <a:gd name="T0" fmla="*/ 12 w 128"/>
                <a:gd name="T1" fmla="*/ 50 h 110"/>
                <a:gd name="T2" fmla="*/ 2 w 128"/>
                <a:gd name="T3" fmla="*/ 41 h 110"/>
                <a:gd name="T4" fmla="*/ 0 w 128"/>
                <a:gd name="T5" fmla="*/ 27 h 110"/>
                <a:gd name="T6" fmla="*/ 7 w 128"/>
                <a:gd name="T7" fmla="*/ 16 h 110"/>
                <a:gd name="T8" fmla="*/ 23 w 128"/>
                <a:gd name="T9" fmla="*/ 7 h 110"/>
                <a:gd name="T10" fmla="*/ 32 w 128"/>
                <a:gd name="T11" fmla="*/ 5 h 110"/>
                <a:gd name="T12" fmla="*/ 43 w 128"/>
                <a:gd name="T13" fmla="*/ 2 h 110"/>
                <a:gd name="T14" fmla="*/ 54 w 128"/>
                <a:gd name="T15" fmla="*/ 1 h 110"/>
                <a:gd name="T16" fmla="*/ 66 w 128"/>
                <a:gd name="T17" fmla="*/ 0 h 110"/>
                <a:gd name="T18" fmla="*/ 77 w 128"/>
                <a:gd name="T19" fmla="*/ 1 h 110"/>
                <a:gd name="T20" fmla="*/ 88 w 128"/>
                <a:gd name="T21" fmla="*/ 2 h 110"/>
                <a:gd name="T22" fmla="*/ 99 w 128"/>
                <a:gd name="T23" fmla="*/ 5 h 110"/>
                <a:gd name="T24" fmla="*/ 110 w 128"/>
                <a:gd name="T25" fmla="*/ 8 h 110"/>
                <a:gd name="T26" fmla="*/ 122 w 128"/>
                <a:gd name="T27" fmla="*/ 16 h 110"/>
                <a:gd name="T28" fmla="*/ 128 w 128"/>
                <a:gd name="T29" fmla="*/ 27 h 110"/>
                <a:gd name="T30" fmla="*/ 122 w 128"/>
                <a:gd name="T31" fmla="*/ 37 h 110"/>
                <a:gd name="T32" fmla="*/ 112 w 128"/>
                <a:gd name="T33" fmla="*/ 46 h 110"/>
                <a:gd name="T34" fmla="*/ 103 w 128"/>
                <a:gd name="T35" fmla="*/ 50 h 110"/>
                <a:gd name="T36" fmla="*/ 92 w 128"/>
                <a:gd name="T37" fmla="*/ 52 h 110"/>
                <a:gd name="T38" fmla="*/ 77 w 128"/>
                <a:gd name="T39" fmla="*/ 54 h 110"/>
                <a:gd name="T40" fmla="*/ 63 w 128"/>
                <a:gd name="T41" fmla="*/ 55 h 110"/>
                <a:gd name="T42" fmla="*/ 48 w 128"/>
                <a:gd name="T43" fmla="*/ 56 h 110"/>
                <a:gd name="T44" fmla="*/ 34 w 128"/>
                <a:gd name="T45" fmla="*/ 55 h 110"/>
                <a:gd name="T46" fmla="*/ 21 w 128"/>
                <a:gd name="T47" fmla="*/ 53 h 110"/>
                <a:gd name="T48" fmla="*/ 12 w 128"/>
                <a:gd name="T49" fmla="*/ 5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110">
                  <a:moveTo>
                    <a:pt x="12" y="99"/>
                  </a:moveTo>
                  <a:lnTo>
                    <a:pt x="2" y="81"/>
                  </a:lnTo>
                  <a:lnTo>
                    <a:pt x="0" y="54"/>
                  </a:lnTo>
                  <a:lnTo>
                    <a:pt x="7" y="31"/>
                  </a:lnTo>
                  <a:lnTo>
                    <a:pt x="23" y="14"/>
                  </a:lnTo>
                  <a:lnTo>
                    <a:pt x="32" y="9"/>
                  </a:lnTo>
                  <a:lnTo>
                    <a:pt x="43" y="4"/>
                  </a:lnTo>
                  <a:lnTo>
                    <a:pt x="54" y="1"/>
                  </a:lnTo>
                  <a:lnTo>
                    <a:pt x="66" y="0"/>
                  </a:lnTo>
                  <a:lnTo>
                    <a:pt x="77" y="1"/>
                  </a:lnTo>
                  <a:lnTo>
                    <a:pt x="88" y="4"/>
                  </a:lnTo>
                  <a:lnTo>
                    <a:pt x="99" y="9"/>
                  </a:lnTo>
                  <a:lnTo>
                    <a:pt x="110" y="15"/>
                  </a:lnTo>
                  <a:lnTo>
                    <a:pt x="122" y="32"/>
                  </a:lnTo>
                  <a:lnTo>
                    <a:pt x="128" y="53"/>
                  </a:lnTo>
                  <a:lnTo>
                    <a:pt x="122" y="73"/>
                  </a:lnTo>
                  <a:lnTo>
                    <a:pt x="112" y="90"/>
                  </a:lnTo>
                  <a:lnTo>
                    <a:pt x="103" y="98"/>
                  </a:lnTo>
                  <a:lnTo>
                    <a:pt x="92" y="103"/>
                  </a:lnTo>
                  <a:lnTo>
                    <a:pt x="77" y="107"/>
                  </a:lnTo>
                  <a:lnTo>
                    <a:pt x="63" y="109"/>
                  </a:lnTo>
                  <a:lnTo>
                    <a:pt x="48" y="110"/>
                  </a:lnTo>
                  <a:lnTo>
                    <a:pt x="34" y="109"/>
                  </a:lnTo>
                  <a:lnTo>
                    <a:pt x="21" y="104"/>
                  </a:lnTo>
                  <a:lnTo>
                    <a:pt x="12" y="9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71" name="Freeform 59">
              <a:extLst>
                <a:ext uri="{FF2B5EF4-FFF2-40B4-BE49-F238E27FC236}">
                  <a16:creationId xmlns:a16="http://schemas.microsoft.com/office/drawing/2014/main" xmlns="" id="{2247C16B-7C45-4AA3-99F7-9FF6664E4E08}"/>
                </a:ext>
              </a:extLst>
            </p:cNvPr>
            <p:cNvSpPr>
              <a:spLocks/>
            </p:cNvSpPr>
            <p:nvPr/>
          </p:nvSpPr>
          <p:spPr bwMode="auto">
            <a:xfrm>
              <a:off x="2158" y="7040"/>
              <a:ext cx="159" cy="133"/>
            </a:xfrm>
            <a:custGeom>
              <a:avLst/>
              <a:gdLst>
                <a:gd name="T0" fmla="*/ 133 w 159"/>
                <a:gd name="T1" fmla="*/ 120 h 264"/>
                <a:gd name="T2" fmla="*/ 142 w 159"/>
                <a:gd name="T3" fmla="*/ 117 h 264"/>
                <a:gd name="T4" fmla="*/ 153 w 159"/>
                <a:gd name="T5" fmla="*/ 117 h 264"/>
                <a:gd name="T6" fmla="*/ 159 w 159"/>
                <a:gd name="T7" fmla="*/ 120 h 264"/>
                <a:gd name="T8" fmla="*/ 155 w 159"/>
                <a:gd name="T9" fmla="*/ 126 h 264"/>
                <a:gd name="T10" fmla="*/ 148 w 159"/>
                <a:gd name="T11" fmla="*/ 129 h 264"/>
                <a:gd name="T12" fmla="*/ 137 w 159"/>
                <a:gd name="T13" fmla="*/ 132 h 264"/>
                <a:gd name="T14" fmla="*/ 126 w 159"/>
                <a:gd name="T15" fmla="*/ 132 h 264"/>
                <a:gd name="T16" fmla="*/ 112 w 159"/>
                <a:gd name="T17" fmla="*/ 132 h 264"/>
                <a:gd name="T18" fmla="*/ 97 w 159"/>
                <a:gd name="T19" fmla="*/ 132 h 264"/>
                <a:gd name="T20" fmla="*/ 85 w 159"/>
                <a:gd name="T21" fmla="*/ 130 h 264"/>
                <a:gd name="T22" fmla="*/ 72 w 159"/>
                <a:gd name="T23" fmla="*/ 128 h 264"/>
                <a:gd name="T24" fmla="*/ 61 w 159"/>
                <a:gd name="T25" fmla="*/ 126 h 264"/>
                <a:gd name="T26" fmla="*/ 50 w 159"/>
                <a:gd name="T27" fmla="*/ 123 h 264"/>
                <a:gd name="T28" fmla="*/ 41 w 159"/>
                <a:gd name="T29" fmla="*/ 117 h 264"/>
                <a:gd name="T30" fmla="*/ 31 w 159"/>
                <a:gd name="T31" fmla="*/ 111 h 264"/>
                <a:gd name="T32" fmla="*/ 20 w 159"/>
                <a:gd name="T33" fmla="*/ 103 h 264"/>
                <a:gd name="T34" fmla="*/ 11 w 159"/>
                <a:gd name="T35" fmla="*/ 94 h 264"/>
                <a:gd name="T36" fmla="*/ 5 w 159"/>
                <a:gd name="T37" fmla="*/ 85 h 264"/>
                <a:gd name="T38" fmla="*/ 0 w 159"/>
                <a:gd name="T39" fmla="*/ 75 h 264"/>
                <a:gd name="T40" fmla="*/ 0 w 159"/>
                <a:gd name="T41" fmla="*/ 66 h 264"/>
                <a:gd name="T42" fmla="*/ 3 w 159"/>
                <a:gd name="T43" fmla="*/ 55 h 264"/>
                <a:gd name="T44" fmla="*/ 11 w 159"/>
                <a:gd name="T45" fmla="*/ 45 h 264"/>
                <a:gd name="T46" fmla="*/ 22 w 159"/>
                <a:gd name="T47" fmla="*/ 36 h 264"/>
                <a:gd name="T48" fmla="*/ 34 w 159"/>
                <a:gd name="T49" fmla="*/ 27 h 264"/>
                <a:gd name="T50" fmla="*/ 47 w 159"/>
                <a:gd name="T51" fmla="*/ 19 h 264"/>
                <a:gd name="T52" fmla="*/ 61 w 159"/>
                <a:gd name="T53" fmla="*/ 12 h 264"/>
                <a:gd name="T54" fmla="*/ 76 w 159"/>
                <a:gd name="T55" fmla="*/ 6 h 264"/>
                <a:gd name="T56" fmla="*/ 88 w 159"/>
                <a:gd name="T57" fmla="*/ 1 h 264"/>
                <a:gd name="T58" fmla="*/ 95 w 159"/>
                <a:gd name="T59" fmla="*/ 0 h 264"/>
                <a:gd name="T60" fmla="*/ 104 w 159"/>
                <a:gd name="T61" fmla="*/ 0 h 264"/>
                <a:gd name="T62" fmla="*/ 108 w 159"/>
                <a:gd name="T63" fmla="*/ 2 h 264"/>
                <a:gd name="T64" fmla="*/ 103 w 159"/>
                <a:gd name="T65" fmla="*/ 6 h 264"/>
                <a:gd name="T66" fmla="*/ 94 w 159"/>
                <a:gd name="T67" fmla="*/ 9 h 264"/>
                <a:gd name="T68" fmla="*/ 81 w 159"/>
                <a:gd name="T69" fmla="*/ 14 h 264"/>
                <a:gd name="T70" fmla="*/ 65 w 159"/>
                <a:gd name="T71" fmla="*/ 21 h 264"/>
                <a:gd name="T72" fmla="*/ 50 w 159"/>
                <a:gd name="T73" fmla="*/ 29 h 264"/>
                <a:gd name="T74" fmla="*/ 36 w 159"/>
                <a:gd name="T75" fmla="*/ 39 h 264"/>
                <a:gd name="T76" fmla="*/ 25 w 159"/>
                <a:gd name="T77" fmla="*/ 51 h 264"/>
                <a:gd name="T78" fmla="*/ 18 w 159"/>
                <a:gd name="T79" fmla="*/ 64 h 264"/>
                <a:gd name="T80" fmla="*/ 20 w 159"/>
                <a:gd name="T81" fmla="*/ 78 h 264"/>
                <a:gd name="T82" fmla="*/ 29 w 159"/>
                <a:gd name="T83" fmla="*/ 92 h 264"/>
                <a:gd name="T84" fmla="*/ 41 w 159"/>
                <a:gd name="T85" fmla="*/ 103 h 264"/>
                <a:gd name="T86" fmla="*/ 58 w 159"/>
                <a:gd name="T87" fmla="*/ 111 h 264"/>
                <a:gd name="T88" fmla="*/ 76 w 159"/>
                <a:gd name="T89" fmla="*/ 117 h 264"/>
                <a:gd name="T90" fmla="*/ 94 w 159"/>
                <a:gd name="T91" fmla="*/ 121 h 264"/>
                <a:gd name="T92" fmla="*/ 110 w 159"/>
                <a:gd name="T93" fmla="*/ 122 h 264"/>
                <a:gd name="T94" fmla="*/ 124 w 159"/>
                <a:gd name="T95" fmla="*/ 121 h 264"/>
                <a:gd name="T96" fmla="*/ 133 w 159"/>
                <a:gd name="T97" fmla="*/ 120 h 2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59" h="264">
                  <a:moveTo>
                    <a:pt x="133" y="239"/>
                  </a:moveTo>
                  <a:lnTo>
                    <a:pt x="142" y="234"/>
                  </a:lnTo>
                  <a:lnTo>
                    <a:pt x="153" y="234"/>
                  </a:lnTo>
                  <a:lnTo>
                    <a:pt x="159" y="239"/>
                  </a:lnTo>
                  <a:lnTo>
                    <a:pt x="155" y="252"/>
                  </a:lnTo>
                  <a:lnTo>
                    <a:pt x="148" y="258"/>
                  </a:lnTo>
                  <a:lnTo>
                    <a:pt x="137" y="263"/>
                  </a:lnTo>
                  <a:lnTo>
                    <a:pt x="126" y="264"/>
                  </a:lnTo>
                  <a:lnTo>
                    <a:pt x="112" y="264"/>
                  </a:lnTo>
                  <a:lnTo>
                    <a:pt x="97" y="263"/>
                  </a:lnTo>
                  <a:lnTo>
                    <a:pt x="85" y="259"/>
                  </a:lnTo>
                  <a:lnTo>
                    <a:pt x="72" y="256"/>
                  </a:lnTo>
                  <a:lnTo>
                    <a:pt x="61" y="252"/>
                  </a:lnTo>
                  <a:lnTo>
                    <a:pt x="50" y="245"/>
                  </a:lnTo>
                  <a:lnTo>
                    <a:pt x="41" y="234"/>
                  </a:lnTo>
                  <a:lnTo>
                    <a:pt x="31" y="222"/>
                  </a:lnTo>
                  <a:lnTo>
                    <a:pt x="20" y="205"/>
                  </a:lnTo>
                  <a:lnTo>
                    <a:pt x="11" y="188"/>
                  </a:lnTo>
                  <a:lnTo>
                    <a:pt x="5" y="169"/>
                  </a:lnTo>
                  <a:lnTo>
                    <a:pt x="0" y="150"/>
                  </a:lnTo>
                  <a:lnTo>
                    <a:pt x="0" y="131"/>
                  </a:lnTo>
                  <a:lnTo>
                    <a:pt x="3" y="110"/>
                  </a:lnTo>
                  <a:lnTo>
                    <a:pt x="11" y="89"/>
                  </a:lnTo>
                  <a:lnTo>
                    <a:pt x="22" y="71"/>
                  </a:lnTo>
                  <a:lnTo>
                    <a:pt x="34" y="53"/>
                  </a:lnTo>
                  <a:lnTo>
                    <a:pt x="47" y="38"/>
                  </a:lnTo>
                  <a:lnTo>
                    <a:pt x="61" y="24"/>
                  </a:lnTo>
                  <a:lnTo>
                    <a:pt x="76" y="11"/>
                  </a:lnTo>
                  <a:lnTo>
                    <a:pt x="88" y="2"/>
                  </a:lnTo>
                  <a:lnTo>
                    <a:pt x="95" y="0"/>
                  </a:lnTo>
                  <a:lnTo>
                    <a:pt x="104" y="0"/>
                  </a:lnTo>
                  <a:lnTo>
                    <a:pt x="108" y="3"/>
                  </a:lnTo>
                  <a:lnTo>
                    <a:pt x="103" y="11"/>
                  </a:lnTo>
                  <a:lnTo>
                    <a:pt x="94" y="17"/>
                  </a:lnTo>
                  <a:lnTo>
                    <a:pt x="81" y="28"/>
                  </a:lnTo>
                  <a:lnTo>
                    <a:pt x="65" y="42"/>
                  </a:lnTo>
                  <a:lnTo>
                    <a:pt x="50" y="58"/>
                  </a:lnTo>
                  <a:lnTo>
                    <a:pt x="36" y="78"/>
                  </a:lnTo>
                  <a:lnTo>
                    <a:pt x="25" y="102"/>
                  </a:lnTo>
                  <a:lnTo>
                    <a:pt x="18" y="127"/>
                  </a:lnTo>
                  <a:lnTo>
                    <a:pt x="20" y="156"/>
                  </a:lnTo>
                  <a:lnTo>
                    <a:pt x="29" y="184"/>
                  </a:lnTo>
                  <a:lnTo>
                    <a:pt x="41" y="205"/>
                  </a:lnTo>
                  <a:lnTo>
                    <a:pt x="58" y="222"/>
                  </a:lnTo>
                  <a:lnTo>
                    <a:pt x="76" y="233"/>
                  </a:lnTo>
                  <a:lnTo>
                    <a:pt x="94" y="241"/>
                  </a:lnTo>
                  <a:lnTo>
                    <a:pt x="110" y="244"/>
                  </a:lnTo>
                  <a:lnTo>
                    <a:pt x="124" y="242"/>
                  </a:lnTo>
                  <a:lnTo>
                    <a:pt x="133" y="23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72" name="Freeform 60">
              <a:extLst>
                <a:ext uri="{FF2B5EF4-FFF2-40B4-BE49-F238E27FC236}">
                  <a16:creationId xmlns:a16="http://schemas.microsoft.com/office/drawing/2014/main" xmlns="" id="{80C140C1-2F03-49AA-9300-E3B81ED2E23A}"/>
                </a:ext>
              </a:extLst>
            </p:cNvPr>
            <p:cNvSpPr>
              <a:spLocks/>
            </p:cNvSpPr>
            <p:nvPr/>
          </p:nvSpPr>
          <p:spPr bwMode="auto">
            <a:xfrm>
              <a:off x="2715" y="7135"/>
              <a:ext cx="503" cy="95"/>
            </a:xfrm>
            <a:custGeom>
              <a:avLst/>
              <a:gdLst>
                <a:gd name="T0" fmla="*/ 483 w 503"/>
                <a:gd name="T1" fmla="*/ 95 h 191"/>
                <a:gd name="T2" fmla="*/ 459 w 503"/>
                <a:gd name="T3" fmla="*/ 81 h 191"/>
                <a:gd name="T4" fmla="*/ 436 w 503"/>
                <a:gd name="T5" fmla="*/ 69 h 191"/>
                <a:gd name="T6" fmla="*/ 409 w 503"/>
                <a:gd name="T7" fmla="*/ 59 h 191"/>
                <a:gd name="T8" fmla="*/ 382 w 503"/>
                <a:gd name="T9" fmla="*/ 49 h 191"/>
                <a:gd name="T10" fmla="*/ 353 w 503"/>
                <a:gd name="T11" fmla="*/ 41 h 191"/>
                <a:gd name="T12" fmla="*/ 324 w 503"/>
                <a:gd name="T13" fmla="*/ 34 h 191"/>
                <a:gd name="T14" fmla="*/ 294 w 503"/>
                <a:gd name="T15" fmla="*/ 28 h 191"/>
                <a:gd name="T16" fmla="*/ 263 w 503"/>
                <a:gd name="T17" fmla="*/ 23 h 191"/>
                <a:gd name="T18" fmla="*/ 231 w 503"/>
                <a:gd name="T19" fmla="*/ 19 h 191"/>
                <a:gd name="T20" fmla="*/ 198 w 503"/>
                <a:gd name="T21" fmla="*/ 16 h 191"/>
                <a:gd name="T22" fmla="*/ 166 w 503"/>
                <a:gd name="T23" fmla="*/ 13 h 191"/>
                <a:gd name="T24" fmla="*/ 133 w 503"/>
                <a:gd name="T25" fmla="*/ 12 h 191"/>
                <a:gd name="T26" fmla="*/ 99 w 503"/>
                <a:gd name="T27" fmla="*/ 11 h 191"/>
                <a:gd name="T28" fmla="*/ 67 w 503"/>
                <a:gd name="T29" fmla="*/ 10 h 191"/>
                <a:gd name="T30" fmla="*/ 32 w 503"/>
                <a:gd name="T31" fmla="*/ 9 h 191"/>
                <a:gd name="T32" fmla="*/ 0 w 503"/>
                <a:gd name="T33" fmla="*/ 9 h 191"/>
                <a:gd name="T34" fmla="*/ 0 w 503"/>
                <a:gd name="T35" fmla="*/ 1 h 191"/>
                <a:gd name="T36" fmla="*/ 34 w 503"/>
                <a:gd name="T37" fmla="*/ 0 h 191"/>
                <a:gd name="T38" fmla="*/ 68 w 503"/>
                <a:gd name="T39" fmla="*/ 0 h 191"/>
                <a:gd name="T40" fmla="*/ 104 w 503"/>
                <a:gd name="T41" fmla="*/ 1 h 191"/>
                <a:gd name="T42" fmla="*/ 139 w 503"/>
                <a:gd name="T43" fmla="*/ 2 h 191"/>
                <a:gd name="T44" fmla="*/ 173 w 503"/>
                <a:gd name="T45" fmla="*/ 4 h 191"/>
                <a:gd name="T46" fmla="*/ 207 w 503"/>
                <a:gd name="T47" fmla="*/ 7 h 191"/>
                <a:gd name="T48" fmla="*/ 240 w 503"/>
                <a:gd name="T49" fmla="*/ 10 h 191"/>
                <a:gd name="T50" fmla="*/ 274 w 503"/>
                <a:gd name="T51" fmla="*/ 15 h 191"/>
                <a:gd name="T52" fmla="*/ 304 w 503"/>
                <a:gd name="T53" fmla="*/ 20 h 191"/>
                <a:gd name="T54" fmla="*/ 335 w 503"/>
                <a:gd name="T55" fmla="*/ 26 h 191"/>
                <a:gd name="T56" fmla="*/ 364 w 503"/>
                <a:gd name="T57" fmla="*/ 34 h 191"/>
                <a:gd name="T58" fmla="*/ 393 w 503"/>
                <a:gd name="T59" fmla="*/ 41 h 191"/>
                <a:gd name="T60" fmla="*/ 420 w 503"/>
                <a:gd name="T61" fmla="*/ 51 h 191"/>
                <a:gd name="T62" fmla="*/ 443 w 503"/>
                <a:gd name="T63" fmla="*/ 61 h 191"/>
                <a:gd name="T64" fmla="*/ 467 w 503"/>
                <a:gd name="T65" fmla="*/ 72 h 191"/>
                <a:gd name="T66" fmla="*/ 486 w 503"/>
                <a:gd name="T67" fmla="*/ 84 h 191"/>
                <a:gd name="T68" fmla="*/ 490 w 503"/>
                <a:gd name="T69" fmla="*/ 87 h 191"/>
                <a:gd name="T70" fmla="*/ 496 w 503"/>
                <a:gd name="T71" fmla="*/ 90 h 191"/>
                <a:gd name="T72" fmla="*/ 499 w 503"/>
                <a:gd name="T73" fmla="*/ 93 h 191"/>
                <a:gd name="T74" fmla="*/ 503 w 503"/>
                <a:gd name="T75" fmla="*/ 95 h 191"/>
                <a:gd name="T76" fmla="*/ 483 w 503"/>
                <a:gd name="T77" fmla="*/ 95 h 19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03" h="191">
                  <a:moveTo>
                    <a:pt x="483" y="191"/>
                  </a:moveTo>
                  <a:lnTo>
                    <a:pt x="459" y="163"/>
                  </a:lnTo>
                  <a:lnTo>
                    <a:pt x="436" y="139"/>
                  </a:lnTo>
                  <a:lnTo>
                    <a:pt x="409" y="118"/>
                  </a:lnTo>
                  <a:lnTo>
                    <a:pt x="382" y="99"/>
                  </a:lnTo>
                  <a:lnTo>
                    <a:pt x="353" y="82"/>
                  </a:lnTo>
                  <a:lnTo>
                    <a:pt x="324" y="68"/>
                  </a:lnTo>
                  <a:lnTo>
                    <a:pt x="294" y="57"/>
                  </a:lnTo>
                  <a:lnTo>
                    <a:pt x="263" y="46"/>
                  </a:lnTo>
                  <a:lnTo>
                    <a:pt x="231" y="38"/>
                  </a:lnTo>
                  <a:lnTo>
                    <a:pt x="198" y="32"/>
                  </a:lnTo>
                  <a:lnTo>
                    <a:pt x="166" y="27"/>
                  </a:lnTo>
                  <a:lnTo>
                    <a:pt x="133" y="24"/>
                  </a:lnTo>
                  <a:lnTo>
                    <a:pt x="99" y="22"/>
                  </a:lnTo>
                  <a:lnTo>
                    <a:pt x="67" y="21"/>
                  </a:lnTo>
                  <a:lnTo>
                    <a:pt x="32" y="19"/>
                  </a:lnTo>
                  <a:lnTo>
                    <a:pt x="0" y="19"/>
                  </a:lnTo>
                  <a:lnTo>
                    <a:pt x="0" y="2"/>
                  </a:lnTo>
                  <a:lnTo>
                    <a:pt x="34" y="0"/>
                  </a:lnTo>
                  <a:lnTo>
                    <a:pt x="68" y="0"/>
                  </a:lnTo>
                  <a:lnTo>
                    <a:pt x="104" y="2"/>
                  </a:lnTo>
                  <a:lnTo>
                    <a:pt x="139" y="5"/>
                  </a:lnTo>
                  <a:lnTo>
                    <a:pt x="173" y="8"/>
                  </a:lnTo>
                  <a:lnTo>
                    <a:pt x="207" y="15"/>
                  </a:lnTo>
                  <a:lnTo>
                    <a:pt x="240" y="21"/>
                  </a:lnTo>
                  <a:lnTo>
                    <a:pt x="274" y="30"/>
                  </a:lnTo>
                  <a:lnTo>
                    <a:pt x="304" y="41"/>
                  </a:lnTo>
                  <a:lnTo>
                    <a:pt x="335" y="52"/>
                  </a:lnTo>
                  <a:lnTo>
                    <a:pt x="364" y="68"/>
                  </a:lnTo>
                  <a:lnTo>
                    <a:pt x="393" y="83"/>
                  </a:lnTo>
                  <a:lnTo>
                    <a:pt x="420" y="102"/>
                  </a:lnTo>
                  <a:lnTo>
                    <a:pt x="443" y="122"/>
                  </a:lnTo>
                  <a:lnTo>
                    <a:pt x="467" y="144"/>
                  </a:lnTo>
                  <a:lnTo>
                    <a:pt x="486" y="169"/>
                  </a:lnTo>
                  <a:lnTo>
                    <a:pt x="490" y="175"/>
                  </a:lnTo>
                  <a:lnTo>
                    <a:pt x="496" y="180"/>
                  </a:lnTo>
                  <a:lnTo>
                    <a:pt x="499" y="186"/>
                  </a:lnTo>
                  <a:lnTo>
                    <a:pt x="503" y="191"/>
                  </a:lnTo>
                  <a:lnTo>
                    <a:pt x="483" y="19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73" name="Freeform 61">
              <a:extLst>
                <a:ext uri="{FF2B5EF4-FFF2-40B4-BE49-F238E27FC236}">
                  <a16:creationId xmlns:a16="http://schemas.microsoft.com/office/drawing/2014/main" xmlns="" id="{D0699EA5-742B-4744-9BCD-C8B6261248B0}"/>
                </a:ext>
              </a:extLst>
            </p:cNvPr>
            <p:cNvSpPr>
              <a:spLocks/>
            </p:cNvSpPr>
            <p:nvPr/>
          </p:nvSpPr>
          <p:spPr bwMode="auto">
            <a:xfrm>
              <a:off x="2981" y="7216"/>
              <a:ext cx="3108" cy="114"/>
            </a:xfrm>
            <a:custGeom>
              <a:avLst/>
              <a:gdLst>
                <a:gd name="T0" fmla="*/ 216 w 3107"/>
                <a:gd name="T1" fmla="*/ 12 h 224"/>
                <a:gd name="T2" fmla="*/ 229 w 3107"/>
                <a:gd name="T3" fmla="*/ 21 h 224"/>
                <a:gd name="T4" fmla="*/ 241 w 3107"/>
                <a:gd name="T5" fmla="*/ 30 h 224"/>
                <a:gd name="T6" fmla="*/ 252 w 3107"/>
                <a:gd name="T7" fmla="*/ 41 h 224"/>
                <a:gd name="T8" fmla="*/ 263 w 3107"/>
                <a:gd name="T9" fmla="*/ 51 h 224"/>
                <a:gd name="T10" fmla="*/ 97 w 3107"/>
                <a:gd name="T11" fmla="*/ 51 h 224"/>
                <a:gd name="T12" fmla="*/ 34 w 3107"/>
                <a:gd name="T13" fmla="*/ 9 h 224"/>
                <a:gd name="T14" fmla="*/ 564 w 3107"/>
                <a:gd name="T15" fmla="*/ 9 h 224"/>
                <a:gd name="T16" fmla="*/ 593 w 3107"/>
                <a:gd name="T17" fmla="*/ 32 h 224"/>
                <a:gd name="T18" fmla="*/ 627 w 3107"/>
                <a:gd name="T19" fmla="*/ 51 h 224"/>
                <a:gd name="T20" fmla="*/ 667 w 3107"/>
                <a:gd name="T21" fmla="*/ 67 h 224"/>
                <a:gd name="T22" fmla="*/ 708 w 3107"/>
                <a:gd name="T23" fmla="*/ 81 h 224"/>
                <a:gd name="T24" fmla="*/ 753 w 3107"/>
                <a:gd name="T25" fmla="*/ 92 h 224"/>
                <a:gd name="T26" fmla="*/ 800 w 3107"/>
                <a:gd name="T27" fmla="*/ 100 h 224"/>
                <a:gd name="T28" fmla="*/ 849 w 3107"/>
                <a:gd name="T29" fmla="*/ 106 h 224"/>
                <a:gd name="T30" fmla="*/ 897 w 3107"/>
                <a:gd name="T31" fmla="*/ 110 h 224"/>
                <a:gd name="T32" fmla="*/ 946 w 3107"/>
                <a:gd name="T33" fmla="*/ 111 h 224"/>
                <a:gd name="T34" fmla="*/ 995 w 3107"/>
                <a:gd name="T35" fmla="*/ 111 h 224"/>
                <a:gd name="T36" fmla="*/ 1040 w 3107"/>
                <a:gd name="T37" fmla="*/ 109 h 224"/>
                <a:gd name="T38" fmla="*/ 1083 w 3107"/>
                <a:gd name="T39" fmla="*/ 106 h 224"/>
                <a:gd name="T40" fmla="*/ 1124 w 3107"/>
                <a:gd name="T41" fmla="*/ 102 h 224"/>
                <a:gd name="T42" fmla="*/ 1160 w 3107"/>
                <a:gd name="T43" fmla="*/ 96 h 224"/>
                <a:gd name="T44" fmla="*/ 1191 w 3107"/>
                <a:gd name="T45" fmla="*/ 90 h 224"/>
                <a:gd name="T46" fmla="*/ 1218 w 3107"/>
                <a:gd name="T47" fmla="*/ 83 h 224"/>
                <a:gd name="T48" fmla="*/ 3107 w 3107"/>
                <a:gd name="T49" fmla="*/ 83 h 224"/>
                <a:gd name="T50" fmla="*/ 3107 w 3107"/>
                <a:gd name="T51" fmla="*/ 74 h 224"/>
                <a:gd name="T52" fmla="*/ 1218 w 3107"/>
                <a:gd name="T53" fmla="*/ 74 h 224"/>
                <a:gd name="T54" fmla="*/ 1164 w 3107"/>
                <a:gd name="T55" fmla="*/ 85 h 224"/>
                <a:gd name="T56" fmla="*/ 1112 w 3107"/>
                <a:gd name="T57" fmla="*/ 93 h 224"/>
                <a:gd name="T58" fmla="*/ 1058 w 3107"/>
                <a:gd name="T59" fmla="*/ 99 h 224"/>
                <a:gd name="T60" fmla="*/ 1005 w 3107"/>
                <a:gd name="T61" fmla="*/ 102 h 224"/>
                <a:gd name="T62" fmla="*/ 953 w 3107"/>
                <a:gd name="T63" fmla="*/ 103 h 224"/>
                <a:gd name="T64" fmla="*/ 904 w 3107"/>
                <a:gd name="T65" fmla="*/ 101 h 224"/>
                <a:gd name="T66" fmla="*/ 856 w 3107"/>
                <a:gd name="T67" fmla="*/ 97 h 224"/>
                <a:gd name="T68" fmla="*/ 811 w 3107"/>
                <a:gd name="T69" fmla="*/ 92 h 224"/>
                <a:gd name="T70" fmla="*/ 767 w 3107"/>
                <a:gd name="T71" fmla="*/ 85 h 224"/>
                <a:gd name="T72" fmla="*/ 728 w 3107"/>
                <a:gd name="T73" fmla="*/ 76 h 224"/>
                <a:gd name="T74" fmla="*/ 692 w 3107"/>
                <a:gd name="T75" fmla="*/ 66 h 224"/>
                <a:gd name="T76" fmla="*/ 661 w 3107"/>
                <a:gd name="T77" fmla="*/ 55 h 224"/>
                <a:gd name="T78" fmla="*/ 634 w 3107"/>
                <a:gd name="T79" fmla="*/ 43 h 224"/>
                <a:gd name="T80" fmla="*/ 611 w 3107"/>
                <a:gd name="T81" fmla="*/ 29 h 224"/>
                <a:gd name="T82" fmla="*/ 594 w 3107"/>
                <a:gd name="T83" fmla="*/ 15 h 224"/>
                <a:gd name="T84" fmla="*/ 584 w 3107"/>
                <a:gd name="T85" fmla="*/ 0 h 224"/>
                <a:gd name="T86" fmla="*/ 0 w 3107"/>
                <a:gd name="T87" fmla="*/ 0 h 224"/>
                <a:gd name="T88" fmla="*/ 88 w 3107"/>
                <a:gd name="T89" fmla="*/ 59 h 224"/>
                <a:gd name="T90" fmla="*/ 288 w 3107"/>
                <a:gd name="T91" fmla="*/ 59 h 224"/>
                <a:gd name="T92" fmla="*/ 281 w 3107"/>
                <a:gd name="T93" fmla="*/ 49 h 224"/>
                <a:gd name="T94" fmla="*/ 270 w 3107"/>
                <a:gd name="T95" fmla="*/ 38 h 224"/>
                <a:gd name="T96" fmla="*/ 256 w 3107"/>
                <a:gd name="T97" fmla="*/ 27 h 224"/>
                <a:gd name="T98" fmla="*/ 236 w 3107"/>
                <a:gd name="T99" fmla="*/ 12 h 224"/>
                <a:gd name="T100" fmla="*/ 216 w 3107"/>
                <a:gd name="T101" fmla="*/ 12 h 2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107" h="224">
                  <a:moveTo>
                    <a:pt x="216" y="24"/>
                  </a:moveTo>
                  <a:lnTo>
                    <a:pt x="229" y="43"/>
                  </a:lnTo>
                  <a:lnTo>
                    <a:pt x="241" y="61"/>
                  </a:lnTo>
                  <a:lnTo>
                    <a:pt x="252" y="82"/>
                  </a:lnTo>
                  <a:lnTo>
                    <a:pt x="263" y="103"/>
                  </a:lnTo>
                  <a:lnTo>
                    <a:pt x="97" y="103"/>
                  </a:lnTo>
                  <a:lnTo>
                    <a:pt x="34" y="18"/>
                  </a:lnTo>
                  <a:lnTo>
                    <a:pt x="564" y="18"/>
                  </a:lnTo>
                  <a:lnTo>
                    <a:pt x="593" y="64"/>
                  </a:lnTo>
                  <a:lnTo>
                    <a:pt x="627" y="103"/>
                  </a:lnTo>
                  <a:lnTo>
                    <a:pt x="667" y="136"/>
                  </a:lnTo>
                  <a:lnTo>
                    <a:pt x="708" y="163"/>
                  </a:lnTo>
                  <a:lnTo>
                    <a:pt x="753" y="185"/>
                  </a:lnTo>
                  <a:lnTo>
                    <a:pt x="800" y="202"/>
                  </a:lnTo>
                  <a:lnTo>
                    <a:pt x="849" y="213"/>
                  </a:lnTo>
                  <a:lnTo>
                    <a:pt x="897" y="221"/>
                  </a:lnTo>
                  <a:lnTo>
                    <a:pt x="946" y="224"/>
                  </a:lnTo>
                  <a:lnTo>
                    <a:pt x="995" y="224"/>
                  </a:lnTo>
                  <a:lnTo>
                    <a:pt x="1040" y="219"/>
                  </a:lnTo>
                  <a:lnTo>
                    <a:pt x="1083" y="213"/>
                  </a:lnTo>
                  <a:lnTo>
                    <a:pt x="1124" y="205"/>
                  </a:lnTo>
                  <a:lnTo>
                    <a:pt x="1160" y="194"/>
                  </a:lnTo>
                  <a:lnTo>
                    <a:pt x="1191" y="182"/>
                  </a:lnTo>
                  <a:lnTo>
                    <a:pt x="1218" y="167"/>
                  </a:lnTo>
                  <a:lnTo>
                    <a:pt x="3107" y="167"/>
                  </a:lnTo>
                  <a:lnTo>
                    <a:pt x="3107" y="149"/>
                  </a:lnTo>
                  <a:lnTo>
                    <a:pt x="1218" y="149"/>
                  </a:lnTo>
                  <a:lnTo>
                    <a:pt x="1164" y="171"/>
                  </a:lnTo>
                  <a:lnTo>
                    <a:pt x="1112" y="188"/>
                  </a:lnTo>
                  <a:lnTo>
                    <a:pt x="1058" y="199"/>
                  </a:lnTo>
                  <a:lnTo>
                    <a:pt x="1005" y="205"/>
                  </a:lnTo>
                  <a:lnTo>
                    <a:pt x="953" y="207"/>
                  </a:lnTo>
                  <a:lnTo>
                    <a:pt x="904" y="203"/>
                  </a:lnTo>
                  <a:lnTo>
                    <a:pt x="856" y="196"/>
                  </a:lnTo>
                  <a:lnTo>
                    <a:pt x="811" y="185"/>
                  </a:lnTo>
                  <a:lnTo>
                    <a:pt x="767" y="171"/>
                  </a:lnTo>
                  <a:lnTo>
                    <a:pt x="728" y="153"/>
                  </a:lnTo>
                  <a:lnTo>
                    <a:pt x="692" y="133"/>
                  </a:lnTo>
                  <a:lnTo>
                    <a:pt x="661" y="111"/>
                  </a:lnTo>
                  <a:lnTo>
                    <a:pt x="634" y="86"/>
                  </a:lnTo>
                  <a:lnTo>
                    <a:pt x="611" y="58"/>
                  </a:lnTo>
                  <a:lnTo>
                    <a:pt x="594" y="30"/>
                  </a:lnTo>
                  <a:lnTo>
                    <a:pt x="584" y="0"/>
                  </a:lnTo>
                  <a:lnTo>
                    <a:pt x="0" y="0"/>
                  </a:lnTo>
                  <a:lnTo>
                    <a:pt x="88" y="119"/>
                  </a:lnTo>
                  <a:lnTo>
                    <a:pt x="288" y="119"/>
                  </a:lnTo>
                  <a:lnTo>
                    <a:pt x="281" y="99"/>
                  </a:lnTo>
                  <a:lnTo>
                    <a:pt x="270" y="77"/>
                  </a:lnTo>
                  <a:lnTo>
                    <a:pt x="256" y="54"/>
                  </a:lnTo>
                  <a:lnTo>
                    <a:pt x="236" y="24"/>
                  </a:lnTo>
                  <a:lnTo>
                    <a:pt x="216" y="2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74" name="Freeform 62">
              <a:extLst>
                <a:ext uri="{FF2B5EF4-FFF2-40B4-BE49-F238E27FC236}">
                  <a16:creationId xmlns:a16="http://schemas.microsoft.com/office/drawing/2014/main" xmlns="" id="{3F36E530-ACFB-4515-A3ED-563984E4467C}"/>
                </a:ext>
              </a:extLst>
            </p:cNvPr>
            <p:cNvSpPr>
              <a:spLocks/>
            </p:cNvSpPr>
            <p:nvPr/>
          </p:nvSpPr>
          <p:spPr bwMode="auto">
            <a:xfrm>
              <a:off x="3892" y="7188"/>
              <a:ext cx="2198" cy="48"/>
            </a:xfrm>
            <a:custGeom>
              <a:avLst/>
              <a:gdLst>
                <a:gd name="T0" fmla="*/ 308 w 2197"/>
                <a:gd name="T1" fmla="*/ 0 h 101"/>
                <a:gd name="T2" fmla="*/ 2197 w 2197"/>
                <a:gd name="T3" fmla="*/ 0 h 101"/>
                <a:gd name="T4" fmla="*/ 2197 w 2197"/>
                <a:gd name="T5" fmla="*/ 10 h 101"/>
                <a:gd name="T6" fmla="*/ 308 w 2197"/>
                <a:gd name="T7" fmla="*/ 10 h 101"/>
                <a:gd name="T8" fmla="*/ 288 w 2197"/>
                <a:gd name="T9" fmla="*/ 16 h 101"/>
                <a:gd name="T10" fmla="*/ 263 w 2197"/>
                <a:gd name="T11" fmla="*/ 23 h 101"/>
                <a:gd name="T12" fmla="*/ 234 w 2197"/>
                <a:gd name="T13" fmla="*/ 30 h 101"/>
                <a:gd name="T14" fmla="*/ 202 w 2197"/>
                <a:gd name="T15" fmla="*/ 37 h 101"/>
                <a:gd name="T16" fmla="*/ 167 w 2197"/>
                <a:gd name="T17" fmla="*/ 42 h 101"/>
                <a:gd name="T18" fmla="*/ 135 w 2197"/>
                <a:gd name="T19" fmla="*/ 47 h 101"/>
                <a:gd name="T20" fmla="*/ 104 w 2197"/>
                <a:gd name="T21" fmla="*/ 50 h 101"/>
                <a:gd name="T22" fmla="*/ 79 w 2197"/>
                <a:gd name="T23" fmla="*/ 51 h 101"/>
                <a:gd name="T24" fmla="*/ 67 w 2197"/>
                <a:gd name="T25" fmla="*/ 51 h 101"/>
                <a:gd name="T26" fmla="*/ 56 w 2197"/>
                <a:gd name="T27" fmla="*/ 51 h 101"/>
                <a:gd name="T28" fmla="*/ 43 w 2197"/>
                <a:gd name="T29" fmla="*/ 51 h 101"/>
                <a:gd name="T30" fmla="*/ 32 w 2197"/>
                <a:gd name="T31" fmla="*/ 51 h 101"/>
                <a:gd name="T32" fmla="*/ 21 w 2197"/>
                <a:gd name="T33" fmla="*/ 51 h 101"/>
                <a:gd name="T34" fmla="*/ 12 w 2197"/>
                <a:gd name="T35" fmla="*/ 50 h 101"/>
                <a:gd name="T36" fmla="*/ 5 w 2197"/>
                <a:gd name="T37" fmla="*/ 50 h 101"/>
                <a:gd name="T38" fmla="*/ 0 w 2197"/>
                <a:gd name="T39" fmla="*/ 49 h 101"/>
                <a:gd name="T40" fmla="*/ 11 w 2197"/>
                <a:gd name="T41" fmla="*/ 50 h 101"/>
                <a:gd name="T42" fmla="*/ 23 w 2197"/>
                <a:gd name="T43" fmla="*/ 50 h 101"/>
                <a:gd name="T44" fmla="*/ 38 w 2197"/>
                <a:gd name="T45" fmla="*/ 50 h 101"/>
                <a:gd name="T46" fmla="*/ 54 w 2197"/>
                <a:gd name="T47" fmla="*/ 49 h 101"/>
                <a:gd name="T48" fmla="*/ 70 w 2197"/>
                <a:gd name="T49" fmla="*/ 48 h 101"/>
                <a:gd name="T50" fmla="*/ 88 w 2197"/>
                <a:gd name="T51" fmla="*/ 47 h 101"/>
                <a:gd name="T52" fmla="*/ 106 w 2197"/>
                <a:gd name="T53" fmla="*/ 45 h 101"/>
                <a:gd name="T54" fmla="*/ 126 w 2197"/>
                <a:gd name="T55" fmla="*/ 42 h 101"/>
                <a:gd name="T56" fmla="*/ 148 w 2197"/>
                <a:gd name="T57" fmla="*/ 40 h 101"/>
                <a:gd name="T58" fmla="*/ 167 w 2197"/>
                <a:gd name="T59" fmla="*/ 36 h 101"/>
                <a:gd name="T60" fmla="*/ 191 w 2197"/>
                <a:gd name="T61" fmla="*/ 32 h 101"/>
                <a:gd name="T62" fmla="*/ 213 w 2197"/>
                <a:gd name="T63" fmla="*/ 27 h 101"/>
                <a:gd name="T64" fmla="*/ 236 w 2197"/>
                <a:gd name="T65" fmla="*/ 21 h 101"/>
                <a:gd name="T66" fmla="*/ 259 w 2197"/>
                <a:gd name="T67" fmla="*/ 15 h 101"/>
                <a:gd name="T68" fmla="*/ 285 w 2197"/>
                <a:gd name="T69" fmla="*/ 8 h 101"/>
                <a:gd name="T70" fmla="*/ 308 w 2197"/>
                <a:gd name="T71" fmla="*/ 0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97" h="101">
                  <a:moveTo>
                    <a:pt x="308" y="0"/>
                  </a:moveTo>
                  <a:lnTo>
                    <a:pt x="2197" y="0"/>
                  </a:lnTo>
                  <a:lnTo>
                    <a:pt x="2197" y="20"/>
                  </a:lnTo>
                  <a:lnTo>
                    <a:pt x="308" y="20"/>
                  </a:lnTo>
                  <a:lnTo>
                    <a:pt x="288" y="32"/>
                  </a:lnTo>
                  <a:lnTo>
                    <a:pt x="263" y="46"/>
                  </a:lnTo>
                  <a:lnTo>
                    <a:pt x="234" y="60"/>
                  </a:lnTo>
                  <a:lnTo>
                    <a:pt x="202" y="73"/>
                  </a:lnTo>
                  <a:lnTo>
                    <a:pt x="167" y="84"/>
                  </a:lnTo>
                  <a:lnTo>
                    <a:pt x="135" y="93"/>
                  </a:lnTo>
                  <a:lnTo>
                    <a:pt x="104" y="100"/>
                  </a:lnTo>
                  <a:lnTo>
                    <a:pt x="79" y="101"/>
                  </a:lnTo>
                  <a:lnTo>
                    <a:pt x="67" y="101"/>
                  </a:lnTo>
                  <a:lnTo>
                    <a:pt x="56" y="101"/>
                  </a:lnTo>
                  <a:lnTo>
                    <a:pt x="43" y="101"/>
                  </a:lnTo>
                  <a:lnTo>
                    <a:pt x="32" y="101"/>
                  </a:lnTo>
                  <a:lnTo>
                    <a:pt x="21" y="101"/>
                  </a:lnTo>
                  <a:lnTo>
                    <a:pt x="12" y="100"/>
                  </a:lnTo>
                  <a:lnTo>
                    <a:pt x="5" y="100"/>
                  </a:lnTo>
                  <a:lnTo>
                    <a:pt x="0" y="98"/>
                  </a:lnTo>
                  <a:lnTo>
                    <a:pt x="11" y="100"/>
                  </a:lnTo>
                  <a:lnTo>
                    <a:pt x="23" y="100"/>
                  </a:lnTo>
                  <a:lnTo>
                    <a:pt x="38" y="100"/>
                  </a:lnTo>
                  <a:lnTo>
                    <a:pt x="54" y="98"/>
                  </a:lnTo>
                  <a:lnTo>
                    <a:pt x="70" y="96"/>
                  </a:lnTo>
                  <a:lnTo>
                    <a:pt x="88" y="93"/>
                  </a:lnTo>
                  <a:lnTo>
                    <a:pt x="106" y="89"/>
                  </a:lnTo>
                  <a:lnTo>
                    <a:pt x="126" y="84"/>
                  </a:lnTo>
                  <a:lnTo>
                    <a:pt x="148" y="79"/>
                  </a:lnTo>
                  <a:lnTo>
                    <a:pt x="167" y="71"/>
                  </a:lnTo>
                  <a:lnTo>
                    <a:pt x="191" y="64"/>
                  </a:lnTo>
                  <a:lnTo>
                    <a:pt x="213" y="53"/>
                  </a:lnTo>
                  <a:lnTo>
                    <a:pt x="236" y="42"/>
                  </a:lnTo>
                  <a:lnTo>
                    <a:pt x="259" y="29"/>
                  </a:lnTo>
                  <a:lnTo>
                    <a:pt x="285" y="15"/>
                  </a:lnTo>
                  <a:lnTo>
                    <a:pt x="308"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75" name="Freeform 63">
              <a:extLst>
                <a:ext uri="{FF2B5EF4-FFF2-40B4-BE49-F238E27FC236}">
                  <a16:creationId xmlns:a16="http://schemas.microsoft.com/office/drawing/2014/main" xmlns="" id="{176DBBB9-343D-4FAF-B601-69E0FC991F7B}"/>
                </a:ext>
              </a:extLst>
            </p:cNvPr>
            <p:cNvSpPr>
              <a:spLocks/>
            </p:cNvSpPr>
            <p:nvPr/>
          </p:nvSpPr>
          <p:spPr bwMode="auto">
            <a:xfrm>
              <a:off x="2689" y="7026"/>
              <a:ext cx="3401" cy="228"/>
            </a:xfrm>
            <a:custGeom>
              <a:avLst/>
              <a:gdLst>
                <a:gd name="T0" fmla="*/ 1487 w 3401"/>
                <a:gd name="T1" fmla="*/ 189 h 451"/>
                <a:gd name="T2" fmla="*/ 1371 w 3401"/>
                <a:gd name="T3" fmla="*/ 206 h 451"/>
                <a:gd name="T4" fmla="*/ 1254 w 3401"/>
                <a:gd name="T5" fmla="*/ 210 h 451"/>
                <a:gd name="T6" fmla="*/ 1148 w 3401"/>
                <a:gd name="T7" fmla="*/ 203 h 451"/>
                <a:gd name="T8" fmla="*/ 1060 w 3401"/>
                <a:gd name="T9" fmla="*/ 185 h 451"/>
                <a:gd name="T10" fmla="*/ 970 w 3401"/>
                <a:gd name="T11" fmla="*/ 139 h 451"/>
                <a:gd name="T12" fmla="*/ 988 w 3401"/>
                <a:gd name="T13" fmla="*/ 69 h 451"/>
                <a:gd name="T14" fmla="*/ 1085 w 3401"/>
                <a:gd name="T15" fmla="*/ 34 h 451"/>
                <a:gd name="T16" fmla="*/ 1179 w 3401"/>
                <a:gd name="T17" fmla="*/ 43 h 451"/>
                <a:gd name="T18" fmla="*/ 1215 w 3401"/>
                <a:gd name="T19" fmla="*/ 75 h 451"/>
                <a:gd name="T20" fmla="*/ 1182 w 3401"/>
                <a:gd name="T21" fmla="*/ 99 h 451"/>
                <a:gd name="T22" fmla="*/ 1132 w 3401"/>
                <a:gd name="T23" fmla="*/ 97 h 451"/>
                <a:gd name="T24" fmla="*/ 1085 w 3401"/>
                <a:gd name="T25" fmla="*/ 90 h 451"/>
                <a:gd name="T26" fmla="*/ 1083 w 3401"/>
                <a:gd name="T27" fmla="*/ 135 h 451"/>
                <a:gd name="T28" fmla="*/ 1195 w 3401"/>
                <a:gd name="T29" fmla="*/ 156 h 451"/>
                <a:gd name="T30" fmla="*/ 1272 w 3401"/>
                <a:gd name="T31" fmla="*/ 124 h 451"/>
                <a:gd name="T32" fmla="*/ 1290 w 3401"/>
                <a:gd name="T33" fmla="*/ 95 h 451"/>
                <a:gd name="T34" fmla="*/ 1348 w 3401"/>
                <a:gd name="T35" fmla="*/ 107 h 451"/>
                <a:gd name="T36" fmla="*/ 1404 w 3401"/>
                <a:gd name="T37" fmla="*/ 99 h 451"/>
                <a:gd name="T38" fmla="*/ 1424 w 3401"/>
                <a:gd name="T39" fmla="*/ 78 h 451"/>
                <a:gd name="T40" fmla="*/ 1400 w 3401"/>
                <a:gd name="T41" fmla="*/ 90 h 451"/>
                <a:gd name="T42" fmla="*/ 1371 w 3401"/>
                <a:gd name="T43" fmla="*/ 99 h 451"/>
                <a:gd name="T44" fmla="*/ 1317 w 3401"/>
                <a:gd name="T45" fmla="*/ 94 h 451"/>
                <a:gd name="T46" fmla="*/ 1213 w 3401"/>
                <a:gd name="T47" fmla="*/ 45 h 451"/>
                <a:gd name="T48" fmla="*/ 1074 w 3401"/>
                <a:gd name="T49" fmla="*/ 24 h 451"/>
                <a:gd name="T50" fmla="*/ 993 w 3401"/>
                <a:gd name="T51" fmla="*/ 52 h 451"/>
                <a:gd name="T52" fmla="*/ 550 w 3401"/>
                <a:gd name="T53" fmla="*/ 89 h 451"/>
                <a:gd name="T54" fmla="*/ 521 w 3401"/>
                <a:gd name="T55" fmla="*/ 74 h 451"/>
                <a:gd name="T56" fmla="*/ 461 w 3401"/>
                <a:gd name="T57" fmla="*/ 46 h 451"/>
                <a:gd name="T58" fmla="*/ 369 w 3401"/>
                <a:gd name="T59" fmla="*/ 19 h 451"/>
                <a:gd name="T60" fmla="*/ 250 w 3401"/>
                <a:gd name="T61" fmla="*/ 3 h 451"/>
                <a:gd name="T62" fmla="*/ 131 w 3401"/>
                <a:gd name="T63" fmla="*/ 0 h 451"/>
                <a:gd name="T64" fmla="*/ 43 w 3401"/>
                <a:gd name="T65" fmla="*/ 9 h 451"/>
                <a:gd name="T66" fmla="*/ 2 w 3401"/>
                <a:gd name="T67" fmla="*/ 39 h 451"/>
                <a:gd name="T68" fmla="*/ 32 w 3401"/>
                <a:gd name="T69" fmla="*/ 77 h 451"/>
                <a:gd name="T70" fmla="*/ 121 w 3401"/>
                <a:gd name="T71" fmla="*/ 75 h 451"/>
                <a:gd name="T72" fmla="*/ 133 w 3401"/>
                <a:gd name="T73" fmla="*/ 46 h 451"/>
                <a:gd name="T74" fmla="*/ 203 w 3401"/>
                <a:gd name="T75" fmla="*/ 37 h 451"/>
                <a:gd name="T76" fmla="*/ 331 w 3401"/>
                <a:gd name="T77" fmla="*/ 45 h 451"/>
                <a:gd name="T78" fmla="*/ 456 w 3401"/>
                <a:gd name="T79" fmla="*/ 69 h 451"/>
                <a:gd name="T80" fmla="*/ 553 w 3401"/>
                <a:gd name="T81" fmla="*/ 106 h 451"/>
                <a:gd name="T82" fmla="*/ 955 w 3401"/>
                <a:gd name="T83" fmla="*/ 137 h 451"/>
                <a:gd name="T84" fmla="*/ 977 w 3401"/>
                <a:gd name="T85" fmla="*/ 159 h 451"/>
                <a:gd name="T86" fmla="*/ 1016 w 3401"/>
                <a:gd name="T87" fmla="*/ 181 h 451"/>
                <a:gd name="T88" fmla="*/ 1144 w 3401"/>
                <a:gd name="T89" fmla="*/ 216 h 451"/>
                <a:gd name="T90" fmla="*/ 1283 w 3401"/>
                <a:gd name="T91" fmla="*/ 226 h 451"/>
                <a:gd name="T92" fmla="*/ 1413 w 3401"/>
                <a:gd name="T93" fmla="*/ 220 h 451"/>
                <a:gd name="T94" fmla="*/ 1512 w 3401"/>
                <a:gd name="T95" fmla="*/ 204 h 4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401" h="451">
                  <a:moveTo>
                    <a:pt x="3401" y="408"/>
                  </a:moveTo>
                  <a:lnTo>
                    <a:pt x="3401" y="364"/>
                  </a:lnTo>
                  <a:lnTo>
                    <a:pt x="1512" y="364"/>
                  </a:lnTo>
                  <a:lnTo>
                    <a:pt x="1487" y="378"/>
                  </a:lnTo>
                  <a:lnTo>
                    <a:pt x="1460" y="390"/>
                  </a:lnTo>
                  <a:lnTo>
                    <a:pt x="1431" y="400"/>
                  </a:lnTo>
                  <a:lnTo>
                    <a:pt x="1402" y="408"/>
                  </a:lnTo>
                  <a:lnTo>
                    <a:pt x="1371" y="412"/>
                  </a:lnTo>
                  <a:lnTo>
                    <a:pt x="1343" y="417"/>
                  </a:lnTo>
                  <a:lnTo>
                    <a:pt x="1312" y="420"/>
                  </a:lnTo>
                  <a:lnTo>
                    <a:pt x="1283" y="420"/>
                  </a:lnTo>
                  <a:lnTo>
                    <a:pt x="1254" y="420"/>
                  </a:lnTo>
                  <a:lnTo>
                    <a:pt x="1225" y="419"/>
                  </a:lnTo>
                  <a:lnTo>
                    <a:pt x="1198" y="415"/>
                  </a:lnTo>
                  <a:lnTo>
                    <a:pt x="1171" y="411"/>
                  </a:lnTo>
                  <a:lnTo>
                    <a:pt x="1148" y="406"/>
                  </a:lnTo>
                  <a:lnTo>
                    <a:pt x="1125" y="400"/>
                  </a:lnTo>
                  <a:lnTo>
                    <a:pt x="1105" y="394"/>
                  </a:lnTo>
                  <a:lnTo>
                    <a:pt x="1088" y="386"/>
                  </a:lnTo>
                  <a:lnTo>
                    <a:pt x="1060" y="370"/>
                  </a:lnTo>
                  <a:lnTo>
                    <a:pt x="1031" y="351"/>
                  </a:lnTo>
                  <a:lnTo>
                    <a:pt x="1006" y="331"/>
                  </a:lnTo>
                  <a:lnTo>
                    <a:pt x="986" y="306"/>
                  </a:lnTo>
                  <a:lnTo>
                    <a:pt x="970" y="278"/>
                  </a:lnTo>
                  <a:lnTo>
                    <a:pt x="961" y="247"/>
                  </a:lnTo>
                  <a:lnTo>
                    <a:pt x="961" y="212"/>
                  </a:lnTo>
                  <a:lnTo>
                    <a:pt x="970" y="173"/>
                  </a:lnTo>
                  <a:lnTo>
                    <a:pt x="988" y="138"/>
                  </a:lnTo>
                  <a:lnTo>
                    <a:pt x="1007" y="109"/>
                  </a:lnTo>
                  <a:lnTo>
                    <a:pt x="1033" y="89"/>
                  </a:lnTo>
                  <a:lnTo>
                    <a:pt x="1058" y="75"/>
                  </a:lnTo>
                  <a:lnTo>
                    <a:pt x="1085" y="67"/>
                  </a:lnTo>
                  <a:lnTo>
                    <a:pt x="1112" y="66"/>
                  </a:lnTo>
                  <a:lnTo>
                    <a:pt x="1135" y="69"/>
                  </a:lnTo>
                  <a:lnTo>
                    <a:pt x="1159" y="75"/>
                  </a:lnTo>
                  <a:lnTo>
                    <a:pt x="1179" y="86"/>
                  </a:lnTo>
                  <a:lnTo>
                    <a:pt x="1193" y="100"/>
                  </a:lnTo>
                  <a:lnTo>
                    <a:pt x="1206" y="116"/>
                  </a:lnTo>
                  <a:lnTo>
                    <a:pt x="1213" y="133"/>
                  </a:lnTo>
                  <a:lnTo>
                    <a:pt x="1215" y="150"/>
                  </a:lnTo>
                  <a:lnTo>
                    <a:pt x="1215" y="166"/>
                  </a:lnTo>
                  <a:lnTo>
                    <a:pt x="1207" y="180"/>
                  </a:lnTo>
                  <a:lnTo>
                    <a:pt x="1197" y="191"/>
                  </a:lnTo>
                  <a:lnTo>
                    <a:pt x="1182" y="197"/>
                  </a:lnTo>
                  <a:lnTo>
                    <a:pt x="1170" y="202"/>
                  </a:lnTo>
                  <a:lnTo>
                    <a:pt x="1157" y="202"/>
                  </a:lnTo>
                  <a:lnTo>
                    <a:pt x="1144" y="198"/>
                  </a:lnTo>
                  <a:lnTo>
                    <a:pt x="1132" y="194"/>
                  </a:lnTo>
                  <a:lnTo>
                    <a:pt x="1119" y="186"/>
                  </a:lnTo>
                  <a:lnTo>
                    <a:pt x="1108" y="177"/>
                  </a:lnTo>
                  <a:lnTo>
                    <a:pt x="1096" y="166"/>
                  </a:lnTo>
                  <a:lnTo>
                    <a:pt x="1085" y="180"/>
                  </a:lnTo>
                  <a:lnTo>
                    <a:pt x="1078" y="198"/>
                  </a:lnTo>
                  <a:lnTo>
                    <a:pt x="1074" y="222"/>
                  </a:lnTo>
                  <a:lnTo>
                    <a:pt x="1076" y="247"/>
                  </a:lnTo>
                  <a:lnTo>
                    <a:pt x="1083" y="270"/>
                  </a:lnTo>
                  <a:lnTo>
                    <a:pt x="1099" y="292"/>
                  </a:lnTo>
                  <a:lnTo>
                    <a:pt x="1123" y="306"/>
                  </a:lnTo>
                  <a:lnTo>
                    <a:pt x="1157" y="314"/>
                  </a:lnTo>
                  <a:lnTo>
                    <a:pt x="1195" y="312"/>
                  </a:lnTo>
                  <a:lnTo>
                    <a:pt x="1224" y="305"/>
                  </a:lnTo>
                  <a:lnTo>
                    <a:pt x="1247" y="289"/>
                  </a:lnTo>
                  <a:lnTo>
                    <a:pt x="1262" y="270"/>
                  </a:lnTo>
                  <a:lnTo>
                    <a:pt x="1272" y="248"/>
                  </a:lnTo>
                  <a:lnTo>
                    <a:pt x="1280" y="227"/>
                  </a:lnTo>
                  <a:lnTo>
                    <a:pt x="1281" y="203"/>
                  </a:lnTo>
                  <a:lnTo>
                    <a:pt x="1283" y="183"/>
                  </a:lnTo>
                  <a:lnTo>
                    <a:pt x="1290" y="189"/>
                  </a:lnTo>
                  <a:lnTo>
                    <a:pt x="1299" y="197"/>
                  </a:lnTo>
                  <a:lnTo>
                    <a:pt x="1310" y="205"/>
                  </a:lnTo>
                  <a:lnTo>
                    <a:pt x="1330" y="211"/>
                  </a:lnTo>
                  <a:lnTo>
                    <a:pt x="1348" y="214"/>
                  </a:lnTo>
                  <a:lnTo>
                    <a:pt x="1364" y="214"/>
                  </a:lnTo>
                  <a:lnTo>
                    <a:pt x="1379" y="211"/>
                  </a:lnTo>
                  <a:lnTo>
                    <a:pt x="1393" y="206"/>
                  </a:lnTo>
                  <a:lnTo>
                    <a:pt x="1404" y="198"/>
                  </a:lnTo>
                  <a:lnTo>
                    <a:pt x="1413" y="191"/>
                  </a:lnTo>
                  <a:lnTo>
                    <a:pt x="1420" y="180"/>
                  </a:lnTo>
                  <a:lnTo>
                    <a:pt x="1424" y="169"/>
                  </a:lnTo>
                  <a:lnTo>
                    <a:pt x="1424" y="155"/>
                  </a:lnTo>
                  <a:lnTo>
                    <a:pt x="1417" y="155"/>
                  </a:lnTo>
                  <a:lnTo>
                    <a:pt x="1406" y="164"/>
                  </a:lnTo>
                  <a:lnTo>
                    <a:pt x="1402" y="175"/>
                  </a:lnTo>
                  <a:lnTo>
                    <a:pt x="1400" y="180"/>
                  </a:lnTo>
                  <a:lnTo>
                    <a:pt x="1397" y="186"/>
                  </a:lnTo>
                  <a:lnTo>
                    <a:pt x="1391" y="191"/>
                  </a:lnTo>
                  <a:lnTo>
                    <a:pt x="1382" y="195"/>
                  </a:lnTo>
                  <a:lnTo>
                    <a:pt x="1371" y="198"/>
                  </a:lnTo>
                  <a:lnTo>
                    <a:pt x="1361" y="200"/>
                  </a:lnTo>
                  <a:lnTo>
                    <a:pt x="1348" y="198"/>
                  </a:lnTo>
                  <a:lnTo>
                    <a:pt x="1334" y="197"/>
                  </a:lnTo>
                  <a:lnTo>
                    <a:pt x="1317" y="187"/>
                  </a:lnTo>
                  <a:lnTo>
                    <a:pt x="1298" y="169"/>
                  </a:lnTo>
                  <a:lnTo>
                    <a:pt x="1272" y="144"/>
                  </a:lnTo>
                  <a:lnTo>
                    <a:pt x="1245" y="116"/>
                  </a:lnTo>
                  <a:lnTo>
                    <a:pt x="1213" y="89"/>
                  </a:lnTo>
                  <a:lnTo>
                    <a:pt x="1177" y="66"/>
                  </a:lnTo>
                  <a:lnTo>
                    <a:pt x="1137" y="49"/>
                  </a:lnTo>
                  <a:lnTo>
                    <a:pt x="1094" y="44"/>
                  </a:lnTo>
                  <a:lnTo>
                    <a:pt x="1074" y="47"/>
                  </a:lnTo>
                  <a:lnTo>
                    <a:pt x="1052" y="55"/>
                  </a:lnTo>
                  <a:lnTo>
                    <a:pt x="1031" y="67"/>
                  </a:lnTo>
                  <a:lnTo>
                    <a:pt x="1011" y="83"/>
                  </a:lnTo>
                  <a:lnTo>
                    <a:pt x="993" y="103"/>
                  </a:lnTo>
                  <a:lnTo>
                    <a:pt x="977" y="125"/>
                  </a:lnTo>
                  <a:lnTo>
                    <a:pt x="962" y="152"/>
                  </a:lnTo>
                  <a:lnTo>
                    <a:pt x="953" y="178"/>
                  </a:lnTo>
                  <a:lnTo>
                    <a:pt x="550" y="178"/>
                  </a:lnTo>
                  <a:lnTo>
                    <a:pt x="550" y="180"/>
                  </a:lnTo>
                  <a:lnTo>
                    <a:pt x="541" y="170"/>
                  </a:lnTo>
                  <a:lnTo>
                    <a:pt x="532" y="159"/>
                  </a:lnTo>
                  <a:lnTo>
                    <a:pt x="521" y="147"/>
                  </a:lnTo>
                  <a:lnTo>
                    <a:pt x="508" y="134"/>
                  </a:lnTo>
                  <a:lnTo>
                    <a:pt x="494" y="122"/>
                  </a:lnTo>
                  <a:lnTo>
                    <a:pt x="477" y="108"/>
                  </a:lnTo>
                  <a:lnTo>
                    <a:pt x="461" y="92"/>
                  </a:lnTo>
                  <a:lnTo>
                    <a:pt x="441" y="77"/>
                  </a:lnTo>
                  <a:lnTo>
                    <a:pt x="420" y="63"/>
                  </a:lnTo>
                  <a:lnTo>
                    <a:pt x="396" y="49"/>
                  </a:lnTo>
                  <a:lnTo>
                    <a:pt x="369" y="38"/>
                  </a:lnTo>
                  <a:lnTo>
                    <a:pt x="342" y="28"/>
                  </a:lnTo>
                  <a:lnTo>
                    <a:pt x="312" y="19"/>
                  </a:lnTo>
                  <a:lnTo>
                    <a:pt x="281" y="13"/>
                  </a:lnTo>
                  <a:lnTo>
                    <a:pt x="250" y="6"/>
                  </a:lnTo>
                  <a:lnTo>
                    <a:pt x="220" y="3"/>
                  </a:lnTo>
                  <a:lnTo>
                    <a:pt x="189" y="0"/>
                  </a:lnTo>
                  <a:lnTo>
                    <a:pt x="158" y="0"/>
                  </a:lnTo>
                  <a:lnTo>
                    <a:pt x="131" y="0"/>
                  </a:lnTo>
                  <a:lnTo>
                    <a:pt x="104" y="2"/>
                  </a:lnTo>
                  <a:lnTo>
                    <a:pt x="81" y="5"/>
                  </a:lnTo>
                  <a:lnTo>
                    <a:pt x="61" y="11"/>
                  </a:lnTo>
                  <a:lnTo>
                    <a:pt x="43" y="17"/>
                  </a:lnTo>
                  <a:lnTo>
                    <a:pt x="30" y="25"/>
                  </a:lnTo>
                  <a:lnTo>
                    <a:pt x="18" y="39"/>
                  </a:lnTo>
                  <a:lnTo>
                    <a:pt x="7" y="56"/>
                  </a:lnTo>
                  <a:lnTo>
                    <a:pt x="2" y="77"/>
                  </a:lnTo>
                  <a:lnTo>
                    <a:pt x="0" y="99"/>
                  </a:lnTo>
                  <a:lnTo>
                    <a:pt x="5" y="119"/>
                  </a:lnTo>
                  <a:lnTo>
                    <a:pt x="14" y="138"/>
                  </a:lnTo>
                  <a:lnTo>
                    <a:pt x="32" y="153"/>
                  </a:lnTo>
                  <a:lnTo>
                    <a:pt x="56" y="163"/>
                  </a:lnTo>
                  <a:lnTo>
                    <a:pt x="81" y="166"/>
                  </a:lnTo>
                  <a:lnTo>
                    <a:pt x="103" y="161"/>
                  </a:lnTo>
                  <a:lnTo>
                    <a:pt x="121" y="150"/>
                  </a:lnTo>
                  <a:lnTo>
                    <a:pt x="133" y="136"/>
                  </a:lnTo>
                  <a:lnTo>
                    <a:pt x="139" y="120"/>
                  </a:lnTo>
                  <a:lnTo>
                    <a:pt x="140" y="105"/>
                  </a:lnTo>
                  <a:lnTo>
                    <a:pt x="133" y="92"/>
                  </a:lnTo>
                  <a:lnTo>
                    <a:pt x="119" y="84"/>
                  </a:lnTo>
                  <a:lnTo>
                    <a:pt x="146" y="78"/>
                  </a:lnTo>
                  <a:lnTo>
                    <a:pt x="173" y="74"/>
                  </a:lnTo>
                  <a:lnTo>
                    <a:pt x="203" y="74"/>
                  </a:lnTo>
                  <a:lnTo>
                    <a:pt x="234" y="74"/>
                  </a:lnTo>
                  <a:lnTo>
                    <a:pt x="267" y="77"/>
                  </a:lnTo>
                  <a:lnTo>
                    <a:pt x="299" y="81"/>
                  </a:lnTo>
                  <a:lnTo>
                    <a:pt x="331" y="89"/>
                  </a:lnTo>
                  <a:lnTo>
                    <a:pt x="364" y="99"/>
                  </a:lnTo>
                  <a:lnTo>
                    <a:pt x="396" y="109"/>
                  </a:lnTo>
                  <a:lnTo>
                    <a:pt x="427" y="122"/>
                  </a:lnTo>
                  <a:lnTo>
                    <a:pt x="456" y="138"/>
                  </a:lnTo>
                  <a:lnTo>
                    <a:pt x="485" y="153"/>
                  </a:lnTo>
                  <a:lnTo>
                    <a:pt x="510" y="172"/>
                  </a:lnTo>
                  <a:lnTo>
                    <a:pt x="533" y="191"/>
                  </a:lnTo>
                  <a:lnTo>
                    <a:pt x="553" y="212"/>
                  </a:lnTo>
                  <a:lnTo>
                    <a:pt x="569" y="234"/>
                  </a:lnTo>
                  <a:lnTo>
                    <a:pt x="569" y="275"/>
                  </a:lnTo>
                  <a:lnTo>
                    <a:pt x="955" y="275"/>
                  </a:lnTo>
                  <a:lnTo>
                    <a:pt x="955" y="273"/>
                  </a:lnTo>
                  <a:lnTo>
                    <a:pt x="959" y="284"/>
                  </a:lnTo>
                  <a:lnTo>
                    <a:pt x="964" y="295"/>
                  </a:lnTo>
                  <a:lnTo>
                    <a:pt x="970" y="306"/>
                  </a:lnTo>
                  <a:lnTo>
                    <a:pt x="977" y="317"/>
                  </a:lnTo>
                  <a:lnTo>
                    <a:pt x="986" y="328"/>
                  </a:lnTo>
                  <a:lnTo>
                    <a:pt x="995" y="339"/>
                  </a:lnTo>
                  <a:lnTo>
                    <a:pt x="1006" y="350"/>
                  </a:lnTo>
                  <a:lnTo>
                    <a:pt x="1016" y="361"/>
                  </a:lnTo>
                  <a:lnTo>
                    <a:pt x="1047" y="384"/>
                  </a:lnTo>
                  <a:lnTo>
                    <a:pt x="1078" y="403"/>
                  </a:lnTo>
                  <a:lnTo>
                    <a:pt x="1110" y="419"/>
                  </a:lnTo>
                  <a:lnTo>
                    <a:pt x="1144" y="431"/>
                  </a:lnTo>
                  <a:lnTo>
                    <a:pt x="1179" y="440"/>
                  </a:lnTo>
                  <a:lnTo>
                    <a:pt x="1215" y="447"/>
                  </a:lnTo>
                  <a:lnTo>
                    <a:pt x="1249" y="450"/>
                  </a:lnTo>
                  <a:lnTo>
                    <a:pt x="1283" y="451"/>
                  </a:lnTo>
                  <a:lnTo>
                    <a:pt x="1317" y="451"/>
                  </a:lnTo>
                  <a:lnTo>
                    <a:pt x="1350" y="448"/>
                  </a:lnTo>
                  <a:lnTo>
                    <a:pt x="1382" y="443"/>
                  </a:lnTo>
                  <a:lnTo>
                    <a:pt x="1413" y="439"/>
                  </a:lnTo>
                  <a:lnTo>
                    <a:pt x="1440" y="431"/>
                  </a:lnTo>
                  <a:lnTo>
                    <a:pt x="1467" y="425"/>
                  </a:lnTo>
                  <a:lnTo>
                    <a:pt x="1490" y="415"/>
                  </a:lnTo>
                  <a:lnTo>
                    <a:pt x="1512" y="408"/>
                  </a:lnTo>
                  <a:lnTo>
                    <a:pt x="3401" y="408"/>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76" name="Freeform 64">
              <a:extLst>
                <a:ext uri="{FF2B5EF4-FFF2-40B4-BE49-F238E27FC236}">
                  <a16:creationId xmlns:a16="http://schemas.microsoft.com/office/drawing/2014/main" xmlns="" id="{51D7F61B-B449-482C-B720-CA488D7AE2F0}"/>
                </a:ext>
              </a:extLst>
            </p:cNvPr>
            <p:cNvSpPr>
              <a:spLocks/>
            </p:cNvSpPr>
            <p:nvPr/>
          </p:nvSpPr>
          <p:spPr bwMode="auto">
            <a:xfrm>
              <a:off x="3972" y="7197"/>
              <a:ext cx="2118" cy="38"/>
            </a:xfrm>
            <a:custGeom>
              <a:avLst/>
              <a:gdLst>
                <a:gd name="T0" fmla="*/ 0 w 2118"/>
                <a:gd name="T1" fmla="*/ 41 h 81"/>
                <a:gd name="T2" fmla="*/ 25 w 2118"/>
                <a:gd name="T3" fmla="*/ 40 h 81"/>
                <a:gd name="T4" fmla="*/ 56 w 2118"/>
                <a:gd name="T5" fmla="*/ 37 h 81"/>
                <a:gd name="T6" fmla="*/ 88 w 2118"/>
                <a:gd name="T7" fmla="*/ 32 h 81"/>
                <a:gd name="T8" fmla="*/ 123 w 2118"/>
                <a:gd name="T9" fmla="*/ 27 h 81"/>
                <a:gd name="T10" fmla="*/ 155 w 2118"/>
                <a:gd name="T11" fmla="*/ 20 h 81"/>
                <a:gd name="T12" fmla="*/ 184 w 2118"/>
                <a:gd name="T13" fmla="*/ 13 h 81"/>
                <a:gd name="T14" fmla="*/ 209 w 2118"/>
                <a:gd name="T15" fmla="*/ 6 h 81"/>
                <a:gd name="T16" fmla="*/ 229 w 2118"/>
                <a:gd name="T17" fmla="*/ 0 h 81"/>
                <a:gd name="T18" fmla="*/ 2118 w 2118"/>
                <a:gd name="T19" fmla="*/ 0 h 81"/>
                <a:gd name="T20" fmla="*/ 2118 w 2118"/>
                <a:gd name="T21" fmla="*/ 13 h 81"/>
                <a:gd name="T22" fmla="*/ 229 w 2118"/>
                <a:gd name="T23" fmla="*/ 13 h 81"/>
                <a:gd name="T24" fmla="*/ 204 w 2118"/>
                <a:gd name="T25" fmla="*/ 20 h 81"/>
                <a:gd name="T26" fmla="*/ 177 w 2118"/>
                <a:gd name="T27" fmla="*/ 26 h 81"/>
                <a:gd name="T28" fmla="*/ 148 w 2118"/>
                <a:gd name="T29" fmla="*/ 31 h 81"/>
                <a:gd name="T30" fmla="*/ 119 w 2118"/>
                <a:gd name="T31" fmla="*/ 35 h 81"/>
                <a:gd name="T32" fmla="*/ 88 w 2118"/>
                <a:gd name="T33" fmla="*/ 37 h 81"/>
                <a:gd name="T34" fmla="*/ 60 w 2118"/>
                <a:gd name="T35" fmla="*/ 39 h 81"/>
                <a:gd name="T36" fmla="*/ 29 w 2118"/>
                <a:gd name="T37" fmla="*/ 41 h 81"/>
                <a:gd name="T38" fmla="*/ 0 w 2118"/>
                <a:gd name="T39" fmla="*/ 41 h 81"/>
                <a:gd name="T40" fmla="*/ 0 w 2118"/>
                <a:gd name="T41" fmla="*/ 41 h 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18" h="81">
                  <a:moveTo>
                    <a:pt x="0" y="81"/>
                  </a:moveTo>
                  <a:lnTo>
                    <a:pt x="25" y="80"/>
                  </a:lnTo>
                  <a:lnTo>
                    <a:pt x="56" y="73"/>
                  </a:lnTo>
                  <a:lnTo>
                    <a:pt x="88" y="64"/>
                  </a:lnTo>
                  <a:lnTo>
                    <a:pt x="123" y="53"/>
                  </a:lnTo>
                  <a:lnTo>
                    <a:pt x="155" y="40"/>
                  </a:lnTo>
                  <a:lnTo>
                    <a:pt x="184" y="26"/>
                  </a:lnTo>
                  <a:lnTo>
                    <a:pt x="209" y="12"/>
                  </a:lnTo>
                  <a:lnTo>
                    <a:pt x="229" y="0"/>
                  </a:lnTo>
                  <a:lnTo>
                    <a:pt x="2118" y="0"/>
                  </a:lnTo>
                  <a:lnTo>
                    <a:pt x="2118" y="25"/>
                  </a:lnTo>
                  <a:lnTo>
                    <a:pt x="229" y="25"/>
                  </a:lnTo>
                  <a:lnTo>
                    <a:pt x="204" y="39"/>
                  </a:lnTo>
                  <a:lnTo>
                    <a:pt x="177" y="51"/>
                  </a:lnTo>
                  <a:lnTo>
                    <a:pt x="148" y="61"/>
                  </a:lnTo>
                  <a:lnTo>
                    <a:pt x="119" y="69"/>
                  </a:lnTo>
                  <a:lnTo>
                    <a:pt x="88" y="73"/>
                  </a:lnTo>
                  <a:lnTo>
                    <a:pt x="60" y="78"/>
                  </a:lnTo>
                  <a:lnTo>
                    <a:pt x="29" y="81"/>
                  </a:lnTo>
                  <a:lnTo>
                    <a:pt x="0" y="8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77" name="Freeform 65">
              <a:extLst>
                <a:ext uri="{FF2B5EF4-FFF2-40B4-BE49-F238E27FC236}">
                  <a16:creationId xmlns:a16="http://schemas.microsoft.com/office/drawing/2014/main" xmlns="" id="{E3D60A4B-A25B-4BC9-9D6A-7AFFB4BEDDEE}"/>
                </a:ext>
              </a:extLst>
            </p:cNvPr>
            <p:cNvSpPr>
              <a:spLocks/>
            </p:cNvSpPr>
            <p:nvPr/>
          </p:nvSpPr>
          <p:spPr bwMode="auto">
            <a:xfrm>
              <a:off x="3781" y="7088"/>
              <a:ext cx="170" cy="90"/>
            </a:xfrm>
            <a:custGeom>
              <a:avLst/>
              <a:gdLst>
                <a:gd name="T0" fmla="*/ 135 w 171"/>
                <a:gd name="T1" fmla="*/ 0 h 173"/>
                <a:gd name="T2" fmla="*/ 150 w 171"/>
                <a:gd name="T3" fmla="*/ 4 h 173"/>
                <a:gd name="T4" fmla="*/ 159 w 171"/>
                <a:gd name="T5" fmla="*/ 9 h 173"/>
                <a:gd name="T6" fmla="*/ 166 w 171"/>
                <a:gd name="T7" fmla="*/ 15 h 173"/>
                <a:gd name="T8" fmla="*/ 170 w 171"/>
                <a:gd name="T9" fmla="*/ 22 h 173"/>
                <a:gd name="T10" fmla="*/ 171 w 171"/>
                <a:gd name="T11" fmla="*/ 29 h 173"/>
                <a:gd name="T12" fmla="*/ 171 w 171"/>
                <a:gd name="T13" fmla="*/ 39 h 173"/>
                <a:gd name="T14" fmla="*/ 168 w 171"/>
                <a:gd name="T15" fmla="*/ 50 h 173"/>
                <a:gd name="T16" fmla="*/ 162 w 171"/>
                <a:gd name="T17" fmla="*/ 60 h 173"/>
                <a:gd name="T18" fmla="*/ 150 w 171"/>
                <a:gd name="T19" fmla="*/ 70 h 173"/>
                <a:gd name="T20" fmla="*/ 133 w 171"/>
                <a:gd name="T21" fmla="*/ 79 h 173"/>
                <a:gd name="T22" fmla="*/ 112 w 171"/>
                <a:gd name="T23" fmla="*/ 84 h 173"/>
                <a:gd name="T24" fmla="*/ 83 w 171"/>
                <a:gd name="T25" fmla="*/ 86 h 173"/>
                <a:gd name="T26" fmla="*/ 54 w 171"/>
                <a:gd name="T27" fmla="*/ 85 h 173"/>
                <a:gd name="T28" fmla="*/ 33 w 171"/>
                <a:gd name="T29" fmla="*/ 82 h 173"/>
                <a:gd name="T30" fmla="*/ 18 w 171"/>
                <a:gd name="T31" fmla="*/ 76 h 173"/>
                <a:gd name="T32" fmla="*/ 7 w 171"/>
                <a:gd name="T33" fmla="*/ 70 h 173"/>
                <a:gd name="T34" fmla="*/ 2 w 171"/>
                <a:gd name="T35" fmla="*/ 63 h 173"/>
                <a:gd name="T36" fmla="*/ 0 w 171"/>
                <a:gd name="T37" fmla="*/ 56 h 173"/>
                <a:gd name="T38" fmla="*/ 0 w 171"/>
                <a:gd name="T39" fmla="*/ 49 h 173"/>
                <a:gd name="T40" fmla="*/ 4 w 171"/>
                <a:gd name="T41" fmla="*/ 43 h 173"/>
                <a:gd name="T42" fmla="*/ 33 w 171"/>
                <a:gd name="T43" fmla="*/ 51 h 173"/>
                <a:gd name="T44" fmla="*/ 60 w 171"/>
                <a:gd name="T45" fmla="*/ 54 h 173"/>
                <a:gd name="T46" fmla="*/ 85 w 171"/>
                <a:gd name="T47" fmla="*/ 53 h 173"/>
                <a:gd name="T48" fmla="*/ 108 w 171"/>
                <a:gd name="T49" fmla="*/ 48 h 173"/>
                <a:gd name="T50" fmla="*/ 124 w 171"/>
                <a:gd name="T51" fmla="*/ 40 h 173"/>
                <a:gd name="T52" fmla="*/ 137 w 171"/>
                <a:gd name="T53" fmla="*/ 29 h 173"/>
                <a:gd name="T54" fmla="*/ 141 w 171"/>
                <a:gd name="T55" fmla="*/ 15 h 173"/>
                <a:gd name="T56" fmla="*/ 135 w 171"/>
                <a:gd name="T57" fmla="*/ 0 h 1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1" h="173">
                  <a:moveTo>
                    <a:pt x="135" y="0"/>
                  </a:moveTo>
                  <a:lnTo>
                    <a:pt x="150" y="8"/>
                  </a:lnTo>
                  <a:lnTo>
                    <a:pt x="159" y="19"/>
                  </a:lnTo>
                  <a:lnTo>
                    <a:pt x="166" y="31"/>
                  </a:lnTo>
                  <a:lnTo>
                    <a:pt x="170" y="45"/>
                  </a:lnTo>
                  <a:lnTo>
                    <a:pt x="171" y="59"/>
                  </a:lnTo>
                  <a:lnTo>
                    <a:pt x="171" y="78"/>
                  </a:lnTo>
                  <a:lnTo>
                    <a:pt x="168" y="100"/>
                  </a:lnTo>
                  <a:lnTo>
                    <a:pt x="162" y="120"/>
                  </a:lnTo>
                  <a:lnTo>
                    <a:pt x="150" y="141"/>
                  </a:lnTo>
                  <a:lnTo>
                    <a:pt x="133" y="158"/>
                  </a:lnTo>
                  <a:lnTo>
                    <a:pt x="112" y="169"/>
                  </a:lnTo>
                  <a:lnTo>
                    <a:pt x="83" y="173"/>
                  </a:lnTo>
                  <a:lnTo>
                    <a:pt x="54" y="170"/>
                  </a:lnTo>
                  <a:lnTo>
                    <a:pt x="33" y="164"/>
                  </a:lnTo>
                  <a:lnTo>
                    <a:pt x="18" y="153"/>
                  </a:lnTo>
                  <a:lnTo>
                    <a:pt x="7" y="141"/>
                  </a:lnTo>
                  <a:lnTo>
                    <a:pt x="2" y="126"/>
                  </a:lnTo>
                  <a:lnTo>
                    <a:pt x="0" y="112"/>
                  </a:lnTo>
                  <a:lnTo>
                    <a:pt x="0" y="98"/>
                  </a:lnTo>
                  <a:lnTo>
                    <a:pt x="4" y="86"/>
                  </a:lnTo>
                  <a:lnTo>
                    <a:pt x="33" y="102"/>
                  </a:lnTo>
                  <a:lnTo>
                    <a:pt x="60" y="108"/>
                  </a:lnTo>
                  <a:lnTo>
                    <a:pt x="85" y="106"/>
                  </a:lnTo>
                  <a:lnTo>
                    <a:pt x="108" y="97"/>
                  </a:lnTo>
                  <a:lnTo>
                    <a:pt x="124" y="80"/>
                  </a:lnTo>
                  <a:lnTo>
                    <a:pt x="137" y="58"/>
                  </a:lnTo>
                  <a:lnTo>
                    <a:pt x="141" y="31"/>
                  </a:lnTo>
                  <a:lnTo>
                    <a:pt x="135"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78" name="Freeform 66">
              <a:extLst>
                <a:ext uri="{FF2B5EF4-FFF2-40B4-BE49-F238E27FC236}">
                  <a16:creationId xmlns:a16="http://schemas.microsoft.com/office/drawing/2014/main" xmlns="" id="{850A0C46-8803-4411-80D5-9DAE7E05C831}"/>
                </a:ext>
              </a:extLst>
            </p:cNvPr>
            <p:cNvSpPr>
              <a:spLocks/>
            </p:cNvSpPr>
            <p:nvPr/>
          </p:nvSpPr>
          <p:spPr bwMode="auto">
            <a:xfrm>
              <a:off x="3250" y="7126"/>
              <a:ext cx="387" cy="10"/>
            </a:xfrm>
            <a:custGeom>
              <a:avLst/>
              <a:gdLst>
                <a:gd name="T0" fmla="*/ 388 w 388"/>
                <a:gd name="T1" fmla="*/ 0 h 19"/>
                <a:gd name="T2" fmla="*/ 386 w 388"/>
                <a:gd name="T3" fmla="*/ 2 h 19"/>
                <a:gd name="T4" fmla="*/ 386 w 388"/>
                <a:gd name="T5" fmla="*/ 5 h 19"/>
                <a:gd name="T6" fmla="*/ 386 w 388"/>
                <a:gd name="T7" fmla="*/ 7 h 19"/>
                <a:gd name="T8" fmla="*/ 384 w 388"/>
                <a:gd name="T9" fmla="*/ 9 h 19"/>
                <a:gd name="T10" fmla="*/ 13 w 388"/>
                <a:gd name="T11" fmla="*/ 9 h 19"/>
                <a:gd name="T12" fmla="*/ 11 w 388"/>
                <a:gd name="T13" fmla="*/ 8 h 19"/>
                <a:gd name="T14" fmla="*/ 7 w 388"/>
                <a:gd name="T15" fmla="*/ 5 h 19"/>
                <a:gd name="T16" fmla="*/ 4 w 388"/>
                <a:gd name="T17" fmla="*/ 3 h 19"/>
                <a:gd name="T18" fmla="*/ 0 w 388"/>
                <a:gd name="T19" fmla="*/ 0 h 19"/>
                <a:gd name="T20" fmla="*/ 388 w 388"/>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8" h="19">
                  <a:moveTo>
                    <a:pt x="388" y="0"/>
                  </a:moveTo>
                  <a:lnTo>
                    <a:pt x="386" y="5"/>
                  </a:lnTo>
                  <a:lnTo>
                    <a:pt x="386" y="10"/>
                  </a:lnTo>
                  <a:lnTo>
                    <a:pt x="386" y="14"/>
                  </a:lnTo>
                  <a:lnTo>
                    <a:pt x="384" y="19"/>
                  </a:lnTo>
                  <a:lnTo>
                    <a:pt x="13" y="19"/>
                  </a:lnTo>
                  <a:lnTo>
                    <a:pt x="11" y="16"/>
                  </a:lnTo>
                  <a:lnTo>
                    <a:pt x="7" y="11"/>
                  </a:lnTo>
                  <a:lnTo>
                    <a:pt x="4" y="7"/>
                  </a:lnTo>
                  <a:lnTo>
                    <a:pt x="0" y="0"/>
                  </a:lnTo>
                  <a:lnTo>
                    <a:pt x="388"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79" name="Freeform 67">
              <a:extLst>
                <a:ext uri="{FF2B5EF4-FFF2-40B4-BE49-F238E27FC236}">
                  <a16:creationId xmlns:a16="http://schemas.microsoft.com/office/drawing/2014/main" xmlns="" id="{BBD9F6A0-08A9-45C5-8FFD-CA5FE8304BE7}"/>
                </a:ext>
              </a:extLst>
            </p:cNvPr>
            <p:cNvSpPr>
              <a:spLocks/>
            </p:cNvSpPr>
            <p:nvPr/>
          </p:nvSpPr>
          <p:spPr bwMode="auto">
            <a:xfrm>
              <a:off x="2715" y="7031"/>
              <a:ext cx="282" cy="71"/>
            </a:xfrm>
            <a:custGeom>
              <a:avLst/>
              <a:gdLst>
                <a:gd name="T0" fmla="*/ 43 w 281"/>
                <a:gd name="T1" fmla="*/ 47 h 135"/>
                <a:gd name="T2" fmla="*/ 50 w 281"/>
                <a:gd name="T3" fmla="*/ 44 h 135"/>
                <a:gd name="T4" fmla="*/ 61 w 281"/>
                <a:gd name="T5" fmla="*/ 42 h 135"/>
                <a:gd name="T6" fmla="*/ 70 w 281"/>
                <a:gd name="T7" fmla="*/ 43 h 135"/>
                <a:gd name="T8" fmla="*/ 79 w 281"/>
                <a:gd name="T9" fmla="*/ 47 h 135"/>
                <a:gd name="T10" fmla="*/ 83 w 281"/>
                <a:gd name="T11" fmla="*/ 54 h 135"/>
                <a:gd name="T12" fmla="*/ 77 w 281"/>
                <a:gd name="T13" fmla="*/ 61 h 135"/>
                <a:gd name="T14" fmla="*/ 63 w 281"/>
                <a:gd name="T15" fmla="*/ 67 h 135"/>
                <a:gd name="T16" fmla="*/ 39 w 281"/>
                <a:gd name="T17" fmla="*/ 68 h 135"/>
                <a:gd name="T18" fmla="*/ 16 w 281"/>
                <a:gd name="T19" fmla="*/ 63 h 135"/>
                <a:gd name="T20" fmla="*/ 3 w 281"/>
                <a:gd name="T21" fmla="*/ 54 h 135"/>
                <a:gd name="T22" fmla="*/ 0 w 281"/>
                <a:gd name="T23" fmla="*/ 42 h 135"/>
                <a:gd name="T24" fmla="*/ 9 w 281"/>
                <a:gd name="T25" fmla="*/ 31 h 135"/>
                <a:gd name="T26" fmla="*/ 18 w 281"/>
                <a:gd name="T27" fmla="*/ 24 h 135"/>
                <a:gd name="T28" fmla="*/ 30 w 281"/>
                <a:gd name="T29" fmla="*/ 19 h 135"/>
                <a:gd name="T30" fmla="*/ 45 w 281"/>
                <a:gd name="T31" fmla="*/ 13 h 135"/>
                <a:gd name="T32" fmla="*/ 61 w 281"/>
                <a:gd name="T33" fmla="*/ 9 h 135"/>
                <a:gd name="T34" fmla="*/ 79 w 281"/>
                <a:gd name="T35" fmla="*/ 6 h 135"/>
                <a:gd name="T36" fmla="*/ 101 w 281"/>
                <a:gd name="T37" fmla="*/ 2 h 135"/>
                <a:gd name="T38" fmla="*/ 122 w 281"/>
                <a:gd name="T39" fmla="*/ 1 h 135"/>
                <a:gd name="T40" fmla="*/ 146 w 281"/>
                <a:gd name="T41" fmla="*/ 0 h 135"/>
                <a:gd name="T42" fmla="*/ 162 w 281"/>
                <a:gd name="T43" fmla="*/ 0 h 135"/>
                <a:gd name="T44" fmla="*/ 182 w 281"/>
                <a:gd name="T45" fmla="*/ 1 h 135"/>
                <a:gd name="T46" fmla="*/ 200 w 281"/>
                <a:gd name="T47" fmla="*/ 2 h 135"/>
                <a:gd name="T48" fmla="*/ 220 w 281"/>
                <a:gd name="T49" fmla="*/ 3 h 135"/>
                <a:gd name="T50" fmla="*/ 238 w 281"/>
                <a:gd name="T51" fmla="*/ 5 h 135"/>
                <a:gd name="T52" fmla="*/ 254 w 281"/>
                <a:gd name="T53" fmla="*/ 6 h 135"/>
                <a:gd name="T54" fmla="*/ 268 w 281"/>
                <a:gd name="T55" fmla="*/ 8 h 135"/>
                <a:gd name="T56" fmla="*/ 281 w 281"/>
                <a:gd name="T57" fmla="*/ 9 h 135"/>
                <a:gd name="T58" fmla="*/ 258 w 281"/>
                <a:gd name="T59" fmla="*/ 9 h 135"/>
                <a:gd name="T60" fmla="*/ 232 w 281"/>
                <a:gd name="T61" fmla="*/ 8 h 135"/>
                <a:gd name="T62" fmla="*/ 207 w 281"/>
                <a:gd name="T63" fmla="*/ 8 h 135"/>
                <a:gd name="T64" fmla="*/ 182 w 281"/>
                <a:gd name="T65" fmla="*/ 8 h 135"/>
                <a:gd name="T66" fmla="*/ 157 w 281"/>
                <a:gd name="T67" fmla="*/ 9 h 135"/>
                <a:gd name="T68" fmla="*/ 131 w 281"/>
                <a:gd name="T69" fmla="*/ 11 h 135"/>
                <a:gd name="T70" fmla="*/ 106 w 281"/>
                <a:gd name="T71" fmla="*/ 13 h 135"/>
                <a:gd name="T72" fmla="*/ 85 w 281"/>
                <a:gd name="T73" fmla="*/ 17 h 135"/>
                <a:gd name="T74" fmla="*/ 67 w 281"/>
                <a:gd name="T75" fmla="*/ 22 h 135"/>
                <a:gd name="T76" fmla="*/ 52 w 281"/>
                <a:gd name="T77" fmla="*/ 27 h 135"/>
                <a:gd name="T78" fmla="*/ 41 w 281"/>
                <a:gd name="T79" fmla="*/ 31 h 135"/>
                <a:gd name="T80" fmla="*/ 34 w 281"/>
                <a:gd name="T81" fmla="*/ 37 h 135"/>
                <a:gd name="T82" fmla="*/ 29 w 281"/>
                <a:gd name="T83" fmla="*/ 41 h 135"/>
                <a:gd name="T84" fmla="*/ 27 w 281"/>
                <a:gd name="T85" fmla="*/ 45 h 135"/>
                <a:gd name="T86" fmla="*/ 27 w 281"/>
                <a:gd name="T87" fmla="*/ 49 h 135"/>
                <a:gd name="T88" fmla="*/ 30 w 281"/>
                <a:gd name="T89" fmla="*/ 52 h 135"/>
                <a:gd name="T90" fmla="*/ 34 w 281"/>
                <a:gd name="T91" fmla="*/ 55 h 135"/>
                <a:gd name="T92" fmla="*/ 38 w 281"/>
                <a:gd name="T93" fmla="*/ 55 h 135"/>
                <a:gd name="T94" fmla="*/ 41 w 281"/>
                <a:gd name="T95" fmla="*/ 55 h 135"/>
                <a:gd name="T96" fmla="*/ 45 w 281"/>
                <a:gd name="T97" fmla="*/ 55 h 135"/>
                <a:gd name="T98" fmla="*/ 39 w 281"/>
                <a:gd name="T99" fmla="*/ 54 h 135"/>
                <a:gd name="T100" fmla="*/ 39 w 281"/>
                <a:gd name="T101" fmla="*/ 52 h 135"/>
                <a:gd name="T102" fmla="*/ 39 w 281"/>
                <a:gd name="T103" fmla="*/ 49 h 135"/>
                <a:gd name="T104" fmla="*/ 43 w 281"/>
                <a:gd name="T105" fmla="*/ 47 h 1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1" h="135">
                  <a:moveTo>
                    <a:pt x="43" y="93"/>
                  </a:moveTo>
                  <a:lnTo>
                    <a:pt x="50" y="87"/>
                  </a:lnTo>
                  <a:lnTo>
                    <a:pt x="61" y="84"/>
                  </a:lnTo>
                  <a:lnTo>
                    <a:pt x="70" y="86"/>
                  </a:lnTo>
                  <a:lnTo>
                    <a:pt x="79" y="93"/>
                  </a:lnTo>
                  <a:lnTo>
                    <a:pt x="83" y="107"/>
                  </a:lnTo>
                  <a:lnTo>
                    <a:pt x="77" y="121"/>
                  </a:lnTo>
                  <a:lnTo>
                    <a:pt x="63" y="134"/>
                  </a:lnTo>
                  <a:lnTo>
                    <a:pt x="39" y="135"/>
                  </a:lnTo>
                  <a:lnTo>
                    <a:pt x="16" y="126"/>
                  </a:lnTo>
                  <a:lnTo>
                    <a:pt x="3" y="107"/>
                  </a:lnTo>
                  <a:lnTo>
                    <a:pt x="0" y="84"/>
                  </a:lnTo>
                  <a:lnTo>
                    <a:pt x="9" y="61"/>
                  </a:lnTo>
                  <a:lnTo>
                    <a:pt x="18" y="48"/>
                  </a:lnTo>
                  <a:lnTo>
                    <a:pt x="30" y="37"/>
                  </a:lnTo>
                  <a:lnTo>
                    <a:pt x="45" y="26"/>
                  </a:lnTo>
                  <a:lnTo>
                    <a:pt x="61" y="18"/>
                  </a:lnTo>
                  <a:lnTo>
                    <a:pt x="79" y="11"/>
                  </a:lnTo>
                  <a:lnTo>
                    <a:pt x="101" y="4"/>
                  </a:lnTo>
                  <a:lnTo>
                    <a:pt x="122" y="1"/>
                  </a:lnTo>
                  <a:lnTo>
                    <a:pt x="146" y="0"/>
                  </a:lnTo>
                  <a:lnTo>
                    <a:pt x="162" y="0"/>
                  </a:lnTo>
                  <a:lnTo>
                    <a:pt x="182" y="1"/>
                  </a:lnTo>
                  <a:lnTo>
                    <a:pt x="200" y="3"/>
                  </a:lnTo>
                  <a:lnTo>
                    <a:pt x="220" y="6"/>
                  </a:lnTo>
                  <a:lnTo>
                    <a:pt x="238" y="9"/>
                  </a:lnTo>
                  <a:lnTo>
                    <a:pt x="254" y="12"/>
                  </a:lnTo>
                  <a:lnTo>
                    <a:pt x="268" y="15"/>
                  </a:lnTo>
                  <a:lnTo>
                    <a:pt x="281" y="18"/>
                  </a:lnTo>
                  <a:lnTo>
                    <a:pt x="258" y="17"/>
                  </a:lnTo>
                  <a:lnTo>
                    <a:pt x="232" y="15"/>
                  </a:lnTo>
                  <a:lnTo>
                    <a:pt x="207" y="15"/>
                  </a:lnTo>
                  <a:lnTo>
                    <a:pt x="182" y="15"/>
                  </a:lnTo>
                  <a:lnTo>
                    <a:pt x="157" y="17"/>
                  </a:lnTo>
                  <a:lnTo>
                    <a:pt x="131" y="22"/>
                  </a:lnTo>
                  <a:lnTo>
                    <a:pt x="106" y="26"/>
                  </a:lnTo>
                  <a:lnTo>
                    <a:pt x="85" y="34"/>
                  </a:lnTo>
                  <a:lnTo>
                    <a:pt x="67" y="43"/>
                  </a:lnTo>
                  <a:lnTo>
                    <a:pt x="52" y="53"/>
                  </a:lnTo>
                  <a:lnTo>
                    <a:pt x="41" y="62"/>
                  </a:lnTo>
                  <a:lnTo>
                    <a:pt x="34" y="73"/>
                  </a:lnTo>
                  <a:lnTo>
                    <a:pt x="29" y="82"/>
                  </a:lnTo>
                  <a:lnTo>
                    <a:pt x="27" y="90"/>
                  </a:lnTo>
                  <a:lnTo>
                    <a:pt x="27" y="98"/>
                  </a:lnTo>
                  <a:lnTo>
                    <a:pt x="30" y="104"/>
                  </a:lnTo>
                  <a:lnTo>
                    <a:pt x="34" y="109"/>
                  </a:lnTo>
                  <a:lnTo>
                    <a:pt x="38" y="110"/>
                  </a:lnTo>
                  <a:lnTo>
                    <a:pt x="41" y="110"/>
                  </a:lnTo>
                  <a:lnTo>
                    <a:pt x="45" y="110"/>
                  </a:lnTo>
                  <a:lnTo>
                    <a:pt x="39" y="107"/>
                  </a:lnTo>
                  <a:lnTo>
                    <a:pt x="39" y="103"/>
                  </a:lnTo>
                  <a:lnTo>
                    <a:pt x="39" y="98"/>
                  </a:lnTo>
                  <a:lnTo>
                    <a:pt x="43" y="93"/>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80" name="Freeform 68">
              <a:extLst>
                <a:ext uri="{FF2B5EF4-FFF2-40B4-BE49-F238E27FC236}">
                  <a16:creationId xmlns:a16="http://schemas.microsoft.com/office/drawing/2014/main" xmlns="" id="{D0A6D107-C302-46B4-A36D-8DB7460ABE66}"/>
                </a:ext>
              </a:extLst>
            </p:cNvPr>
            <p:cNvSpPr>
              <a:spLocks/>
            </p:cNvSpPr>
            <p:nvPr/>
          </p:nvSpPr>
          <p:spPr bwMode="auto">
            <a:xfrm>
              <a:off x="1799" y="6613"/>
              <a:ext cx="219" cy="219"/>
            </a:xfrm>
            <a:custGeom>
              <a:avLst/>
              <a:gdLst>
                <a:gd name="T0" fmla="*/ 0 w 218"/>
                <a:gd name="T1" fmla="*/ 9 h 436"/>
                <a:gd name="T2" fmla="*/ 60 w 218"/>
                <a:gd name="T3" fmla="*/ 29 h 436"/>
                <a:gd name="T4" fmla="*/ 107 w 218"/>
                <a:gd name="T5" fmla="*/ 53 h 436"/>
                <a:gd name="T6" fmla="*/ 143 w 218"/>
                <a:gd name="T7" fmla="*/ 78 h 436"/>
                <a:gd name="T8" fmla="*/ 168 w 218"/>
                <a:gd name="T9" fmla="*/ 104 h 436"/>
                <a:gd name="T10" fmla="*/ 184 w 218"/>
                <a:gd name="T11" fmla="*/ 132 h 436"/>
                <a:gd name="T12" fmla="*/ 193 w 218"/>
                <a:gd name="T13" fmla="*/ 160 h 436"/>
                <a:gd name="T14" fmla="*/ 197 w 218"/>
                <a:gd name="T15" fmla="*/ 189 h 436"/>
                <a:gd name="T16" fmla="*/ 198 w 218"/>
                <a:gd name="T17" fmla="*/ 218 h 436"/>
                <a:gd name="T18" fmla="*/ 218 w 218"/>
                <a:gd name="T19" fmla="*/ 218 h 436"/>
                <a:gd name="T20" fmla="*/ 218 w 218"/>
                <a:gd name="T21" fmla="*/ 189 h 436"/>
                <a:gd name="T22" fmla="*/ 215 w 218"/>
                <a:gd name="T23" fmla="*/ 158 h 436"/>
                <a:gd name="T24" fmla="*/ 202 w 218"/>
                <a:gd name="T25" fmla="*/ 128 h 436"/>
                <a:gd name="T26" fmla="*/ 184 w 218"/>
                <a:gd name="T27" fmla="*/ 100 h 436"/>
                <a:gd name="T28" fmla="*/ 159 w 218"/>
                <a:gd name="T29" fmla="*/ 73 h 436"/>
                <a:gd name="T30" fmla="*/ 123 w 218"/>
                <a:gd name="T31" fmla="*/ 48 h 436"/>
                <a:gd name="T32" fmla="*/ 78 w 218"/>
                <a:gd name="T33" fmla="*/ 25 h 436"/>
                <a:gd name="T34" fmla="*/ 24 w 218"/>
                <a:gd name="T35" fmla="*/ 7 h 436"/>
                <a:gd name="T36" fmla="*/ 16 w 218"/>
                <a:gd name="T37" fmla="*/ 5 h 436"/>
                <a:gd name="T38" fmla="*/ 11 w 218"/>
                <a:gd name="T39" fmla="*/ 4 h 436"/>
                <a:gd name="T40" fmla="*/ 6 w 218"/>
                <a:gd name="T41" fmla="*/ 2 h 436"/>
                <a:gd name="T42" fmla="*/ 0 w 218"/>
                <a:gd name="T43" fmla="*/ 0 h 436"/>
                <a:gd name="T44" fmla="*/ 0 w 218"/>
                <a:gd name="T45" fmla="*/ 9 h 4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8" h="436">
                  <a:moveTo>
                    <a:pt x="0" y="18"/>
                  </a:moveTo>
                  <a:lnTo>
                    <a:pt x="60" y="58"/>
                  </a:lnTo>
                  <a:lnTo>
                    <a:pt x="107" y="105"/>
                  </a:lnTo>
                  <a:lnTo>
                    <a:pt x="143" y="155"/>
                  </a:lnTo>
                  <a:lnTo>
                    <a:pt x="168" y="208"/>
                  </a:lnTo>
                  <a:lnTo>
                    <a:pt x="184" y="264"/>
                  </a:lnTo>
                  <a:lnTo>
                    <a:pt x="193" y="320"/>
                  </a:lnTo>
                  <a:lnTo>
                    <a:pt x="197" y="378"/>
                  </a:lnTo>
                  <a:lnTo>
                    <a:pt x="198" y="436"/>
                  </a:lnTo>
                  <a:lnTo>
                    <a:pt x="218" y="436"/>
                  </a:lnTo>
                  <a:lnTo>
                    <a:pt x="218" y="377"/>
                  </a:lnTo>
                  <a:lnTo>
                    <a:pt x="215" y="316"/>
                  </a:lnTo>
                  <a:lnTo>
                    <a:pt x="202" y="256"/>
                  </a:lnTo>
                  <a:lnTo>
                    <a:pt x="184" y="199"/>
                  </a:lnTo>
                  <a:lnTo>
                    <a:pt x="159" y="146"/>
                  </a:lnTo>
                  <a:lnTo>
                    <a:pt x="123" y="96"/>
                  </a:lnTo>
                  <a:lnTo>
                    <a:pt x="78" y="50"/>
                  </a:lnTo>
                  <a:lnTo>
                    <a:pt x="24" y="13"/>
                  </a:lnTo>
                  <a:lnTo>
                    <a:pt x="16" y="10"/>
                  </a:lnTo>
                  <a:lnTo>
                    <a:pt x="11" y="7"/>
                  </a:lnTo>
                  <a:lnTo>
                    <a:pt x="6" y="4"/>
                  </a:lnTo>
                  <a:lnTo>
                    <a:pt x="0" y="0"/>
                  </a:lnTo>
                  <a:lnTo>
                    <a:pt x="0" y="18"/>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81" name="Freeform 69">
              <a:extLst>
                <a:ext uri="{FF2B5EF4-FFF2-40B4-BE49-F238E27FC236}">
                  <a16:creationId xmlns:a16="http://schemas.microsoft.com/office/drawing/2014/main" xmlns="" id="{98F14084-F645-42E2-81CA-72C7D46DD5D8}"/>
                </a:ext>
              </a:extLst>
            </p:cNvPr>
            <p:cNvSpPr>
              <a:spLocks/>
            </p:cNvSpPr>
            <p:nvPr/>
          </p:nvSpPr>
          <p:spPr bwMode="auto">
            <a:xfrm>
              <a:off x="1568" y="5777"/>
              <a:ext cx="255" cy="941"/>
            </a:xfrm>
            <a:custGeom>
              <a:avLst/>
              <a:gdLst>
                <a:gd name="T0" fmla="*/ 231 w 256"/>
                <a:gd name="T1" fmla="*/ 845 h 1876"/>
                <a:gd name="T2" fmla="*/ 220 w 256"/>
                <a:gd name="T3" fmla="*/ 841 h 1876"/>
                <a:gd name="T4" fmla="*/ 210 w 256"/>
                <a:gd name="T5" fmla="*/ 839 h 1876"/>
                <a:gd name="T6" fmla="*/ 199 w 256"/>
                <a:gd name="T7" fmla="*/ 836 h 1876"/>
                <a:gd name="T8" fmla="*/ 188 w 256"/>
                <a:gd name="T9" fmla="*/ 834 h 1876"/>
                <a:gd name="T10" fmla="*/ 175 w 256"/>
                <a:gd name="T11" fmla="*/ 831 h 1876"/>
                <a:gd name="T12" fmla="*/ 163 w 256"/>
                <a:gd name="T13" fmla="*/ 828 h 1876"/>
                <a:gd name="T14" fmla="*/ 150 w 256"/>
                <a:gd name="T15" fmla="*/ 826 h 1876"/>
                <a:gd name="T16" fmla="*/ 137 w 256"/>
                <a:gd name="T17" fmla="*/ 824 h 1876"/>
                <a:gd name="T18" fmla="*/ 137 w 256"/>
                <a:gd name="T19" fmla="*/ 896 h 1876"/>
                <a:gd name="T20" fmla="*/ 238 w 256"/>
                <a:gd name="T21" fmla="*/ 923 h 1876"/>
                <a:gd name="T22" fmla="*/ 238 w 256"/>
                <a:gd name="T23" fmla="*/ 693 h 1876"/>
                <a:gd name="T24" fmla="*/ 184 w 256"/>
                <a:gd name="T25" fmla="*/ 681 h 1876"/>
                <a:gd name="T26" fmla="*/ 139 w 256"/>
                <a:gd name="T27" fmla="*/ 666 h 1876"/>
                <a:gd name="T28" fmla="*/ 101 w 256"/>
                <a:gd name="T29" fmla="*/ 649 h 1876"/>
                <a:gd name="T30" fmla="*/ 71 w 256"/>
                <a:gd name="T31" fmla="*/ 631 h 1876"/>
                <a:gd name="T32" fmla="*/ 46 w 256"/>
                <a:gd name="T33" fmla="*/ 611 h 1876"/>
                <a:gd name="T34" fmla="*/ 26 w 256"/>
                <a:gd name="T35" fmla="*/ 591 h 1876"/>
                <a:gd name="T36" fmla="*/ 13 w 256"/>
                <a:gd name="T37" fmla="*/ 571 h 1876"/>
                <a:gd name="T38" fmla="*/ 4 w 256"/>
                <a:gd name="T39" fmla="*/ 550 h 1876"/>
                <a:gd name="T40" fmla="*/ 0 w 256"/>
                <a:gd name="T41" fmla="*/ 528 h 1876"/>
                <a:gd name="T42" fmla="*/ 0 w 256"/>
                <a:gd name="T43" fmla="*/ 507 h 1876"/>
                <a:gd name="T44" fmla="*/ 6 w 256"/>
                <a:gd name="T45" fmla="*/ 488 h 1876"/>
                <a:gd name="T46" fmla="*/ 13 w 256"/>
                <a:gd name="T47" fmla="*/ 469 h 1876"/>
                <a:gd name="T48" fmla="*/ 22 w 256"/>
                <a:gd name="T49" fmla="*/ 451 h 1876"/>
                <a:gd name="T50" fmla="*/ 35 w 256"/>
                <a:gd name="T51" fmla="*/ 436 h 1876"/>
                <a:gd name="T52" fmla="*/ 49 w 256"/>
                <a:gd name="T53" fmla="*/ 422 h 1876"/>
                <a:gd name="T54" fmla="*/ 65 w 256"/>
                <a:gd name="T55" fmla="*/ 411 h 1876"/>
                <a:gd name="T56" fmla="*/ 65 w 256"/>
                <a:gd name="T57" fmla="*/ 0 h 1876"/>
                <a:gd name="T58" fmla="*/ 87 w 256"/>
                <a:gd name="T59" fmla="*/ 0 h 1876"/>
                <a:gd name="T60" fmla="*/ 87 w 256"/>
                <a:gd name="T61" fmla="*/ 411 h 1876"/>
                <a:gd name="T62" fmla="*/ 62 w 256"/>
                <a:gd name="T63" fmla="*/ 433 h 1876"/>
                <a:gd name="T64" fmla="*/ 42 w 256"/>
                <a:gd name="T65" fmla="*/ 457 h 1876"/>
                <a:gd name="T66" fmla="*/ 29 w 256"/>
                <a:gd name="T67" fmla="*/ 479 h 1876"/>
                <a:gd name="T68" fmla="*/ 22 w 256"/>
                <a:gd name="T69" fmla="*/ 502 h 1876"/>
                <a:gd name="T70" fmla="*/ 20 w 256"/>
                <a:gd name="T71" fmla="*/ 525 h 1876"/>
                <a:gd name="T72" fmla="*/ 24 w 256"/>
                <a:gd name="T73" fmla="*/ 546 h 1876"/>
                <a:gd name="T74" fmla="*/ 33 w 256"/>
                <a:gd name="T75" fmla="*/ 567 h 1876"/>
                <a:gd name="T76" fmla="*/ 46 w 256"/>
                <a:gd name="T77" fmla="*/ 586 h 1876"/>
                <a:gd name="T78" fmla="*/ 62 w 256"/>
                <a:gd name="T79" fmla="*/ 605 h 1876"/>
                <a:gd name="T80" fmla="*/ 82 w 256"/>
                <a:gd name="T81" fmla="*/ 622 h 1876"/>
                <a:gd name="T82" fmla="*/ 103 w 256"/>
                <a:gd name="T83" fmla="*/ 638 h 1876"/>
                <a:gd name="T84" fmla="*/ 130 w 256"/>
                <a:gd name="T85" fmla="*/ 651 h 1876"/>
                <a:gd name="T86" fmla="*/ 159 w 256"/>
                <a:gd name="T87" fmla="*/ 663 h 1876"/>
                <a:gd name="T88" fmla="*/ 190 w 256"/>
                <a:gd name="T89" fmla="*/ 673 h 1876"/>
                <a:gd name="T90" fmla="*/ 222 w 256"/>
                <a:gd name="T91" fmla="*/ 680 h 1876"/>
                <a:gd name="T92" fmla="*/ 256 w 256"/>
                <a:gd name="T93" fmla="*/ 685 h 1876"/>
                <a:gd name="T94" fmla="*/ 256 w 256"/>
                <a:gd name="T95" fmla="*/ 938 h 1876"/>
                <a:gd name="T96" fmla="*/ 121 w 256"/>
                <a:gd name="T97" fmla="*/ 899 h 1876"/>
                <a:gd name="T98" fmla="*/ 121 w 256"/>
                <a:gd name="T99" fmla="*/ 813 h 1876"/>
                <a:gd name="T100" fmla="*/ 134 w 256"/>
                <a:gd name="T101" fmla="*/ 815 h 1876"/>
                <a:gd name="T102" fmla="*/ 145 w 256"/>
                <a:gd name="T103" fmla="*/ 816 h 1876"/>
                <a:gd name="T104" fmla="*/ 157 w 256"/>
                <a:gd name="T105" fmla="*/ 818 h 1876"/>
                <a:gd name="T106" fmla="*/ 168 w 256"/>
                <a:gd name="T107" fmla="*/ 820 h 1876"/>
                <a:gd name="T108" fmla="*/ 183 w 256"/>
                <a:gd name="T109" fmla="*/ 824 h 1876"/>
                <a:gd name="T110" fmla="*/ 197 w 256"/>
                <a:gd name="T111" fmla="*/ 827 h 1876"/>
                <a:gd name="T112" fmla="*/ 213 w 256"/>
                <a:gd name="T113" fmla="*/ 831 h 1876"/>
                <a:gd name="T114" fmla="*/ 231 w 256"/>
                <a:gd name="T115" fmla="*/ 836 h 1876"/>
                <a:gd name="T116" fmla="*/ 231 w 256"/>
                <a:gd name="T117" fmla="*/ 845 h 18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56" h="1876">
                  <a:moveTo>
                    <a:pt x="231" y="1689"/>
                  </a:moveTo>
                  <a:lnTo>
                    <a:pt x="220" y="1682"/>
                  </a:lnTo>
                  <a:lnTo>
                    <a:pt x="210" y="1678"/>
                  </a:lnTo>
                  <a:lnTo>
                    <a:pt x="199" y="1671"/>
                  </a:lnTo>
                  <a:lnTo>
                    <a:pt x="188" y="1667"/>
                  </a:lnTo>
                  <a:lnTo>
                    <a:pt x="175" y="1661"/>
                  </a:lnTo>
                  <a:lnTo>
                    <a:pt x="163" y="1656"/>
                  </a:lnTo>
                  <a:lnTo>
                    <a:pt x="150" y="1651"/>
                  </a:lnTo>
                  <a:lnTo>
                    <a:pt x="137" y="1647"/>
                  </a:lnTo>
                  <a:lnTo>
                    <a:pt x="137" y="1792"/>
                  </a:lnTo>
                  <a:lnTo>
                    <a:pt x="238" y="1846"/>
                  </a:lnTo>
                  <a:lnTo>
                    <a:pt x="238" y="1386"/>
                  </a:lnTo>
                  <a:lnTo>
                    <a:pt x="184" y="1361"/>
                  </a:lnTo>
                  <a:lnTo>
                    <a:pt x="139" y="1331"/>
                  </a:lnTo>
                  <a:lnTo>
                    <a:pt x="101" y="1298"/>
                  </a:lnTo>
                  <a:lnTo>
                    <a:pt x="71" y="1261"/>
                  </a:lnTo>
                  <a:lnTo>
                    <a:pt x="46" y="1222"/>
                  </a:lnTo>
                  <a:lnTo>
                    <a:pt x="26" y="1181"/>
                  </a:lnTo>
                  <a:lnTo>
                    <a:pt x="13" y="1141"/>
                  </a:lnTo>
                  <a:lnTo>
                    <a:pt x="4" y="1099"/>
                  </a:lnTo>
                  <a:lnTo>
                    <a:pt x="0" y="1056"/>
                  </a:lnTo>
                  <a:lnTo>
                    <a:pt x="0" y="1014"/>
                  </a:lnTo>
                  <a:lnTo>
                    <a:pt x="6" y="975"/>
                  </a:lnTo>
                  <a:lnTo>
                    <a:pt x="13" y="938"/>
                  </a:lnTo>
                  <a:lnTo>
                    <a:pt x="22" y="902"/>
                  </a:lnTo>
                  <a:lnTo>
                    <a:pt x="35" y="871"/>
                  </a:lnTo>
                  <a:lnTo>
                    <a:pt x="49" y="844"/>
                  </a:lnTo>
                  <a:lnTo>
                    <a:pt x="65" y="821"/>
                  </a:lnTo>
                  <a:lnTo>
                    <a:pt x="65" y="0"/>
                  </a:lnTo>
                  <a:lnTo>
                    <a:pt x="87" y="0"/>
                  </a:lnTo>
                  <a:lnTo>
                    <a:pt x="87" y="821"/>
                  </a:lnTo>
                  <a:lnTo>
                    <a:pt x="62" y="866"/>
                  </a:lnTo>
                  <a:lnTo>
                    <a:pt x="42" y="913"/>
                  </a:lnTo>
                  <a:lnTo>
                    <a:pt x="29" y="958"/>
                  </a:lnTo>
                  <a:lnTo>
                    <a:pt x="22" y="1003"/>
                  </a:lnTo>
                  <a:lnTo>
                    <a:pt x="20" y="1049"/>
                  </a:lnTo>
                  <a:lnTo>
                    <a:pt x="24" y="1092"/>
                  </a:lnTo>
                  <a:lnTo>
                    <a:pt x="33" y="1133"/>
                  </a:lnTo>
                  <a:lnTo>
                    <a:pt x="46" y="1172"/>
                  </a:lnTo>
                  <a:lnTo>
                    <a:pt x="62" y="1209"/>
                  </a:lnTo>
                  <a:lnTo>
                    <a:pt x="82" y="1244"/>
                  </a:lnTo>
                  <a:lnTo>
                    <a:pt x="103" y="1275"/>
                  </a:lnTo>
                  <a:lnTo>
                    <a:pt x="130" y="1302"/>
                  </a:lnTo>
                  <a:lnTo>
                    <a:pt x="159" y="1325"/>
                  </a:lnTo>
                  <a:lnTo>
                    <a:pt x="190" y="1345"/>
                  </a:lnTo>
                  <a:lnTo>
                    <a:pt x="222" y="1359"/>
                  </a:lnTo>
                  <a:lnTo>
                    <a:pt x="256" y="1369"/>
                  </a:lnTo>
                  <a:lnTo>
                    <a:pt x="256" y="1876"/>
                  </a:lnTo>
                  <a:lnTo>
                    <a:pt x="121" y="1798"/>
                  </a:lnTo>
                  <a:lnTo>
                    <a:pt x="121" y="1626"/>
                  </a:lnTo>
                  <a:lnTo>
                    <a:pt x="134" y="1629"/>
                  </a:lnTo>
                  <a:lnTo>
                    <a:pt x="145" y="1632"/>
                  </a:lnTo>
                  <a:lnTo>
                    <a:pt x="157" y="1636"/>
                  </a:lnTo>
                  <a:lnTo>
                    <a:pt x="168" y="1640"/>
                  </a:lnTo>
                  <a:lnTo>
                    <a:pt x="183" y="1647"/>
                  </a:lnTo>
                  <a:lnTo>
                    <a:pt x="197" y="1653"/>
                  </a:lnTo>
                  <a:lnTo>
                    <a:pt x="213" y="1662"/>
                  </a:lnTo>
                  <a:lnTo>
                    <a:pt x="231" y="1671"/>
                  </a:lnTo>
                  <a:lnTo>
                    <a:pt x="231" y="168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82" name="Freeform 70">
              <a:extLst>
                <a:ext uri="{FF2B5EF4-FFF2-40B4-BE49-F238E27FC236}">
                  <a16:creationId xmlns:a16="http://schemas.microsoft.com/office/drawing/2014/main" xmlns="" id="{B5CDEFCA-CC64-489C-8656-0A82776BE9E8}"/>
                </a:ext>
              </a:extLst>
            </p:cNvPr>
            <p:cNvSpPr>
              <a:spLocks/>
            </p:cNvSpPr>
            <p:nvPr/>
          </p:nvSpPr>
          <p:spPr bwMode="auto">
            <a:xfrm>
              <a:off x="1778" y="5777"/>
              <a:ext cx="117" cy="546"/>
            </a:xfrm>
            <a:custGeom>
              <a:avLst/>
              <a:gdLst>
                <a:gd name="T0" fmla="*/ 117 w 117"/>
                <a:gd name="T1" fmla="*/ 411 h 1086"/>
                <a:gd name="T2" fmla="*/ 117 w 117"/>
                <a:gd name="T3" fmla="*/ 0 h 1086"/>
                <a:gd name="T4" fmla="*/ 95 w 117"/>
                <a:gd name="T5" fmla="*/ 0 h 1086"/>
                <a:gd name="T6" fmla="*/ 95 w 117"/>
                <a:gd name="T7" fmla="*/ 411 h 1086"/>
                <a:gd name="T8" fmla="*/ 81 w 117"/>
                <a:gd name="T9" fmla="*/ 420 h 1086"/>
                <a:gd name="T10" fmla="*/ 64 w 117"/>
                <a:gd name="T11" fmla="*/ 431 h 1086"/>
                <a:gd name="T12" fmla="*/ 48 w 117"/>
                <a:gd name="T13" fmla="*/ 443 h 1086"/>
                <a:gd name="T14" fmla="*/ 34 w 117"/>
                <a:gd name="T15" fmla="*/ 457 h 1086"/>
                <a:gd name="T16" fmla="*/ 21 w 117"/>
                <a:gd name="T17" fmla="*/ 471 h 1086"/>
                <a:gd name="T18" fmla="*/ 10 w 117"/>
                <a:gd name="T19" fmla="*/ 485 h 1086"/>
                <a:gd name="T20" fmla="*/ 3 w 117"/>
                <a:gd name="T21" fmla="*/ 499 h 1086"/>
                <a:gd name="T22" fmla="*/ 0 w 117"/>
                <a:gd name="T23" fmla="*/ 509 h 1086"/>
                <a:gd name="T24" fmla="*/ 0 w 117"/>
                <a:gd name="T25" fmla="*/ 520 h 1086"/>
                <a:gd name="T26" fmla="*/ 0 w 117"/>
                <a:gd name="T27" fmla="*/ 531 h 1086"/>
                <a:gd name="T28" fmla="*/ 1 w 117"/>
                <a:gd name="T29" fmla="*/ 539 h 1086"/>
                <a:gd name="T30" fmla="*/ 3 w 117"/>
                <a:gd name="T31" fmla="*/ 544 h 1086"/>
                <a:gd name="T32" fmla="*/ 1 w 117"/>
                <a:gd name="T33" fmla="*/ 534 h 1086"/>
                <a:gd name="T34" fmla="*/ 3 w 117"/>
                <a:gd name="T35" fmla="*/ 521 h 1086"/>
                <a:gd name="T36" fmla="*/ 9 w 117"/>
                <a:gd name="T37" fmla="*/ 506 h 1086"/>
                <a:gd name="T38" fmla="*/ 19 w 117"/>
                <a:gd name="T39" fmla="*/ 489 h 1086"/>
                <a:gd name="T40" fmla="*/ 34 w 117"/>
                <a:gd name="T41" fmla="*/ 471 h 1086"/>
                <a:gd name="T42" fmla="*/ 55 w 117"/>
                <a:gd name="T43" fmla="*/ 452 h 1086"/>
                <a:gd name="T44" fmla="*/ 82 w 117"/>
                <a:gd name="T45" fmla="*/ 431 h 1086"/>
                <a:gd name="T46" fmla="*/ 117 w 117"/>
                <a:gd name="T47" fmla="*/ 411 h 10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7" h="1086">
                  <a:moveTo>
                    <a:pt x="117" y="821"/>
                  </a:moveTo>
                  <a:lnTo>
                    <a:pt x="117" y="0"/>
                  </a:lnTo>
                  <a:lnTo>
                    <a:pt x="95" y="0"/>
                  </a:lnTo>
                  <a:lnTo>
                    <a:pt x="95" y="821"/>
                  </a:lnTo>
                  <a:lnTo>
                    <a:pt x="81" y="838"/>
                  </a:lnTo>
                  <a:lnTo>
                    <a:pt x="64" y="860"/>
                  </a:lnTo>
                  <a:lnTo>
                    <a:pt x="48" y="885"/>
                  </a:lnTo>
                  <a:lnTo>
                    <a:pt x="34" y="913"/>
                  </a:lnTo>
                  <a:lnTo>
                    <a:pt x="21" y="941"/>
                  </a:lnTo>
                  <a:lnTo>
                    <a:pt x="10" y="969"/>
                  </a:lnTo>
                  <a:lnTo>
                    <a:pt x="3" y="996"/>
                  </a:lnTo>
                  <a:lnTo>
                    <a:pt x="0" y="1017"/>
                  </a:lnTo>
                  <a:lnTo>
                    <a:pt x="0" y="1039"/>
                  </a:lnTo>
                  <a:lnTo>
                    <a:pt x="0" y="1060"/>
                  </a:lnTo>
                  <a:lnTo>
                    <a:pt x="1" y="1077"/>
                  </a:lnTo>
                  <a:lnTo>
                    <a:pt x="3" y="1086"/>
                  </a:lnTo>
                  <a:lnTo>
                    <a:pt x="1" y="1066"/>
                  </a:lnTo>
                  <a:lnTo>
                    <a:pt x="3" y="1041"/>
                  </a:lnTo>
                  <a:lnTo>
                    <a:pt x="9" y="1011"/>
                  </a:lnTo>
                  <a:lnTo>
                    <a:pt x="19" y="977"/>
                  </a:lnTo>
                  <a:lnTo>
                    <a:pt x="34" y="941"/>
                  </a:lnTo>
                  <a:lnTo>
                    <a:pt x="55" y="902"/>
                  </a:lnTo>
                  <a:lnTo>
                    <a:pt x="82" y="861"/>
                  </a:lnTo>
                  <a:lnTo>
                    <a:pt x="117" y="82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83" name="Freeform 71">
              <a:extLst>
                <a:ext uri="{FF2B5EF4-FFF2-40B4-BE49-F238E27FC236}">
                  <a16:creationId xmlns:a16="http://schemas.microsoft.com/office/drawing/2014/main" xmlns="" id="{ED7B212B-B38A-48E4-BAE6-E72723D97CD1}"/>
                </a:ext>
              </a:extLst>
            </p:cNvPr>
            <p:cNvSpPr>
              <a:spLocks/>
            </p:cNvSpPr>
            <p:nvPr/>
          </p:nvSpPr>
          <p:spPr bwMode="auto">
            <a:xfrm>
              <a:off x="1744" y="5777"/>
              <a:ext cx="520" cy="1064"/>
            </a:xfrm>
            <a:custGeom>
              <a:avLst/>
              <a:gdLst>
                <a:gd name="T0" fmla="*/ 15 w 521"/>
                <a:gd name="T1" fmla="*/ 454 h 2129"/>
                <a:gd name="T2" fmla="*/ 6 w 521"/>
                <a:gd name="T3" fmla="*/ 539 h 2129"/>
                <a:gd name="T4" fmla="*/ 105 w 521"/>
                <a:gd name="T5" fmla="*/ 625 h 2129"/>
                <a:gd name="T6" fmla="*/ 143 w 521"/>
                <a:gd name="T7" fmla="*/ 639 h 2129"/>
                <a:gd name="T8" fmla="*/ 181 w 521"/>
                <a:gd name="T9" fmla="*/ 648 h 2129"/>
                <a:gd name="T10" fmla="*/ 202 w 521"/>
                <a:gd name="T11" fmla="*/ 652 h 2129"/>
                <a:gd name="T12" fmla="*/ 301 w 521"/>
                <a:gd name="T13" fmla="*/ 834 h 2129"/>
                <a:gd name="T14" fmla="*/ 408 w 521"/>
                <a:gd name="T15" fmla="*/ 907 h 2129"/>
                <a:gd name="T16" fmla="*/ 435 w 521"/>
                <a:gd name="T17" fmla="*/ 991 h 2129"/>
                <a:gd name="T18" fmla="*/ 400 w 521"/>
                <a:gd name="T19" fmla="*/ 1005 h 2129"/>
                <a:gd name="T20" fmla="*/ 346 w 521"/>
                <a:gd name="T21" fmla="*/ 1013 h 2129"/>
                <a:gd name="T22" fmla="*/ 332 w 521"/>
                <a:gd name="T23" fmla="*/ 1041 h 2129"/>
                <a:gd name="T24" fmla="*/ 382 w 521"/>
                <a:gd name="T25" fmla="*/ 1063 h 2129"/>
                <a:gd name="T26" fmla="*/ 455 w 521"/>
                <a:gd name="T27" fmla="*/ 1062 h 2129"/>
                <a:gd name="T28" fmla="*/ 509 w 521"/>
                <a:gd name="T29" fmla="*/ 1038 h 2129"/>
                <a:gd name="T30" fmla="*/ 518 w 521"/>
                <a:gd name="T31" fmla="*/ 970 h 2129"/>
                <a:gd name="T32" fmla="*/ 464 w 521"/>
                <a:gd name="T33" fmla="*/ 894 h 2129"/>
                <a:gd name="T34" fmla="*/ 397 w 521"/>
                <a:gd name="T35" fmla="*/ 858 h 2129"/>
                <a:gd name="T36" fmla="*/ 350 w 521"/>
                <a:gd name="T37" fmla="*/ 840 h 2129"/>
                <a:gd name="T38" fmla="*/ 312 w 521"/>
                <a:gd name="T39" fmla="*/ 827 h 2129"/>
                <a:gd name="T40" fmla="*/ 346 w 521"/>
                <a:gd name="T41" fmla="*/ 649 h 2129"/>
                <a:gd name="T42" fmla="*/ 426 w 521"/>
                <a:gd name="T43" fmla="*/ 628 h 2129"/>
                <a:gd name="T44" fmla="*/ 467 w 521"/>
                <a:gd name="T45" fmla="*/ 600 h 2129"/>
                <a:gd name="T46" fmla="*/ 446 w 521"/>
                <a:gd name="T47" fmla="*/ 555 h 2129"/>
                <a:gd name="T48" fmla="*/ 354 w 521"/>
                <a:gd name="T49" fmla="*/ 514 h 2129"/>
                <a:gd name="T50" fmla="*/ 292 w 521"/>
                <a:gd name="T51" fmla="*/ 488 h 2129"/>
                <a:gd name="T52" fmla="*/ 307 w 521"/>
                <a:gd name="T53" fmla="*/ 461 h 2129"/>
                <a:gd name="T54" fmla="*/ 341 w 521"/>
                <a:gd name="T55" fmla="*/ 452 h 2129"/>
                <a:gd name="T56" fmla="*/ 312 w 521"/>
                <a:gd name="T57" fmla="*/ 450 h 2129"/>
                <a:gd name="T58" fmla="*/ 282 w 521"/>
                <a:gd name="T59" fmla="*/ 462 h 2129"/>
                <a:gd name="T60" fmla="*/ 272 w 521"/>
                <a:gd name="T61" fmla="*/ 482 h 2129"/>
                <a:gd name="T62" fmla="*/ 294 w 521"/>
                <a:gd name="T63" fmla="*/ 502 h 2129"/>
                <a:gd name="T64" fmla="*/ 285 w 521"/>
                <a:gd name="T65" fmla="*/ 510 h 2129"/>
                <a:gd name="T66" fmla="*/ 208 w 521"/>
                <a:gd name="T67" fmla="*/ 518 h 2129"/>
                <a:gd name="T68" fmla="*/ 159 w 521"/>
                <a:gd name="T69" fmla="*/ 548 h 2129"/>
                <a:gd name="T70" fmla="*/ 182 w 521"/>
                <a:gd name="T71" fmla="*/ 589 h 2129"/>
                <a:gd name="T72" fmla="*/ 265 w 521"/>
                <a:gd name="T73" fmla="*/ 600 h 2129"/>
                <a:gd name="T74" fmla="*/ 330 w 521"/>
                <a:gd name="T75" fmla="*/ 590 h 2129"/>
                <a:gd name="T76" fmla="*/ 298 w 521"/>
                <a:gd name="T77" fmla="*/ 575 h 2129"/>
                <a:gd name="T78" fmla="*/ 289 w 521"/>
                <a:gd name="T79" fmla="*/ 559 h 2129"/>
                <a:gd name="T80" fmla="*/ 314 w 521"/>
                <a:gd name="T81" fmla="*/ 543 h 2129"/>
                <a:gd name="T82" fmla="*/ 368 w 521"/>
                <a:gd name="T83" fmla="*/ 540 h 2129"/>
                <a:gd name="T84" fmla="*/ 422 w 521"/>
                <a:gd name="T85" fmla="*/ 554 h 2129"/>
                <a:gd name="T86" fmla="*/ 446 w 521"/>
                <a:gd name="T87" fmla="*/ 584 h 2129"/>
                <a:gd name="T88" fmla="*/ 418 w 521"/>
                <a:gd name="T89" fmla="*/ 618 h 2129"/>
                <a:gd name="T90" fmla="*/ 319 w 521"/>
                <a:gd name="T91" fmla="*/ 645 h 2129"/>
                <a:gd name="T92" fmla="*/ 200 w 521"/>
                <a:gd name="T93" fmla="*/ 646 h 2129"/>
                <a:gd name="T94" fmla="*/ 114 w 521"/>
                <a:gd name="T95" fmla="*/ 618 h 2129"/>
                <a:gd name="T96" fmla="*/ 60 w 521"/>
                <a:gd name="T97" fmla="*/ 578 h 2129"/>
                <a:gd name="T98" fmla="*/ 35 w 521"/>
                <a:gd name="T99" fmla="*/ 509 h 2129"/>
                <a:gd name="T100" fmla="*/ 44 w 521"/>
                <a:gd name="T101" fmla="*/ 471 h 2129"/>
                <a:gd name="T102" fmla="*/ 71 w 521"/>
                <a:gd name="T103" fmla="*/ 433 h 2129"/>
                <a:gd name="T104" fmla="*/ 101 w 521"/>
                <a:gd name="T105" fmla="*/ 0 h 21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1" h="2129">
                  <a:moveTo>
                    <a:pt x="51" y="821"/>
                  </a:moveTo>
                  <a:lnTo>
                    <a:pt x="31" y="860"/>
                  </a:lnTo>
                  <a:lnTo>
                    <a:pt x="15" y="907"/>
                  </a:lnTo>
                  <a:lnTo>
                    <a:pt x="4" y="960"/>
                  </a:lnTo>
                  <a:lnTo>
                    <a:pt x="0" y="1017"/>
                  </a:lnTo>
                  <a:lnTo>
                    <a:pt x="6" y="1078"/>
                  </a:lnTo>
                  <a:lnTo>
                    <a:pt x="24" y="1138"/>
                  </a:lnTo>
                  <a:lnTo>
                    <a:pt x="56" y="1197"/>
                  </a:lnTo>
                  <a:lnTo>
                    <a:pt x="105" y="1250"/>
                  </a:lnTo>
                  <a:lnTo>
                    <a:pt x="117" y="1259"/>
                  </a:lnTo>
                  <a:lnTo>
                    <a:pt x="130" y="1269"/>
                  </a:lnTo>
                  <a:lnTo>
                    <a:pt x="143" y="1277"/>
                  </a:lnTo>
                  <a:lnTo>
                    <a:pt x="155" y="1283"/>
                  </a:lnTo>
                  <a:lnTo>
                    <a:pt x="168" y="1289"/>
                  </a:lnTo>
                  <a:lnTo>
                    <a:pt x="181" y="1295"/>
                  </a:lnTo>
                  <a:lnTo>
                    <a:pt x="193" y="1300"/>
                  </a:lnTo>
                  <a:lnTo>
                    <a:pt x="206" y="1303"/>
                  </a:lnTo>
                  <a:lnTo>
                    <a:pt x="202" y="1303"/>
                  </a:lnTo>
                  <a:lnTo>
                    <a:pt x="202" y="1636"/>
                  </a:lnTo>
                  <a:lnTo>
                    <a:pt x="251" y="1636"/>
                  </a:lnTo>
                  <a:lnTo>
                    <a:pt x="301" y="1668"/>
                  </a:lnTo>
                  <a:lnTo>
                    <a:pt x="343" y="1711"/>
                  </a:lnTo>
                  <a:lnTo>
                    <a:pt x="379" y="1759"/>
                  </a:lnTo>
                  <a:lnTo>
                    <a:pt x="408" y="1814"/>
                  </a:lnTo>
                  <a:lnTo>
                    <a:pt x="426" y="1870"/>
                  </a:lnTo>
                  <a:lnTo>
                    <a:pt x="437" y="1926"/>
                  </a:lnTo>
                  <a:lnTo>
                    <a:pt x="435" y="1981"/>
                  </a:lnTo>
                  <a:lnTo>
                    <a:pt x="424" y="2027"/>
                  </a:lnTo>
                  <a:lnTo>
                    <a:pt x="415" y="2015"/>
                  </a:lnTo>
                  <a:lnTo>
                    <a:pt x="400" y="2009"/>
                  </a:lnTo>
                  <a:lnTo>
                    <a:pt x="382" y="2010"/>
                  </a:lnTo>
                  <a:lnTo>
                    <a:pt x="364" y="2015"/>
                  </a:lnTo>
                  <a:lnTo>
                    <a:pt x="346" y="2026"/>
                  </a:lnTo>
                  <a:lnTo>
                    <a:pt x="336" y="2041"/>
                  </a:lnTo>
                  <a:lnTo>
                    <a:pt x="328" y="2060"/>
                  </a:lnTo>
                  <a:lnTo>
                    <a:pt x="332" y="2082"/>
                  </a:lnTo>
                  <a:lnTo>
                    <a:pt x="343" y="2102"/>
                  </a:lnTo>
                  <a:lnTo>
                    <a:pt x="361" y="2116"/>
                  </a:lnTo>
                  <a:lnTo>
                    <a:pt x="382" y="2126"/>
                  </a:lnTo>
                  <a:lnTo>
                    <a:pt x="406" y="2129"/>
                  </a:lnTo>
                  <a:lnTo>
                    <a:pt x="431" y="2129"/>
                  </a:lnTo>
                  <a:lnTo>
                    <a:pt x="455" y="2123"/>
                  </a:lnTo>
                  <a:lnTo>
                    <a:pt x="476" y="2115"/>
                  </a:lnTo>
                  <a:lnTo>
                    <a:pt x="492" y="2102"/>
                  </a:lnTo>
                  <a:lnTo>
                    <a:pt x="509" y="2076"/>
                  </a:lnTo>
                  <a:lnTo>
                    <a:pt x="519" y="2038"/>
                  </a:lnTo>
                  <a:lnTo>
                    <a:pt x="521" y="1991"/>
                  </a:lnTo>
                  <a:lnTo>
                    <a:pt x="518" y="1940"/>
                  </a:lnTo>
                  <a:lnTo>
                    <a:pt x="507" y="1887"/>
                  </a:lnTo>
                  <a:lnTo>
                    <a:pt x="489" y="1834"/>
                  </a:lnTo>
                  <a:lnTo>
                    <a:pt x="464" y="1787"/>
                  </a:lnTo>
                  <a:lnTo>
                    <a:pt x="431" y="1748"/>
                  </a:lnTo>
                  <a:lnTo>
                    <a:pt x="413" y="1731"/>
                  </a:lnTo>
                  <a:lnTo>
                    <a:pt x="397" y="1715"/>
                  </a:lnTo>
                  <a:lnTo>
                    <a:pt x="381" y="1703"/>
                  </a:lnTo>
                  <a:lnTo>
                    <a:pt x="364" y="1690"/>
                  </a:lnTo>
                  <a:lnTo>
                    <a:pt x="350" y="1679"/>
                  </a:lnTo>
                  <a:lnTo>
                    <a:pt x="337" y="1668"/>
                  </a:lnTo>
                  <a:lnTo>
                    <a:pt x="325" y="1661"/>
                  </a:lnTo>
                  <a:lnTo>
                    <a:pt x="312" y="1653"/>
                  </a:lnTo>
                  <a:lnTo>
                    <a:pt x="316" y="1653"/>
                  </a:lnTo>
                  <a:lnTo>
                    <a:pt x="316" y="1305"/>
                  </a:lnTo>
                  <a:lnTo>
                    <a:pt x="346" y="1297"/>
                  </a:lnTo>
                  <a:lnTo>
                    <a:pt x="377" y="1284"/>
                  </a:lnTo>
                  <a:lnTo>
                    <a:pt x="402" y="1270"/>
                  </a:lnTo>
                  <a:lnTo>
                    <a:pt x="426" y="1255"/>
                  </a:lnTo>
                  <a:lnTo>
                    <a:pt x="444" y="1238"/>
                  </a:lnTo>
                  <a:lnTo>
                    <a:pt x="458" y="1219"/>
                  </a:lnTo>
                  <a:lnTo>
                    <a:pt x="467" y="1200"/>
                  </a:lnTo>
                  <a:lnTo>
                    <a:pt x="471" y="1183"/>
                  </a:lnTo>
                  <a:lnTo>
                    <a:pt x="465" y="1144"/>
                  </a:lnTo>
                  <a:lnTo>
                    <a:pt x="446" y="1110"/>
                  </a:lnTo>
                  <a:lnTo>
                    <a:pt x="418" y="1078"/>
                  </a:lnTo>
                  <a:lnTo>
                    <a:pt x="388" y="1050"/>
                  </a:lnTo>
                  <a:lnTo>
                    <a:pt x="354" y="1027"/>
                  </a:lnTo>
                  <a:lnTo>
                    <a:pt x="325" y="1007"/>
                  </a:lnTo>
                  <a:lnTo>
                    <a:pt x="303" y="989"/>
                  </a:lnTo>
                  <a:lnTo>
                    <a:pt x="292" y="975"/>
                  </a:lnTo>
                  <a:lnTo>
                    <a:pt x="291" y="952"/>
                  </a:lnTo>
                  <a:lnTo>
                    <a:pt x="296" y="933"/>
                  </a:lnTo>
                  <a:lnTo>
                    <a:pt x="307" y="921"/>
                  </a:lnTo>
                  <a:lnTo>
                    <a:pt x="319" y="916"/>
                  </a:lnTo>
                  <a:lnTo>
                    <a:pt x="332" y="913"/>
                  </a:lnTo>
                  <a:lnTo>
                    <a:pt x="341" y="904"/>
                  </a:lnTo>
                  <a:lnTo>
                    <a:pt x="341" y="897"/>
                  </a:lnTo>
                  <a:lnTo>
                    <a:pt x="325" y="896"/>
                  </a:lnTo>
                  <a:lnTo>
                    <a:pt x="312" y="899"/>
                  </a:lnTo>
                  <a:lnTo>
                    <a:pt x="300" y="905"/>
                  </a:lnTo>
                  <a:lnTo>
                    <a:pt x="291" y="914"/>
                  </a:lnTo>
                  <a:lnTo>
                    <a:pt x="282" y="924"/>
                  </a:lnTo>
                  <a:lnTo>
                    <a:pt x="276" y="936"/>
                  </a:lnTo>
                  <a:lnTo>
                    <a:pt x="272" y="949"/>
                  </a:lnTo>
                  <a:lnTo>
                    <a:pt x="272" y="963"/>
                  </a:lnTo>
                  <a:lnTo>
                    <a:pt x="276" y="977"/>
                  </a:lnTo>
                  <a:lnTo>
                    <a:pt x="285" y="994"/>
                  </a:lnTo>
                  <a:lnTo>
                    <a:pt x="294" y="1003"/>
                  </a:lnTo>
                  <a:lnTo>
                    <a:pt x="303" y="1011"/>
                  </a:lnTo>
                  <a:lnTo>
                    <a:pt x="310" y="1017"/>
                  </a:lnTo>
                  <a:lnTo>
                    <a:pt x="285" y="1019"/>
                  </a:lnTo>
                  <a:lnTo>
                    <a:pt x="260" y="1022"/>
                  </a:lnTo>
                  <a:lnTo>
                    <a:pt x="233" y="1027"/>
                  </a:lnTo>
                  <a:lnTo>
                    <a:pt x="208" y="1036"/>
                  </a:lnTo>
                  <a:lnTo>
                    <a:pt x="186" y="1050"/>
                  </a:lnTo>
                  <a:lnTo>
                    <a:pt x="170" y="1069"/>
                  </a:lnTo>
                  <a:lnTo>
                    <a:pt x="159" y="1096"/>
                  </a:lnTo>
                  <a:lnTo>
                    <a:pt x="157" y="1128"/>
                  </a:lnTo>
                  <a:lnTo>
                    <a:pt x="166" y="1158"/>
                  </a:lnTo>
                  <a:lnTo>
                    <a:pt x="182" y="1178"/>
                  </a:lnTo>
                  <a:lnTo>
                    <a:pt x="208" y="1191"/>
                  </a:lnTo>
                  <a:lnTo>
                    <a:pt x="236" y="1199"/>
                  </a:lnTo>
                  <a:lnTo>
                    <a:pt x="265" y="1199"/>
                  </a:lnTo>
                  <a:lnTo>
                    <a:pt x="292" y="1195"/>
                  </a:lnTo>
                  <a:lnTo>
                    <a:pt x="314" y="1189"/>
                  </a:lnTo>
                  <a:lnTo>
                    <a:pt x="330" y="1180"/>
                  </a:lnTo>
                  <a:lnTo>
                    <a:pt x="318" y="1170"/>
                  </a:lnTo>
                  <a:lnTo>
                    <a:pt x="307" y="1160"/>
                  </a:lnTo>
                  <a:lnTo>
                    <a:pt x="298" y="1149"/>
                  </a:lnTo>
                  <a:lnTo>
                    <a:pt x="292" y="1139"/>
                  </a:lnTo>
                  <a:lnTo>
                    <a:pt x="289" y="1128"/>
                  </a:lnTo>
                  <a:lnTo>
                    <a:pt x="289" y="1117"/>
                  </a:lnTo>
                  <a:lnTo>
                    <a:pt x="294" y="1105"/>
                  </a:lnTo>
                  <a:lnTo>
                    <a:pt x="301" y="1094"/>
                  </a:lnTo>
                  <a:lnTo>
                    <a:pt x="314" y="1085"/>
                  </a:lnTo>
                  <a:lnTo>
                    <a:pt x="328" y="1078"/>
                  </a:lnTo>
                  <a:lnTo>
                    <a:pt x="348" y="1077"/>
                  </a:lnTo>
                  <a:lnTo>
                    <a:pt x="368" y="1080"/>
                  </a:lnTo>
                  <a:lnTo>
                    <a:pt x="388" y="1086"/>
                  </a:lnTo>
                  <a:lnTo>
                    <a:pt x="406" y="1096"/>
                  </a:lnTo>
                  <a:lnTo>
                    <a:pt x="422" y="1108"/>
                  </a:lnTo>
                  <a:lnTo>
                    <a:pt x="435" y="1125"/>
                  </a:lnTo>
                  <a:lnTo>
                    <a:pt x="442" y="1145"/>
                  </a:lnTo>
                  <a:lnTo>
                    <a:pt x="446" y="1167"/>
                  </a:lnTo>
                  <a:lnTo>
                    <a:pt x="444" y="1189"/>
                  </a:lnTo>
                  <a:lnTo>
                    <a:pt x="435" y="1213"/>
                  </a:lnTo>
                  <a:lnTo>
                    <a:pt x="418" y="1236"/>
                  </a:lnTo>
                  <a:lnTo>
                    <a:pt x="393" y="1256"/>
                  </a:lnTo>
                  <a:lnTo>
                    <a:pt x="361" y="1275"/>
                  </a:lnTo>
                  <a:lnTo>
                    <a:pt x="319" y="1289"/>
                  </a:lnTo>
                  <a:lnTo>
                    <a:pt x="276" y="1297"/>
                  </a:lnTo>
                  <a:lnTo>
                    <a:pt x="236" y="1297"/>
                  </a:lnTo>
                  <a:lnTo>
                    <a:pt x="200" y="1291"/>
                  </a:lnTo>
                  <a:lnTo>
                    <a:pt x="168" y="1277"/>
                  </a:lnTo>
                  <a:lnTo>
                    <a:pt x="139" y="1258"/>
                  </a:lnTo>
                  <a:lnTo>
                    <a:pt x="114" y="1236"/>
                  </a:lnTo>
                  <a:lnTo>
                    <a:pt x="92" y="1213"/>
                  </a:lnTo>
                  <a:lnTo>
                    <a:pt x="74" y="1186"/>
                  </a:lnTo>
                  <a:lnTo>
                    <a:pt x="60" y="1155"/>
                  </a:lnTo>
                  <a:lnTo>
                    <a:pt x="47" y="1116"/>
                  </a:lnTo>
                  <a:lnTo>
                    <a:pt x="38" y="1069"/>
                  </a:lnTo>
                  <a:lnTo>
                    <a:pt x="35" y="1017"/>
                  </a:lnTo>
                  <a:lnTo>
                    <a:pt x="36" y="992"/>
                  </a:lnTo>
                  <a:lnTo>
                    <a:pt x="38" y="966"/>
                  </a:lnTo>
                  <a:lnTo>
                    <a:pt x="44" y="941"/>
                  </a:lnTo>
                  <a:lnTo>
                    <a:pt x="51" y="916"/>
                  </a:lnTo>
                  <a:lnTo>
                    <a:pt x="60" y="891"/>
                  </a:lnTo>
                  <a:lnTo>
                    <a:pt x="71" y="866"/>
                  </a:lnTo>
                  <a:lnTo>
                    <a:pt x="85" y="843"/>
                  </a:lnTo>
                  <a:lnTo>
                    <a:pt x="101" y="821"/>
                  </a:lnTo>
                  <a:lnTo>
                    <a:pt x="101" y="0"/>
                  </a:lnTo>
                  <a:lnTo>
                    <a:pt x="51" y="0"/>
                  </a:lnTo>
                  <a:lnTo>
                    <a:pt x="51" y="82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84" name="Freeform 72">
              <a:extLst>
                <a:ext uri="{FF2B5EF4-FFF2-40B4-BE49-F238E27FC236}">
                  <a16:creationId xmlns:a16="http://schemas.microsoft.com/office/drawing/2014/main" xmlns="" id="{788D3784-CF01-46E4-A035-2EF33C4D68F4}"/>
                </a:ext>
              </a:extLst>
            </p:cNvPr>
            <p:cNvSpPr>
              <a:spLocks/>
            </p:cNvSpPr>
            <p:nvPr/>
          </p:nvSpPr>
          <p:spPr bwMode="auto">
            <a:xfrm>
              <a:off x="1778" y="5777"/>
              <a:ext cx="94" cy="508"/>
            </a:xfrm>
            <a:custGeom>
              <a:avLst/>
              <a:gdLst>
                <a:gd name="T0" fmla="*/ 0 w 95"/>
                <a:gd name="T1" fmla="*/ 509 h 1017"/>
                <a:gd name="T2" fmla="*/ 1 w 95"/>
                <a:gd name="T3" fmla="*/ 496 h 1017"/>
                <a:gd name="T4" fmla="*/ 3 w 95"/>
                <a:gd name="T5" fmla="*/ 483 h 1017"/>
                <a:gd name="T6" fmla="*/ 9 w 95"/>
                <a:gd name="T7" fmla="*/ 471 h 1017"/>
                <a:gd name="T8" fmla="*/ 16 w 95"/>
                <a:gd name="T9" fmla="*/ 458 h 1017"/>
                <a:gd name="T10" fmla="*/ 25 w 95"/>
                <a:gd name="T11" fmla="*/ 446 h 1017"/>
                <a:gd name="T12" fmla="*/ 36 w 95"/>
                <a:gd name="T13" fmla="*/ 433 h 1017"/>
                <a:gd name="T14" fmla="*/ 50 w 95"/>
                <a:gd name="T15" fmla="*/ 422 h 1017"/>
                <a:gd name="T16" fmla="*/ 66 w 95"/>
                <a:gd name="T17" fmla="*/ 411 h 1017"/>
                <a:gd name="T18" fmla="*/ 66 w 95"/>
                <a:gd name="T19" fmla="*/ 0 h 1017"/>
                <a:gd name="T20" fmla="*/ 95 w 95"/>
                <a:gd name="T21" fmla="*/ 0 h 1017"/>
                <a:gd name="T22" fmla="*/ 95 w 95"/>
                <a:gd name="T23" fmla="*/ 411 h 1017"/>
                <a:gd name="T24" fmla="*/ 81 w 95"/>
                <a:gd name="T25" fmla="*/ 419 h 1017"/>
                <a:gd name="T26" fmla="*/ 64 w 95"/>
                <a:gd name="T27" fmla="*/ 430 h 1017"/>
                <a:gd name="T28" fmla="*/ 48 w 95"/>
                <a:gd name="T29" fmla="*/ 443 h 1017"/>
                <a:gd name="T30" fmla="*/ 34 w 95"/>
                <a:gd name="T31" fmla="*/ 457 h 1017"/>
                <a:gd name="T32" fmla="*/ 21 w 95"/>
                <a:gd name="T33" fmla="*/ 471 h 1017"/>
                <a:gd name="T34" fmla="*/ 10 w 95"/>
                <a:gd name="T35" fmla="*/ 485 h 1017"/>
                <a:gd name="T36" fmla="*/ 3 w 95"/>
                <a:gd name="T37" fmla="*/ 498 h 1017"/>
                <a:gd name="T38" fmla="*/ 0 w 95"/>
                <a:gd name="T39" fmla="*/ 509 h 1017"/>
                <a:gd name="T40" fmla="*/ 0 w 95"/>
                <a:gd name="T41" fmla="*/ 509 h 10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5" h="1017">
                  <a:moveTo>
                    <a:pt x="0" y="1017"/>
                  </a:moveTo>
                  <a:lnTo>
                    <a:pt x="1" y="992"/>
                  </a:lnTo>
                  <a:lnTo>
                    <a:pt x="3" y="966"/>
                  </a:lnTo>
                  <a:lnTo>
                    <a:pt x="9" y="941"/>
                  </a:lnTo>
                  <a:lnTo>
                    <a:pt x="16" y="916"/>
                  </a:lnTo>
                  <a:lnTo>
                    <a:pt x="25" y="891"/>
                  </a:lnTo>
                  <a:lnTo>
                    <a:pt x="36" y="866"/>
                  </a:lnTo>
                  <a:lnTo>
                    <a:pt x="50" y="843"/>
                  </a:lnTo>
                  <a:lnTo>
                    <a:pt x="66" y="821"/>
                  </a:lnTo>
                  <a:lnTo>
                    <a:pt x="66" y="0"/>
                  </a:lnTo>
                  <a:lnTo>
                    <a:pt x="95" y="0"/>
                  </a:lnTo>
                  <a:lnTo>
                    <a:pt x="95" y="821"/>
                  </a:lnTo>
                  <a:lnTo>
                    <a:pt x="81" y="838"/>
                  </a:lnTo>
                  <a:lnTo>
                    <a:pt x="64" y="860"/>
                  </a:lnTo>
                  <a:lnTo>
                    <a:pt x="48" y="885"/>
                  </a:lnTo>
                  <a:lnTo>
                    <a:pt x="34" y="913"/>
                  </a:lnTo>
                  <a:lnTo>
                    <a:pt x="21" y="941"/>
                  </a:lnTo>
                  <a:lnTo>
                    <a:pt x="10" y="969"/>
                  </a:lnTo>
                  <a:lnTo>
                    <a:pt x="3" y="996"/>
                  </a:lnTo>
                  <a:lnTo>
                    <a:pt x="0" y="1017"/>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85" name="Freeform 73">
              <a:extLst>
                <a:ext uri="{FF2B5EF4-FFF2-40B4-BE49-F238E27FC236}">
                  <a16:creationId xmlns:a16="http://schemas.microsoft.com/office/drawing/2014/main" xmlns="" id="{6D60E0C6-9BA4-4335-B8BB-BA8FC4EEAFB1}"/>
                </a:ext>
              </a:extLst>
            </p:cNvPr>
            <p:cNvSpPr>
              <a:spLocks/>
            </p:cNvSpPr>
            <p:nvPr/>
          </p:nvSpPr>
          <p:spPr bwMode="auto">
            <a:xfrm>
              <a:off x="1919" y="6294"/>
              <a:ext cx="200" cy="76"/>
            </a:xfrm>
            <a:custGeom>
              <a:avLst/>
              <a:gdLst>
                <a:gd name="T0" fmla="*/ 200 w 200"/>
                <a:gd name="T1" fmla="*/ 16 h 149"/>
                <a:gd name="T2" fmla="*/ 196 w 200"/>
                <a:gd name="T3" fmla="*/ 13 h 149"/>
                <a:gd name="T4" fmla="*/ 191 w 200"/>
                <a:gd name="T5" fmla="*/ 10 h 149"/>
                <a:gd name="T6" fmla="*/ 184 w 200"/>
                <a:gd name="T7" fmla="*/ 7 h 149"/>
                <a:gd name="T8" fmla="*/ 178 w 200"/>
                <a:gd name="T9" fmla="*/ 6 h 149"/>
                <a:gd name="T10" fmla="*/ 171 w 200"/>
                <a:gd name="T11" fmla="*/ 4 h 149"/>
                <a:gd name="T12" fmla="*/ 162 w 200"/>
                <a:gd name="T13" fmla="*/ 2 h 149"/>
                <a:gd name="T14" fmla="*/ 155 w 200"/>
                <a:gd name="T15" fmla="*/ 2 h 149"/>
                <a:gd name="T16" fmla="*/ 146 w 200"/>
                <a:gd name="T17" fmla="*/ 1 h 149"/>
                <a:gd name="T18" fmla="*/ 130 w 200"/>
                <a:gd name="T19" fmla="*/ 0 h 149"/>
                <a:gd name="T20" fmla="*/ 108 w 200"/>
                <a:gd name="T21" fmla="*/ 1 h 149"/>
                <a:gd name="T22" fmla="*/ 85 w 200"/>
                <a:gd name="T23" fmla="*/ 2 h 149"/>
                <a:gd name="T24" fmla="*/ 59 w 200"/>
                <a:gd name="T25" fmla="*/ 5 h 149"/>
                <a:gd name="T26" fmla="*/ 36 w 200"/>
                <a:gd name="T27" fmla="*/ 10 h 149"/>
                <a:gd name="T28" fmla="*/ 18 w 200"/>
                <a:gd name="T29" fmla="*/ 17 h 149"/>
                <a:gd name="T30" fmla="*/ 5 w 200"/>
                <a:gd name="T31" fmla="*/ 27 h 149"/>
                <a:gd name="T32" fmla="*/ 0 w 200"/>
                <a:gd name="T33" fmla="*/ 39 h 149"/>
                <a:gd name="T34" fmla="*/ 4 w 200"/>
                <a:gd name="T35" fmla="*/ 52 h 149"/>
                <a:gd name="T36" fmla="*/ 11 w 200"/>
                <a:gd name="T37" fmla="*/ 60 h 149"/>
                <a:gd name="T38" fmla="*/ 22 w 200"/>
                <a:gd name="T39" fmla="*/ 67 h 149"/>
                <a:gd name="T40" fmla="*/ 38 w 200"/>
                <a:gd name="T41" fmla="*/ 71 h 149"/>
                <a:gd name="T42" fmla="*/ 52 w 200"/>
                <a:gd name="T43" fmla="*/ 74 h 149"/>
                <a:gd name="T44" fmla="*/ 70 w 200"/>
                <a:gd name="T45" fmla="*/ 75 h 149"/>
                <a:gd name="T46" fmla="*/ 86 w 200"/>
                <a:gd name="T47" fmla="*/ 74 h 149"/>
                <a:gd name="T48" fmla="*/ 101 w 200"/>
                <a:gd name="T49" fmla="*/ 73 h 149"/>
                <a:gd name="T50" fmla="*/ 81 w 200"/>
                <a:gd name="T51" fmla="*/ 61 h 149"/>
                <a:gd name="T52" fmla="*/ 74 w 200"/>
                <a:gd name="T53" fmla="*/ 49 h 149"/>
                <a:gd name="T54" fmla="*/ 76 w 200"/>
                <a:gd name="T55" fmla="*/ 38 h 149"/>
                <a:gd name="T56" fmla="*/ 88 w 200"/>
                <a:gd name="T57" fmla="*/ 28 h 149"/>
                <a:gd name="T58" fmla="*/ 106 w 200"/>
                <a:gd name="T59" fmla="*/ 20 h 149"/>
                <a:gd name="T60" fmla="*/ 133 w 200"/>
                <a:gd name="T61" fmla="*/ 16 h 149"/>
                <a:gd name="T62" fmla="*/ 164 w 200"/>
                <a:gd name="T63" fmla="*/ 14 h 149"/>
                <a:gd name="T64" fmla="*/ 200 w 200"/>
                <a:gd name="T65" fmla="*/ 16 h 1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00" h="149">
                  <a:moveTo>
                    <a:pt x="200" y="32"/>
                  </a:moveTo>
                  <a:lnTo>
                    <a:pt x="196" y="25"/>
                  </a:lnTo>
                  <a:lnTo>
                    <a:pt x="191" y="20"/>
                  </a:lnTo>
                  <a:lnTo>
                    <a:pt x="184" y="14"/>
                  </a:lnTo>
                  <a:lnTo>
                    <a:pt x="178" y="11"/>
                  </a:lnTo>
                  <a:lnTo>
                    <a:pt x="171" y="7"/>
                  </a:lnTo>
                  <a:lnTo>
                    <a:pt x="162" y="4"/>
                  </a:lnTo>
                  <a:lnTo>
                    <a:pt x="155" y="3"/>
                  </a:lnTo>
                  <a:lnTo>
                    <a:pt x="146" y="1"/>
                  </a:lnTo>
                  <a:lnTo>
                    <a:pt x="130" y="0"/>
                  </a:lnTo>
                  <a:lnTo>
                    <a:pt x="108" y="1"/>
                  </a:lnTo>
                  <a:lnTo>
                    <a:pt x="85" y="4"/>
                  </a:lnTo>
                  <a:lnTo>
                    <a:pt x="59" y="9"/>
                  </a:lnTo>
                  <a:lnTo>
                    <a:pt x="36" y="20"/>
                  </a:lnTo>
                  <a:lnTo>
                    <a:pt x="18" y="34"/>
                  </a:lnTo>
                  <a:lnTo>
                    <a:pt x="5" y="53"/>
                  </a:lnTo>
                  <a:lnTo>
                    <a:pt x="0" y="78"/>
                  </a:lnTo>
                  <a:lnTo>
                    <a:pt x="4" y="103"/>
                  </a:lnTo>
                  <a:lnTo>
                    <a:pt x="11" y="120"/>
                  </a:lnTo>
                  <a:lnTo>
                    <a:pt x="22" y="134"/>
                  </a:lnTo>
                  <a:lnTo>
                    <a:pt x="38" y="142"/>
                  </a:lnTo>
                  <a:lnTo>
                    <a:pt x="52" y="148"/>
                  </a:lnTo>
                  <a:lnTo>
                    <a:pt x="70" y="149"/>
                  </a:lnTo>
                  <a:lnTo>
                    <a:pt x="86" y="148"/>
                  </a:lnTo>
                  <a:lnTo>
                    <a:pt x="101" y="146"/>
                  </a:lnTo>
                  <a:lnTo>
                    <a:pt x="81" y="121"/>
                  </a:lnTo>
                  <a:lnTo>
                    <a:pt x="74" y="98"/>
                  </a:lnTo>
                  <a:lnTo>
                    <a:pt x="76" y="75"/>
                  </a:lnTo>
                  <a:lnTo>
                    <a:pt x="88" y="56"/>
                  </a:lnTo>
                  <a:lnTo>
                    <a:pt x="106" y="40"/>
                  </a:lnTo>
                  <a:lnTo>
                    <a:pt x="133" y="31"/>
                  </a:lnTo>
                  <a:lnTo>
                    <a:pt x="164" y="28"/>
                  </a:lnTo>
                  <a:lnTo>
                    <a:pt x="200" y="32"/>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86" name="Freeform 74">
              <a:extLst>
                <a:ext uri="{FF2B5EF4-FFF2-40B4-BE49-F238E27FC236}">
                  <a16:creationId xmlns:a16="http://schemas.microsoft.com/office/drawing/2014/main" xmlns="" id="{5678F1ED-6EED-4A2B-B637-6CBC2BA34DBC}"/>
                </a:ext>
              </a:extLst>
            </p:cNvPr>
            <p:cNvSpPr>
              <a:spLocks/>
            </p:cNvSpPr>
            <p:nvPr/>
          </p:nvSpPr>
          <p:spPr bwMode="auto">
            <a:xfrm>
              <a:off x="2016" y="6432"/>
              <a:ext cx="23" cy="166"/>
            </a:xfrm>
            <a:custGeom>
              <a:avLst/>
              <a:gdLst>
                <a:gd name="T0" fmla="*/ 24 w 24"/>
                <a:gd name="T1" fmla="*/ 168 h 335"/>
                <a:gd name="T2" fmla="*/ 17 w 24"/>
                <a:gd name="T3" fmla="*/ 166 h 335"/>
                <a:gd name="T4" fmla="*/ 11 w 24"/>
                <a:gd name="T5" fmla="*/ 164 h 335"/>
                <a:gd name="T6" fmla="*/ 6 w 24"/>
                <a:gd name="T7" fmla="*/ 163 h 335"/>
                <a:gd name="T8" fmla="*/ 0 w 24"/>
                <a:gd name="T9" fmla="*/ 162 h 335"/>
                <a:gd name="T10" fmla="*/ 0 w 24"/>
                <a:gd name="T11" fmla="*/ 1 h 335"/>
                <a:gd name="T12" fmla="*/ 8 w 24"/>
                <a:gd name="T13" fmla="*/ 1 h 335"/>
                <a:gd name="T14" fmla="*/ 13 w 24"/>
                <a:gd name="T15" fmla="*/ 1 h 335"/>
                <a:gd name="T16" fmla="*/ 19 w 24"/>
                <a:gd name="T17" fmla="*/ 1 h 335"/>
                <a:gd name="T18" fmla="*/ 24 w 24"/>
                <a:gd name="T19" fmla="*/ 0 h 335"/>
                <a:gd name="T20" fmla="*/ 24 w 24"/>
                <a:gd name="T21" fmla="*/ 168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335">
                  <a:moveTo>
                    <a:pt x="24" y="335"/>
                  </a:moveTo>
                  <a:lnTo>
                    <a:pt x="17" y="331"/>
                  </a:lnTo>
                  <a:lnTo>
                    <a:pt x="11" y="328"/>
                  </a:lnTo>
                  <a:lnTo>
                    <a:pt x="6" y="326"/>
                  </a:lnTo>
                  <a:lnTo>
                    <a:pt x="0" y="323"/>
                  </a:lnTo>
                  <a:lnTo>
                    <a:pt x="0" y="1"/>
                  </a:lnTo>
                  <a:lnTo>
                    <a:pt x="8" y="1"/>
                  </a:lnTo>
                  <a:lnTo>
                    <a:pt x="13" y="1"/>
                  </a:lnTo>
                  <a:lnTo>
                    <a:pt x="19" y="1"/>
                  </a:lnTo>
                  <a:lnTo>
                    <a:pt x="24" y="0"/>
                  </a:lnTo>
                  <a:lnTo>
                    <a:pt x="24" y="335"/>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87" name="Freeform 75">
              <a:extLst>
                <a:ext uri="{FF2B5EF4-FFF2-40B4-BE49-F238E27FC236}">
                  <a16:creationId xmlns:a16="http://schemas.microsoft.com/office/drawing/2014/main" xmlns="" id="{25FD0690-B4CA-4E08-B80A-B5868108503C}"/>
                </a:ext>
              </a:extLst>
            </p:cNvPr>
            <p:cNvSpPr>
              <a:spLocks/>
            </p:cNvSpPr>
            <p:nvPr/>
          </p:nvSpPr>
          <p:spPr bwMode="auto">
            <a:xfrm>
              <a:off x="2093" y="6708"/>
              <a:ext cx="157" cy="124"/>
            </a:xfrm>
            <a:custGeom>
              <a:avLst/>
              <a:gdLst>
                <a:gd name="T0" fmla="*/ 49 w 157"/>
                <a:gd name="T1" fmla="*/ 104 h 242"/>
                <a:gd name="T2" fmla="*/ 54 w 157"/>
                <a:gd name="T3" fmla="*/ 100 h 242"/>
                <a:gd name="T4" fmla="*/ 58 w 157"/>
                <a:gd name="T5" fmla="*/ 96 h 242"/>
                <a:gd name="T6" fmla="*/ 58 w 157"/>
                <a:gd name="T7" fmla="*/ 92 h 242"/>
                <a:gd name="T8" fmla="*/ 49 w 157"/>
                <a:gd name="T9" fmla="*/ 88 h 242"/>
                <a:gd name="T10" fmla="*/ 41 w 157"/>
                <a:gd name="T11" fmla="*/ 86 h 242"/>
                <a:gd name="T12" fmla="*/ 32 w 157"/>
                <a:gd name="T13" fmla="*/ 86 h 242"/>
                <a:gd name="T14" fmla="*/ 23 w 157"/>
                <a:gd name="T15" fmla="*/ 86 h 242"/>
                <a:gd name="T16" fmla="*/ 14 w 157"/>
                <a:gd name="T17" fmla="*/ 88 h 242"/>
                <a:gd name="T18" fmla="*/ 7 w 157"/>
                <a:gd name="T19" fmla="*/ 91 h 242"/>
                <a:gd name="T20" fmla="*/ 2 w 157"/>
                <a:gd name="T21" fmla="*/ 94 h 242"/>
                <a:gd name="T22" fmla="*/ 0 w 157"/>
                <a:gd name="T23" fmla="*/ 99 h 242"/>
                <a:gd name="T24" fmla="*/ 0 w 157"/>
                <a:gd name="T25" fmla="*/ 104 h 242"/>
                <a:gd name="T26" fmla="*/ 4 w 157"/>
                <a:gd name="T27" fmla="*/ 110 h 242"/>
                <a:gd name="T28" fmla="*/ 11 w 157"/>
                <a:gd name="T29" fmla="*/ 114 h 242"/>
                <a:gd name="T30" fmla="*/ 22 w 157"/>
                <a:gd name="T31" fmla="*/ 118 h 242"/>
                <a:gd name="T32" fmla="*/ 32 w 157"/>
                <a:gd name="T33" fmla="*/ 121 h 242"/>
                <a:gd name="T34" fmla="*/ 45 w 157"/>
                <a:gd name="T35" fmla="*/ 121 h 242"/>
                <a:gd name="T36" fmla="*/ 59 w 157"/>
                <a:gd name="T37" fmla="*/ 121 h 242"/>
                <a:gd name="T38" fmla="*/ 72 w 157"/>
                <a:gd name="T39" fmla="*/ 121 h 242"/>
                <a:gd name="T40" fmla="*/ 87 w 157"/>
                <a:gd name="T41" fmla="*/ 118 h 242"/>
                <a:gd name="T42" fmla="*/ 99 w 157"/>
                <a:gd name="T43" fmla="*/ 114 h 242"/>
                <a:gd name="T44" fmla="*/ 114 w 157"/>
                <a:gd name="T45" fmla="*/ 109 h 242"/>
                <a:gd name="T46" fmla="*/ 124 w 157"/>
                <a:gd name="T47" fmla="*/ 103 h 242"/>
                <a:gd name="T48" fmla="*/ 135 w 157"/>
                <a:gd name="T49" fmla="*/ 95 h 242"/>
                <a:gd name="T50" fmla="*/ 144 w 157"/>
                <a:gd name="T51" fmla="*/ 87 h 242"/>
                <a:gd name="T52" fmla="*/ 151 w 157"/>
                <a:gd name="T53" fmla="*/ 78 h 242"/>
                <a:gd name="T54" fmla="*/ 155 w 157"/>
                <a:gd name="T55" fmla="*/ 68 h 242"/>
                <a:gd name="T56" fmla="*/ 157 w 157"/>
                <a:gd name="T57" fmla="*/ 58 h 242"/>
                <a:gd name="T58" fmla="*/ 155 w 157"/>
                <a:gd name="T59" fmla="*/ 43 h 242"/>
                <a:gd name="T60" fmla="*/ 150 w 157"/>
                <a:gd name="T61" fmla="*/ 27 h 242"/>
                <a:gd name="T62" fmla="*/ 142 w 157"/>
                <a:gd name="T63" fmla="*/ 12 h 242"/>
                <a:gd name="T64" fmla="*/ 135 w 157"/>
                <a:gd name="T65" fmla="*/ 0 h 242"/>
                <a:gd name="T66" fmla="*/ 139 w 157"/>
                <a:gd name="T67" fmla="*/ 22 h 242"/>
                <a:gd name="T68" fmla="*/ 139 w 157"/>
                <a:gd name="T69" fmla="*/ 43 h 242"/>
                <a:gd name="T70" fmla="*/ 132 w 157"/>
                <a:gd name="T71" fmla="*/ 65 h 242"/>
                <a:gd name="T72" fmla="*/ 115 w 157"/>
                <a:gd name="T73" fmla="*/ 85 h 242"/>
                <a:gd name="T74" fmla="*/ 105 w 157"/>
                <a:gd name="T75" fmla="*/ 93 h 242"/>
                <a:gd name="T76" fmla="*/ 94 w 157"/>
                <a:gd name="T77" fmla="*/ 99 h 242"/>
                <a:gd name="T78" fmla="*/ 83 w 157"/>
                <a:gd name="T79" fmla="*/ 104 h 242"/>
                <a:gd name="T80" fmla="*/ 72 w 157"/>
                <a:gd name="T81" fmla="*/ 107 h 242"/>
                <a:gd name="T82" fmla="*/ 61 w 157"/>
                <a:gd name="T83" fmla="*/ 110 h 242"/>
                <a:gd name="T84" fmla="*/ 50 w 157"/>
                <a:gd name="T85" fmla="*/ 111 h 242"/>
                <a:gd name="T86" fmla="*/ 41 w 157"/>
                <a:gd name="T87" fmla="*/ 111 h 242"/>
                <a:gd name="T88" fmla="*/ 34 w 157"/>
                <a:gd name="T89" fmla="*/ 109 h 242"/>
                <a:gd name="T90" fmla="*/ 31 w 157"/>
                <a:gd name="T91" fmla="*/ 107 h 242"/>
                <a:gd name="T92" fmla="*/ 29 w 157"/>
                <a:gd name="T93" fmla="*/ 106 h 242"/>
                <a:gd name="T94" fmla="*/ 27 w 157"/>
                <a:gd name="T95" fmla="*/ 104 h 242"/>
                <a:gd name="T96" fmla="*/ 29 w 157"/>
                <a:gd name="T97" fmla="*/ 103 h 242"/>
                <a:gd name="T98" fmla="*/ 32 w 157"/>
                <a:gd name="T99" fmla="*/ 104 h 242"/>
                <a:gd name="T100" fmla="*/ 38 w 157"/>
                <a:gd name="T101" fmla="*/ 105 h 242"/>
                <a:gd name="T102" fmla="*/ 43 w 157"/>
                <a:gd name="T103" fmla="*/ 105 h 242"/>
                <a:gd name="T104" fmla="*/ 49 w 157"/>
                <a:gd name="T105" fmla="*/ 104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7" h="242">
                  <a:moveTo>
                    <a:pt x="49" y="207"/>
                  </a:moveTo>
                  <a:lnTo>
                    <a:pt x="54" y="199"/>
                  </a:lnTo>
                  <a:lnTo>
                    <a:pt x="58" y="191"/>
                  </a:lnTo>
                  <a:lnTo>
                    <a:pt x="58" y="183"/>
                  </a:lnTo>
                  <a:lnTo>
                    <a:pt x="49" y="175"/>
                  </a:lnTo>
                  <a:lnTo>
                    <a:pt x="41" y="172"/>
                  </a:lnTo>
                  <a:lnTo>
                    <a:pt x="32" y="172"/>
                  </a:lnTo>
                  <a:lnTo>
                    <a:pt x="23" y="172"/>
                  </a:lnTo>
                  <a:lnTo>
                    <a:pt x="14" y="175"/>
                  </a:lnTo>
                  <a:lnTo>
                    <a:pt x="7" y="182"/>
                  </a:lnTo>
                  <a:lnTo>
                    <a:pt x="2" y="188"/>
                  </a:lnTo>
                  <a:lnTo>
                    <a:pt x="0" y="197"/>
                  </a:lnTo>
                  <a:lnTo>
                    <a:pt x="0" y="208"/>
                  </a:lnTo>
                  <a:lnTo>
                    <a:pt x="4" y="219"/>
                  </a:lnTo>
                  <a:lnTo>
                    <a:pt x="11" y="228"/>
                  </a:lnTo>
                  <a:lnTo>
                    <a:pt x="22" y="236"/>
                  </a:lnTo>
                  <a:lnTo>
                    <a:pt x="32" y="241"/>
                  </a:lnTo>
                  <a:lnTo>
                    <a:pt x="45" y="242"/>
                  </a:lnTo>
                  <a:lnTo>
                    <a:pt x="59" y="242"/>
                  </a:lnTo>
                  <a:lnTo>
                    <a:pt x="72" y="241"/>
                  </a:lnTo>
                  <a:lnTo>
                    <a:pt x="87" y="236"/>
                  </a:lnTo>
                  <a:lnTo>
                    <a:pt x="99" y="228"/>
                  </a:lnTo>
                  <a:lnTo>
                    <a:pt x="114" y="217"/>
                  </a:lnTo>
                  <a:lnTo>
                    <a:pt x="124" y="205"/>
                  </a:lnTo>
                  <a:lnTo>
                    <a:pt x="135" y="189"/>
                  </a:lnTo>
                  <a:lnTo>
                    <a:pt x="144" y="174"/>
                  </a:lnTo>
                  <a:lnTo>
                    <a:pt x="151" y="155"/>
                  </a:lnTo>
                  <a:lnTo>
                    <a:pt x="155" y="136"/>
                  </a:lnTo>
                  <a:lnTo>
                    <a:pt x="157" y="116"/>
                  </a:lnTo>
                  <a:lnTo>
                    <a:pt x="155" y="86"/>
                  </a:lnTo>
                  <a:lnTo>
                    <a:pt x="150" y="54"/>
                  </a:lnTo>
                  <a:lnTo>
                    <a:pt x="142" y="24"/>
                  </a:lnTo>
                  <a:lnTo>
                    <a:pt x="135" y="0"/>
                  </a:lnTo>
                  <a:lnTo>
                    <a:pt x="139" y="43"/>
                  </a:lnTo>
                  <a:lnTo>
                    <a:pt x="139" y="86"/>
                  </a:lnTo>
                  <a:lnTo>
                    <a:pt x="132" y="130"/>
                  </a:lnTo>
                  <a:lnTo>
                    <a:pt x="115" y="169"/>
                  </a:lnTo>
                  <a:lnTo>
                    <a:pt x="105" y="185"/>
                  </a:lnTo>
                  <a:lnTo>
                    <a:pt x="94" y="197"/>
                  </a:lnTo>
                  <a:lnTo>
                    <a:pt x="83" y="208"/>
                  </a:lnTo>
                  <a:lnTo>
                    <a:pt x="72" y="214"/>
                  </a:lnTo>
                  <a:lnTo>
                    <a:pt x="61" y="219"/>
                  </a:lnTo>
                  <a:lnTo>
                    <a:pt x="50" y="221"/>
                  </a:lnTo>
                  <a:lnTo>
                    <a:pt x="41" y="221"/>
                  </a:lnTo>
                  <a:lnTo>
                    <a:pt x="34" y="217"/>
                  </a:lnTo>
                  <a:lnTo>
                    <a:pt x="31" y="214"/>
                  </a:lnTo>
                  <a:lnTo>
                    <a:pt x="29" y="211"/>
                  </a:lnTo>
                  <a:lnTo>
                    <a:pt x="27" y="208"/>
                  </a:lnTo>
                  <a:lnTo>
                    <a:pt x="29" y="205"/>
                  </a:lnTo>
                  <a:lnTo>
                    <a:pt x="32" y="208"/>
                  </a:lnTo>
                  <a:lnTo>
                    <a:pt x="38" y="210"/>
                  </a:lnTo>
                  <a:lnTo>
                    <a:pt x="43" y="210"/>
                  </a:lnTo>
                  <a:lnTo>
                    <a:pt x="49" y="207"/>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88" name="Freeform 76">
              <a:extLst>
                <a:ext uri="{FF2B5EF4-FFF2-40B4-BE49-F238E27FC236}">
                  <a16:creationId xmlns:a16="http://schemas.microsoft.com/office/drawing/2014/main" xmlns="" id="{B3E5BFEC-76A4-41F3-9542-6149ADB7D79C}"/>
                </a:ext>
              </a:extLst>
            </p:cNvPr>
            <p:cNvSpPr>
              <a:spLocks/>
            </p:cNvSpPr>
            <p:nvPr/>
          </p:nvSpPr>
          <p:spPr bwMode="auto">
            <a:xfrm>
              <a:off x="9946" y="7002"/>
              <a:ext cx="304" cy="71"/>
            </a:xfrm>
            <a:custGeom>
              <a:avLst/>
              <a:gdLst>
                <a:gd name="T0" fmla="*/ 276 w 305"/>
                <a:gd name="T1" fmla="*/ 12 h 139"/>
                <a:gd name="T2" fmla="*/ 271 w 305"/>
                <a:gd name="T3" fmla="*/ 8 h 139"/>
                <a:gd name="T4" fmla="*/ 271 w 305"/>
                <a:gd name="T5" fmla="*/ 3 h 139"/>
                <a:gd name="T6" fmla="*/ 276 w 305"/>
                <a:gd name="T7" fmla="*/ 0 h 139"/>
                <a:gd name="T8" fmla="*/ 290 w 305"/>
                <a:gd name="T9" fmla="*/ 1 h 139"/>
                <a:gd name="T10" fmla="*/ 301 w 305"/>
                <a:gd name="T11" fmla="*/ 9 h 139"/>
                <a:gd name="T12" fmla="*/ 305 w 305"/>
                <a:gd name="T13" fmla="*/ 20 h 139"/>
                <a:gd name="T14" fmla="*/ 299 w 305"/>
                <a:gd name="T15" fmla="*/ 33 h 139"/>
                <a:gd name="T16" fmla="*/ 290 w 305"/>
                <a:gd name="T17" fmla="*/ 43 h 139"/>
                <a:gd name="T18" fmla="*/ 283 w 305"/>
                <a:gd name="T19" fmla="*/ 48 h 139"/>
                <a:gd name="T20" fmla="*/ 271 w 305"/>
                <a:gd name="T21" fmla="*/ 51 h 139"/>
                <a:gd name="T22" fmla="*/ 256 w 305"/>
                <a:gd name="T23" fmla="*/ 56 h 139"/>
                <a:gd name="T24" fmla="*/ 238 w 305"/>
                <a:gd name="T25" fmla="*/ 61 h 139"/>
                <a:gd name="T26" fmla="*/ 217 w 305"/>
                <a:gd name="T27" fmla="*/ 65 h 139"/>
                <a:gd name="T28" fmla="*/ 195 w 305"/>
                <a:gd name="T29" fmla="*/ 67 h 139"/>
                <a:gd name="T30" fmla="*/ 173 w 305"/>
                <a:gd name="T31" fmla="*/ 69 h 139"/>
                <a:gd name="T32" fmla="*/ 152 w 305"/>
                <a:gd name="T33" fmla="*/ 69 h 139"/>
                <a:gd name="T34" fmla="*/ 126 w 305"/>
                <a:gd name="T35" fmla="*/ 68 h 139"/>
                <a:gd name="T36" fmla="*/ 103 w 305"/>
                <a:gd name="T37" fmla="*/ 65 h 139"/>
                <a:gd name="T38" fmla="*/ 81 w 305"/>
                <a:gd name="T39" fmla="*/ 60 h 139"/>
                <a:gd name="T40" fmla="*/ 61 w 305"/>
                <a:gd name="T41" fmla="*/ 55 h 139"/>
                <a:gd name="T42" fmla="*/ 43 w 305"/>
                <a:gd name="T43" fmla="*/ 49 h 139"/>
                <a:gd name="T44" fmla="*/ 27 w 305"/>
                <a:gd name="T45" fmla="*/ 43 h 139"/>
                <a:gd name="T46" fmla="*/ 13 w 305"/>
                <a:gd name="T47" fmla="*/ 37 h 139"/>
                <a:gd name="T48" fmla="*/ 2 w 305"/>
                <a:gd name="T49" fmla="*/ 30 h 139"/>
                <a:gd name="T50" fmla="*/ 0 w 305"/>
                <a:gd name="T51" fmla="*/ 28 h 139"/>
                <a:gd name="T52" fmla="*/ 0 w 305"/>
                <a:gd name="T53" fmla="*/ 24 h 139"/>
                <a:gd name="T54" fmla="*/ 4 w 305"/>
                <a:gd name="T55" fmla="*/ 23 h 139"/>
                <a:gd name="T56" fmla="*/ 13 w 305"/>
                <a:gd name="T57" fmla="*/ 25 h 139"/>
                <a:gd name="T58" fmla="*/ 20 w 305"/>
                <a:gd name="T59" fmla="*/ 29 h 139"/>
                <a:gd name="T60" fmla="*/ 33 w 305"/>
                <a:gd name="T61" fmla="*/ 34 h 139"/>
                <a:gd name="T62" fmla="*/ 47 w 305"/>
                <a:gd name="T63" fmla="*/ 41 h 139"/>
                <a:gd name="T64" fmla="*/ 67 w 305"/>
                <a:gd name="T65" fmla="*/ 48 h 139"/>
                <a:gd name="T66" fmla="*/ 90 w 305"/>
                <a:gd name="T67" fmla="*/ 54 h 139"/>
                <a:gd name="T68" fmla="*/ 117 w 305"/>
                <a:gd name="T69" fmla="*/ 58 h 139"/>
                <a:gd name="T70" fmla="*/ 146 w 305"/>
                <a:gd name="T71" fmla="*/ 62 h 139"/>
                <a:gd name="T72" fmla="*/ 180 w 305"/>
                <a:gd name="T73" fmla="*/ 61 h 139"/>
                <a:gd name="T74" fmla="*/ 213 w 305"/>
                <a:gd name="T75" fmla="*/ 57 h 139"/>
                <a:gd name="T76" fmla="*/ 236 w 305"/>
                <a:gd name="T77" fmla="*/ 51 h 139"/>
                <a:gd name="T78" fmla="*/ 256 w 305"/>
                <a:gd name="T79" fmla="*/ 44 h 139"/>
                <a:gd name="T80" fmla="*/ 269 w 305"/>
                <a:gd name="T81" fmla="*/ 37 h 139"/>
                <a:gd name="T82" fmla="*/ 278 w 305"/>
                <a:gd name="T83" fmla="*/ 29 h 139"/>
                <a:gd name="T84" fmla="*/ 281 w 305"/>
                <a:gd name="T85" fmla="*/ 22 h 139"/>
                <a:gd name="T86" fmla="*/ 280 w 305"/>
                <a:gd name="T87" fmla="*/ 16 h 139"/>
                <a:gd name="T88" fmla="*/ 276 w 305"/>
                <a:gd name="T89" fmla="*/ 12 h 13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05" h="139">
                  <a:moveTo>
                    <a:pt x="276" y="24"/>
                  </a:moveTo>
                  <a:lnTo>
                    <a:pt x="271" y="16"/>
                  </a:lnTo>
                  <a:lnTo>
                    <a:pt x="271" y="7"/>
                  </a:lnTo>
                  <a:lnTo>
                    <a:pt x="276" y="0"/>
                  </a:lnTo>
                  <a:lnTo>
                    <a:pt x="290" y="3"/>
                  </a:lnTo>
                  <a:lnTo>
                    <a:pt x="301" y="19"/>
                  </a:lnTo>
                  <a:lnTo>
                    <a:pt x="305" y="41"/>
                  </a:lnTo>
                  <a:lnTo>
                    <a:pt x="299" y="66"/>
                  </a:lnTo>
                  <a:lnTo>
                    <a:pt x="290" y="86"/>
                  </a:lnTo>
                  <a:lnTo>
                    <a:pt x="283" y="96"/>
                  </a:lnTo>
                  <a:lnTo>
                    <a:pt x="271" y="103"/>
                  </a:lnTo>
                  <a:lnTo>
                    <a:pt x="256" y="113"/>
                  </a:lnTo>
                  <a:lnTo>
                    <a:pt x="238" y="122"/>
                  </a:lnTo>
                  <a:lnTo>
                    <a:pt x="217" y="130"/>
                  </a:lnTo>
                  <a:lnTo>
                    <a:pt x="195" y="135"/>
                  </a:lnTo>
                  <a:lnTo>
                    <a:pt x="173" y="139"/>
                  </a:lnTo>
                  <a:lnTo>
                    <a:pt x="152" y="139"/>
                  </a:lnTo>
                  <a:lnTo>
                    <a:pt x="126" y="136"/>
                  </a:lnTo>
                  <a:lnTo>
                    <a:pt x="103" y="130"/>
                  </a:lnTo>
                  <a:lnTo>
                    <a:pt x="81" y="121"/>
                  </a:lnTo>
                  <a:lnTo>
                    <a:pt x="61" y="110"/>
                  </a:lnTo>
                  <a:lnTo>
                    <a:pt x="43" y="99"/>
                  </a:lnTo>
                  <a:lnTo>
                    <a:pt x="27" y="86"/>
                  </a:lnTo>
                  <a:lnTo>
                    <a:pt x="13" y="74"/>
                  </a:lnTo>
                  <a:lnTo>
                    <a:pt x="2" y="61"/>
                  </a:lnTo>
                  <a:lnTo>
                    <a:pt x="0" y="57"/>
                  </a:lnTo>
                  <a:lnTo>
                    <a:pt x="0" y="49"/>
                  </a:lnTo>
                  <a:lnTo>
                    <a:pt x="4" y="46"/>
                  </a:lnTo>
                  <a:lnTo>
                    <a:pt x="13" y="50"/>
                  </a:lnTo>
                  <a:lnTo>
                    <a:pt x="20" y="58"/>
                  </a:lnTo>
                  <a:lnTo>
                    <a:pt x="33" y="69"/>
                  </a:lnTo>
                  <a:lnTo>
                    <a:pt x="47" y="82"/>
                  </a:lnTo>
                  <a:lnTo>
                    <a:pt x="67" y="96"/>
                  </a:lnTo>
                  <a:lnTo>
                    <a:pt x="90" y="108"/>
                  </a:lnTo>
                  <a:lnTo>
                    <a:pt x="117" y="117"/>
                  </a:lnTo>
                  <a:lnTo>
                    <a:pt x="146" y="124"/>
                  </a:lnTo>
                  <a:lnTo>
                    <a:pt x="180" y="122"/>
                  </a:lnTo>
                  <a:lnTo>
                    <a:pt x="213" y="114"/>
                  </a:lnTo>
                  <a:lnTo>
                    <a:pt x="236" y="103"/>
                  </a:lnTo>
                  <a:lnTo>
                    <a:pt x="256" y="89"/>
                  </a:lnTo>
                  <a:lnTo>
                    <a:pt x="269" y="74"/>
                  </a:lnTo>
                  <a:lnTo>
                    <a:pt x="278" y="58"/>
                  </a:lnTo>
                  <a:lnTo>
                    <a:pt x="281" y="44"/>
                  </a:lnTo>
                  <a:lnTo>
                    <a:pt x="280" y="32"/>
                  </a:lnTo>
                  <a:lnTo>
                    <a:pt x="276" y="2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89" name="Freeform 77">
              <a:extLst>
                <a:ext uri="{FF2B5EF4-FFF2-40B4-BE49-F238E27FC236}">
                  <a16:creationId xmlns:a16="http://schemas.microsoft.com/office/drawing/2014/main" xmlns="" id="{1EA06265-5DD9-46C2-9071-C957C5CE82AE}"/>
                </a:ext>
              </a:extLst>
            </p:cNvPr>
            <p:cNvSpPr>
              <a:spLocks/>
            </p:cNvSpPr>
            <p:nvPr/>
          </p:nvSpPr>
          <p:spPr bwMode="auto">
            <a:xfrm>
              <a:off x="9459" y="6831"/>
              <a:ext cx="563" cy="242"/>
            </a:xfrm>
            <a:custGeom>
              <a:avLst/>
              <a:gdLst>
                <a:gd name="T0" fmla="*/ 322 w 564"/>
                <a:gd name="T1" fmla="*/ 140 h 489"/>
                <a:gd name="T2" fmla="*/ 344 w 564"/>
                <a:gd name="T3" fmla="*/ 131 h 489"/>
                <a:gd name="T4" fmla="*/ 369 w 564"/>
                <a:gd name="T5" fmla="*/ 122 h 489"/>
                <a:gd name="T6" fmla="*/ 396 w 564"/>
                <a:gd name="T7" fmla="*/ 114 h 489"/>
                <a:gd name="T8" fmla="*/ 425 w 564"/>
                <a:gd name="T9" fmla="*/ 106 h 489"/>
                <a:gd name="T10" fmla="*/ 456 w 564"/>
                <a:gd name="T11" fmla="*/ 99 h 489"/>
                <a:gd name="T12" fmla="*/ 490 w 564"/>
                <a:gd name="T13" fmla="*/ 94 h 489"/>
                <a:gd name="T14" fmla="*/ 526 w 564"/>
                <a:gd name="T15" fmla="*/ 90 h 489"/>
                <a:gd name="T16" fmla="*/ 564 w 564"/>
                <a:gd name="T17" fmla="*/ 87 h 489"/>
                <a:gd name="T18" fmla="*/ 564 w 564"/>
                <a:gd name="T19" fmla="*/ 0 h 489"/>
                <a:gd name="T20" fmla="*/ 512 w 564"/>
                <a:gd name="T21" fmla="*/ 0 h 489"/>
                <a:gd name="T22" fmla="*/ 512 w 564"/>
                <a:gd name="T23" fmla="*/ 65 h 489"/>
                <a:gd name="T24" fmla="*/ 474 w 564"/>
                <a:gd name="T25" fmla="*/ 70 h 489"/>
                <a:gd name="T26" fmla="*/ 438 w 564"/>
                <a:gd name="T27" fmla="*/ 76 h 489"/>
                <a:gd name="T28" fmla="*/ 405 w 564"/>
                <a:gd name="T29" fmla="*/ 83 h 489"/>
                <a:gd name="T30" fmla="*/ 376 w 564"/>
                <a:gd name="T31" fmla="*/ 90 h 489"/>
                <a:gd name="T32" fmla="*/ 349 w 564"/>
                <a:gd name="T33" fmla="*/ 97 h 489"/>
                <a:gd name="T34" fmla="*/ 324 w 564"/>
                <a:gd name="T35" fmla="*/ 104 h 489"/>
                <a:gd name="T36" fmla="*/ 301 w 564"/>
                <a:gd name="T37" fmla="*/ 113 h 489"/>
                <a:gd name="T38" fmla="*/ 279 w 564"/>
                <a:gd name="T39" fmla="*/ 121 h 489"/>
                <a:gd name="T40" fmla="*/ 261 w 564"/>
                <a:gd name="T41" fmla="*/ 130 h 489"/>
                <a:gd name="T42" fmla="*/ 241 w 564"/>
                <a:gd name="T43" fmla="*/ 140 h 489"/>
                <a:gd name="T44" fmla="*/ 223 w 564"/>
                <a:gd name="T45" fmla="*/ 151 h 489"/>
                <a:gd name="T46" fmla="*/ 207 w 564"/>
                <a:gd name="T47" fmla="*/ 163 h 489"/>
                <a:gd name="T48" fmla="*/ 191 w 564"/>
                <a:gd name="T49" fmla="*/ 176 h 489"/>
                <a:gd name="T50" fmla="*/ 175 w 564"/>
                <a:gd name="T51" fmla="*/ 190 h 489"/>
                <a:gd name="T52" fmla="*/ 162 w 564"/>
                <a:gd name="T53" fmla="*/ 205 h 489"/>
                <a:gd name="T54" fmla="*/ 151 w 564"/>
                <a:gd name="T55" fmla="*/ 222 h 489"/>
                <a:gd name="T56" fmla="*/ 0 w 564"/>
                <a:gd name="T57" fmla="*/ 222 h 489"/>
                <a:gd name="T58" fmla="*/ 0 w 564"/>
                <a:gd name="T59" fmla="*/ 244 h 489"/>
                <a:gd name="T60" fmla="*/ 202 w 564"/>
                <a:gd name="T61" fmla="*/ 244 h 489"/>
                <a:gd name="T62" fmla="*/ 207 w 564"/>
                <a:gd name="T63" fmla="*/ 228 h 489"/>
                <a:gd name="T64" fmla="*/ 216 w 564"/>
                <a:gd name="T65" fmla="*/ 212 h 489"/>
                <a:gd name="T66" fmla="*/ 229 w 564"/>
                <a:gd name="T67" fmla="*/ 197 h 489"/>
                <a:gd name="T68" fmla="*/ 245 w 564"/>
                <a:gd name="T69" fmla="*/ 184 h 489"/>
                <a:gd name="T70" fmla="*/ 263 w 564"/>
                <a:gd name="T71" fmla="*/ 172 h 489"/>
                <a:gd name="T72" fmla="*/ 281 w 564"/>
                <a:gd name="T73" fmla="*/ 160 h 489"/>
                <a:gd name="T74" fmla="*/ 303 w 564"/>
                <a:gd name="T75" fmla="*/ 149 h 489"/>
                <a:gd name="T76" fmla="*/ 322 w 564"/>
                <a:gd name="T77" fmla="*/ 140 h 4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64" h="489">
                  <a:moveTo>
                    <a:pt x="322" y="280"/>
                  </a:moveTo>
                  <a:lnTo>
                    <a:pt x="344" y="263"/>
                  </a:lnTo>
                  <a:lnTo>
                    <a:pt x="369" y="244"/>
                  </a:lnTo>
                  <a:lnTo>
                    <a:pt x="396" y="228"/>
                  </a:lnTo>
                  <a:lnTo>
                    <a:pt x="425" y="213"/>
                  </a:lnTo>
                  <a:lnTo>
                    <a:pt x="456" y="199"/>
                  </a:lnTo>
                  <a:lnTo>
                    <a:pt x="490" y="188"/>
                  </a:lnTo>
                  <a:lnTo>
                    <a:pt x="526" y="180"/>
                  </a:lnTo>
                  <a:lnTo>
                    <a:pt x="564" y="175"/>
                  </a:lnTo>
                  <a:lnTo>
                    <a:pt x="564" y="0"/>
                  </a:lnTo>
                  <a:lnTo>
                    <a:pt x="512" y="0"/>
                  </a:lnTo>
                  <a:lnTo>
                    <a:pt x="512" y="131"/>
                  </a:lnTo>
                  <a:lnTo>
                    <a:pt x="474" y="141"/>
                  </a:lnTo>
                  <a:lnTo>
                    <a:pt x="438" y="152"/>
                  </a:lnTo>
                  <a:lnTo>
                    <a:pt x="405" y="166"/>
                  </a:lnTo>
                  <a:lnTo>
                    <a:pt x="376" y="180"/>
                  </a:lnTo>
                  <a:lnTo>
                    <a:pt x="349" y="194"/>
                  </a:lnTo>
                  <a:lnTo>
                    <a:pt x="324" y="209"/>
                  </a:lnTo>
                  <a:lnTo>
                    <a:pt x="301" y="227"/>
                  </a:lnTo>
                  <a:lnTo>
                    <a:pt x="279" y="242"/>
                  </a:lnTo>
                  <a:lnTo>
                    <a:pt x="261" y="261"/>
                  </a:lnTo>
                  <a:lnTo>
                    <a:pt x="241" y="281"/>
                  </a:lnTo>
                  <a:lnTo>
                    <a:pt x="223" y="303"/>
                  </a:lnTo>
                  <a:lnTo>
                    <a:pt x="207" y="327"/>
                  </a:lnTo>
                  <a:lnTo>
                    <a:pt x="191" y="353"/>
                  </a:lnTo>
                  <a:lnTo>
                    <a:pt x="175" y="381"/>
                  </a:lnTo>
                  <a:lnTo>
                    <a:pt x="162" y="411"/>
                  </a:lnTo>
                  <a:lnTo>
                    <a:pt x="151" y="445"/>
                  </a:lnTo>
                  <a:lnTo>
                    <a:pt x="0" y="445"/>
                  </a:lnTo>
                  <a:lnTo>
                    <a:pt x="0" y="489"/>
                  </a:lnTo>
                  <a:lnTo>
                    <a:pt x="202" y="489"/>
                  </a:lnTo>
                  <a:lnTo>
                    <a:pt x="207" y="456"/>
                  </a:lnTo>
                  <a:lnTo>
                    <a:pt x="216" y="425"/>
                  </a:lnTo>
                  <a:lnTo>
                    <a:pt x="229" y="395"/>
                  </a:lnTo>
                  <a:lnTo>
                    <a:pt x="245" y="369"/>
                  </a:lnTo>
                  <a:lnTo>
                    <a:pt x="263" y="344"/>
                  </a:lnTo>
                  <a:lnTo>
                    <a:pt x="281" y="320"/>
                  </a:lnTo>
                  <a:lnTo>
                    <a:pt x="303" y="298"/>
                  </a:lnTo>
                  <a:lnTo>
                    <a:pt x="322" y="28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90" name="Freeform 78">
              <a:extLst>
                <a:ext uri="{FF2B5EF4-FFF2-40B4-BE49-F238E27FC236}">
                  <a16:creationId xmlns:a16="http://schemas.microsoft.com/office/drawing/2014/main" xmlns="" id="{BA800F3F-D2D1-40B4-89F4-EE7F7FE9DF78}"/>
                </a:ext>
              </a:extLst>
            </p:cNvPr>
            <p:cNvSpPr>
              <a:spLocks/>
            </p:cNvSpPr>
            <p:nvPr/>
          </p:nvSpPr>
          <p:spPr bwMode="auto">
            <a:xfrm>
              <a:off x="9459" y="6831"/>
              <a:ext cx="724" cy="314"/>
            </a:xfrm>
            <a:custGeom>
              <a:avLst/>
              <a:gdLst>
                <a:gd name="T0" fmla="*/ 342 w 724"/>
                <a:gd name="T1" fmla="*/ 304 h 628"/>
                <a:gd name="T2" fmla="*/ 340 w 724"/>
                <a:gd name="T3" fmla="*/ 288 h 628"/>
                <a:gd name="T4" fmla="*/ 342 w 724"/>
                <a:gd name="T5" fmla="*/ 272 h 628"/>
                <a:gd name="T6" fmla="*/ 349 w 724"/>
                <a:gd name="T7" fmla="*/ 255 h 628"/>
                <a:gd name="T8" fmla="*/ 358 w 724"/>
                <a:gd name="T9" fmla="*/ 240 h 628"/>
                <a:gd name="T10" fmla="*/ 373 w 724"/>
                <a:gd name="T11" fmla="*/ 224 h 628"/>
                <a:gd name="T12" fmla="*/ 389 w 724"/>
                <a:gd name="T13" fmla="*/ 210 h 628"/>
                <a:gd name="T14" fmla="*/ 409 w 724"/>
                <a:gd name="T15" fmla="*/ 197 h 628"/>
                <a:gd name="T16" fmla="*/ 431 w 724"/>
                <a:gd name="T17" fmla="*/ 186 h 628"/>
                <a:gd name="T18" fmla="*/ 456 w 724"/>
                <a:gd name="T19" fmla="*/ 177 h 628"/>
                <a:gd name="T20" fmla="*/ 486 w 724"/>
                <a:gd name="T21" fmla="*/ 168 h 628"/>
                <a:gd name="T22" fmla="*/ 519 w 724"/>
                <a:gd name="T23" fmla="*/ 161 h 628"/>
                <a:gd name="T24" fmla="*/ 555 w 724"/>
                <a:gd name="T25" fmla="*/ 155 h 628"/>
                <a:gd name="T26" fmla="*/ 591 w 724"/>
                <a:gd name="T27" fmla="*/ 151 h 628"/>
                <a:gd name="T28" fmla="*/ 629 w 724"/>
                <a:gd name="T29" fmla="*/ 148 h 628"/>
                <a:gd name="T30" fmla="*/ 667 w 724"/>
                <a:gd name="T31" fmla="*/ 147 h 628"/>
                <a:gd name="T32" fmla="*/ 703 w 724"/>
                <a:gd name="T33" fmla="*/ 148 h 628"/>
                <a:gd name="T34" fmla="*/ 724 w 724"/>
                <a:gd name="T35" fmla="*/ 148 h 628"/>
                <a:gd name="T36" fmla="*/ 724 w 724"/>
                <a:gd name="T37" fmla="*/ 0 h 628"/>
                <a:gd name="T38" fmla="*/ 703 w 724"/>
                <a:gd name="T39" fmla="*/ 0 h 628"/>
                <a:gd name="T40" fmla="*/ 703 w 724"/>
                <a:gd name="T41" fmla="*/ 137 h 628"/>
                <a:gd name="T42" fmla="*/ 683 w 724"/>
                <a:gd name="T43" fmla="*/ 136 h 628"/>
                <a:gd name="T44" fmla="*/ 665 w 724"/>
                <a:gd name="T45" fmla="*/ 136 h 628"/>
                <a:gd name="T46" fmla="*/ 645 w 724"/>
                <a:gd name="T47" fmla="*/ 137 h 628"/>
                <a:gd name="T48" fmla="*/ 625 w 724"/>
                <a:gd name="T49" fmla="*/ 138 h 628"/>
                <a:gd name="T50" fmla="*/ 605 w 724"/>
                <a:gd name="T51" fmla="*/ 140 h 628"/>
                <a:gd name="T52" fmla="*/ 586 w 724"/>
                <a:gd name="T53" fmla="*/ 141 h 628"/>
                <a:gd name="T54" fmla="*/ 566 w 724"/>
                <a:gd name="T55" fmla="*/ 143 h 628"/>
                <a:gd name="T56" fmla="*/ 546 w 724"/>
                <a:gd name="T57" fmla="*/ 147 h 628"/>
                <a:gd name="T58" fmla="*/ 526 w 724"/>
                <a:gd name="T59" fmla="*/ 149 h 628"/>
                <a:gd name="T60" fmla="*/ 508 w 724"/>
                <a:gd name="T61" fmla="*/ 153 h 628"/>
                <a:gd name="T62" fmla="*/ 490 w 724"/>
                <a:gd name="T63" fmla="*/ 157 h 628"/>
                <a:gd name="T64" fmla="*/ 474 w 724"/>
                <a:gd name="T65" fmla="*/ 160 h 628"/>
                <a:gd name="T66" fmla="*/ 458 w 724"/>
                <a:gd name="T67" fmla="*/ 164 h 628"/>
                <a:gd name="T68" fmla="*/ 441 w 724"/>
                <a:gd name="T69" fmla="*/ 169 h 628"/>
                <a:gd name="T70" fmla="*/ 427 w 724"/>
                <a:gd name="T71" fmla="*/ 173 h 628"/>
                <a:gd name="T72" fmla="*/ 414 w 724"/>
                <a:gd name="T73" fmla="*/ 179 h 628"/>
                <a:gd name="T74" fmla="*/ 391 w 724"/>
                <a:gd name="T75" fmla="*/ 191 h 628"/>
                <a:gd name="T76" fmla="*/ 371 w 724"/>
                <a:gd name="T77" fmla="*/ 205 h 628"/>
                <a:gd name="T78" fmla="*/ 353 w 724"/>
                <a:gd name="T79" fmla="*/ 219 h 628"/>
                <a:gd name="T80" fmla="*/ 339 w 724"/>
                <a:gd name="T81" fmla="*/ 236 h 628"/>
                <a:gd name="T82" fmla="*/ 326 w 724"/>
                <a:gd name="T83" fmla="*/ 253 h 628"/>
                <a:gd name="T84" fmla="*/ 319 w 724"/>
                <a:gd name="T85" fmla="*/ 270 h 628"/>
                <a:gd name="T86" fmla="*/ 315 w 724"/>
                <a:gd name="T87" fmla="*/ 287 h 628"/>
                <a:gd name="T88" fmla="*/ 317 w 724"/>
                <a:gd name="T89" fmla="*/ 304 h 628"/>
                <a:gd name="T90" fmla="*/ 0 w 724"/>
                <a:gd name="T91" fmla="*/ 304 h 628"/>
                <a:gd name="T92" fmla="*/ 0 w 724"/>
                <a:gd name="T93" fmla="*/ 313 h 628"/>
                <a:gd name="T94" fmla="*/ 342 w 724"/>
                <a:gd name="T95" fmla="*/ 313 h 628"/>
                <a:gd name="T96" fmla="*/ 342 w 724"/>
                <a:gd name="T97" fmla="*/ 304 h 62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24" h="628">
                  <a:moveTo>
                    <a:pt x="342" y="609"/>
                  </a:moveTo>
                  <a:lnTo>
                    <a:pt x="340" y="578"/>
                  </a:lnTo>
                  <a:lnTo>
                    <a:pt x="342" y="545"/>
                  </a:lnTo>
                  <a:lnTo>
                    <a:pt x="349" y="512"/>
                  </a:lnTo>
                  <a:lnTo>
                    <a:pt x="358" y="481"/>
                  </a:lnTo>
                  <a:lnTo>
                    <a:pt x="373" y="450"/>
                  </a:lnTo>
                  <a:lnTo>
                    <a:pt x="389" y="422"/>
                  </a:lnTo>
                  <a:lnTo>
                    <a:pt x="409" y="395"/>
                  </a:lnTo>
                  <a:lnTo>
                    <a:pt x="431" y="373"/>
                  </a:lnTo>
                  <a:lnTo>
                    <a:pt x="456" y="355"/>
                  </a:lnTo>
                  <a:lnTo>
                    <a:pt x="486" y="337"/>
                  </a:lnTo>
                  <a:lnTo>
                    <a:pt x="519" y="323"/>
                  </a:lnTo>
                  <a:lnTo>
                    <a:pt x="555" y="311"/>
                  </a:lnTo>
                  <a:lnTo>
                    <a:pt x="591" y="303"/>
                  </a:lnTo>
                  <a:lnTo>
                    <a:pt x="629" y="297"/>
                  </a:lnTo>
                  <a:lnTo>
                    <a:pt x="667" y="295"/>
                  </a:lnTo>
                  <a:lnTo>
                    <a:pt x="703" y="297"/>
                  </a:lnTo>
                  <a:lnTo>
                    <a:pt x="724" y="297"/>
                  </a:lnTo>
                  <a:lnTo>
                    <a:pt x="724" y="0"/>
                  </a:lnTo>
                  <a:lnTo>
                    <a:pt x="703" y="0"/>
                  </a:lnTo>
                  <a:lnTo>
                    <a:pt x="703" y="275"/>
                  </a:lnTo>
                  <a:lnTo>
                    <a:pt x="683" y="273"/>
                  </a:lnTo>
                  <a:lnTo>
                    <a:pt x="665" y="273"/>
                  </a:lnTo>
                  <a:lnTo>
                    <a:pt x="645" y="275"/>
                  </a:lnTo>
                  <a:lnTo>
                    <a:pt x="625" y="277"/>
                  </a:lnTo>
                  <a:lnTo>
                    <a:pt x="605" y="280"/>
                  </a:lnTo>
                  <a:lnTo>
                    <a:pt x="586" y="283"/>
                  </a:lnTo>
                  <a:lnTo>
                    <a:pt x="566" y="287"/>
                  </a:lnTo>
                  <a:lnTo>
                    <a:pt x="546" y="294"/>
                  </a:lnTo>
                  <a:lnTo>
                    <a:pt x="526" y="298"/>
                  </a:lnTo>
                  <a:lnTo>
                    <a:pt x="508" y="306"/>
                  </a:lnTo>
                  <a:lnTo>
                    <a:pt x="490" y="314"/>
                  </a:lnTo>
                  <a:lnTo>
                    <a:pt x="474" y="322"/>
                  </a:lnTo>
                  <a:lnTo>
                    <a:pt x="458" y="330"/>
                  </a:lnTo>
                  <a:lnTo>
                    <a:pt x="441" y="339"/>
                  </a:lnTo>
                  <a:lnTo>
                    <a:pt x="427" y="348"/>
                  </a:lnTo>
                  <a:lnTo>
                    <a:pt x="414" y="359"/>
                  </a:lnTo>
                  <a:lnTo>
                    <a:pt x="391" y="383"/>
                  </a:lnTo>
                  <a:lnTo>
                    <a:pt x="371" y="411"/>
                  </a:lnTo>
                  <a:lnTo>
                    <a:pt x="353" y="440"/>
                  </a:lnTo>
                  <a:lnTo>
                    <a:pt x="339" y="473"/>
                  </a:lnTo>
                  <a:lnTo>
                    <a:pt x="326" y="508"/>
                  </a:lnTo>
                  <a:lnTo>
                    <a:pt x="319" y="542"/>
                  </a:lnTo>
                  <a:lnTo>
                    <a:pt x="315" y="576"/>
                  </a:lnTo>
                  <a:lnTo>
                    <a:pt x="317" y="609"/>
                  </a:lnTo>
                  <a:lnTo>
                    <a:pt x="0" y="609"/>
                  </a:lnTo>
                  <a:lnTo>
                    <a:pt x="0" y="628"/>
                  </a:lnTo>
                  <a:lnTo>
                    <a:pt x="342" y="628"/>
                  </a:lnTo>
                  <a:lnTo>
                    <a:pt x="342" y="60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91" name="Freeform 79">
              <a:extLst>
                <a:ext uri="{FF2B5EF4-FFF2-40B4-BE49-F238E27FC236}">
                  <a16:creationId xmlns:a16="http://schemas.microsoft.com/office/drawing/2014/main" xmlns="" id="{DFF050C6-923B-4A98-A299-BBEA69FBE411}"/>
                </a:ext>
              </a:extLst>
            </p:cNvPr>
            <p:cNvSpPr>
              <a:spLocks/>
            </p:cNvSpPr>
            <p:nvPr/>
          </p:nvSpPr>
          <p:spPr bwMode="auto">
            <a:xfrm>
              <a:off x="9459" y="6831"/>
              <a:ext cx="484" cy="209"/>
            </a:xfrm>
            <a:custGeom>
              <a:avLst/>
              <a:gdLst>
                <a:gd name="T0" fmla="*/ 263 w 485"/>
                <a:gd name="T1" fmla="*/ 107 h 420"/>
                <a:gd name="T2" fmla="*/ 279 w 485"/>
                <a:gd name="T3" fmla="*/ 101 h 420"/>
                <a:gd name="T4" fmla="*/ 299 w 485"/>
                <a:gd name="T5" fmla="*/ 94 h 420"/>
                <a:gd name="T6" fmla="*/ 322 w 485"/>
                <a:gd name="T7" fmla="*/ 85 h 420"/>
                <a:gd name="T8" fmla="*/ 349 w 485"/>
                <a:gd name="T9" fmla="*/ 78 h 420"/>
                <a:gd name="T10" fmla="*/ 378 w 485"/>
                <a:gd name="T11" fmla="*/ 71 h 420"/>
                <a:gd name="T12" fmla="*/ 407 w 485"/>
                <a:gd name="T13" fmla="*/ 64 h 420"/>
                <a:gd name="T14" fmla="*/ 436 w 485"/>
                <a:gd name="T15" fmla="*/ 59 h 420"/>
                <a:gd name="T16" fmla="*/ 465 w 485"/>
                <a:gd name="T17" fmla="*/ 56 h 420"/>
                <a:gd name="T18" fmla="*/ 465 w 485"/>
                <a:gd name="T19" fmla="*/ 56 h 420"/>
                <a:gd name="T20" fmla="*/ 485 w 485"/>
                <a:gd name="T21" fmla="*/ 56 h 420"/>
                <a:gd name="T22" fmla="*/ 485 w 485"/>
                <a:gd name="T23" fmla="*/ 0 h 420"/>
                <a:gd name="T24" fmla="*/ 461 w 485"/>
                <a:gd name="T25" fmla="*/ 0 h 420"/>
                <a:gd name="T26" fmla="*/ 461 w 485"/>
                <a:gd name="T27" fmla="*/ 48 h 420"/>
                <a:gd name="T28" fmla="*/ 431 w 485"/>
                <a:gd name="T29" fmla="*/ 51 h 420"/>
                <a:gd name="T30" fmla="*/ 398 w 485"/>
                <a:gd name="T31" fmla="*/ 56 h 420"/>
                <a:gd name="T32" fmla="*/ 367 w 485"/>
                <a:gd name="T33" fmla="*/ 63 h 420"/>
                <a:gd name="T34" fmla="*/ 339 w 485"/>
                <a:gd name="T35" fmla="*/ 71 h 420"/>
                <a:gd name="T36" fmla="*/ 310 w 485"/>
                <a:gd name="T37" fmla="*/ 78 h 420"/>
                <a:gd name="T38" fmla="*/ 285 w 485"/>
                <a:gd name="T39" fmla="*/ 87 h 420"/>
                <a:gd name="T40" fmla="*/ 263 w 485"/>
                <a:gd name="T41" fmla="*/ 95 h 420"/>
                <a:gd name="T42" fmla="*/ 247 w 485"/>
                <a:gd name="T43" fmla="*/ 101 h 420"/>
                <a:gd name="T44" fmla="*/ 232 w 485"/>
                <a:gd name="T45" fmla="*/ 107 h 420"/>
                <a:gd name="T46" fmla="*/ 218 w 485"/>
                <a:gd name="T47" fmla="*/ 114 h 420"/>
                <a:gd name="T48" fmla="*/ 200 w 485"/>
                <a:gd name="T49" fmla="*/ 124 h 420"/>
                <a:gd name="T50" fmla="*/ 180 w 485"/>
                <a:gd name="T51" fmla="*/ 135 h 420"/>
                <a:gd name="T52" fmla="*/ 162 w 485"/>
                <a:gd name="T53" fmla="*/ 146 h 420"/>
                <a:gd name="T54" fmla="*/ 144 w 485"/>
                <a:gd name="T55" fmla="*/ 160 h 420"/>
                <a:gd name="T56" fmla="*/ 128 w 485"/>
                <a:gd name="T57" fmla="*/ 173 h 420"/>
                <a:gd name="T58" fmla="*/ 117 w 485"/>
                <a:gd name="T59" fmla="*/ 187 h 420"/>
                <a:gd name="T60" fmla="*/ 110 w 485"/>
                <a:gd name="T61" fmla="*/ 200 h 420"/>
                <a:gd name="T62" fmla="*/ 0 w 485"/>
                <a:gd name="T63" fmla="*/ 200 h 420"/>
                <a:gd name="T64" fmla="*/ 0 w 485"/>
                <a:gd name="T65" fmla="*/ 210 h 420"/>
                <a:gd name="T66" fmla="*/ 128 w 485"/>
                <a:gd name="T67" fmla="*/ 210 h 420"/>
                <a:gd name="T68" fmla="*/ 128 w 485"/>
                <a:gd name="T69" fmla="*/ 202 h 420"/>
                <a:gd name="T70" fmla="*/ 128 w 485"/>
                <a:gd name="T71" fmla="*/ 202 h 420"/>
                <a:gd name="T72" fmla="*/ 135 w 485"/>
                <a:gd name="T73" fmla="*/ 189 h 420"/>
                <a:gd name="T74" fmla="*/ 146 w 485"/>
                <a:gd name="T75" fmla="*/ 177 h 420"/>
                <a:gd name="T76" fmla="*/ 162 w 485"/>
                <a:gd name="T77" fmla="*/ 164 h 420"/>
                <a:gd name="T78" fmla="*/ 178 w 485"/>
                <a:gd name="T79" fmla="*/ 152 h 420"/>
                <a:gd name="T80" fmla="*/ 196 w 485"/>
                <a:gd name="T81" fmla="*/ 140 h 420"/>
                <a:gd name="T82" fmla="*/ 216 w 485"/>
                <a:gd name="T83" fmla="*/ 130 h 420"/>
                <a:gd name="T84" fmla="*/ 232 w 485"/>
                <a:gd name="T85" fmla="*/ 121 h 420"/>
                <a:gd name="T86" fmla="*/ 247 w 485"/>
                <a:gd name="T87" fmla="*/ 114 h 420"/>
                <a:gd name="T88" fmla="*/ 263 w 485"/>
                <a:gd name="T89" fmla="*/ 107 h 4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85" h="420">
                  <a:moveTo>
                    <a:pt x="263" y="214"/>
                  </a:moveTo>
                  <a:lnTo>
                    <a:pt x="279" y="202"/>
                  </a:lnTo>
                  <a:lnTo>
                    <a:pt x="299" y="188"/>
                  </a:lnTo>
                  <a:lnTo>
                    <a:pt x="322" y="170"/>
                  </a:lnTo>
                  <a:lnTo>
                    <a:pt x="349" y="155"/>
                  </a:lnTo>
                  <a:lnTo>
                    <a:pt x="378" y="141"/>
                  </a:lnTo>
                  <a:lnTo>
                    <a:pt x="407" y="127"/>
                  </a:lnTo>
                  <a:lnTo>
                    <a:pt x="436" y="117"/>
                  </a:lnTo>
                  <a:lnTo>
                    <a:pt x="465" y="111"/>
                  </a:lnTo>
                  <a:lnTo>
                    <a:pt x="485" y="111"/>
                  </a:lnTo>
                  <a:lnTo>
                    <a:pt x="485" y="0"/>
                  </a:lnTo>
                  <a:lnTo>
                    <a:pt x="461" y="0"/>
                  </a:lnTo>
                  <a:lnTo>
                    <a:pt x="461" y="95"/>
                  </a:lnTo>
                  <a:lnTo>
                    <a:pt x="431" y="102"/>
                  </a:lnTo>
                  <a:lnTo>
                    <a:pt x="398" y="111"/>
                  </a:lnTo>
                  <a:lnTo>
                    <a:pt x="367" y="125"/>
                  </a:lnTo>
                  <a:lnTo>
                    <a:pt x="339" y="141"/>
                  </a:lnTo>
                  <a:lnTo>
                    <a:pt x="310" y="156"/>
                  </a:lnTo>
                  <a:lnTo>
                    <a:pt x="285" y="174"/>
                  </a:lnTo>
                  <a:lnTo>
                    <a:pt x="263" y="189"/>
                  </a:lnTo>
                  <a:lnTo>
                    <a:pt x="247" y="202"/>
                  </a:lnTo>
                  <a:lnTo>
                    <a:pt x="232" y="214"/>
                  </a:lnTo>
                  <a:lnTo>
                    <a:pt x="218" y="228"/>
                  </a:lnTo>
                  <a:lnTo>
                    <a:pt x="200" y="247"/>
                  </a:lnTo>
                  <a:lnTo>
                    <a:pt x="180" y="269"/>
                  </a:lnTo>
                  <a:lnTo>
                    <a:pt x="162" y="292"/>
                  </a:lnTo>
                  <a:lnTo>
                    <a:pt x="144" y="319"/>
                  </a:lnTo>
                  <a:lnTo>
                    <a:pt x="128" y="345"/>
                  </a:lnTo>
                  <a:lnTo>
                    <a:pt x="117" y="373"/>
                  </a:lnTo>
                  <a:lnTo>
                    <a:pt x="110" y="400"/>
                  </a:lnTo>
                  <a:lnTo>
                    <a:pt x="0" y="400"/>
                  </a:lnTo>
                  <a:lnTo>
                    <a:pt x="0" y="420"/>
                  </a:lnTo>
                  <a:lnTo>
                    <a:pt x="128" y="420"/>
                  </a:lnTo>
                  <a:lnTo>
                    <a:pt x="128" y="403"/>
                  </a:lnTo>
                  <a:lnTo>
                    <a:pt x="135" y="378"/>
                  </a:lnTo>
                  <a:lnTo>
                    <a:pt x="146" y="353"/>
                  </a:lnTo>
                  <a:lnTo>
                    <a:pt x="162" y="328"/>
                  </a:lnTo>
                  <a:lnTo>
                    <a:pt x="178" y="303"/>
                  </a:lnTo>
                  <a:lnTo>
                    <a:pt x="196" y="280"/>
                  </a:lnTo>
                  <a:lnTo>
                    <a:pt x="216" y="259"/>
                  </a:lnTo>
                  <a:lnTo>
                    <a:pt x="232" y="242"/>
                  </a:lnTo>
                  <a:lnTo>
                    <a:pt x="247" y="228"/>
                  </a:lnTo>
                  <a:lnTo>
                    <a:pt x="263" y="21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92" name="Freeform 80">
              <a:extLst>
                <a:ext uri="{FF2B5EF4-FFF2-40B4-BE49-F238E27FC236}">
                  <a16:creationId xmlns:a16="http://schemas.microsoft.com/office/drawing/2014/main" xmlns="" id="{8CD7A107-B002-402A-A5E4-5F096FFDBAE5}"/>
                </a:ext>
              </a:extLst>
            </p:cNvPr>
            <p:cNvSpPr>
              <a:spLocks/>
            </p:cNvSpPr>
            <p:nvPr/>
          </p:nvSpPr>
          <p:spPr bwMode="auto">
            <a:xfrm>
              <a:off x="9459" y="6831"/>
              <a:ext cx="510" cy="219"/>
            </a:xfrm>
            <a:custGeom>
              <a:avLst/>
              <a:gdLst>
                <a:gd name="T0" fmla="*/ 0 w 512"/>
                <a:gd name="T1" fmla="*/ 210 h 445"/>
                <a:gd name="T2" fmla="*/ 128 w 512"/>
                <a:gd name="T3" fmla="*/ 210 h 445"/>
                <a:gd name="T4" fmla="*/ 128 w 512"/>
                <a:gd name="T5" fmla="*/ 201 h 445"/>
                <a:gd name="T6" fmla="*/ 128 w 512"/>
                <a:gd name="T7" fmla="*/ 201 h 445"/>
                <a:gd name="T8" fmla="*/ 135 w 512"/>
                <a:gd name="T9" fmla="*/ 189 h 445"/>
                <a:gd name="T10" fmla="*/ 146 w 512"/>
                <a:gd name="T11" fmla="*/ 176 h 445"/>
                <a:gd name="T12" fmla="*/ 162 w 512"/>
                <a:gd name="T13" fmla="*/ 164 h 445"/>
                <a:gd name="T14" fmla="*/ 178 w 512"/>
                <a:gd name="T15" fmla="*/ 151 h 445"/>
                <a:gd name="T16" fmla="*/ 196 w 512"/>
                <a:gd name="T17" fmla="*/ 140 h 445"/>
                <a:gd name="T18" fmla="*/ 216 w 512"/>
                <a:gd name="T19" fmla="*/ 129 h 445"/>
                <a:gd name="T20" fmla="*/ 232 w 512"/>
                <a:gd name="T21" fmla="*/ 121 h 445"/>
                <a:gd name="T22" fmla="*/ 247 w 512"/>
                <a:gd name="T23" fmla="*/ 114 h 445"/>
                <a:gd name="T24" fmla="*/ 263 w 512"/>
                <a:gd name="T25" fmla="*/ 107 h 445"/>
                <a:gd name="T26" fmla="*/ 279 w 512"/>
                <a:gd name="T27" fmla="*/ 101 h 445"/>
                <a:gd name="T28" fmla="*/ 299 w 512"/>
                <a:gd name="T29" fmla="*/ 94 h 445"/>
                <a:gd name="T30" fmla="*/ 322 w 512"/>
                <a:gd name="T31" fmla="*/ 85 h 445"/>
                <a:gd name="T32" fmla="*/ 349 w 512"/>
                <a:gd name="T33" fmla="*/ 77 h 445"/>
                <a:gd name="T34" fmla="*/ 378 w 512"/>
                <a:gd name="T35" fmla="*/ 70 h 445"/>
                <a:gd name="T36" fmla="*/ 407 w 512"/>
                <a:gd name="T37" fmla="*/ 63 h 445"/>
                <a:gd name="T38" fmla="*/ 436 w 512"/>
                <a:gd name="T39" fmla="*/ 58 h 445"/>
                <a:gd name="T40" fmla="*/ 465 w 512"/>
                <a:gd name="T41" fmla="*/ 55 h 445"/>
                <a:gd name="T42" fmla="*/ 465 w 512"/>
                <a:gd name="T43" fmla="*/ 55 h 445"/>
                <a:gd name="T44" fmla="*/ 485 w 512"/>
                <a:gd name="T45" fmla="*/ 55 h 445"/>
                <a:gd name="T46" fmla="*/ 485 w 512"/>
                <a:gd name="T47" fmla="*/ 0 h 445"/>
                <a:gd name="T48" fmla="*/ 512 w 512"/>
                <a:gd name="T49" fmla="*/ 0 h 445"/>
                <a:gd name="T50" fmla="*/ 512 w 512"/>
                <a:gd name="T51" fmla="*/ 65 h 445"/>
                <a:gd name="T52" fmla="*/ 474 w 512"/>
                <a:gd name="T53" fmla="*/ 70 h 445"/>
                <a:gd name="T54" fmla="*/ 438 w 512"/>
                <a:gd name="T55" fmla="*/ 76 h 445"/>
                <a:gd name="T56" fmla="*/ 405 w 512"/>
                <a:gd name="T57" fmla="*/ 83 h 445"/>
                <a:gd name="T58" fmla="*/ 376 w 512"/>
                <a:gd name="T59" fmla="*/ 90 h 445"/>
                <a:gd name="T60" fmla="*/ 349 w 512"/>
                <a:gd name="T61" fmla="*/ 97 h 445"/>
                <a:gd name="T62" fmla="*/ 324 w 512"/>
                <a:gd name="T63" fmla="*/ 104 h 445"/>
                <a:gd name="T64" fmla="*/ 301 w 512"/>
                <a:gd name="T65" fmla="*/ 113 h 445"/>
                <a:gd name="T66" fmla="*/ 279 w 512"/>
                <a:gd name="T67" fmla="*/ 121 h 445"/>
                <a:gd name="T68" fmla="*/ 261 w 512"/>
                <a:gd name="T69" fmla="*/ 130 h 445"/>
                <a:gd name="T70" fmla="*/ 241 w 512"/>
                <a:gd name="T71" fmla="*/ 140 h 445"/>
                <a:gd name="T72" fmla="*/ 223 w 512"/>
                <a:gd name="T73" fmla="*/ 151 h 445"/>
                <a:gd name="T74" fmla="*/ 207 w 512"/>
                <a:gd name="T75" fmla="*/ 163 h 445"/>
                <a:gd name="T76" fmla="*/ 191 w 512"/>
                <a:gd name="T77" fmla="*/ 176 h 445"/>
                <a:gd name="T78" fmla="*/ 175 w 512"/>
                <a:gd name="T79" fmla="*/ 190 h 445"/>
                <a:gd name="T80" fmla="*/ 162 w 512"/>
                <a:gd name="T81" fmla="*/ 205 h 445"/>
                <a:gd name="T82" fmla="*/ 151 w 512"/>
                <a:gd name="T83" fmla="*/ 222 h 445"/>
                <a:gd name="T84" fmla="*/ 0 w 512"/>
                <a:gd name="T85" fmla="*/ 222 h 445"/>
                <a:gd name="T86" fmla="*/ 0 w 512"/>
                <a:gd name="T87" fmla="*/ 210 h 44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2" h="445">
                  <a:moveTo>
                    <a:pt x="0" y="420"/>
                  </a:moveTo>
                  <a:lnTo>
                    <a:pt x="128" y="420"/>
                  </a:lnTo>
                  <a:lnTo>
                    <a:pt x="128" y="403"/>
                  </a:lnTo>
                  <a:lnTo>
                    <a:pt x="135" y="378"/>
                  </a:lnTo>
                  <a:lnTo>
                    <a:pt x="146" y="353"/>
                  </a:lnTo>
                  <a:lnTo>
                    <a:pt x="162" y="328"/>
                  </a:lnTo>
                  <a:lnTo>
                    <a:pt x="178" y="303"/>
                  </a:lnTo>
                  <a:lnTo>
                    <a:pt x="196" y="280"/>
                  </a:lnTo>
                  <a:lnTo>
                    <a:pt x="216" y="259"/>
                  </a:lnTo>
                  <a:lnTo>
                    <a:pt x="232" y="242"/>
                  </a:lnTo>
                  <a:lnTo>
                    <a:pt x="247" y="228"/>
                  </a:lnTo>
                  <a:lnTo>
                    <a:pt x="263" y="214"/>
                  </a:lnTo>
                  <a:lnTo>
                    <a:pt x="279" y="202"/>
                  </a:lnTo>
                  <a:lnTo>
                    <a:pt x="299" y="188"/>
                  </a:lnTo>
                  <a:lnTo>
                    <a:pt x="322" y="170"/>
                  </a:lnTo>
                  <a:lnTo>
                    <a:pt x="349" y="155"/>
                  </a:lnTo>
                  <a:lnTo>
                    <a:pt x="378" y="141"/>
                  </a:lnTo>
                  <a:lnTo>
                    <a:pt x="407" y="127"/>
                  </a:lnTo>
                  <a:lnTo>
                    <a:pt x="436" y="117"/>
                  </a:lnTo>
                  <a:lnTo>
                    <a:pt x="465" y="111"/>
                  </a:lnTo>
                  <a:lnTo>
                    <a:pt x="485" y="111"/>
                  </a:lnTo>
                  <a:lnTo>
                    <a:pt x="485" y="0"/>
                  </a:lnTo>
                  <a:lnTo>
                    <a:pt x="512" y="0"/>
                  </a:lnTo>
                  <a:lnTo>
                    <a:pt x="512" y="131"/>
                  </a:lnTo>
                  <a:lnTo>
                    <a:pt x="474" y="141"/>
                  </a:lnTo>
                  <a:lnTo>
                    <a:pt x="438" y="152"/>
                  </a:lnTo>
                  <a:lnTo>
                    <a:pt x="405" y="166"/>
                  </a:lnTo>
                  <a:lnTo>
                    <a:pt x="376" y="180"/>
                  </a:lnTo>
                  <a:lnTo>
                    <a:pt x="349" y="194"/>
                  </a:lnTo>
                  <a:lnTo>
                    <a:pt x="324" y="209"/>
                  </a:lnTo>
                  <a:lnTo>
                    <a:pt x="301" y="227"/>
                  </a:lnTo>
                  <a:lnTo>
                    <a:pt x="279" y="242"/>
                  </a:lnTo>
                  <a:lnTo>
                    <a:pt x="261" y="261"/>
                  </a:lnTo>
                  <a:lnTo>
                    <a:pt x="241" y="281"/>
                  </a:lnTo>
                  <a:lnTo>
                    <a:pt x="223" y="303"/>
                  </a:lnTo>
                  <a:lnTo>
                    <a:pt x="207" y="327"/>
                  </a:lnTo>
                  <a:lnTo>
                    <a:pt x="191" y="353"/>
                  </a:lnTo>
                  <a:lnTo>
                    <a:pt x="175" y="381"/>
                  </a:lnTo>
                  <a:lnTo>
                    <a:pt x="162" y="411"/>
                  </a:lnTo>
                  <a:lnTo>
                    <a:pt x="151" y="445"/>
                  </a:lnTo>
                  <a:lnTo>
                    <a:pt x="0" y="445"/>
                  </a:lnTo>
                  <a:lnTo>
                    <a:pt x="0" y="42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93" name="Freeform 81">
              <a:extLst>
                <a:ext uri="{FF2B5EF4-FFF2-40B4-BE49-F238E27FC236}">
                  <a16:creationId xmlns:a16="http://schemas.microsoft.com/office/drawing/2014/main" xmlns="" id="{3B6FAD64-7DB7-4AFA-899F-21621DE1DAE1}"/>
                </a:ext>
              </a:extLst>
            </p:cNvPr>
            <p:cNvSpPr>
              <a:spLocks/>
            </p:cNvSpPr>
            <p:nvPr/>
          </p:nvSpPr>
          <p:spPr bwMode="auto">
            <a:xfrm>
              <a:off x="10069" y="7093"/>
              <a:ext cx="189" cy="86"/>
            </a:xfrm>
            <a:custGeom>
              <a:avLst/>
              <a:gdLst>
                <a:gd name="T0" fmla="*/ 166 w 189"/>
                <a:gd name="T1" fmla="*/ 79 h 164"/>
                <a:gd name="T2" fmla="*/ 171 w 189"/>
                <a:gd name="T3" fmla="*/ 81 h 164"/>
                <a:gd name="T4" fmla="*/ 176 w 189"/>
                <a:gd name="T5" fmla="*/ 82 h 164"/>
                <a:gd name="T6" fmla="*/ 180 w 189"/>
                <a:gd name="T7" fmla="*/ 82 h 164"/>
                <a:gd name="T8" fmla="*/ 185 w 189"/>
                <a:gd name="T9" fmla="*/ 81 h 164"/>
                <a:gd name="T10" fmla="*/ 189 w 189"/>
                <a:gd name="T11" fmla="*/ 79 h 164"/>
                <a:gd name="T12" fmla="*/ 189 w 189"/>
                <a:gd name="T13" fmla="*/ 76 h 164"/>
                <a:gd name="T14" fmla="*/ 185 w 189"/>
                <a:gd name="T15" fmla="*/ 75 h 164"/>
                <a:gd name="T16" fmla="*/ 180 w 189"/>
                <a:gd name="T17" fmla="*/ 72 h 164"/>
                <a:gd name="T18" fmla="*/ 176 w 189"/>
                <a:gd name="T19" fmla="*/ 71 h 164"/>
                <a:gd name="T20" fmla="*/ 171 w 189"/>
                <a:gd name="T21" fmla="*/ 69 h 164"/>
                <a:gd name="T22" fmla="*/ 167 w 189"/>
                <a:gd name="T23" fmla="*/ 67 h 164"/>
                <a:gd name="T24" fmla="*/ 166 w 189"/>
                <a:gd name="T25" fmla="*/ 65 h 164"/>
                <a:gd name="T26" fmla="*/ 180 w 189"/>
                <a:gd name="T27" fmla="*/ 52 h 164"/>
                <a:gd name="T28" fmla="*/ 184 w 189"/>
                <a:gd name="T29" fmla="*/ 38 h 164"/>
                <a:gd name="T30" fmla="*/ 175 w 189"/>
                <a:gd name="T31" fmla="*/ 24 h 164"/>
                <a:gd name="T32" fmla="*/ 148 w 189"/>
                <a:gd name="T33" fmla="*/ 11 h 164"/>
                <a:gd name="T34" fmla="*/ 135 w 189"/>
                <a:gd name="T35" fmla="*/ 7 h 164"/>
                <a:gd name="T36" fmla="*/ 121 w 189"/>
                <a:gd name="T37" fmla="*/ 4 h 164"/>
                <a:gd name="T38" fmla="*/ 103 w 189"/>
                <a:gd name="T39" fmla="*/ 1 h 164"/>
                <a:gd name="T40" fmla="*/ 86 w 189"/>
                <a:gd name="T41" fmla="*/ 0 h 164"/>
                <a:gd name="T42" fmla="*/ 68 w 189"/>
                <a:gd name="T43" fmla="*/ 0 h 164"/>
                <a:gd name="T44" fmla="*/ 52 w 189"/>
                <a:gd name="T45" fmla="*/ 2 h 164"/>
                <a:gd name="T46" fmla="*/ 36 w 189"/>
                <a:gd name="T47" fmla="*/ 5 h 164"/>
                <a:gd name="T48" fmla="*/ 21 w 189"/>
                <a:gd name="T49" fmla="*/ 10 h 164"/>
                <a:gd name="T50" fmla="*/ 3 w 189"/>
                <a:gd name="T51" fmla="*/ 23 h 164"/>
                <a:gd name="T52" fmla="*/ 0 w 189"/>
                <a:gd name="T53" fmla="*/ 38 h 164"/>
                <a:gd name="T54" fmla="*/ 7 w 189"/>
                <a:gd name="T55" fmla="*/ 53 h 164"/>
                <a:gd name="T56" fmla="*/ 23 w 189"/>
                <a:gd name="T57" fmla="*/ 64 h 164"/>
                <a:gd name="T58" fmla="*/ 38 w 189"/>
                <a:gd name="T59" fmla="*/ 71 h 164"/>
                <a:gd name="T60" fmla="*/ 54 w 189"/>
                <a:gd name="T61" fmla="*/ 76 h 164"/>
                <a:gd name="T62" fmla="*/ 70 w 189"/>
                <a:gd name="T63" fmla="*/ 79 h 164"/>
                <a:gd name="T64" fmla="*/ 86 w 189"/>
                <a:gd name="T65" fmla="*/ 80 h 164"/>
                <a:gd name="T66" fmla="*/ 103 w 189"/>
                <a:gd name="T67" fmla="*/ 80 h 164"/>
                <a:gd name="T68" fmla="*/ 119 w 189"/>
                <a:gd name="T69" fmla="*/ 79 h 164"/>
                <a:gd name="T70" fmla="*/ 135 w 189"/>
                <a:gd name="T71" fmla="*/ 76 h 164"/>
                <a:gd name="T72" fmla="*/ 149 w 189"/>
                <a:gd name="T73" fmla="*/ 72 h 164"/>
                <a:gd name="T74" fmla="*/ 153 w 189"/>
                <a:gd name="T75" fmla="*/ 74 h 164"/>
                <a:gd name="T76" fmla="*/ 158 w 189"/>
                <a:gd name="T77" fmla="*/ 75 h 164"/>
                <a:gd name="T78" fmla="*/ 162 w 189"/>
                <a:gd name="T79" fmla="*/ 77 h 164"/>
                <a:gd name="T80" fmla="*/ 166 w 189"/>
                <a:gd name="T81" fmla="*/ 79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9" h="164">
                  <a:moveTo>
                    <a:pt x="166" y="157"/>
                  </a:moveTo>
                  <a:lnTo>
                    <a:pt x="171" y="161"/>
                  </a:lnTo>
                  <a:lnTo>
                    <a:pt x="176" y="164"/>
                  </a:lnTo>
                  <a:lnTo>
                    <a:pt x="180" y="164"/>
                  </a:lnTo>
                  <a:lnTo>
                    <a:pt x="185" y="161"/>
                  </a:lnTo>
                  <a:lnTo>
                    <a:pt x="189" y="157"/>
                  </a:lnTo>
                  <a:lnTo>
                    <a:pt x="189" y="152"/>
                  </a:lnTo>
                  <a:lnTo>
                    <a:pt x="185" y="149"/>
                  </a:lnTo>
                  <a:lnTo>
                    <a:pt x="180" y="144"/>
                  </a:lnTo>
                  <a:lnTo>
                    <a:pt x="176" y="141"/>
                  </a:lnTo>
                  <a:lnTo>
                    <a:pt x="171" y="138"/>
                  </a:lnTo>
                  <a:lnTo>
                    <a:pt x="167" y="133"/>
                  </a:lnTo>
                  <a:lnTo>
                    <a:pt x="166" y="130"/>
                  </a:lnTo>
                  <a:lnTo>
                    <a:pt x="180" y="103"/>
                  </a:lnTo>
                  <a:lnTo>
                    <a:pt x="184" y="75"/>
                  </a:lnTo>
                  <a:lnTo>
                    <a:pt x="175" y="47"/>
                  </a:lnTo>
                  <a:lnTo>
                    <a:pt x="148" y="21"/>
                  </a:lnTo>
                  <a:lnTo>
                    <a:pt x="135" y="13"/>
                  </a:lnTo>
                  <a:lnTo>
                    <a:pt x="121" y="7"/>
                  </a:lnTo>
                  <a:lnTo>
                    <a:pt x="103" y="2"/>
                  </a:lnTo>
                  <a:lnTo>
                    <a:pt x="86" y="0"/>
                  </a:lnTo>
                  <a:lnTo>
                    <a:pt x="68" y="0"/>
                  </a:lnTo>
                  <a:lnTo>
                    <a:pt x="52" y="4"/>
                  </a:lnTo>
                  <a:lnTo>
                    <a:pt x="36" y="10"/>
                  </a:lnTo>
                  <a:lnTo>
                    <a:pt x="21" y="19"/>
                  </a:lnTo>
                  <a:lnTo>
                    <a:pt x="3" y="46"/>
                  </a:lnTo>
                  <a:lnTo>
                    <a:pt x="0" y="75"/>
                  </a:lnTo>
                  <a:lnTo>
                    <a:pt x="7" y="105"/>
                  </a:lnTo>
                  <a:lnTo>
                    <a:pt x="23" y="128"/>
                  </a:lnTo>
                  <a:lnTo>
                    <a:pt x="38" y="142"/>
                  </a:lnTo>
                  <a:lnTo>
                    <a:pt x="54" y="152"/>
                  </a:lnTo>
                  <a:lnTo>
                    <a:pt x="70" y="158"/>
                  </a:lnTo>
                  <a:lnTo>
                    <a:pt x="86" y="160"/>
                  </a:lnTo>
                  <a:lnTo>
                    <a:pt x="103" y="160"/>
                  </a:lnTo>
                  <a:lnTo>
                    <a:pt x="119" y="157"/>
                  </a:lnTo>
                  <a:lnTo>
                    <a:pt x="135" y="152"/>
                  </a:lnTo>
                  <a:lnTo>
                    <a:pt x="149" y="144"/>
                  </a:lnTo>
                  <a:lnTo>
                    <a:pt x="153" y="147"/>
                  </a:lnTo>
                  <a:lnTo>
                    <a:pt x="158" y="150"/>
                  </a:lnTo>
                  <a:lnTo>
                    <a:pt x="162" y="153"/>
                  </a:lnTo>
                  <a:lnTo>
                    <a:pt x="166" y="157"/>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94" name="Freeform 82">
              <a:extLst>
                <a:ext uri="{FF2B5EF4-FFF2-40B4-BE49-F238E27FC236}">
                  <a16:creationId xmlns:a16="http://schemas.microsoft.com/office/drawing/2014/main" xmlns="" id="{11599031-D37C-4298-B3AA-DBBB65822865}"/>
                </a:ext>
              </a:extLst>
            </p:cNvPr>
            <p:cNvSpPr>
              <a:spLocks/>
            </p:cNvSpPr>
            <p:nvPr/>
          </p:nvSpPr>
          <p:spPr bwMode="auto">
            <a:xfrm>
              <a:off x="10101" y="7107"/>
              <a:ext cx="125" cy="57"/>
            </a:xfrm>
            <a:custGeom>
              <a:avLst/>
              <a:gdLst>
                <a:gd name="T0" fmla="*/ 116 w 126"/>
                <a:gd name="T1" fmla="*/ 50 h 110"/>
                <a:gd name="T2" fmla="*/ 126 w 126"/>
                <a:gd name="T3" fmla="*/ 41 h 110"/>
                <a:gd name="T4" fmla="*/ 126 w 126"/>
                <a:gd name="T5" fmla="*/ 27 h 110"/>
                <a:gd name="T6" fmla="*/ 119 w 126"/>
                <a:gd name="T7" fmla="*/ 16 h 110"/>
                <a:gd name="T8" fmla="*/ 105 w 126"/>
                <a:gd name="T9" fmla="*/ 7 h 110"/>
                <a:gd name="T10" fmla="*/ 94 w 126"/>
                <a:gd name="T11" fmla="*/ 5 h 110"/>
                <a:gd name="T12" fmla="*/ 83 w 126"/>
                <a:gd name="T13" fmla="*/ 2 h 110"/>
                <a:gd name="T14" fmla="*/ 72 w 126"/>
                <a:gd name="T15" fmla="*/ 1 h 110"/>
                <a:gd name="T16" fmla="*/ 62 w 126"/>
                <a:gd name="T17" fmla="*/ 0 h 110"/>
                <a:gd name="T18" fmla="*/ 49 w 126"/>
                <a:gd name="T19" fmla="*/ 1 h 110"/>
                <a:gd name="T20" fmla="*/ 38 w 126"/>
                <a:gd name="T21" fmla="*/ 2 h 110"/>
                <a:gd name="T22" fmla="*/ 27 w 126"/>
                <a:gd name="T23" fmla="*/ 5 h 110"/>
                <a:gd name="T24" fmla="*/ 18 w 126"/>
                <a:gd name="T25" fmla="*/ 8 h 110"/>
                <a:gd name="T26" fmla="*/ 6 w 126"/>
                <a:gd name="T27" fmla="*/ 16 h 110"/>
                <a:gd name="T28" fmla="*/ 0 w 126"/>
                <a:gd name="T29" fmla="*/ 27 h 110"/>
                <a:gd name="T30" fmla="*/ 6 w 126"/>
                <a:gd name="T31" fmla="*/ 37 h 110"/>
                <a:gd name="T32" fmla="*/ 15 w 126"/>
                <a:gd name="T33" fmla="*/ 46 h 110"/>
                <a:gd name="T34" fmla="*/ 24 w 126"/>
                <a:gd name="T35" fmla="*/ 50 h 110"/>
                <a:gd name="T36" fmla="*/ 34 w 126"/>
                <a:gd name="T37" fmla="*/ 52 h 110"/>
                <a:gd name="T38" fmla="*/ 49 w 126"/>
                <a:gd name="T39" fmla="*/ 54 h 110"/>
                <a:gd name="T40" fmla="*/ 63 w 126"/>
                <a:gd name="T41" fmla="*/ 55 h 110"/>
                <a:gd name="T42" fmla="*/ 80 w 126"/>
                <a:gd name="T43" fmla="*/ 56 h 110"/>
                <a:gd name="T44" fmla="*/ 94 w 126"/>
                <a:gd name="T45" fmla="*/ 55 h 110"/>
                <a:gd name="T46" fmla="*/ 107 w 126"/>
                <a:gd name="T47" fmla="*/ 53 h 110"/>
                <a:gd name="T48" fmla="*/ 116 w 126"/>
                <a:gd name="T49" fmla="*/ 50 h 1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6" h="110">
                  <a:moveTo>
                    <a:pt x="116" y="99"/>
                  </a:moveTo>
                  <a:lnTo>
                    <a:pt x="126" y="81"/>
                  </a:lnTo>
                  <a:lnTo>
                    <a:pt x="126" y="54"/>
                  </a:lnTo>
                  <a:lnTo>
                    <a:pt x="119" y="31"/>
                  </a:lnTo>
                  <a:lnTo>
                    <a:pt x="105" y="14"/>
                  </a:lnTo>
                  <a:lnTo>
                    <a:pt x="94" y="9"/>
                  </a:lnTo>
                  <a:lnTo>
                    <a:pt x="83" y="4"/>
                  </a:lnTo>
                  <a:lnTo>
                    <a:pt x="72" y="1"/>
                  </a:lnTo>
                  <a:lnTo>
                    <a:pt x="62" y="0"/>
                  </a:lnTo>
                  <a:lnTo>
                    <a:pt x="49" y="1"/>
                  </a:lnTo>
                  <a:lnTo>
                    <a:pt x="38" y="4"/>
                  </a:lnTo>
                  <a:lnTo>
                    <a:pt x="27" y="9"/>
                  </a:lnTo>
                  <a:lnTo>
                    <a:pt x="18" y="15"/>
                  </a:lnTo>
                  <a:lnTo>
                    <a:pt x="6" y="32"/>
                  </a:lnTo>
                  <a:lnTo>
                    <a:pt x="0" y="53"/>
                  </a:lnTo>
                  <a:lnTo>
                    <a:pt x="6" y="73"/>
                  </a:lnTo>
                  <a:lnTo>
                    <a:pt x="15" y="90"/>
                  </a:lnTo>
                  <a:lnTo>
                    <a:pt x="24" y="98"/>
                  </a:lnTo>
                  <a:lnTo>
                    <a:pt x="34" y="103"/>
                  </a:lnTo>
                  <a:lnTo>
                    <a:pt x="49" y="107"/>
                  </a:lnTo>
                  <a:lnTo>
                    <a:pt x="63" y="109"/>
                  </a:lnTo>
                  <a:lnTo>
                    <a:pt x="80" y="110"/>
                  </a:lnTo>
                  <a:lnTo>
                    <a:pt x="94" y="109"/>
                  </a:lnTo>
                  <a:lnTo>
                    <a:pt x="107" y="104"/>
                  </a:lnTo>
                  <a:lnTo>
                    <a:pt x="116" y="9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95" name="Freeform 83">
              <a:extLst>
                <a:ext uri="{FF2B5EF4-FFF2-40B4-BE49-F238E27FC236}">
                  <a16:creationId xmlns:a16="http://schemas.microsoft.com/office/drawing/2014/main" xmlns="" id="{7D40B46B-0879-4444-965A-17E2EF0F4003}"/>
                </a:ext>
              </a:extLst>
            </p:cNvPr>
            <p:cNvSpPr>
              <a:spLocks/>
            </p:cNvSpPr>
            <p:nvPr/>
          </p:nvSpPr>
          <p:spPr bwMode="auto">
            <a:xfrm>
              <a:off x="9860" y="7040"/>
              <a:ext cx="161" cy="133"/>
            </a:xfrm>
            <a:custGeom>
              <a:avLst/>
              <a:gdLst>
                <a:gd name="T0" fmla="*/ 27 w 160"/>
                <a:gd name="T1" fmla="*/ 120 h 264"/>
                <a:gd name="T2" fmla="*/ 18 w 160"/>
                <a:gd name="T3" fmla="*/ 117 h 264"/>
                <a:gd name="T4" fmla="*/ 7 w 160"/>
                <a:gd name="T5" fmla="*/ 117 h 264"/>
                <a:gd name="T6" fmla="*/ 0 w 160"/>
                <a:gd name="T7" fmla="*/ 120 h 264"/>
                <a:gd name="T8" fmla="*/ 3 w 160"/>
                <a:gd name="T9" fmla="*/ 126 h 264"/>
                <a:gd name="T10" fmla="*/ 11 w 160"/>
                <a:gd name="T11" fmla="*/ 129 h 264"/>
                <a:gd name="T12" fmla="*/ 21 w 160"/>
                <a:gd name="T13" fmla="*/ 132 h 264"/>
                <a:gd name="T14" fmla="*/ 32 w 160"/>
                <a:gd name="T15" fmla="*/ 132 h 264"/>
                <a:gd name="T16" fmla="*/ 47 w 160"/>
                <a:gd name="T17" fmla="*/ 132 h 264"/>
                <a:gd name="T18" fmla="*/ 61 w 160"/>
                <a:gd name="T19" fmla="*/ 132 h 264"/>
                <a:gd name="T20" fmla="*/ 74 w 160"/>
                <a:gd name="T21" fmla="*/ 130 h 264"/>
                <a:gd name="T22" fmla="*/ 86 w 160"/>
                <a:gd name="T23" fmla="*/ 128 h 264"/>
                <a:gd name="T24" fmla="*/ 97 w 160"/>
                <a:gd name="T25" fmla="*/ 126 h 264"/>
                <a:gd name="T26" fmla="*/ 108 w 160"/>
                <a:gd name="T27" fmla="*/ 123 h 264"/>
                <a:gd name="T28" fmla="*/ 119 w 160"/>
                <a:gd name="T29" fmla="*/ 117 h 264"/>
                <a:gd name="T30" fmla="*/ 129 w 160"/>
                <a:gd name="T31" fmla="*/ 111 h 264"/>
                <a:gd name="T32" fmla="*/ 140 w 160"/>
                <a:gd name="T33" fmla="*/ 103 h 264"/>
                <a:gd name="T34" fmla="*/ 149 w 160"/>
                <a:gd name="T35" fmla="*/ 94 h 264"/>
                <a:gd name="T36" fmla="*/ 155 w 160"/>
                <a:gd name="T37" fmla="*/ 85 h 264"/>
                <a:gd name="T38" fmla="*/ 160 w 160"/>
                <a:gd name="T39" fmla="*/ 75 h 264"/>
                <a:gd name="T40" fmla="*/ 160 w 160"/>
                <a:gd name="T41" fmla="*/ 66 h 264"/>
                <a:gd name="T42" fmla="*/ 157 w 160"/>
                <a:gd name="T43" fmla="*/ 55 h 264"/>
                <a:gd name="T44" fmla="*/ 149 w 160"/>
                <a:gd name="T45" fmla="*/ 45 h 264"/>
                <a:gd name="T46" fmla="*/ 138 w 160"/>
                <a:gd name="T47" fmla="*/ 36 h 264"/>
                <a:gd name="T48" fmla="*/ 126 w 160"/>
                <a:gd name="T49" fmla="*/ 27 h 264"/>
                <a:gd name="T50" fmla="*/ 113 w 160"/>
                <a:gd name="T51" fmla="*/ 19 h 264"/>
                <a:gd name="T52" fmla="*/ 99 w 160"/>
                <a:gd name="T53" fmla="*/ 12 h 264"/>
                <a:gd name="T54" fmla="*/ 84 w 160"/>
                <a:gd name="T55" fmla="*/ 6 h 264"/>
                <a:gd name="T56" fmla="*/ 70 w 160"/>
                <a:gd name="T57" fmla="*/ 1 h 264"/>
                <a:gd name="T58" fmla="*/ 65 w 160"/>
                <a:gd name="T59" fmla="*/ 0 h 264"/>
                <a:gd name="T60" fmla="*/ 56 w 160"/>
                <a:gd name="T61" fmla="*/ 0 h 264"/>
                <a:gd name="T62" fmla="*/ 52 w 160"/>
                <a:gd name="T63" fmla="*/ 2 h 264"/>
                <a:gd name="T64" fmla="*/ 57 w 160"/>
                <a:gd name="T65" fmla="*/ 6 h 264"/>
                <a:gd name="T66" fmla="*/ 66 w 160"/>
                <a:gd name="T67" fmla="*/ 9 h 264"/>
                <a:gd name="T68" fmla="*/ 79 w 160"/>
                <a:gd name="T69" fmla="*/ 14 h 264"/>
                <a:gd name="T70" fmla="*/ 93 w 160"/>
                <a:gd name="T71" fmla="*/ 21 h 264"/>
                <a:gd name="T72" fmla="*/ 110 w 160"/>
                <a:gd name="T73" fmla="*/ 29 h 264"/>
                <a:gd name="T74" fmla="*/ 124 w 160"/>
                <a:gd name="T75" fmla="*/ 39 h 264"/>
                <a:gd name="T76" fmla="*/ 135 w 160"/>
                <a:gd name="T77" fmla="*/ 51 h 264"/>
                <a:gd name="T78" fmla="*/ 142 w 160"/>
                <a:gd name="T79" fmla="*/ 64 h 264"/>
                <a:gd name="T80" fmla="*/ 140 w 160"/>
                <a:gd name="T81" fmla="*/ 78 h 264"/>
                <a:gd name="T82" fmla="*/ 131 w 160"/>
                <a:gd name="T83" fmla="*/ 92 h 264"/>
                <a:gd name="T84" fmla="*/ 119 w 160"/>
                <a:gd name="T85" fmla="*/ 103 h 264"/>
                <a:gd name="T86" fmla="*/ 102 w 160"/>
                <a:gd name="T87" fmla="*/ 111 h 264"/>
                <a:gd name="T88" fmla="*/ 84 w 160"/>
                <a:gd name="T89" fmla="*/ 117 h 264"/>
                <a:gd name="T90" fmla="*/ 66 w 160"/>
                <a:gd name="T91" fmla="*/ 121 h 264"/>
                <a:gd name="T92" fmla="*/ 50 w 160"/>
                <a:gd name="T93" fmla="*/ 122 h 264"/>
                <a:gd name="T94" fmla="*/ 36 w 160"/>
                <a:gd name="T95" fmla="*/ 121 h 264"/>
                <a:gd name="T96" fmla="*/ 27 w 160"/>
                <a:gd name="T97" fmla="*/ 120 h 2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60" h="264">
                  <a:moveTo>
                    <a:pt x="27" y="239"/>
                  </a:moveTo>
                  <a:lnTo>
                    <a:pt x="18" y="234"/>
                  </a:lnTo>
                  <a:lnTo>
                    <a:pt x="7" y="234"/>
                  </a:lnTo>
                  <a:lnTo>
                    <a:pt x="0" y="239"/>
                  </a:lnTo>
                  <a:lnTo>
                    <a:pt x="3" y="252"/>
                  </a:lnTo>
                  <a:lnTo>
                    <a:pt x="11" y="258"/>
                  </a:lnTo>
                  <a:lnTo>
                    <a:pt x="21" y="263"/>
                  </a:lnTo>
                  <a:lnTo>
                    <a:pt x="32" y="264"/>
                  </a:lnTo>
                  <a:lnTo>
                    <a:pt x="47" y="264"/>
                  </a:lnTo>
                  <a:lnTo>
                    <a:pt x="61" y="263"/>
                  </a:lnTo>
                  <a:lnTo>
                    <a:pt x="74" y="259"/>
                  </a:lnTo>
                  <a:lnTo>
                    <a:pt x="86" y="256"/>
                  </a:lnTo>
                  <a:lnTo>
                    <a:pt x="97" y="252"/>
                  </a:lnTo>
                  <a:lnTo>
                    <a:pt x="108" y="245"/>
                  </a:lnTo>
                  <a:lnTo>
                    <a:pt x="119" y="234"/>
                  </a:lnTo>
                  <a:lnTo>
                    <a:pt x="129" y="222"/>
                  </a:lnTo>
                  <a:lnTo>
                    <a:pt x="140" y="205"/>
                  </a:lnTo>
                  <a:lnTo>
                    <a:pt x="149" y="188"/>
                  </a:lnTo>
                  <a:lnTo>
                    <a:pt x="155" y="169"/>
                  </a:lnTo>
                  <a:lnTo>
                    <a:pt x="160" y="150"/>
                  </a:lnTo>
                  <a:lnTo>
                    <a:pt x="160" y="131"/>
                  </a:lnTo>
                  <a:lnTo>
                    <a:pt x="157" y="110"/>
                  </a:lnTo>
                  <a:lnTo>
                    <a:pt x="149" y="89"/>
                  </a:lnTo>
                  <a:lnTo>
                    <a:pt x="138" y="71"/>
                  </a:lnTo>
                  <a:lnTo>
                    <a:pt x="126" y="53"/>
                  </a:lnTo>
                  <a:lnTo>
                    <a:pt x="113" y="38"/>
                  </a:lnTo>
                  <a:lnTo>
                    <a:pt x="99" y="24"/>
                  </a:lnTo>
                  <a:lnTo>
                    <a:pt x="84" y="11"/>
                  </a:lnTo>
                  <a:lnTo>
                    <a:pt x="70" y="2"/>
                  </a:lnTo>
                  <a:lnTo>
                    <a:pt x="65" y="0"/>
                  </a:lnTo>
                  <a:lnTo>
                    <a:pt x="56" y="0"/>
                  </a:lnTo>
                  <a:lnTo>
                    <a:pt x="52" y="3"/>
                  </a:lnTo>
                  <a:lnTo>
                    <a:pt x="57" y="11"/>
                  </a:lnTo>
                  <a:lnTo>
                    <a:pt x="66" y="17"/>
                  </a:lnTo>
                  <a:lnTo>
                    <a:pt x="79" y="28"/>
                  </a:lnTo>
                  <a:lnTo>
                    <a:pt x="93" y="42"/>
                  </a:lnTo>
                  <a:lnTo>
                    <a:pt x="110" y="58"/>
                  </a:lnTo>
                  <a:lnTo>
                    <a:pt x="124" y="78"/>
                  </a:lnTo>
                  <a:lnTo>
                    <a:pt x="135" y="102"/>
                  </a:lnTo>
                  <a:lnTo>
                    <a:pt x="142" y="127"/>
                  </a:lnTo>
                  <a:lnTo>
                    <a:pt x="140" y="156"/>
                  </a:lnTo>
                  <a:lnTo>
                    <a:pt x="131" y="184"/>
                  </a:lnTo>
                  <a:lnTo>
                    <a:pt x="119" y="205"/>
                  </a:lnTo>
                  <a:lnTo>
                    <a:pt x="102" y="222"/>
                  </a:lnTo>
                  <a:lnTo>
                    <a:pt x="84" y="233"/>
                  </a:lnTo>
                  <a:lnTo>
                    <a:pt x="66" y="241"/>
                  </a:lnTo>
                  <a:lnTo>
                    <a:pt x="50" y="244"/>
                  </a:lnTo>
                  <a:lnTo>
                    <a:pt x="36" y="242"/>
                  </a:lnTo>
                  <a:lnTo>
                    <a:pt x="27" y="23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96" name="Freeform 84">
              <a:extLst>
                <a:ext uri="{FF2B5EF4-FFF2-40B4-BE49-F238E27FC236}">
                  <a16:creationId xmlns:a16="http://schemas.microsoft.com/office/drawing/2014/main" xmlns="" id="{9120371F-E488-4275-BD78-BE5793D907AE}"/>
                </a:ext>
              </a:extLst>
            </p:cNvPr>
            <p:cNvSpPr>
              <a:spLocks/>
            </p:cNvSpPr>
            <p:nvPr/>
          </p:nvSpPr>
          <p:spPr bwMode="auto">
            <a:xfrm>
              <a:off x="8960" y="7135"/>
              <a:ext cx="503" cy="95"/>
            </a:xfrm>
            <a:custGeom>
              <a:avLst/>
              <a:gdLst>
                <a:gd name="T0" fmla="*/ 20 w 503"/>
                <a:gd name="T1" fmla="*/ 95 h 191"/>
                <a:gd name="T2" fmla="*/ 44 w 503"/>
                <a:gd name="T3" fmla="*/ 81 h 191"/>
                <a:gd name="T4" fmla="*/ 67 w 503"/>
                <a:gd name="T5" fmla="*/ 69 h 191"/>
                <a:gd name="T6" fmla="*/ 94 w 503"/>
                <a:gd name="T7" fmla="*/ 59 h 191"/>
                <a:gd name="T8" fmla="*/ 121 w 503"/>
                <a:gd name="T9" fmla="*/ 49 h 191"/>
                <a:gd name="T10" fmla="*/ 150 w 503"/>
                <a:gd name="T11" fmla="*/ 41 h 191"/>
                <a:gd name="T12" fmla="*/ 179 w 503"/>
                <a:gd name="T13" fmla="*/ 34 h 191"/>
                <a:gd name="T14" fmla="*/ 209 w 503"/>
                <a:gd name="T15" fmla="*/ 28 h 191"/>
                <a:gd name="T16" fmla="*/ 240 w 503"/>
                <a:gd name="T17" fmla="*/ 23 h 191"/>
                <a:gd name="T18" fmla="*/ 272 w 503"/>
                <a:gd name="T19" fmla="*/ 19 h 191"/>
                <a:gd name="T20" fmla="*/ 305 w 503"/>
                <a:gd name="T21" fmla="*/ 16 h 191"/>
                <a:gd name="T22" fmla="*/ 337 w 503"/>
                <a:gd name="T23" fmla="*/ 13 h 191"/>
                <a:gd name="T24" fmla="*/ 370 w 503"/>
                <a:gd name="T25" fmla="*/ 12 h 191"/>
                <a:gd name="T26" fmla="*/ 404 w 503"/>
                <a:gd name="T27" fmla="*/ 11 h 191"/>
                <a:gd name="T28" fmla="*/ 436 w 503"/>
                <a:gd name="T29" fmla="*/ 10 h 191"/>
                <a:gd name="T30" fmla="*/ 471 w 503"/>
                <a:gd name="T31" fmla="*/ 9 h 191"/>
                <a:gd name="T32" fmla="*/ 503 w 503"/>
                <a:gd name="T33" fmla="*/ 9 h 191"/>
                <a:gd name="T34" fmla="*/ 503 w 503"/>
                <a:gd name="T35" fmla="*/ 1 h 191"/>
                <a:gd name="T36" fmla="*/ 469 w 503"/>
                <a:gd name="T37" fmla="*/ 0 h 191"/>
                <a:gd name="T38" fmla="*/ 435 w 503"/>
                <a:gd name="T39" fmla="*/ 0 h 191"/>
                <a:gd name="T40" fmla="*/ 399 w 503"/>
                <a:gd name="T41" fmla="*/ 1 h 191"/>
                <a:gd name="T42" fmla="*/ 364 w 503"/>
                <a:gd name="T43" fmla="*/ 2 h 191"/>
                <a:gd name="T44" fmla="*/ 330 w 503"/>
                <a:gd name="T45" fmla="*/ 4 h 191"/>
                <a:gd name="T46" fmla="*/ 296 w 503"/>
                <a:gd name="T47" fmla="*/ 7 h 191"/>
                <a:gd name="T48" fmla="*/ 263 w 503"/>
                <a:gd name="T49" fmla="*/ 10 h 191"/>
                <a:gd name="T50" fmla="*/ 229 w 503"/>
                <a:gd name="T51" fmla="*/ 15 h 191"/>
                <a:gd name="T52" fmla="*/ 199 w 503"/>
                <a:gd name="T53" fmla="*/ 20 h 191"/>
                <a:gd name="T54" fmla="*/ 168 w 503"/>
                <a:gd name="T55" fmla="*/ 26 h 191"/>
                <a:gd name="T56" fmla="*/ 137 w 503"/>
                <a:gd name="T57" fmla="*/ 34 h 191"/>
                <a:gd name="T58" fmla="*/ 110 w 503"/>
                <a:gd name="T59" fmla="*/ 41 h 191"/>
                <a:gd name="T60" fmla="*/ 83 w 503"/>
                <a:gd name="T61" fmla="*/ 51 h 191"/>
                <a:gd name="T62" fmla="*/ 58 w 503"/>
                <a:gd name="T63" fmla="*/ 61 h 191"/>
                <a:gd name="T64" fmla="*/ 35 w 503"/>
                <a:gd name="T65" fmla="*/ 72 h 191"/>
                <a:gd name="T66" fmla="*/ 15 w 503"/>
                <a:gd name="T67" fmla="*/ 84 h 191"/>
                <a:gd name="T68" fmla="*/ 11 w 503"/>
                <a:gd name="T69" fmla="*/ 87 h 191"/>
                <a:gd name="T70" fmla="*/ 7 w 503"/>
                <a:gd name="T71" fmla="*/ 90 h 191"/>
                <a:gd name="T72" fmla="*/ 4 w 503"/>
                <a:gd name="T73" fmla="*/ 93 h 191"/>
                <a:gd name="T74" fmla="*/ 0 w 503"/>
                <a:gd name="T75" fmla="*/ 95 h 191"/>
                <a:gd name="T76" fmla="*/ 20 w 503"/>
                <a:gd name="T77" fmla="*/ 95 h 19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03" h="191">
                  <a:moveTo>
                    <a:pt x="20" y="191"/>
                  </a:moveTo>
                  <a:lnTo>
                    <a:pt x="44" y="163"/>
                  </a:lnTo>
                  <a:lnTo>
                    <a:pt x="67" y="139"/>
                  </a:lnTo>
                  <a:lnTo>
                    <a:pt x="94" y="118"/>
                  </a:lnTo>
                  <a:lnTo>
                    <a:pt x="121" y="99"/>
                  </a:lnTo>
                  <a:lnTo>
                    <a:pt x="150" y="82"/>
                  </a:lnTo>
                  <a:lnTo>
                    <a:pt x="179" y="68"/>
                  </a:lnTo>
                  <a:lnTo>
                    <a:pt x="209" y="57"/>
                  </a:lnTo>
                  <a:lnTo>
                    <a:pt x="240" y="46"/>
                  </a:lnTo>
                  <a:lnTo>
                    <a:pt x="272" y="38"/>
                  </a:lnTo>
                  <a:lnTo>
                    <a:pt x="305" y="32"/>
                  </a:lnTo>
                  <a:lnTo>
                    <a:pt x="337" y="27"/>
                  </a:lnTo>
                  <a:lnTo>
                    <a:pt x="370" y="24"/>
                  </a:lnTo>
                  <a:lnTo>
                    <a:pt x="404" y="22"/>
                  </a:lnTo>
                  <a:lnTo>
                    <a:pt x="436" y="21"/>
                  </a:lnTo>
                  <a:lnTo>
                    <a:pt x="471" y="19"/>
                  </a:lnTo>
                  <a:lnTo>
                    <a:pt x="503" y="19"/>
                  </a:lnTo>
                  <a:lnTo>
                    <a:pt x="503" y="2"/>
                  </a:lnTo>
                  <a:lnTo>
                    <a:pt x="469" y="0"/>
                  </a:lnTo>
                  <a:lnTo>
                    <a:pt x="435" y="0"/>
                  </a:lnTo>
                  <a:lnTo>
                    <a:pt x="399" y="2"/>
                  </a:lnTo>
                  <a:lnTo>
                    <a:pt x="364" y="5"/>
                  </a:lnTo>
                  <a:lnTo>
                    <a:pt x="330" y="8"/>
                  </a:lnTo>
                  <a:lnTo>
                    <a:pt x="296" y="15"/>
                  </a:lnTo>
                  <a:lnTo>
                    <a:pt x="263" y="21"/>
                  </a:lnTo>
                  <a:lnTo>
                    <a:pt x="229" y="30"/>
                  </a:lnTo>
                  <a:lnTo>
                    <a:pt x="199" y="41"/>
                  </a:lnTo>
                  <a:lnTo>
                    <a:pt x="168" y="52"/>
                  </a:lnTo>
                  <a:lnTo>
                    <a:pt x="137" y="68"/>
                  </a:lnTo>
                  <a:lnTo>
                    <a:pt x="110" y="83"/>
                  </a:lnTo>
                  <a:lnTo>
                    <a:pt x="83" y="102"/>
                  </a:lnTo>
                  <a:lnTo>
                    <a:pt x="58" y="122"/>
                  </a:lnTo>
                  <a:lnTo>
                    <a:pt x="35" y="144"/>
                  </a:lnTo>
                  <a:lnTo>
                    <a:pt x="15" y="169"/>
                  </a:lnTo>
                  <a:lnTo>
                    <a:pt x="11" y="175"/>
                  </a:lnTo>
                  <a:lnTo>
                    <a:pt x="7" y="180"/>
                  </a:lnTo>
                  <a:lnTo>
                    <a:pt x="4" y="186"/>
                  </a:lnTo>
                  <a:lnTo>
                    <a:pt x="0" y="191"/>
                  </a:lnTo>
                  <a:lnTo>
                    <a:pt x="20" y="19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97" name="Freeform 85">
              <a:extLst>
                <a:ext uri="{FF2B5EF4-FFF2-40B4-BE49-F238E27FC236}">
                  <a16:creationId xmlns:a16="http://schemas.microsoft.com/office/drawing/2014/main" xmlns="" id="{FD41046A-5DA0-4BC7-AC17-29E840EE670C}"/>
                </a:ext>
              </a:extLst>
            </p:cNvPr>
            <p:cNvSpPr>
              <a:spLocks/>
            </p:cNvSpPr>
            <p:nvPr/>
          </p:nvSpPr>
          <p:spPr bwMode="auto">
            <a:xfrm>
              <a:off x="6090" y="7216"/>
              <a:ext cx="3106" cy="114"/>
            </a:xfrm>
            <a:custGeom>
              <a:avLst/>
              <a:gdLst>
                <a:gd name="T0" fmla="*/ 2891 w 3107"/>
                <a:gd name="T1" fmla="*/ 12 h 224"/>
                <a:gd name="T2" fmla="*/ 2878 w 3107"/>
                <a:gd name="T3" fmla="*/ 21 h 224"/>
                <a:gd name="T4" fmla="*/ 2866 w 3107"/>
                <a:gd name="T5" fmla="*/ 30 h 224"/>
                <a:gd name="T6" fmla="*/ 2853 w 3107"/>
                <a:gd name="T7" fmla="*/ 41 h 224"/>
                <a:gd name="T8" fmla="*/ 2842 w 3107"/>
                <a:gd name="T9" fmla="*/ 51 h 224"/>
                <a:gd name="T10" fmla="*/ 3010 w 3107"/>
                <a:gd name="T11" fmla="*/ 51 h 224"/>
                <a:gd name="T12" fmla="*/ 3073 w 3107"/>
                <a:gd name="T13" fmla="*/ 9 h 224"/>
                <a:gd name="T14" fmla="*/ 2541 w 3107"/>
                <a:gd name="T15" fmla="*/ 9 h 224"/>
                <a:gd name="T16" fmla="*/ 2513 w 3107"/>
                <a:gd name="T17" fmla="*/ 32 h 224"/>
                <a:gd name="T18" fmla="*/ 2478 w 3107"/>
                <a:gd name="T19" fmla="*/ 51 h 224"/>
                <a:gd name="T20" fmla="*/ 2440 w 3107"/>
                <a:gd name="T21" fmla="*/ 67 h 224"/>
                <a:gd name="T22" fmla="*/ 2397 w 3107"/>
                <a:gd name="T23" fmla="*/ 81 h 224"/>
                <a:gd name="T24" fmla="*/ 2352 w 3107"/>
                <a:gd name="T25" fmla="*/ 92 h 224"/>
                <a:gd name="T26" fmla="*/ 2305 w 3107"/>
                <a:gd name="T27" fmla="*/ 100 h 224"/>
                <a:gd name="T28" fmla="*/ 2258 w 3107"/>
                <a:gd name="T29" fmla="*/ 106 h 224"/>
                <a:gd name="T30" fmla="*/ 2210 w 3107"/>
                <a:gd name="T31" fmla="*/ 110 h 224"/>
                <a:gd name="T32" fmla="*/ 2161 w 3107"/>
                <a:gd name="T33" fmla="*/ 111 h 224"/>
                <a:gd name="T34" fmla="*/ 2112 w 3107"/>
                <a:gd name="T35" fmla="*/ 111 h 224"/>
                <a:gd name="T36" fmla="*/ 2067 w 3107"/>
                <a:gd name="T37" fmla="*/ 109 h 224"/>
                <a:gd name="T38" fmla="*/ 2024 w 3107"/>
                <a:gd name="T39" fmla="*/ 106 h 224"/>
                <a:gd name="T40" fmla="*/ 1983 w 3107"/>
                <a:gd name="T41" fmla="*/ 102 h 224"/>
                <a:gd name="T42" fmla="*/ 1947 w 3107"/>
                <a:gd name="T43" fmla="*/ 96 h 224"/>
                <a:gd name="T44" fmla="*/ 1916 w 3107"/>
                <a:gd name="T45" fmla="*/ 90 h 224"/>
                <a:gd name="T46" fmla="*/ 1889 w 3107"/>
                <a:gd name="T47" fmla="*/ 83 h 224"/>
                <a:gd name="T48" fmla="*/ 0 w 3107"/>
                <a:gd name="T49" fmla="*/ 83 h 224"/>
                <a:gd name="T50" fmla="*/ 0 w 3107"/>
                <a:gd name="T51" fmla="*/ 74 h 224"/>
                <a:gd name="T52" fmla="*/ 1889 w 3107"/>
                <a:gd name="T53" fmla="*/ 74 h 224"/>
                <a:gd name="T54" fmla="*/ 1941 w 3107"/>
                <a:gd name="T55" fmla="*/ 85 h 224"/>
                <a:gd name="T56" fmla="*/ 1995 w 3107"/>
                <a:gd name="T57" fmla="*/ 93 h 224"/>
                <a:gd name="T58" fmla="*/ 2048 w 3107"/>
                <a:gd name="T59" fmla="*/ 99 h 224"/>
                <a:gd name="T60" fmla="*/ 2100 w 3107"/>
                <a:gd name="T61" fmla="*/ 102 h 224"/>
                <a:gd name="T62" fmla="*/ 2152 w 3107"/>
                <a:gd name="T63" fmla="*/ 103 h 224"/>
                <a:gd name="T64" fmla="*/ 2203 w 3107"/>
                <a:gd name="T65" fmla="*/ 101 h 224"/>
                <a:gd name="T66" fmla="*/ 2249 w 3107"/>
                <a:gd name="T67" fmla="*/ 97 h 224"/>
                <a:gd name="T68" fmla="*/ 2295 w 3107"/>
                <a:gd name="T69" fmla="*/ 92 h 224"/>
                <a:gd name="T70" fmla="*/ 2338 w 3107"/>
                <a:gd name="T71" fmla="*/ 85 h 224"/>
                <a:gd name="T72" fmla="*/ 2377 w 3107"/>
                <a:gd name="T73" fmla="*/ 76 h 224"/>
                <a:gd name="T74" fmla="*/ 2413 w 3107"/>
                <a:gd name="T75" fmla="*/ 66 h 224"/>
                <a:gd name="T76" fmla="*/ 2444 w 3107"/>
                <a:gd name="T77" fmla="*/ 55 h 224"/>
                <a:gd name="T78" fmla="*/ 2471 w 3107"/>
                <a:gd name="T79" fmla="*/ 43 h 224"/>
                <a:gd name="T80" fmla="*/ 2495 w 3107"/>
                <a:gd name="T81" fmla="*/ 29 h 224"/>
                <a:gd name="T82" fmla="*/ 2511 w 3107"/>
                <a:gd name="T83" fmla="*/ 15 h 224"/>
                <a:gd name="T84" fmla="*/ 2522 w 3107"/>
                <a:gd name="T85" fmla="*/ 0 h 224"/>
                <a:gd name="T86" fmla="*/ 3107 w 3107"/>
                <a:gd name="T87" fmla="*/ 0 h 224"/>
                <a:gd name="T88" fmla="*/ 3017 w 3107"/>
                <a:gd name="T89" fmla="*/ 59 h 224"/>
                <a:gd name="T90" fmla="*/ 2819 w 3107"/>
                <a:gd name="T91" fmla="*/ 59 h 224"/>
                <a:gd name="T92" fmla="*/ 2826 w 3107"/>
                <a:gd name="T93" fmla="*/ 49 h 224"/>
                <a:gd name="T94" fmla="*/ 2835 w 3107"/>
                <a:gd name="T95" fmla="*/ 38 h 224"/>
                <a:gd name="T96" fmla="*/ 2850 w 3107"/>
                <a:gd name="T97" fmla="*/ 27 h 224"/>
                <a:gd name="T98" fmla="*/ 2871 w 3107"/>
                <a:gd name="T99" fmla="*/ 12 h 224"/>
                <a:gd name="T100" fmla="*/ 2891 w 3107"/>
                <a:gd name="T101" fmla="*/ 12 h 2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3107" h="224">
                  <a:moveTo>
                    <a:pt x="2891" y="24"/>
                  </a:moveTo>
                  <a:lnTo>
                    <a:pt x="2878" y="43"/>
                  </a:lnTo>
                  <a:lnTo>
                    <a:pt x="2866" y="61"/>
                  </a:lnTo>
                  <a:lnTo>
                    <a:pt x="2853" y="82"/>
                  </a:lnTo>
                  <a:lnTo>
                    <a:pt x="2842" y="103"/>
                  </a:lnTo>
                  <a:lnTo>
                    <a:pt x="3010" y="103"/>
                  </a:lnTo>
                  <a:lnTo>
                    <a:pt x="3073" y="18"/>
                  </a:lnTo>
                  <a:lnTo>
                    <a:pt x="2541" y="18"/>
                  </a:lnTo>
                  <a:lnTo>
                    <a:pt x="2513" y="64"/>
                  </a:lnTo>
                  <a:lnTo>
                    <a:pt x="2478" y="103"/>
                  </a:lnTo>
                  <a:lnTo>
                    <a:pt x="2440" y="136"/>
                  </a:lnTo>
                  <a:lnTo>
                    <a:pt x="2397" y="163"/>
                  </a:lnTo>
                  <a:lnTo>
                    <a:pt x="2352" y="185"/>
                  </a:lnTo>
                  <a:lnTo>
                    <a:pt x="2305" y="202"/>
                  </a:lnTo>
                  <a:lnTo>
                    <a:pt x="2258" y="213"/>
                  </a:lnTo>
                  <a:lnTo>
                    <a:pt x="2210" y="221"/>
                  </a:lnTo>
                  <a:lnTo>
                    <a:pt x="2161" y="224"/>
                  </a:lnTo>
                  <a:lnTo>
                    <a:pt x="2112" y="224"/>
                  </a:lnTo>
                  <a:lnTo>
                    <a:pt x="2067" y="219"/>
                  </a:lnTo>
                  <a:lnTo>
                    <a:pt x="2024" y="213"/>
                  </a:lnTo>
                  <a:lnTo>
                    <a:pt x="1983" y="205"/>
                  </a:lnTo>
                  <a:lnTo>
                    <a:pt x="1947" y="194"/>
                  </a:lnTo>
                  <a:lnTo>
                    <a:pt x="1916" y="182"/>
                  </a:lnTo>
                  <a:lnTo>
                    <a:pt x="1889" y="167"/>
                  </a:lnTo>
                  <a:lnTo>
                    <a:pt x="0" y="167"/>
                  </a:lnTo>
                  <a:lnTo>
                    <a:pt x="0" y="149"/>
                  </a:lnTo>
                  <a:lnTo>
                    <a:pt x="1889" y="149"/>
                  </a:lnTo>
                  <a:lnTo>
                    <a:pt x="1941" y="171"/>
                  </a:lnTo>
                  <a:lnTo>
                    <a:pt x="1995" y="188"/>
                  </a:lnTo>
                  <a:lnTo>
                    <a:pt x="2048" y="199"/>
                  </a:lnTo>
                  <a:lnTo>
                    <a:pt x="2100" y="205"/>
                  </a:lnTo>
                  <a:lnTo>
                    <a:pt x="2152" y="207"/>
                  </a:lnTo>
                  <a:lnTo>
                    <a:pt x="2203" y="203"/>
                  </a:lnTo>
                  <a:lnTo>
                    <a:pt x="2249" y="196"/>
                  </a:lnTo>
                  <a:lnTo>
                    <a:pt x="2295" y="185"/>
                  </a:lnTo>
                  <a:lnTo>
                    <a:pt x="2338" y="171"/>
                  </a:lnTo>
                  <a:lnTo>
                    <a:pt x="2377" y="153"/>
                  </a:lnTo>
                  <a:lnTo>
                    <a:pt x="2413" y="133"/>
                  </a:lnTo>
                  <a:lnTo>
                    <a:pt x="2444" y="111"/>
                  </a:lnTo>
                  <a:lnTo>
                    <a:pt x="2471" y="86"/>
                  </a:lnTo>
                  <a:lnTo>
                    <a:pt x="2495" y="58"/>
                  </a:lnTo>
                  <a:lnTo>
                    <a:pt x="2511" y="30"/>
                  </a:lnTo>
                  <a:lnTo>
                    <a:pt x="2522" y="0"/>
                  </a:lnTo>
                  <a:lnTo>
                    <a:pt x="3107" y="0"/>
                  </a:lnTo>
                  <a:lnTo>
                    <a:pt x="3017" y="119"/>
                  </a:lnTo>
                  <a:lnTo>
                    <a:pt x="2819" y="119"/>
                  </a:lnTo>
                  <a:lnTo>
                    <a:pt x="2826" y="99"/>
                  </a:lnTo>
                  <a:lnTo>
                    <a:pt x="2835" y="77"/>
                  </a:lnTo>
                  <a:lnTo>
                    <a:pt x="2850" y="54"/>
                  </a:lnTo>
                  <a:lnTo>
                    <a:pt x="2871" y="24"/>
                  </a:lnTo>
                  <a:lnTo>
                    <a:pt x="2891" y="24"/>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98" name="Freeform 86">
              <a:extLst>
                <a:ext uri="{FF2B5EF4-FFF2-40B4-BE49-F238E27FC236}">
                  <a16:creationId xmlns:a16="http://schemas.microsoft.com/office/drawing/2014/main" xmlns="" id="{C85C1F15-66B3-4B66-994D-21E02E834F92}"/>
                </a:ext>
              </a:extLst>
            </p:cNvPr>
            <p:cNvSpPr>
              <a:spLocks/>
            </p:cNvSpPr>
            <p:nvPr/>
          </p:nvSpPr>
          <p:spPr bwMode="auto">
            <a:xfrm>
              <a:off x="6090" y="7188"/>
              <a:ext cx="2194" cy="48"/>
            </a:xfrm>
            <a:custGeom>
              <a:avLst/>
              <a:gdLst>
                <a:gd name="T0" fmla="*/ 1889 w 2195"/>
                <a:gd name="T1" fmla="*/ 0 h 101"/>
                <a:gd name="T2" fmla="*/ 0 w 2195"/>
                <a:gd name="T3" fmla="*/ 0 h 101"/>
                <a:gd name="T4" fmla="*/ 0 w 2195"/>
                <a:gd name="T5" fmla="*/ 10 h 101"/>
                <a:gd name="T6" fmla="*/ 1889 w 2195"/>
                <a:gd name="T7" fmla="*/ 10 h 101"/>
                <a:gd name="T8" fmla="*/ 1909 w 2195"/>
                <a:gd name="T9" fmla="*/ 16 h 101"/>
                <a:gd name="T10" fmla="*/ 1934 w 2195"/>
                <a:gd name="T11" fmla="*/ 23 h 101"/>
                <a:gd name="T12" fmla="*/ 1963 w 2195"/>
                <a:gd name="T13" fmla="*/ 30 h 101"/>
                <a:gd name="T14" fmla="*/ 1995 w 2195"/>
                <a:gd name="T15" fmla="*/ 37 h 101"/>
                <a:gd name="T16" fmla="*/ 2028 w 2195"/>
                <a:gd name="T17" fmla="*/ 42 h 101"/>
                <a:gd name="T18" fmla="*/ 2060 w 2195"/>
                <a:gd name="T19" fmla="*/ 47 h 101"/>
                <a:gd name="T20" fmla="*/ 2091 w 2195"/>
                <a:gd name="T21" fmla="*/ 50 h 101"/>
                <a:gd name="T22" fmla="*/ 2116 w 2195"/>
                <a:gd name="T23" fmla="*/ 51 h 101"/>
                <a:gd name="T24" fmla="*/ 2129 w 2195"/>
                <a:gd name="T25" fmla="*/ 51 h 101"/>
                <a:gd name="T26" fmla="*/ 2141 w 2195"/>
                <a:gd name="T27" fmla="*/ 51 h 101"/>
                <a:gd name="T28" fmla="*/ 2154 w 2195"/>
                <a:gd name="T29" fmla="*/ 51 h 101"/>
                <a:gd name="T30" fmla="*/ 2165 w 2195"/>
                <a:gd name="T31" fmla="*/ 51 h 101"/>
                <a:gd name="T32" fmla="*/ 2176 w 2195"/>
                <a:gd name="T33" fmla="*/ 51 h 101"/>
                <a:gd name="T34" fmla="*/ 2185 w 2195"/>
                <a:gd name="T35" fmla="*/ 50 h 101"/>
                <a:gd name="T36" fmla="*/ 2190 w 2195"/>
                <a:gd name="T37" fmla="*/ 50 h 101"/>
                <a:gd name="T38" fmla="*/ 2195 w 2195"/>
                <a:gd name="T39" fmla="*/ 49 h 101"/>
                <a:gd name="T40" fmla="*/ 2185 w 2195"/>
                <a:gd name="T41" fmla="*/ 50 h 101"/>
                <a:gd name="T42" fmla="*/ 2172 w 2195"/>
                <a:gd name="T43" fmla="*/ 50 h 101"/>
                <a:gd name="T44" fmla="*/ 2158 w 2195"/>
                <a:gd name="T45" fmla="*/ 50 h 101"/>
                <a:gd name="T46" fmla="*/ 2143 w 2195"/>
                <a:gd name="T47" fmla="*/ 49 h 101"/>
                <a:gd name="T48" fmla="*/ 2127 w 2195"/>
                <a:gd name="T49" fmla="*/ 48 h 101"/>
                <a:gd name="T50" fmla="*/ 2109 w 2195"/>
                <a:gd name="T51" fmla="*/ 47 h 101"/>
                <a:gd name="T52" fmla="*/ 2089 w 2195"/>
                <a:gd name="T53" fmla="*/ 45 h 101"/>
                <a:gd name="T54" fmla="*/ 2069 w 2195"/>
                <a:gd name="T55" fmla="*/ 42 h 101"/>
                <a:gd name="T56" fmla="*/ 2049 w 2195"/>
                <a:gd name="T57" fmla="*/ 40 h 101"/>
                <a:gd name="T58" fmla="*/ 2028 w 2195"/>
                <a:gd name="T59" fmla="*/ 36 h 101"/>
                <a:gd name="T60" fmla="*/ 2006 w 2195"/>
                <a:gd name="T61" fmla="*/ 32 h 101"/>
                <a:gd name="T62" fmla="*/ 1983 w 2195"/>
                <a:gd name="T63" fmla="*/ 27 h 101"/>
                <a:gd name="T64" fmla="*/ 1959 w 2195"/>
                <a:gd name="T65" fmla="*/ 21 h 101"/>
                <a:gd name="T66" fmla="*/ 1936 w 2195"/>
                <a:gd name="T67" fmla="*/ 15 h 101"/>
                <a:gd name="T68" fmla="*/ 1912 w 2195"/>
                <a:gd name="T69" fmla="*/ 8 h 101"/>
                <a:gd name="T70" fmla="*/ 1889 w 2195"/>
                <a:gd name="T71" fmla="*/ 0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195" h="101">
                  <a:moveTo>
                    <a:pt x="1889" y="0"/>
                  </a:moveTo>
                  <a:lnTo>
                    <a:pt x="0" y="0"/>
                  </a:lnTo>
                  <a:lnTo>
                    <a:pt x="0" y="20"/>
                  </a:lnTo>
                  <a:lnTo>
                    <a:pt x="1889" y="20"/>
                  </a:lnTo>
                  <a:lnTo>
                    <a:pt x="1909" y="32"/>
                  </a:lnTo>
                  <a:lnTo>
                    <a:pt x="1934" y="46"/>
                  </a:lnTo>
                  <a:lnTo>
                    <a:pt x="1963" y="60"/>
                  </a:lnTo>
                  <a:lnTo>
                    <a:pt x="1995" y="73"/>
                  </a:lnTo>
                  <a:lnTo>
                    <a:pt x="2028" y="84"/>
                  </a:lnTo>
                  <a:lnTo>
                    <a:pt x="2060" y="93"/>
                  </a:lnTo>
                  <a:lnTo>
                    <a:pt x="2091" y="100"/>
                  </a:lnTo>
                  <a:lnTo>
                    <a:pt x="2116" y="101"/>
                  </a:lnTo>
                  <a:lnTo>
                    <a:pt x="2129" y="101"/>
                  </a:lnTo>
                  <a:lnTo>
                    <a:pt x="2141" y="101"/>
                  </a:lnTo>
                  <a:lnTo>
                    <a:pt x="2154" y="101"/>
                  </a:lnTo>
                  <a:lnTo>
                    <a:pt x="2165" y="101"/>
                  </a:lnTo>
                  <a:lnTo>
                    <a:pt x="2176" y="101"/>
                  </a:lnTo>
                  <a:lnTo>
                    <a:pt x="2185" y="100"/>
                  </a:lnTo>
                  <a:lnTo>
                    <a:pt x="2190" y="100"/>
                  </a:lnTo>
                  <a:lnTo>
                    <a:pt x="2195" y="98"/>
                  </a:lnTo>
                  <a:lnTo>
                    <a:pt x="2185" y="100"/>
                  </a:lnTo>
                  <a:lnTo>
                    <a:pt x="2172" y="100"/>
                  </a:lnTo>
                  <a:lnTo>
                    <a:pt x="2158" y="100"/>
                  </a:lnTo>
                  <a:lnTo>
                    <a:pt x="2143" y="98"/>
                  </a:lnTo>
                  <a:lnTo>
                    <a:pt x="2127" y="96"/>
                  </a:lnTo>
                  <a:lnTo>
                    <a:pt x="2109" y="93"/>
                  </a:lnTo>
                  <a:lnTo>
                    <a:pt x="2089" y="89"/>
                  </a:lnTo>
                  <a:lnTo>
                    <a:pt x="2069" y="84"/>
                  </a:lnTo>
                  <a:lnTo>
                    <a:pt x="2049" y="79"/>
                  </a:lnTo>
                  <a:lnTo>
                    <a:pt x="2028" y="71"/>
                  </a:lnTo>
                  <a:lnTo>
                    <a:pt x="2006" y="64"/>
                  </a:lnTo>
                  <a:lnTo>
                    <a:pt x="1983" y="53"/>
                  </a:lnTo>
                  <a:lnTo>
                    <a:pt x="1959" y="42"/>
                  </a:lnTo>
                  <a:lnTo>
                    <a:pt x="1936" y="29"/>
                  </a:lnTo>
                  <a:lnTo>
                    <a:pt x="1912" y="15"/>
                  </a:lnTo>
                  <a:lnTo>
                    <a:pt x="1889"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99" name="Freeform 87">
              <a:extLst>
                <a:ext uri="{FF2B5EF4-FFF2-40B4-BE49-F238E27FC236}">
                  <a16:creationId xmlns:a16="http://schemas.microsoft.com/office/drawing/2014/main" xmlns="" id="{B4081706-417E-442E-94DE-019ED71382DA}"/>
                </a:ext>
              </a:extLst>
            </p:cNvPr>
            <p:cNvSpPr>
              <a:spLocks/>
            </p:cNvSpPr>
            <p:nvPr/>
          </p:nvSpPr>
          <p:spPr bwMode="auto">
            <a:xfrm>
              <a:off x="6090" y="7026"/>
              <a:ext cx="3397" cy="228"/>
            </a:xfrm>
            <a:custGeom>
              <a:avLst/>
              <a:gdLst>
                <a:gd name="T0" fmla="*/ 1959 w 3399"/>
                <a:gd name="T1" fmla="*/ 216 h 451"/>
                <a:gd name="T2" fmla="*/ 2082 w 3399"/>
                <a:gd name="T3" fmla="*/ 226 h 451"/>
                <a:gd name="T4" fmla="*/ 2221 w 3399"/>
                <a:gd name="T5" fmla="*/ 220 h 451"/>
                <a:gd name="T6" fmla="*/ 2354 w 3399"/>
                <a:gd name="T7" fmla="*/ 192 h 451"/>
                <a:gd name="T8" fmla="*/ 2415 w 3399"/>
                <a:gd name="T9" fmla="*/ 164 h 451"/>
                <a:gd name="T10" fmla="*/ 2442 w 3399"/>
                <a:gd name="T11" fmla="*/ 142 h 451"/>
                <a:gd name="T12" fmla="*/ 2830 w 3399"/>
                <a:gd name="T13" fmla="*/ 117 h 451"/>
                <a:gd name="T14" fmla="*/ 2916 w 3399"/>
                <a:gd name="T15" fmla="*/ 77 h 451"/>
                <a:gd name="T16" fmla="*/ 3035 w 3399"/>
                <a:gd name="T17" fmla="*/ 50 h 451"/>
                <a:gd name="T18" fmla="*/ 3165 w 3399"/>
                <a:gd name="T19" fmla="*/ 37 h 451"/>
                <a:gd name="T20" fmla="*/ 3282 w 3399"/>
                <a:gd name="T21" fmla="*/ 42 h 451"/>
                <a:gd name="T22" fmla="*/ 3268 w 3399"/>
                <a:gd name="T23" fmla="*/ 68 h 451"/>
                <a:gd name="T24" fmla="*/ 3345 w 3399"/>
                <a:gd name="T25" fmla="*/ 82 h 451"/>
                <a:gd name="T26" fmla="*/ 3399 w 3399"/>
                <a:gd name="T27" fmla="*/ 50 h 451"/>
                <a:gd name="T28" fmla="*/ 3369 w 3399"/>
                <a:gd name="T29" fmla="*/ 13 h 451"/>
                <a:gd name="T30" fmla="*/ 3295 w 3399"/>
                <a:gd name="T31" fmla="*/ 1 h 451"/>
                <a:gd name="T32" fmla="*/ 3181 w 3399"/>
                <a:gd name="T33" fmla="*/ 2 h 451"/>
                <a:gd name="T34" fmla="*/ 3059 w 3399"/>
                <a:gd name="T35" fmla="*/ 14 h 451"/>
                <a:gd name="T36" fmla="*/ 2960 w 3399"/>
                <a:gd name="T37" fmla="*/ 39 h 451"/>
                <a:gd name="T38" fmla="*/ 2893 w 3399"/>
                <a:gd name="T39" fmla="*/ 67 h 451"/>
                <a:gd name="T40" fmla="*/ 2850 w 3399"/>
                <a:gd name="T41" fmla="*/ 90 h 451"/>
                <a:gd name="T42" fmla="*/ 2424 w 3399"/>
                <a:gd name="T43" fmla="*/ 63 h 451"/>
                <a:gd name="T44" fmla="*/ 2347 w 3399"/>
                <a:gd name="T45" fmla="*/ 28 h 451"/>
                <a:gd name="T46" fmla="*/ 2222 w 3399"/>
                <a:gd name="T47" fmla="*/ 33 h 451"/>
                <a:gd name="T48" fmla="*/ 2103 w 3399"/>
                <a:gd name="T49" fmla="*/ 85 h 451"/>
                <a:gd name="T50" fmla="*/ 2040 w 3399"/>
                <a:gd name="T51" fmla="*/ 100 h 451"/>
                <a:gd name="T52" fmla="*/ 2004 w 3399"/>
                <a:gd name="T53" fmla="*/ 93 h 451"/>
                <a:gd name="T54" fmla="*/ 1984 w 3399"/>
                <a:gd name="T55" fmla="*/ 78 h 451"/>
                <a:gd name="T56" fmla="*/ 1986 w 3399"/>
                <a:gd name="T57" fmla="*/ 96 h 451"/>
                <a:gd name="T58" fmla="*/ 2037 w 3399"/>
                <a:gd name="T59" fmla="*/ 107 h 451"/>
                <a:gd name="T60" fmla="*/ 2102 w 3399"/>
                <a:gd name="T61" fmla="*/ 99 h 451"/>
                <a:gd name="T62" fmla="*/ 2121 w 3399"/>
                <a:gd name="T63" fmla="*/ 114 h 451"/>
                <a:gd name="T64" fmla="*/ 2176 w 3399"/>
                <a:gd name="T65" fmla="*/ 153 h 451"/>
                <a:gd name="T66" fmla="*/ 2300 w 3399"/>
                <a:gd name="T67" fmla="*/ 146 h 451"/>
                <a:gd name="T68" fmla="*/ 2322 w 3399"/>
                <a:gd name="T69" fmla="*/ 99 h 451"/>
                <a:gd name="T70" fmla="*/ 2280 w 3399"/>
                <a:gd name="T71" fmla="*/ 93 h 451"/>
                <a:gd name="T72" fmla="*/ 2231 w 3399"/>
                <a:gd name="T73" fmla="*/ 101 h 451"/>
                <a:gd name="T74" fmla="*/ 2186 w 3399"/>
                <a:gd name="T75" fmla="*/ 83 h 451"/>
                <a:gd name="T76" fmla="*/ 2206 w 3399"/>
                <a:gd name="T77" fmla="*/ 50 h 451"/>
                <a:gd name="T78" fmla="*/ 2289 w 3399"/>
                <a:gd name="T79" fmla="*/ 33 h 451"/>
                <a:gd name="T80" fmla="*/ 2392 w 3399"/>
                <a:gd name="T81" fmla="*/ 55 h 451"/>
                <a:gd name="T82" fmla="*/ 2439 w 3399"/>
                <a:gd name="T83" fmla="*/ 124 h 451"/>
                <a:gd name="T84" fmla="*/ 2368 w 3399"/>
                <a:gd name="T85" fmla="*/ 176 h 451"/>
                <a:gd name="T86" fmla="*/ 2275 w 3399"/>
                <a:gd name="T87" fmla="*/ 200 h 451"/>
                <a:gd name="T88" fmla="*/ 2176 w 3399"/>
                <a:gd name="T89" fmla="*/ 210 h 451"/>
                <a:gd name="T90" fmla="*/ 2057 w 3399"/>
                <a:gd name="T91" fmla="*/ 209 h 451"/>
                <a:gd name="T92" fmla="*/ 1941 w 3399"/>
                <a:gd name="T93" fmla="*/ 195 h 451"/>
                <a:gd name="T94" fmla="*/ 0 w 3399"/>
                <a:gd name="T95" fmla="*/ 204 h 45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399" h="451">
                  <a:moveTo>
                    <a:pt x="1889" y="408"/>
                  </a:moveTo>
                  <a:lnTo>
                    <a:pt x="1911" y="415"/>
                  </a:lnTo>
                  <a:lnTo>
                    <a:pt x="1934" y="425"/>
                  </a:lnTo>
                  <a:lnTo>
                    <a:pt x="1959" y="431"/>
                  </a:lnTo>
                  <a:lnTo>
                    <a:pt x="1988" y="439"/>
                  </a:lnTo>
                  <a:lnTo>
                    <a:pt x="2019" y="443"/>
                  </a:lnTo>
                  <a:lnTo>
                    <a:pt x="2049" y="448"/>
                  </a:lnTo>
                  <a:lnTo>
                    <a:pt x="2082" y="451"/>
                  </a:lnTo>
                  <a:lnTo>
                    <a:pt x="2116" y="451"/>
                  </a:lnTo>
                  <a:lnTo>
                    <a:pt x="2150" y="450"/>
                  </a:lnTo>
                  <a:lnTo>
                    <a:pt x="2186" y="447"/>
                  </a:lnTo>
                  <a:lnTo>
                    <a:pt x="2221" y="440"/>
                  </a:lnTo>
                  <a:lnTo>
                    <a:pt x="2255" y="431"/>
                  </a:lnTo>
                  <a:lnTo>
                    <a:pt x="2289" y="419"/>
                  </a:lnTo>
                  <a:lnTo>
                    <a:pt x="2323" y="403"/>
                  </a:lnTo>
                  <a:lnTo>
                    <a:pt x="2354" y="384"/>
                  </a:lnTo>
                  <a:lnTo>
                    <a:pt x="2385" y="361"/>
                  </a:lnTo>
                  <a:lnTo>
                    <a:pt x="2395" y="350"/>
                  </a:lnTo>
                  <a:lnTo>
                    <a:pt x="2406" y="339"/>
                  </a:lnTo>
                  <a:lnTo>
                    <a:pt x="2415" y="328"/>
                  </a:lnTo>
                  <a:lnTo>
                    <a:pt x="2422" y="317"/>
                  </a:lnTo>
                  <a:lnTo>
                    <a:pt x="2430" y="306"/>
                  </a:lnTo>
                  <a:lnTo>
                    <a:pt x="2437" y="295"/>
                  </a:lnTo>
                  <a:lnTo>
                    <a:pt x="2442" y="284"/>
                  </a:lnTo>
                  <a:lnTo>
                    <a:pt x="2446" y="273"/>
                  </a:lnTo>
                  <a:lnTo>
                    <a:pt x="2446" y="275"/>
                  </a:lnTo>
                  <a:lnTo>
                    <a:pt x="2830" y="275"/>
                  </a:lnTo>
                  <a:lnTo>
                    <a:pt x="2830" y="234"/>
                  </a:lnTo>
                  <a:lnTo>
                    <a:pt x="2846" y="212"/>
                  </a:lnTo>
                  <a:lnTo>
                    <a:pt x="2868" y="191"/>
                  </a:lnTo>
                  <a:lnTo>
                    <a:pt x="2889" y="172"/>
                  </a:lnTo>
                  <a:lnTo>
                    <a:pt x="2916" y="153"/>
                  </a:lnTo>
                  <a:lnTo>
                    <a:pt x="2943" y="138"/>
                  </a:lnTo>
                  <a:lnTo>
                    <a:pt x="2972" y="122"/>
                  </a:lnTo>
                  <a:lnTo>
                    <a:pt x="3005" y="109"/>
                  </a:lnTo>
                  <a:lnTo>
                    <a:pt x="3035" y="99"/>
                  </a:lnTo>
                  <a:lnTo>
                    <a:pt x="3068" y="89"/>
                  </a:lnTo>
                  <a:lnTo>
                    <a:pt x="3100" y="81"/>
                  </a:lnTo>
                  <a:lnTo>
                    <a:pt x="3134" y="77"/>
                  </a:lnTo>
                  <a:lnTo>
                    <a:pt x="3165" y="74"/>
                  </a:lnTo>
                  <a:lnTo>
                    <a:pt x="3198" y="74"/>
                  </a:lnTo>
                  <a:lnTo>
                    <a:pt x="3228" y="74"/>
                  </a:lnTo>
                  <a:lnTo>
                    <a:pt x="3255" y="78"/>
                  </a:lnTo>
                  <a:lnTo>
                    <a:pt x="3282" y="84"/>
                  </a:lnTo>
                  <a:lnTo>
                    <a:pt x="3268" y="92"/>
                  </a:lnTo>
                  <a:lnTo>
                    <a:pt x="3261" y="105"/>
                  </a:lnTo>
                  <a:lnTo>
                    <a:pt x="3261" y="120"/>
                  </a:lnTo>
                  <a:lnTo>
                    <a:pt x="3268" y="136"/>
                  </a:lnTo>
                  <a:lnTo>
                    <a:pt x="3280" y="150"/>
                  </a:lnTo>
                  <a:lnTo>
                    <a:pt x="3297" y="161"/>
                  </a:lnTo>
                  <a:lnTo>
                    <a:pt x="3320" y="166"/>
                  </a:lnTo>
                  <a:lnTo>
                    <a:pt x="3345" y="163"/>
                  </a:lnTo>
                  <a:lnTo>
                    <a:pt x="3369" y="153"/>
                  </a:lnTo>
                  <a:lnTo>
                    <a:pt x="3385" y="138"/>
                  </a:lnTo>
                  <a:lnTo>
                    <a:pt x="3396" y="119"/>
                  </a:lnTo>
                  <a:lnTo>
                    <a:pt x="3399" y="99"/>
                  </a:lnTo>
                  <a:lnTo>
                    <a:pt x="3399" y="77"/>
                  </a:lnTo>
                  <a:lnTo>
                    <a:pt x="3392" y="56"/>
                  </a:lnTo>
                  <a:lnTo>
                    <a:pt x="3383" y="39"/>
                  </a:lnTo>
                  <a:lnTo>
                    <a:pt x="3369" y="25"/>
                  </a:lnTo>
                  <a:lnTo>
                    <a:pt x="3356" y="17"/>
                  </a:lnTo>
                  <a:lnTo>
                    <a:pt x="3338" y="11"/>
                  </a:lnTo>
                  <a:lnTo>
                    <a:pt x="3318" y="5"/>
                  </a:lnTo>
                  <a:lnTo>
                    <a:pt x="3295" y="2"/>
                  </a:lnTo>
                  <a:lnTo>
                    <a:pt x="3270" y="0"/>
                  </a:lnTo>
                  <a:lnTo>
                    <a:pt x="3241" y="0"/>
                  </a:lnTo>
                  <a:lnTo>
                    <a:pt x="3212" y="0"/>
                  </a:lnTo>
                  <a:lnTo>
                    <a:pt x="3181" y="3"/>
                  </a:lnTo>
                  <a:lnTo>
                    <a:pt x="3151" y="6"/>
                  </a:lnTo>
                  <a:lnTo>
                    <a:pt x="3120" y="13"/>
                  </a:lnTo>
                  <a:lnTo>
                    <a:pt x="3089" y="19"/>
                  </a:lnTo>
                  <a:lnTo>
                    <a:pt x="3059" y="28"/>
                  </a:lnTo>
                  <a:lnTo>
                    <a:pt x="3032" y="38"/>
                  </a:lnTo>
                  <a:lnTo>
                    <a:pt x="3005" y="49"/>
                  </a:lnTo>
                  <a:lnTo>
                    <a:pt x="2981" y="63"/>
                  </a:lnTo>
                  <a:lnTo>
                    <a:pt x="2960" y="77"/>
                  </a:lnTo>
                  <a:lnTo>
                    <a:pt x="2940" y="92"/>
                  </a:lnTo>
                  <a:lnTo>
                    <a:pt x="2924" y="108"/>
                  </a:lnTo>
                  <a:lnTo>
                    <a:pt x="2907" y="122"/>
                  </a:lnTo>
                  <a:lnTo>
                    <a:pt x="2893" y="134"/>
                  </a:lnTo>
                  <a:lnTo>
                    <a:pt x="2880" y="147"/>
                  </a:lnTo>
                  <a:lnTo>
                    <a:pt x="2868" y="159"/>
                  </a:lnTo>
                  <a:lnTo>
                    <a:pt x="2859" y="170"/>
                  </a:lnTo>
                  <a:lnTo>
                    <a:pt x="2850" y="180"/>
                  </a:lnTo>
                  <a:lnTo>
                    <a:pt x="2850" y="178"/>
                  </a:lnTo>
                  <a:lnTo>
                    <a:pt x="2448" y="178"/>
                  </a:lnTo>
                  <a:lnTo>
                    <a:pt x="2439" y="152"/>
                  </a:lnTo>
                  <a:lnTo>
                    <a:pt x="2424" y="125"/>
                  </a:lnTo>
                  <a:lnTo>
                    <a:pt x="2408" y="103"/>
                  </a:lnTo>
                  <a:lnTo>
                    <a:pt x="2390" y="83"/>
                  </a:lnTo>
                  <a:lnTo>
                    <a:pt x="2368" y="67"/>
                  </a:lnTo>
                  <a:lnTo>
                    <a:pt x="2347" y="55"/>
                  </a:lnTo>
                  <a:lnTo>
                    <a:pt x="2327" y="47"/>
                  </a:lnTo>
                  <a:lnTo>
                    <a:pt x="2305" y="44"/>
                  </a:lnTo>
                  <a:lnTo>
                    <a:pt x="2262" y="49"/>
                  </a:lnTo>
                  <a:lnTo>
                    <a:pt x="2222" y="66"/>
                  </a:lnTo>
                  <a:lnTo>
                    <a:pt x="2186" y="89"/>
                  </a:lnTo>
                  <a:lnTo>
                    <a:pt x="2154" y="116"/>
                  </a:lnTo>
                  <a:lnTo>
                    <a:pt x="2127" y="144"/>
                  </a:lnTo>
                  <a:lnTo>
                    <a:pt x="2103" y="169"/>
                  </a:lnTo>
                  <a:lnTo>
                    <a:pt x="2084" y="187"/>
                  </a:lnTo>
                  <a:lnTo>
                    <a:pt x="2067" y="197"/>
                  </a:lnTo>
                  <a:lnTo>
                    <a:pt x="2053" y="198"/>
                  </a:lnTo>
                  <a:lnTo>
                    <a:pt x="2040" y="200"/>
                  </a:lnTo>
                  <a:lnTo>
                    <a:pt x="2028" y="198"/>
                  </a:lnTo>
                  <a:lnTo>
                    <a:pt x="2019" y="195"/>
                  </a:lnTo>
                  <a:lnTo>
                    <a:pt x="2010" y="191"/>
                  </a:lnTo>
                  <a:lnTo>
                    <a:pt x="2004" y="186"/>
                  </a:lnTo>
                  <a:lnTo>
                    <a:pt x="2001" y="180"/>
                  </a:lnTo>
                  <a:lnTo>
                    <a:pt x="1999" y="175"/>
                  </a:lnTo>
                  <a:lnTo>
                    <a:pt x="1995" y="164"/>
                  </a:lnTo>
                  <a:lnTo>
                    <a:pt x="1984" y="155"/>
                  </a:lnTo>
                  <a:lnTo>
                    <a:pt x="1977" y="155"/>
                  </a:lnTo>
                  <a:lnTo>
                    <a:pt x="1975" y="169"/>
                  </a:lnTo>
                  <a:lnTo>
                    <a:pt x="1979" y="180"/>
                  </a:lnTo>
                  <a:lnTo>
                    <a:pt x="1986" y="191"/>
                  </a:lnTo>
                  <a:lnTo>
                    <a:pt x="1997" y="198"/>
                  </a:lnTo>
                  <a:lnTo>
                    <a:pt x="2008" y="206"/>
                  </a:lnTo>
                  <a:lnTo>
                    <a:pt x="2022" y="211"/>
                  </a:lnTo>
                  <a:lnTo>
                    <a:pt x="2037" y="214"/>
                  </a:lnTo>
                  <a:lnTo>
                    <a:pt x="2053" y="214"/>
                  </a:lnTo>
                  <a:lnTo>
                    <a:pt x="2069" y="211"/>
                  </a:lnTo>
                  <a:lnTo>
                    <a:pt x="2089" y="205"/>
                  </a:lnTo>
                  <a:lnTo>
                    <a:pt x="2102" y="197"/>
                  </a:lnTo>
                  <a:lnTo>
                    <a:pt x="2109" y="189"/>
                  </a:lnTo>
                  <a:lnTo>
                    <a:pt x="2116" y="183"/>
                  </a:lnTo>
                  <a:lnTo>
                    <a:pt x="2118" y="203"/>
                  </a:lnTo>
                  <a:lnTo>
                    <a:pt x="2121" y="227"/>
                  </a:lnTo>
                  <a:lnTo>
                    <a:pt x="2127" y="248"/>
                  </a:lnTo>
                  <a:lnTo>
                    <a:pt x="2138" y="270"/>
                  </a:lnTo>
                  <a:lnTo>
                    <a:pt x="2154" y="289"/>
                  </a:lnTo>
                  <a:lnTo>
                    <a:pt x="2176" y="305"/>
                  </a:lnTo>
                  <a:lnTo>
                    <a:pt x="2204" y="312"/>
                  </a:lnTo>
                  <a:lnTo>
                    <a:pt x="2242" y="314"/>
                  </a:lnTo>
                  <a:lnTo>
                    <a:pt x="2276" y="306"/>
                  </a:lnTo>
                  <a:lnTo>
                    <a:pt x="2300" y="292"/>
                  </a:lnTo>
                  <a:lnTo>
                    <a:pt x="2316" y="270"/>
                  </a:lnTo>
                  <a:lnTo>
                    <a:pt x="2325" y="247"/>
                  </a:lnTo>
                  <a:lnTo>
                    <a:pt x="2325" y="222"/>
                  </a:lnTo>
                  <a:lnTo>
                    <a:pt x="2322" y="198"/>
                  </a:lnTo>
                  <a:lnTo>
                    <a:pt x="2314" y="180"/>
                  </a:lnTo>
                  <a:lnTo>
                    <a:pt x="2304" y="166"/>
                  </a:lnTo>
                  <a:lnTo>
                    <a:pt x="2293" y="177"/>
                  </a:lnTo>
                  <a:lnTo>
                    <a:pt x="2280" y="186"/>
                  </a:lnTo>
                  <a:lnTo>
                    <a:pt x="2267" y="194"/>
                  </a:lnTo>
                  <a:lnTo>
                    <a:pt x="2257" y="198"/>
                  </a:lnTo>
                  <a:lnTo>
                    <a:pt x="2244" y="202"/>
                  </a:lnTo>
                  <a:lnTo>
                    <a:pt x="2231" y="202"/>
                  </a:lnTo>
                  <a:lnTo>
                    <a:pt x="2217" y="197"/>
                  </a:lnTo>
                  <a:lnTo>
                    <a:pt x="2204" y="191"/>
                  </a:lnTo>
                  <a:lnTo>
                    <a:pt x="2194" y="180"/>
                  </a:lnTo>
                  <a:lnTo>
                    <a:pt x="2186" y="166"/>
                  </a:lnTo>
                  <a:lnTo>
                    <a:pt x="2185" y="150"/>
                  </a:lnTo>
                  <a:lnTo>
                    <a:pt x="2188" y="133"/>
                  </a:lnTo>
                  <a:lnTo>
                    <a:pt x="2195" y="116"/>
                  </a:lnTo>
                  <a:lnTo>
                    <a:pt x="2206" y="100"/>
                  </a:lnTo>
                  <a:lnTo>
                    <a:pt x="2221" y="86"/>
                  </a:lnTo>
                  <a:lnTo>
                    <a:pt x="2240" y="75"/>
                  </a:lnTo>
                  <a:lnTo>
                    <a:pt x="2264" y="69"/>
                  </a:lnTo>
                  <a:lnTo>
                    <a:pt x="2289" y="66"/>
                  </a:lnTo>
                  <a:lnTo>
                    <a:pt x="2314" y="67"/>
                  </a:lnTo>
                  <a:lnTo>
                    <a:pt x="2341" y="75"/>
                  </a:lnTo>
                  <a:lnTo>
                    <a:pt x="2368" y="89"/>
                  </a:lnTo>
                  <a:lnTo>
                    <a:pt x="2392" y="109"/>
                  </a:lnTo>
                  <a:lnTo>
                    <a:pt x="2413" y="138"/>
                  </a:lnTo>
                  <a:lnTo>
                    <a:pt x="2430" y="173"/>
                  </a:lnTo>
                  <a:lnTo>
                    <a:pt x="2439" y="212"/>
                  </a:lnTo>
                  <a:lnTo>
                    <a:pt x="2439" y="247"/>
                  </a:lnTo>
                  <a:lnTo>
                    <a:pt x="2431" y="278"/>
                  </a:lnTo>
                  <a:lnTo>
                    <a:pt x="2415" y="306"/>
                  </a:lnTo>
                  <a:lnTo>
                    <a:pt x="2394" y="331"/>
                  </a:lnTo>
                  <a:lnTo>
                    <a:pt x="2368" y="351"/>
                  </a:lnTo>
                  <a:lnTo>
                    <a:pt x="2341" y="370"/>
                  </a:lnTo>
                  <a:lnTo>
                    <a:pt x="2311" y="386"/>
                  </a:lnTo>
                  <a:lnTo>
                    <a:pt x="2295" y="394"/>
                  </a:lnTo>
                  <a:lnTo>
                    <a:pt x="2275" y="400"/>
                  </a:lnTo>
                  <a:lnTo>
                    <a:pt x="2253" y="406"/>
                  </a:lnTo>
                  <a:lnTo>
                    <a:pt x="2230" y="411"/>
                  </a:lnTo>
                  <a:lnTo>
                    <a:pt x="2203" y="415"/>
                  </a:lnTo>
                  <a:lnTo>
                    <a:pt x="2176" y="419"/>
                  </a:lnTo>
                  <a:lnTo>
                    <a:pt x="2147" y="420"/>
                  </a:lnTo>
                  <a:lnTo>
                    <a:pt x="2116" y="420"/>
                  </a:lnTo>
                  <a:lnTo>
                    <a:pt x="2087" y="420"/>
                  </a:lnTo>
                  <a:lnTo>
                    <a:pt x="2057" y="417"/>
                  </a:lnTo>
                  <a:lnTo>
                    <a:pt x="2028" y="412"/>
                  </a:lnTo>
                  <a:lnTo>
                    <a:pt x="1999" y="408"/>
                  </a:lnTo>
                  <a:lnTo>
                    <a:pt x="1970" y="400"/>
                  </a:lnTo>
                  <a:lnTo>
                    <a:pt x="1941" y="390"/>
                  </a:lnTo>
                  <a:lnTo>
                    <a:pt x="1914" y="378"/>
                  </a:lnTo>
                  <a:lnTo>
                    <a:pt x="1889" y="364"/>
                  </a:lnTo>
                  <a:lnTo>
                    <a:pt x="0" y="364"/>
                  </a:lnTo>
                  <a:lnTo>
                    <a:pt x="0" y="408"/>
                  </a:lnTo>
                  <a:lnTo>
                    <a:pt x="1889" y="408"/>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00" name="Freeform 88">
              <a:extLst>
                <a:ext uri="{FF2B5EF4-FFF2-40B4-BE49-F238E27FC236}">
                  <a16:creationId xmlns:a16="http://schemas.microsoft.com/office/drawing/2014/main" xmlns="" id="{B8A071D7-D02C-4E1F-B6BA-E372D34272BF}"/>
                </a:ext>
              </a:extLst>
            </p:cNvPr>
            <p:cNvSpPr>
              <a:spLocks/>
            </p:cNvSpPr>
            <p:nvPr/>
          </p:nvSpPr>
          <p:spPr bwMode="auto">
            <a:xfrm>
              <a:off x="6090" y="7197"/>
              <a:ext cx="2114" cy="38"/>
            </a:xfrm>
            <a:custGeom>
              <a:avLst/>
              <a:gdLst>
                <a:gd name="T0" fmla="*/ 2116 w 2116"/>
                <a:gd name="T1" fmla="*/ 41 h 81"/>
                <a:gd name="T2" fmla="*/ 2087 w 2116"/>
                <a:gd name="T3" fmla="*/ 41 h 81"/>
                <a:gd name="T4" fmla="*/ 2057 w 2116"/>
                <a:gd name="T5" fmla="*/ 39 h 81"/>
                <a:gd name="T6" fmla="*/ 2028 w 2116"/>
                <a:gd name="T7" fmla="*/ 37 h 81"/>
                <a:gd name="T8" fmla="*/ 1999 w 2116"/>
                <a:gd name="T9" fmla="*/ 35 h 81"/>
                <a:gd name="T10" fmla="*/ 1970 w 2116"/>
                <a:gd name="T11" fmla="*/ 31 h 81"/>
                <a:gd name="T12" fmla="*/ 1941 w 2116"/>
                <a:gd name="T13" fmla="*/ 26 h 81"/>
                <a:gd name="T14" fmla="*/ 1914 w 2116"/>
                <a:gd name="T15" fmla="*/ 20 h 81"/>
                <a:gd name="T16" fmla="*/ 1889 w 2116"/>
                <a:gd name="T17" fmla="*/ 13 h 81"/>
                <a:gd name="T18" fmla="*/ 0 w 2116"/>
                <a:gd name="T19" fmla="*/ 13 h 81"/>
                <a:gd name="T20" fmla="*/ 0 w 2116"/>
                <a:gd name="T21" fmla="*/ 0 h 81"/>
                <a:gd name="T22" fmla="*/ 1889 w 2116"/>
                <a:gd name="T23" fmla="*/ 0 h 81"/>
                <a:gd name="T24" fmla="*/ 1909 w 2116"/>
                <a:gd name="T25" fmla="*/ 6 h 81"/>
                <a:gd name="T26" fmla="*/ 1934 w 2116"/>
                <a:gd name="T27" fmla="*/ 13 h 81"/>
                <a:gd name="T28" fmla="*/ 1963 w 2116"/>
                <a:gd name="T29" fmla="*/ 20 h 81"/>
                <a:gd name="T30" fmla="*/ 1995 w 2116"/>
                <a:gd name="T31" fmla="*/ 27 h 81"/>
                <a:gd name="T32" fmla="*/ 2028 w 2116"/>
                <a:gd name="T33" fmla="*/ 32 h 81"/>
                <a:gd name="T34" fmla="*/ 2060 w 2116"/>
                <a:gd name="T35" fmla="*/ 37 h 81"/>
                <a:gd name="T36" fmla="*/ 2091 w 2116"/>
                <a:gd name="T37" fmla="*/ 40 h 81"/>
                <a:gd name="T38" fmla="*/ 2116 w 2116"/>
                <a:gd name="T39" fmla="*/ 41 h 81"/>
                <a:gd name="T40" fmla="*/ 2116 w 2116"/>
                <a:gd name="T41" fmla="*/ 41 h 8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16" h="81">
                  <a:moveTo>
                    <a:pt x="2116" y="81"/>
                  </a:moveTo>
                  <a:lnTo>
                    <a:pt x="2087" y="81"/>
                  </a:lnTo>
                  <a:lnTo>
                    <a:pt x="2057" y="78"/>
                  </a:lnTo>
                  <a:lnTo>
                    <a:pt x="2028" y="73"/>
                  </a:lnTo>
                  <a:lnTo>
                    <a:pt x="1999" y="69"/>
                  </a:lnTo>
                  <a:lnTo>
                    <a:pt x="1970" y="61"/>
                  </a:lnTo>
                  <a:lnTo>
                    <a:pt x="1941" y="51"/>
                  </a:lnTo>
                  <a:lnTo>
                    <a:pt x="1914" y="39"/>
                  </a:lnTo>
                  <a:lnTo>
                    <a:pt x="1889" y="25"/>
                  </a:lnTo>
                  <a:lnTo>
                    <a:pt x="0" y="25"/>
                  </a:lnTo>
                  <a:lnTo>
                    <a:pt x="0" y="0"/>
                  </a:lnTo>
                  <a:lnTo>
                    <a:pt x="1889" y="0"/>
                  </a:lnTo>
                  <a:lnTo>
                    <a:pt x="1909" y="12"/>
                  </a:lnTo>
                  <a:lnTo>
                    <a:pt x="1934" y="26"/>
                  </a:lnTo>
                  <a:lnTo>
                    <a:pt x="1963" y="40"/>
                  </a:lnTo>
                  <a:lnTo>
                    <a:pt x="1995" y="53"/>
                  </a:lnTo>
                  <a:lnTo>
                    <a:pt x="2028" y="64"/>
                  </a:lnTo>
                  <a:lnTo>
                    <a:pt x="2060" y="73"/>
                  </a:lnTo>
                  <a:lnTo>
                    <a:pt x="2091" y="80"/>
                  </a:lnTo>
                  <a:lnTo>
                    <a:pt x="2116" y="8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01" name="Freeform 89">
              <a:extLst>
                <a:ext uri="{FF2B5EF4-FFF2-40B4-BE49-F238E27FC236}">
                  <a16:creationId xmlns:a16="http://schemas.microsoft.com/office/drawing/2014/main" xmlns="" id="{61423C47-0466-4163-B876-B3441353C2EB}"/>
                </a:ext>
              </a:extLst>
            </p:cNvPr>
            <p:cNvSpPr>
              <a:spLocks/>
            </p:cNvSpPr>
            <p:nvPr/>
          </p:nvSpPr>
          <p:spPr bwMode="auto">
            <a:xfrm>
              <a:off x="11320" y="12465"/>
              <a:ext cx="174" cy="86"/>
            </a:xfrm>
            <a:custGeom>
              <a:avLst/>
              <a:gdLst>
                <a:gd name="T0" fmla="*/ 38 w 173"/>
                <a:gd name="T1" fmla="*/ 0 h 173"/>
                <a:gd name="T2" fmla="*/ 23 w 173"/>
                <a:gd name="T3" fmla="*/ 4 h 173"/>
                <a:gd name="T4" fmla="*/ 13 w 173"/>
                <a:gd name="T5" fmla="*/ 9 h 173"/>
                <a:gd name="T6" fmla="*/ 5 w 173"/>
                <a:gd name="T7" fmla="*/ 15 h 173"/>
                <a:gd name="T8" fmla="*/ 2 w 173"/>
                <a:gd name="T9" fmla="*/ 22 h 173"/>
                <a:gd name="T10" fmla="*/ 0 w 173"/>
                <a:gd name="T11" fmla="*/ 29 h 173"/>
                <a:gd name="T12" fmla="*/ 2 w 173"/>
                <a:gd name="T13" fmla="*/ 39 h 173"/>
                <a:gd name="T14" fmla="*/ 5 w 173"/>
                <a:gd name="T15" fmla="*/ 50 h 173"/>
                <a:gd name="T16" fmla="*/ 11 w 173"/>
                <a:gd name="T17" fmla="*/ 60 h 173"/>
                <a:gd name="T18" fmla="*/ 23 w 173"/>
                <a:gd name="T19" fmla="*/ 70 h 173"/>
                <a:gd name="T20" fmla="*/ 40 w 173"/>
                <a:gd name="T21" fmla="*/ 79 h 173"/>
                <a:gd name="T22" fmla="*/ 61 w 173"/>
                <a:gd name="T23" fmla="*/ 84 h 173"/>
                <a:gd name="T24" fmla="*/ 90 w 173"/>
                <a:gd name="T25" fmla="*/ 86 h 173"/>
                <a:gd name="T26" fmla="*/ 119 w 173"/>
                <a:gd name="T27" fmla="*/ 85 h 173"/>
                <a:gd name="T28" fmla="*/ 139 w 173"/>
                <a:gd name="T29" fmla="*/ 82 h 173"/>
                <a:gd name="T30" fmla="*/ 155 w 173"/>
                <a:gd name="T31" fmla="*/ 76 h 173"/>
                <a:gd name="T32" fmla="*/ 166 w 173"/>
                <a:gd name="T33" fmla="*/ 70 h 173"/>
                <a:gd name="T34" fmla="*/ 171 w 173"/>
                <a:gd name="T35" fmla="*/ 63 h 173"/>
                <a:gd name="T36" fmla="*/ 173 w 173"/>
                <a:gd name="T37" fmla="*/ 56 h 173"/>
                <a:gd name="T38" fmla="*/ 171 w 173"/>
                <a:gd name="T39" fmla="*/ 49 h 173"/>
                <a:gd name="T40" fmla="*/ 169 w 173"/>
                <a:gd name="T41" fmla="*/ 43 h 173"/>
                <a:gd name="T42" fmla="*/ 140 w 173"/>
                <a:gd name="T43" fmla="*/ 51 h 173"/>
                <a:gd name="T44" fmla="*/ 113 w 173"/>
                <a:gd name="T45" fmla="*/ 54 h 173"/>
                <a:gd name="T46" fmla="*/ 86 w 173"/>
                <a:gd name="T47" fmla="*/ 53 h 173"/>
                <a:gd name="T48" fmla="*/ 65 w 173"/>
                <a:gd name="T49" fmla="*/ 48 h 173"/>
                <a:gd name="T50" fmla="*/ 47 w 173"/>
                <a:gd name="T51" fmla="*/ 40 h 173"/>
                <a:gd name="T52" fmla="*/ 36 w 173"/>
                <a:gd name="T53" fmla="*/ 29 h 173"/>
                <a:gd name="T54" fmla="*/ 32 w 173"/>
                <a:gd name="T55" fmla="*/ 15 h 173"/>
                <a:gd name="T56" fmla="*/ 38 w 173"/>
                <a:gd name="T57" fmla="*/ 0 h 17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3" h="173">
                  <a:moveTo>
                    <a:pt x="38" y="0"/>
                  </a:moveTo>
                  <a:lnTo>
                    <a:pt x="23" y="8"/>
                  </a:lnTo>
                  <a:lnTo>
                    <a:pt x="13" y="19"/>
                  </a:lnTo>
                  <a:lnTo>
                    <a:pt x="5" y="31"/>
                  </a:lnTo>
                  <a:lnTo>
                    <a:pt x="2" y="45"/>
                  </a:lnTo>
                  <a:lnTo>
                    <a:pt x="0" y="59"/>
                  </a:lnTo>
                  <a:lnTo>
                    <a:pt x="2" y="78"/>
                  </a:lnTo>
                  <a:lnTo>
                    <a:pt x="5" y="100"/>
                  </a:lnTo>
                  <a:lnTo>
                    <a:pt x="11" y="120"/>
                  </a:lnTo>
                  <a:lnTo>
                    <a:pt x="23" y="141"/>
                  </a:lnTo>
                  <a:lnTo>
                    <a:pt x="40" y="158"/>
                  </a:lnTo>
                  <a:lnTo>
                    <a:pt x="61" y="169"/>
                  </a:lnTo>
                  <a:lnTo>
                    <a:pt x="90" y="173"/>
                  </a:lnTo>
                  <a:lnTo>
                    <a:pt x="119" y="170"/>
                  </a:lnTo>
                  <a:lnTo>
                    <a:pt x="139" y="164"/>
                  </a:lnTo>
                  <a:lnTo>
                    <a:pt x="155" y="153"/>
                  </a:lnTo>
                  <a:lnTo>
                    <a:pt x="166" y="141"/>
                  </a:lnTo>
                  <a:lnTo>
                    <a:pt x="171" y="126"/>
                  </a:lnTo>
                  <a:lnTo>
                    <a:pt x="173" y="112"/>
                  </a:lnTo>
                  <a:lnTo>
                    <a:pt x="171" y="98"/>
                  </a:lnTo>
                  <a:lnTo>
                    <a:pt x="169" y="86"/>
                  </a:lnTo>
                  <a:lnTo>
                    <a:pt x="140" y="102"/>
                  </a:lnTo>
                  <a:lnTo>
                    <a:pt x="113" y="108"/>
                  </a:lnTo>
                  <a:lnTo>
                    <a:pt x="86" y="106"/>
                  </a:lnTo>
                  <a:lnTo>
                    <a:pt x="65" y="97"/>
                  </a:lnTo>
                  <a:lnTo>
                    <a:pt x="47" y="80"/>
                  </a:lnTo>
                  <a:lnTo>
                    <a:pt x="36" y="58"/>
                  </a:lnTo>
                  <a:lnTo>
                    <a:pt x="32" y="31"/>
                  </a:lnTo>
                  <a:lnTo>
                    <a:pt x="38"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02" name="Freeform 90">
              <a:extLst>
                <a:ext uri="{FF2B5EF4-FFF2-40B4-BE49-F238E27FC236}">
                  <a16:creationId xmlns:a16="http://schemas.microsoft.com/office/drawing/2014/main" xmlns="" id="{F9B21AE1-53ED-4A81-B1E6-A07FCB985423}"/>
                </a:ext>
              </a:extLst>
            </p:cNvPr>
            <p:cNvSpPr>
              <a:spLocks/>
            </p:cNvSpPr>
            <p:nvPr/>
          </p:nvSpPr>
          <p:spPr bwMode="auto">
            <a:xfrm>
              <a:off x="8541" y="7126"/>
              <a:ext cx="387" cy="10"/>
            </a:xfrm>
            <a:custGeom>
              <a:avLst/>
              <a:gdLst>
                <a:gd name="T0" fmla="*/ 388 w 388"/>
                <a:gd name="T1" fmla="*/ 0 h 19"/>
                <a:gd name="T2" fmla="*/ 382 w 388"/>
                <a:gd name="T3" fmla="*/ 3 h 19"/>
                <a:gd name="T4" fmla="*/ 379 w 388"/>
                <a:gd name="T5" fmla="*/ 5 h 19"/>
                <a:gd name="T6" fmla="*/ 377 w 388"/>
                <a:gd name="T7" fmla="*/ 8 h 19"/>
                <a:gd name="T8" fmla="*/ 373 w 388"/>
                <a:gd name="T9" fmla="*/ 9 h 19"/>
                <a:gd name="T10" fmla="*/ 2 w 388"/>
                <a:gd name="T11" fmla="*/ 9 h 19"/>
                <a:gd name="T12" fmla="*/ 2 w 388"/>
                <a:gd name="T13" fmla="*/ 7 h 19"/>
                <a:gd name="T14" fmla="*/ 2 w 388"/>
                <a:gd name="T15" fmla="*/ 5 h 19"/>
                <a:gd name="T16" fmla="*/ 2 w 388"/>
                <a:gd name="T17" fmla="*/ 2 h 19"/>
                <a:gd name="T18" fmla="*/ 0 w 388"/>
                <a:gd name="T19" fmla="*/ 0 h 19"/>
                <a:gd name="T20" fmla="*/ 388 w 388"/>
                <a:gd name="T21" fmla="*/ 0 h 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8" h="19">
                  <a:moveTo>
                    <a:pt x="388" y="0"/>
                  </a:moveTo>
                  <a:lnTo>
                    <a:pt x="382" y="7"/>
                  </a:lnTo>
                  <a:lnTo>
                    <a:pt x="379" y="11"/>
                  </a:lnTo>
                  <a:lnTo>
                    <a:pt x="377" y="16"/>
                  </a:lnTo>
                  <a:lnTo>
                    <a:pt x="373" y="19"/>
                  </a:lnTo>
                  <a:lnTo>
                    <a:pt x="2" y="19"/>
                  </a:lnTo>
                  <a:lnTo>
                    <a:pt x="2" y="14"/>
                  </a:lnTo>
                  <a:lnTo>
                    <a:pt x="2" y="10"/>
                  </a:lnTo>
                  <a:lnTo>
                    <a:pt x="2" y="5"/>
                  </a:lnTo>
                  <a:lnTo>
                    <a:pt x="0" y="0"/>
                  </a:lnTo>
                  <a:lnTo>
                    <a:pt x="388"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03" name="Freeform 91">
              <a:extLst>
                <a:ext uri="{FF2B5EF4-FFF2-40B4-BE49-F238E27FC236}">
                  <a16:creationId xmlns:a16="http://schemas.microsoft.com/office/drawing/2014/main" xmlns="" id="{7C008CD2-97FB-4069-A876-9083CDE4EE89}"/>
                </a:ext>
              </a:extLst>
            </p:cNvPr>
            <p:cNvSpPr>
              <a:spLocks/>
            </p:cNvSpPr>
            <p:nvPr/>
          </p:nvSpPr>
          <p:spPr bwMode="auto">
            <a:xfrm>
              <a:off x="9181" y="7031"/>
              <a:ext cx="282" cy="71"/>
            </a:xfrm>
            <a:custGeom>
              <a:avLst/>
              <a:gdLst>
                <a:gd name="T0" fmla="*/ 238 w 281"/>
                <a:gd name="T1" fmla="*/ 47 h 135"/>
                <a:gd name="T2" fmla="*/ 229 w 281"/>
                <a:gd name="T3" fmla="*/ 44 h 135"/>
                <a:gd name="T4" fmla="*/ 220 w 281"/>
                <a:gd name="T5" fmla="*/ 42 h 135"/>
                <a:gd name="T6" fmla="*/ 211 w 281"/>
                <a:gd name="T7" fmla="*/ 43 h 135"/>
                <a:gd name="T8" fmla="*/ 202 w 281"/>
                <a:gd name="T9" fmla="*/ 47 h 135"/>
                <a:gd name="T10" fmla="*/ 198 w 281"/>
                <a:gd name="T11" fmla="*/ 54 h 135"/>
                <a:gd name="T12" fmla="*/ 202 w 281"/>
                <a:gd name="T13" fmla="*/ 61 h 135"/>
                <a:gd name="T14" fmla="*/ 216 w 281"/>
                <a:gd name="T15" fmla="*/ 67 h 135"/>
                <a:gd name="T16" fmla="*/ 240 w 281"/>
                <a:gd name="T17" fmla="*/ 68 h 135"/>
                <a:gd name="T18" fmla="*/ 265 w 281"/>
                <a:gd name="T19" fmla="*/ 63 h 135"/>
                <a:gd name="T20" fmla="*/ 278 w 281"/>
                <a:gd name="T21" fmla="*/ 54 h 135"/>
                <a:gd name="T22" fmla="*/ 281 w 281"/>
                <a:gd name="T23" fmla="*/ 42 h 135"/>
                <a:gd name="T24" fmla="*/ 272 w 281"/>
                <a:gd name="T25" fmla="*/ 31 h 135"/>
                <a:gd name="T26" fmla="*/ 263 w 281"/>
                <a:gd name="T27" fmla="*/ 24 h 135"/>
                <a:gd name="T28" fmla="*/ 251 w 281"/>
                <a:gd name="T29" fmla="*/ 19 h 135"/>
                <a:gd name="T30" fmla="*/ 236 w 281"/>
                <a:gd name="T31" fmla="*/ 13 h 135"/>
                <a:gd name="T32" fmla="*/ 220 w 281"/>
                <a:gd name="T33" fmla="*/ 9 h 135"/>
                <a:gd name="T34" fmla="*/ 200 w 281"/>
                <a:gd name="T35" fmla="*/ 6 h 135"/>
                <a:gd name="T36" fmla="*/ 178 w 281"/>
                <a:gd name="T37" fmla="*/ 2 h 135"/>
                <a:gd name="T38" fmla="*/ 157 w 281"/>
                <a:gd name="T39" fmla="*/ 1 h 135"/>
                <a:gd name="T40" fmla="*/ 133 w 281"/>
                <a:gd name="T41" fmla="*/ 0 h 135"/>
                <a:gd name="T42" fmla="*/ 117 w 281"/>
                <a:gd name="T43" fmla="*/ 0 h 135"/>
                <a:gd name="T44" fmla="*/ 99 w 281"/>
                <a:gd name="T45" fmla="*/ 1 h 135"/>
                <a:gd name="T46" fmla="*/ 81 w 281"/>
                <a:gd name="T47" fmla="*/ 2 h 135"/>
                <a:gd name="T48" fmla="*/ 61 w 281"/>
                <a:gd name="T49" fmla="*/ 3 h 135"/>
                <a:gd name="T50" fmla="*/ 43 w 281"/>
                <a:gd name="T51" fmla="*/ 5 h 135"/>
                <a:gd name="T52" fmla="*/ 27 w 281"/>
                <a:gd name="T53" fmla="*/ 6 h 135"/>
                <a:gd name="T54" fmla="*/ 13 w 281"/>
                <a:gd name="T55" fmla="*/ 8 h 135"/>
                <a:gd name="T56" fmla="*/ 0 w 281"/>
                <a:gd name="T57" fmla="*/ 9 h 135"/>
                <a:gd name="T58" fmla="*/ 23 w 281"/>
                <a:gd name="T59" fmla="*/ 9 h 135"/>
                <a:gd name="T60" fmla="*/ 49 w 281"/>
                <a:gd name="T61" fmla="*/ 8 h 135"/>
                <a:gd name="T62" fmla="*/ 74 w 281"/>
                <a:gd name="T63" fmla="*/ 8 h 135"/>
                <a:gd name="T64" fmla="*/ 99 w 281"/>
                <a:gd name="T65" fmla="*/ 8 h 135"/>
                <a:gd name="T66" fmla="*/ 124 w 281"/>
                <a:gd name="T67" fmla="*/ 9 h 135"/>
                <a:gd name="T68" fmla="*/ 150 w 281"/>
                <a:gd name="T69" fmla="*/ 11 h 135"/>
                <a:gd name="T70" fmla="*/ 173 w 281"/>
                <a:gd name="T71" fmla="*/ 13 h 135"/>
                <a:gd name="T72" fmla="*/ 195 w 281"/>
                <a:gd name="T73" fmla="*/ 17 h 135"/>
                <a:gd name="T74" fmla="*/ 213 w 281"/>
                <a:gd name="T75" fmla="*/ 22 h 135"/>
                <a:gd name="T76" fmla="*/ 227 w 281"/>
                <a:gd name="T77" fmla="*/ 27 h 135"/>
                <a:gd name="T78" fmla="*/ 240 w 281"/>
                <a:gd name="T79" fmla="*/ 31 h 135"/>
                <a:gd name="T80" fmla="*/ 247 w 281"/>
                <a:gd name="T81" fmla="*/ 37 h 135"/>
                <a:gd name="T82" fmla="*/ 252 w 281"/>
                <a:gd name="T83" fmla="*/ 41 h 135"/>
                <a:gd name="T84" fmla="*/ 254 w 281"/>
                <a:gd name="T85" fmla="*/ 45 h 135"/>
                <a:gd name="T86" fmla="*/ 254 w 281"/>
                <a:gd name="T87" fmla="*/ 49 h 135"/>
                <a:gd name="T88" fmla="*/ 251 w 281"/>
                <a:gd name="T89" fmla="*/ 52 h 135"/>
                <a:gd name="T90" fmla="*/ 247 w 281"/>
                <a:gd name="T91" fmla="*/ 55 h 135"/>
                <a:gd name="T92" fmla="*/ 243 w 281"/>
                <a:gd name="T93" fmla="*/ 55 h 135"/>
                <a:gd name="T94" fmla="*/ 240 w 281"/>
                <a:gd name="T95" fmla="*/ 55 h 135"/>
                <a:gd name="T96" fmla="*/ 236 w 281"/>
                <a:gd name="T97" fmla="*/ 55 h 135"/>
                <a:gd name="T98" fmla="*/ 240 w 281"/>
                <a:gd name="T99" fmla="*/ 54 h 135"/>
                <a:gd name="T100" fmla="*/ 242 w 281"/>
                <a:gd name="T101" fmla="*/ 52 h 135"/>
                <a:gd name="T102" fmla="*/ 240 w 281"/>
                <a:gd name="T103" fmla="*/ 49 h 135"/>
                <a:gd name="T104" fmla="*/ 238 w 281"/>
                <a:gd name="T105" fmla="*/ 47 h 13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1" h="135">
                  <a:moveTo>
                    <a:pt x="238" y="93"/>
                  </a:moveTo>
                  <a:lnTo>
                    <a:pt x="229" y="87"/>
                  </a:lnTo>
                  <a:lnTo>
                    <a:pt x="220" y="84"/>
                  </a:lnTo>
                  <a:lnTo>
                    <a:pt x="211" y="86"/>
                  </a:lnTo>
                  <a:lnTo>
                    <a:pt x="202" y="93"/>
                  </a:lnTo>
                  <a:lnTo>
                    <a:pt x="198" y="107"/>
                  </a:lnTo>
                  <a:lnTo>
                    <a:pt x="202" y="121"/>
                  </a:lnTo>
                  <a:lnTo>
                    <a:pt x="216" y="134"/>
                  </a:lnTo>
                  <a:lnTo>
                    <a:pt x="240" y="135"/>
                  </a:lnTo>
                  <a:lnTo>
                    <a:pt x="265" y="126"/>
                  </a:lnTo>
                  <a:lnTo>
                    <a:pt x="278" y="107"/>
                  </a:lnTo>
                  <a:lnTo>
                    <a:pt x="281" y="84"/>
                  </a:lnTo>
                  <a:lnTo>
                    <a:pt x="272" y="61"/>
                  </a:lnTo>
                  <a:lnTo>
                    <a:pt x="263" y="48"/>
                  </a:lnTo>
                  <a:lnTo>
                    <a:pt x="251" y="37"/>
                  </a:lnTo>
                  <a:lnTo>
                    <a:pt x="236" y="26"/>
                  </a:lnTo>
                  <a:lnTo>
                    <a:pt x="220" y="18"/>
                  </a:lnTo>
                  <a:lnTo>
                    <a:pt x="200" y="11"/>
                  </a:lnTo>
                  <a:lnTo>
                    <a:pt x="178" y="4"/>
                  </a:lnTo>
                  <a:lnTo>
                    <a:pt x="157" y="1"/>
                  </a:lnTo>
                  <a:lnTo>
                    <a:pt x="133" y="0"/>
                  </a:lnTo>
                  <a:lnTo>
                    <a:pt x="117" y="0"/>
                  </a:lnTo>
                  <a:lnTo>
                    <a:pt x="99" y="1"/>
                  </a:lnTo>
                  <a:lnTo>
                    <a:pt x="81" y="3"/>
                  </a:lnTo>
                  <a:lnTo>
                    <a:pt x="61" y="6"/>
                  </a:lnTo>
                  <a:lnTo>
                    <a:pt x="43" y="9"/>
                  </a:lnTo>
                  <a:lnTo>
                    <a:pt x="27" y="12"/>
                  </a:lnTo>
                  <a:lnTo>
                    <a:pt x="13" y="15"/>
                  </a:lnTo>
                  <a:lnTo>
                    <a:pt x="0" y="18"/>
                  </a:lnTo>
                  <a:lnTo>
                    <a:pt x="23" y="17"/>
                  </a:lnTo>
                  <a:lnTo>
                    <a:pt x="49" y="15"/>
                  </a:lnTo>
                  <a:lnTo>
                    <a:pt x="74" y="15"/>
                  </a:lnTo>
                  <a:lnTo>
                    <a:pt x="99" y="15"/>
                  </a:lnTo>
                  <a:lnTo>
                    <a:pt x="124" y="17"/>
                  </a:lnTo>
                  <a:lnTo>
                    <a:pt x="150" y="22"/>
                  </a:lnTo>
                  <a:lnTo>
                    <a:pt x="173" y="26"/>
                  </a:lnTo>
                  <a:lnTo>
                    <a:pt x="195" y="34"/>
                  </a:lnTo>
                  <a:lnTo>
                    <a:pt x="213" y="43"/>
                  </a:lnTo>
                  <a:lnTo>
                    <a:pt x="227" y="53"/>
                  </a:lnTo>
                  <a:lnTo>
                    <a:pt x="240" y="62"/>
                  </a:lnTo>
                  <a:lnTo>
                    <a:pt x="247" y="73"/>
                  </a:lnTo>
                  <a:lnTo>
                    <a:pt x="252" y="82"/>
                  </a:lnTo>
                  <a:lnTo>
                    <a:pt x="254" y="90"/>
                  </a:lnTo>
                  <a:lnTo>
                    <a:pt x="254" y="98"/>
                  </a:lnTo>
                  <a:lnTo>
                    <a:pt x="251" y="104"/>
                  </a:lnTo>
                  <a:lnTo>
                    <a:pt x="247" y="109"/>
                  </a:lnTo>
                  <a:lnTo>
                    <a:pt x="243" y="110"/>
                  </a:lnTo>
                  <a:lnTo>
                    <a:pt x="240" y="110"/>
                  </a:lnTo>
                  <a:lnTo>
                    <a:pt x="236" y="110"/>
                  </a:lnTo>
                  <a:lnTo>
                    <a:pt x="240" y="107"/>
                  </a:lnTo>
                  <a:lnTo>
                    <a:pt x="242" y="103"/>
                  </a:lnTo>
                  <a:lnTo>
                    <a:pt x="240" y="98"/>
                  </a:lnTo>
                  <a:lnTo>
                    <a:pt x="238" y="93"/>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04" name="Freeform 92">
              <a:extLst>
                <a:ext uri="{FF2B5EF4-FFF2-40B4-BE49-F238E27FC236}">
                  <a16:creationId xmlns:a16="http://schemas.microsoft.com/office/drawing/2014/main" xmlns="" id="{5557E928-900A-4D78-8A72-44A1832B926C}"/>
                </a:ext>
              </a:extLst>
            </p:cNvPr>
            <p:cNvSpPr>
              <a:spLocks/>
            </p:cNvSpPr>
            <p:nvPr/>
          </p:nvSpPr>
          <p:spPr bwMode="auto">
            <a:xfrm>
              <a:off x="10158" y="6613"/>
              <a:ext cx="221" cy="219"/>
            </a:xfrm>
            <a:custGeom>
              <a:avLst/>
              <a:gdLst>
                <a:gd name="T0" fmla="*/ 220 w 220"/>
                <a:gd name="T1" fmla="*/ 9 h 436"/>
                <a:gd name="T2" fmla="*/ 160 w 220"/>
                <a:gd name="T3" fmla="*/ 29 h 436"/>
                <a:gd name="T4" fmla="*/ 112 w 220"/>
                <a:gd name="T5" fmla="*/ 53 h 436"/>
                <a:gd name="T6" fmla="*/ 77 w 220"/>
                <a:gd name="T7" fmla="*/ 78 h 436"/>
                <a:gd name="T8" fmla="*/ 52 w 220"/>
                <a:gd name="T9" fmla="*/ 104 h 436"/>
                <a:gd name="T10" fmla="*/ 36 w 220"/>
                <a:gd name="T11" fmla="*/ 132 h 436"/>
                <a:gd name="T12" fmla="*/ 25 w 220"/>
                <a:gd name="T13" fmla="*/ 160 h 436"/>
                <a:gd name="T14" fmla="*/ 22 w 220"/>
                <a:gd name="T15" fmla="*/ 189 h 436"/>
                <a:gd name="T16" fmla="*/ 20 w 220"/>
                <a:gd name="T17" fmla="*/ 218 h 436"/>
                <a:gd name="T18" fmla="*/ 2 w 220"/>
                <a:gd name="T19" fmla="*/ 218 h 436"/>
                <a:gd name="T20" fmla="*/ 0 w 220"/>
                <a:gd name="T21" fmla="*/ 189 h 436"/>
                <a:gd name="T22" fmla="*/ 5 w 220"/>
                <a:gd name="T23" fmla="*/ 158 h 436"/>
                <a:gd name="T24" fmla="*/ 16 w 220"/>
                <a:gd name="T25" fmla="*/ 128 h 436"/>
                <a:gd name="T26" fmla="*/ 34 w 220"/>
                <a:gd name="T27" fmla="*/ 100 h 436"/>
                <a:gd name="T28" fmla="*/ 59 w 220"/>
                <a:gd name="T29" fmla="*/ 73 h 436"/>
                <a:gd name="T30" fmla="*/ 95 w 220"/>
                <a:gd name="T31" fmla="*/ 48 h 436"/>
                <a:gd name="T32" fmla="*/ 140 w 220"/>
                <a:gd name="T33" fmla="*/ 25 h 436"/>
                <a:gd name="T34" fmla="*/ 195 w 220"/>
                <a:gd name="T35" fmla="*/ 7 h 436"/>
                <a:gd name="T36" fmla="*/ 202 w 220"/>
                <a:gd name="T37" fmla="*/ 5 h 436"/>
                <a:gd name="T38" fmla="*/ 207 w 220"/>
                <a:gd name="T39" fmla="*/ 4 h 436"/>
                <a:gd name="T40" fmla="*/ 214 w 220"/>
                <a:gd name="T41" fmla="*/ 2 h 436"/>
                <a:gd name="T42" fmla="*/ 220 w 220"/>
                <a:gd name="T43" fmla="*/ 0 h 436"/>
                <a:gd name="T44" fmla="*/ 220 w 220"/>
                <a:gd name="T45" fmla="*/ 9 h 4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20" h="436">
                  <a:moveTo>
                    <a:pt x="220" y="18"/>
                  </a:moveTo>
                  <a:lnTo>
                    <a:pt x="160" y="58"/>
                  </a:lnTo>
                  <a:lnTo>
                    <a:pt x="112" y="105"/>
                  </a:lnTo>
                  <a:lnTo>
                    <a:pt x="77" y="155"/>
                  </a:lnTo>
                  <a:lnTo>
                    <a:pt x="52" y="208"/>
                  </a:lnTo>
                  <a:lnTo>
                    <a:pt x="36" y="264"/>
                  </a:lnTo>
                  <a:lnTo>
                    <a:pt x="25" y="320"/>
                  </a:lnTo>
                  <a:lnTo>
                    <a:pt x="22" y="378"/>
                  </a:lnTo>
                  <a:lnTo>
                    <a:pt x="20" y="436"/>
                  </a:lnTo>
                  <a:lnTo>
                    <a:pt x="2" y="436"/>
                  </a:lnTo>
                  <a:lnTo>
                    <a:pt x="0" y="377"/>
                  </a:lnTo>
                  <a:lnTo>
                    <a:pt x="5" y="316"/>
                  </a:lnTo>
                  <a:lnTo>
                    <a:pt x="16" y="256"/>
                  </a:lnTo>
                  <a:lnTo>
                    <a:pt x="34" y="199"/>
                  </a:lnTo>
                  <a:lnTo>
                    <a:pt x="59" y="146"/>
                  </a:lnTo>
                  <a:lnTo>
                    <a:pt x="95" y="96"/>
                  </a:lnTo>
                  <a:lnTo>
                    <a:pt x="140" y="50"/>
                  </a:lnTo>
                  <a:lnTo>
                    <a:pt x="195" y="13"/>
                  </a:lnTo>
                  <a:lnTo>
                    <a:pt x="202" y="10"/>
                  </a:lnTo>
                  <a:lnTo>
                    <a:pt x="207" y="7"/>
                  </a:lnTo>
                  <a:lnTo>
                    <a:pt x="214" y="4"/>
                  </a:lnTo>
                  <a:lnTo>
                    <a:pt x="220" y="0"/>
                  </a:lnTo>
                  <a:lnTo>
                    <a:pt x="220" y="18"/>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05" name="Freeform 93">
              <a:extLst>
                <a:ext uri="{FF2B5EF4-FFF2-40B4-BE49-F238E27FC236}">
                  <a16:creationId xmlns:a16="http://schemas.microsoft.com/office/drawing/2014/main" xmlns="" id="{64CBC734-44FC-40DA-ABA2-972F06E5E34A}"/>
                </a:ext>
              </a:extLst>
            </p:cNvPr>
            <p:cNvSpPr>
              <a:spLocks/>
            </p:cNvSpPr>
            <p:nvPr/>
          </p:nvSpPr>
          <p:spPr bwMode="auto">
            <a:xfrm>
              <a:off x="10353" y="5777"/>
              <a:ext cx="257" cy="941"/>
            </a:xfrm>
            <a:custGeom>
              <a:avLst/>
              <a:gdLst>
                <a:gd name="T0" fmla="*/ 27 w 258"/>
                <a:gd name="T1" fmla="*/ 845 h 1876"/>
                <a:gd name="T2" fmla="*/ 38 w 258"/>
                <a:gd name="T3" fmla="*/ 841 h 1876"/>
                <a:gd name="T4" fmla="*/ 48 w 258"/>
                <a:gd name="T5" fmla="*/ 839 h 1876"/>
                <a:gd name="T6" fmla="*/ 59 w 258"/>
                <a:gd name="T7" fmla="*/ 836 h 1876"/>
                <a:gd name="T8" fmla="*/ 70 w 258"/>
                <a:gd name="T9" fmla="*/ 834 h 1876"/>
                <a:gd name="T10" fmla="*/ 81 w 258"/>
                <a:gd name="T11" fmla="*/ 831 h 1876"/>
                <a:gd name="T12" fmla="*/ 93 w 258"/>
                <a:gd name="T13" fmla="*/ 828 h 1876"/>
                <a:gd name="T14" fmla="*/ 106 w 258"/>
                <a:gd name="T15" fmla="*/ 826 h 1876"/>
                <a:gd name="T16" fmla="*/ 119 w 258"/>
                <a:gd name="T17" fmla="*/ 824 h 1876"/>
                <a:gd name="T18" fmla="*/ 119 w 258"/>
                <a:gd name="T19" fmla="*/ 896 h 1876"/>
                <a:gd name="T20" fmla="*/ 20 w 258"/>
                <a:gd name="T21" fmla="*/ 923 h 1876"/>
                <a:gd name="T22" fmla="*/ 20 w 258"/>
                <a:gd name="T23" fmla="*/ 693 h 1876"/>
                <a:gd name="T24" fmla="*/ 74 w 258"/>
                <a:gd name="T25" fmla="*/ 681 h 1876"/>
                <a:gd name="T26" fmla="*/ 119 w 258"/>
                <a:gd name="T27" fmla="*/ 666 h 1876"/>
                <a:gd name="T28" fmla="*/ 157 w 258"/>
                <a:gd name="T29" fmla="*/ 649 h 1876"/>
                <a:gd name="T30" fmla="*/ 187 w 258"/>
                <a:gd name="T31" fmla="*/ 631 h 1876"/>
                <a:gd name="T32" fmla="*/ 212 w 258"/>
                <a:gd name="T33" fmla="*/ 611 h 1876"/>
                <a:gd name="T34" fmla="*/ 232 w 258"/>
                <a:gd name="T35" fmla="*/ 591 h 1876"/>
                <a:gd name="T36" fmla="*/ 245 w 258"/>
                <a:gd name="T37" fmla="*/ 571 h 1876"/>
                <a:gd name="T38" fmla="*/ 254 w 258"/>
                <a:gd name="T39" fmla="*/ 550 h 1876"/>
                <a:gd name="T40" fmla="*/ 258 w 258"/>
                <a:gd name="T41" fmla="*/ 528 h 1876"/>
                <a:gd name="T42" fmla="*/ 258 w 258"/>
                <a:gd name="T43" fmla="*/ 507 h 1876"/>
                <a:gd name="T44" fmla="*/ 252 w 258"/>
                <a:gd name="T45" fmla="*/ 488 h 1876"/>
                <a:gd name="T46" fmla="*/ 245 w 258"/>
                <a:gd name="T47" fmla="*/ 469 h 1876"/>
                <a:gd name="T48" fmla="*/ 236 w 258"/>
                <a:gd name="T49" fmla="*/ 451 h 1876"/>
                <a:gd name="T50" fmla="*/ 223 w 258"/>
                <a:gd name="T51" fmla="*/ 436 h 1876"/>
                <a:gd name="T52" fmla="*/ 209 w 258"/>
                <a:gd name="T53" fmla="*/ 422 h 1876"/>
                <a:gd name="T54" fmla="*/ 193 w 258"/>
                <a:gd name="T55" fmla="*/ 411 h 1876"/>
                <a:gd name="T56" fmla="*/ 193 w 258"/>
                <a:gd name="T57" fmla="*/ 0 h 1876"/>
                <a:gd name="T58" fmla="*/ 171 w 258"/>
                <a:gd name="T59" fmla="*/ 0 h 1876"/>
                <a:gd name="T60" fmla="*/ 171 w 258"/>
                <a:gd name="T61" fmla="*/ 411 h 1876"/>
                <a:gd name="T62" fmla="*/ 196 w 258"/>
                <a:gd name="T63" fmla="*/ 433 h 1876"/>
                <a:gd name="T64" fmla="*/ 216 w 258"/>
                <a:gd name="T65" fmla="*/ 457 h 1876"/>
                <a:gd name="T66" fmla="*/ 229 w 258"/>
                <a:gd name="T67" fmla="*/ 479 h 1876"/>
                <a:gd name="T68" fmla="*/ 236 w 258"/>
                <a:gd name="T69" fmla="*/ 502 h 1876"/>
                <a:gd name="T70" fmla="*/ 238 w 258"/>
                <a:gd name="T71" fmla="*/ 525 h 1876"/>
                <a:gd name="T72" fmla="*/ 234 w 258"/>
                <a:gd name="T73" fmla="*/ 546 h 1876"/>
                <a:gd name="T74" fmla="*/ 225 w 258"/>
                <a:gd name="T75" fmla="*/ 567 h 1876"/>
                <a:gd name="T76" fmla="*/ 212 w 258"/>
                <a:gd name="T77" fmla="*/ 586 h 1876"/>
                <a:gd name="T78" fmla="*/ 196 w 258"/>
                <a:gd name="T79" fmla="*/ 605 h 1876"/>
                <a:gd name="T80" fmla="*/ 176 w 258"/>
                <a:gd name="T81" fmla="*/ 622 h 1876"/>
                <a:gd name="T82" fmla="*/ 153 w 258"/>
                <a:gd name="T83" fmla="*/ 638 h 1876"/>
                <a:gd name="T84" fmla="*/ 128 w 258"/>
                <a:gd name="T85" fmla="*/ 651 h 1876"/>
                <a:gd name="T86" fmla="*/ 99 w 258"/>
                <a:gd name="T87" fmla="*/ 663 h 1876"/>
                <a:gd name="T88" fmla="*/ 66 w 258"/>
                <a:gd name="T89" fmla="*/ 673 h 1876"/>
                <a:gd name="T90" fmla="*/ 34 w 258"/>
                <a:gd name="T91" fmla="*/ 680 h 1876"/>
                <a:gd name="T92" fmla="*/ 0 w 258"/>
                <a:gd name="T93" fmla="*/ 685 h 1876"/>
                <a:gd name="T94" fmla="*/ 0 w 258"/>
                <a:gd name="T95" fmla="*/ 938 h 1876"/>
                <a:gd name="T96" fmla="*/ 137 w 258"/>
                <a:gd name="T97" fmla="*/ 899 h 1876"/>
                <a:gd name="T98" fmla="*/ 137 w 258"/>
                <a:gd name="T99" fmla="*/ 813 h 1876"/>
                <a:gd name="T100" fmla="*/ 124 w 258"/>
                <a:gd name="T101" fmla="*/ 815 h 1876"/>
                <a:gd name="T102" fmla="*/ 113 w 258"/>
                <a:gd name="T103" fmla="*/ 816 h 1876"/>
                <a:gd name="T104" fmla="*/ 101 w 258"/>
                <a:gd name="T105" fmla="*/ 818 h 1876"/>
                <a:gd name="T106" fmla="*/ 88 w 258"/>
                <a:gd name="T107" fmla="*/ 820 h 1876"/>
                <a:gd name="T108" fmla="*/ 75 w 258"/>
                <a:gd name="T109" fmla="*/ 824 h 1876"/>
                <a:gd name="T110" fmla="*/ 61 w 258"/>
                <a:gd name="T111" fmla="*/ 827 h 1876"/>
                <a:gd name="T112" fmla="*/ 45 w 258"/>
                <a:gd name="T113" fmla="*/ 831 h 1876"/>
                <a:gd name="T114" fmla="*/ 27 w 258"/>
                <a:gd name="T115" fmla="*/ 836 h 1876"/>
                <a:gd name="T116" fmla="*/ 27 w 258"/>
                <a:gd name="T117" fmla="*/ 845 h 187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58" h="1876">
                  <a:moveTo>
                    <a:pt x="27" y="1689"/>
                  </a:moveTo>
                  <a:lnTo>
                    <a:pt x="38" y="1682"/>
                  </a:lnTo>
                  <a:lnTo>
                    <a:pt x="48" y="1678"/>
                  </a:lnTo>
                  <a:lnTo>
                    <a:pt x="59" y="1671"/>
                  </a:lnTo>
                  <a:lnTo>
                    <a:pt x="70" y="1667"/>
                  </a:lnTo>
                  <a:lnTo>
                    <a:pt x="81" y="1661"/>
                  </a:lnTo>
                  <a:lnTo>
                    <a:pt x="93" y="1656"/>
                  </a:lnTo>
                  <a:lnTo>
                    <a:pt x="106" y="1651"/>
                  </a:lnTo>
                  <a:lnTo>
                    <a:pt x="119" y="1647"/>
                  </a:lnTo>
                  <a:lnTo>
                    <a:pt x="119" y="1792"/>
                  </a:lnTo>
                  <a:lnTo>
                    <a:pt x="20" y="1846"/>
                  </a:lnTo>
                  <a:lnTo>
                    <a:pt x="20" y="1386"/>
                  </a:lnTo>
                  <a:lnTo>
                    <a:pt x="74" y="1361"/>
                  </a:lnTo>
                  <a:lnTo>
                    <a:pt x="119" y="1331"/>
                  </a:lnTo>
                  <a:lnTo>
                    <a:pt x="157" y="1298"/>
                  </a:lnTo>
                  <a:lnTo>
                    <a:pt x="187" y="1261"/>
                  </a:lnTo>
                  <a:lnTo>
                    <a:pt x="212" y="1222"/>
                  </a:lnTo>
                  <a:lnTo>
                    <a:pt x="232" y="1181"/>
                  </a:lnTo>
                  <a:lnTo>
                    <a:pt x="245" y="1141"/>
                  </a:lnTo>
                  <a:lnTo>
                    <a:pt x="254" y="1099"/>
                  </a:lnTo>
                  <a:lnTo>
                    <a:pt x="258" y="1056"/>
                  </a:lnTo>
                  <a:lnTo>
                    <a:pt x="258" y="1014"/>
                  </a:lnTo>
                  <a:lnTo>
                    <a:pt x="252" y="975"/>
                  </a:lnTo>
                  <a:lnTo>
                    <a:pt x="245" y="938"/>
                  </a:lnTo>
                  <a:lnTo>
                    <a:pt x="236" y="902"/>
                  </a:lnTo>
                  <a:lnTo>
                    <a:pt x="223" y="871"/>
                  </a:lnTo>
                  <a:lnTo>
                    <a:pt x="209" y="844"/>
                  </a:lnTo>
                  <a:lnTo>
                    <a:pt x="193" y="821"/>
                  </a:lnTo>
                  <a:lnTo>
                    <a:pt x="193" y="0"/>
                  </a:lnTo>
                  <a:lnTo>
                    <a:pt x="171" y="0"/>
                  </a:lnTo>
                  <a:lnTo>
                    <a:pt x="171" y="821"/>
                  </a:lnTo>
                  <a:lnTo>
                    <a:pt x="196" y="866"/>
                  </a:lnTo>
                  <a:lnTo>
                    <a:pt x="216" y="913"/>
                  </a:lnTo>
                  <a:lnTo>
                    <a:pt x="229" y="958"/>
                  </a:lnTo>
                  <a:lnTo>
                    <a:pt x="236" y="1003"/>
                  </a:lnTo>
                  <a:lnTo>
                    <a:pt x="238" y="1049"/>
                  </a:lnTo>
                  <a:lnTo>
                    <a:pt x="234" y="1092"/>
                  </a:lnTo>
                  <a:lnTo>
                    <a:pt x="225" y="1133"/>
                  </a:lnTo>
                  <a:lnTo>
                    <a:pt x="212" y="1172"/>
                  </a:lnTo>
                  <a:lnTo>
                    <a:pt x="196" y="1209"/>
                  </a:lnTo>
                  <a:lnTo>
                    <a:pt x="176" y="1244"/>
                  </a:lnTo>
                  <a:lnTo>
                    <a:pt x="153" y="1275"/>
                  </a:lnTo>
                  <a:lnTo>
                    <a:pt x="128" y="1302"/>
                  </a:lnTo>
                  <a:lnTo>
                    <a:pt x="99" y="1325"/>
                  </a:lnTo>
                  <a:lnTo>
                    <a:pt x="66" y="1345"/>
                  </a:lnTo>
                  <a:lnTo>
                    <a:pt x="34" y="1359"/>
                  </a:lnTo>
                  <a:lnTo>
                    <a:pt x="0" y="1369"/>
                  </a:lnTo>
                  <a:lnTo>
                    <a:pt x="0" y="1876"/>
                  </a:lnTo>
                  <a:lnTo>
                    <a:pt x="137" y="1798"/>
                  </a:lnTo>
                  <a:lnTo>
                    <a:pt x="137" y="1626"/>
                  </a:lnTo>
                  <a:lnTo>
                    <a:pt x="124" y="1629"/>
                  </a:lnTo>
                  <a:lnTo>
                    <a:pt x="113" y="1632"/>
                  </a:lnTo>
                  <a:lnTo>
                    <a:pt x="101" y="1636"/>
                  </a:lnTo>
                  <a:lnTo>
                    <a:pt x="88" y="1640"/>
                  </a:lnTo>
                  <a:lnTo>
                    <a:pt x="75" y="1647"/>
                  </a:lnTo>
                  <a:lnTo>
                    <a:pt x="61" y="1653"/>
                  </a:lnTo>
                  <a:lnTo>
                    <a:pt x="45" y="1662"/>
                  </a:lnTo>
                  <a:lnTo>
                    <a:pt x="27" y="1671"/>
                  </a:lnTo>
                  <a:lnTo>
                    <a:pt x="27" y="1689"/>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06" name="Freeform 94">
              <a:extLst>
                <a:ext uri="{FF2B5EF4-FFF2-40B4-BE49-F238E27FC236}">
                  <a16:creationId xmlns:a16="http://schemas.microsoft.com/office/drawing/2014/main" xmlns="" id="{6C76EEF3-25DC-4524-997E-953ADE7DEF6F}"/>
                </a:ext>
              </a:extLst>
            </p:cNvPr>
            <p:cNvSpPr>
              <a:spLocks/>
            </p:cNvSpPr>
            <p:nvPr/>
          </p:nvSpPr>
          <p:spPr bwMode="auto">
            <a:xfrm>
              <a:off x="10281" y="5777"/>
              <a:ext cx="119" cy="546"/>
            </a:xfrm>
            <a:custGeom>
              <a:avLst/>
              <a:gdLst>
                <a:gd name="T0" fmla="*/ 0 w 118"/>
                <a:gd name="T1" fmla="*/ 411 h 1086"/>
                <a:gd name="T2" fmla="*/ 0 w 118"/>
                <a:gd name="T3" fmla="*/ 0 h 1086"/>
                <a:gd name="T4" fmla="*/ 24 w 118"/>
                <a:gd name="T5" fmla="*/ 0 h 1086"/>
                <a:gd name="T6" fmla="*/ 24 w 118"/>
                <a:gd name="T7" fmla="*/ 411 h 1086"/>
                <a:gd name="T8" fmla="*/ 38 w 118"/>
                <a:gd name="T9" fmla="*/ 420 h 1086"/>
                <a:gd name="T10" fmla="*/ 55 w 118"/>
                <a:gd name="T11" fmla="*/ 431 h 1086"/>
                <a:gd name="T12" fmla="*/ 71 w 118"/>
                <a:gd name="T13" fmla="*/ 443 h 1086"/>
                <a:gd name="T14" fmla="*/ 85 w 118"/>
                <a:gd name="T15" fmla="*/ 457 h 1086"/>
                <a:gd name="T16" fmla="*/ 98 w 118"/>
                <a:gd name="T17" fmla="*/ 471 h 1086"/>
                <a:gd name="T18" fmla="*/ 109 w 118"/>
                <a:gd name="T19" fmla="*/ 485 h 1086"/>
                <a:gd name="T20" fmla="*/ 116 w 118"/>
                <a:gd name="T21" fmla="*/ 499 h 1086"/>
                <a:gd name="T22" fmla="*/ 118 w 118"/>
                <a:gd name="T23" fmla="*/ 509 h 1086"/>
                <a:gd name="T24" fmla="*/ 118 w 118"/>
                <a:gd name="T25" fmla="*/ 520 h 1086"/>
                <a:gd name="T26" fmla="*/ 118 w 118"/>
                <a:gd name="T27" fmla="*/ 531 h 1086"/>
                <a:gd name="T28" fmla="*/ 116 w 118"/>
                <a:gd name="T29" fmla="*/ 539 h 1086"/>
                <a:gd name="T30" fmla="*/ 114 w 118"/>
                <a:gd name="T31" fmla="*/ 544 h 1086"/>
                <a:gd name="T32" fmla="*/ 116 w 118"/>
                <a:gd name="T33" fmla="*/ 534 h 1086"/>
                <a:gd name="T34" fmla="*/ 114 w 118"/>
                <a:gd name="T35" fmla="*/ 521 h 1086"/>
                <a:gd name="T36" fmla="*/ 109 w 118"/>
                <a:gd name="T37" fmla="*/ 506 h 1086"/>
                <a:gd name="T38" fmla="*/ 98 w 118"/>
                <a:gd name="T39" fmla="*/ 489 h 1086"/>
                <a:gd name="T40" fmla="*/ 83 w 118"/>
                <a:gd name="T41" fmla="*/ 471 h 1086"/>
                <a:gd name="T42" fmla="*/ 62 w 118"/>
                <a:gd name="T43" fmla="*/ 452 h 1086"/>
                <a:gd name="T44" fmla="*/ 35 w 118"/>
                <a:gd name="T45" fmla="*/ 431 h 1086"/>
                <a:gd name="T46" fmla="*/ 0 w 118"/>
                <a:gd name="T47" fmla="*/ 411 h 108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8" h="1086">
                  <a:moveTo>
                    <a:pt x="0" y="821"/>
                  </a:moveTo>
                  <a:lnTo>
                    <a:pt x="0" y="0"/>
                  </a:lnTo>
                  <a:lnTo>
                    <a:pt x="24" y="0"/>
                  </a:lnTo>
                  <a:lnTo>
                    <a:pt x="24" y="821"/>
                  </a:lnTo>
                  <a:lnTo>
                    <a:pt x="38" y="838"/>
                  </a:lnTo>
                  <a:lnTo>
                    <a:pt x="55" y="860"/>
                  </a:lnTo>
                  <a:lnTo>
                    <a:pt x="71" y="885"/>
                  </a:lnTo>
                  <a:lnTo>
                    <a:pt x="85" y="913"/>
                  </a:lnTo>
                  <a:lnTo>
                    <a:pt x="98" y="941"/>
                  </a:lnTo>
                  <a:lnTo>
                    <a:pt x="109" y="969"/>
                  </a:lnTo>
                  <a:lnTo>
                    <a:pt x="116" y="996"/>
                  </a:lnTo>
                  <a:lnTo>
                    <a:pt x="118" y="1017"/>
                  </a:lnTo>
                  <a:lnTo>
                    <a:pt x="118" y="1039"/>
                  </a:lnTo>
                  <a:lnTo>
                    <a:pt x="118" y="1060"/>
                  </a:lnTo>
                  <a:lnTo>
                    <a:pt x="116" y="1077"/>
                  </a:lnTo>
                  <a:lnTo>
                    <a:pt x="114" y="1086"/>
                  </a:lnTo>
                  <a:lnTo>
                    <a:pt x="116" y="1066"/>
                  </a:lnTo>
                  <a:lnTo>
                    <a:pt x="114" y="1041"/>
                  </a:lnTo>
                  <a:lnTo>
                    <a:pt x="109" y="1011"/>
                  </a:lnTo>
                  <a:lnTo>
                    <a:pt x="98" y="977"/>
                  </a:lnTo>
                  <a:lnTo>
                    <a:pt x="83" y="941"/>
                  </a:lnTo>
                  <a:lnTo>
                    <a:pt x="62" y="902"/>
                  </a:lnTo>
                  <a:lnTo>
                    <a:pt x="35" y="861"/>
                  </a:lnTo>
                  <a:lnTo>
                    <a:pt x="0" y="821"/>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07" name="Freeform 95">
              <a:extLst>
                <a:ext uri="{FF2B5EF4-FFF2-40B4-BE49-F238E27FC236}">
                  <a16:creationId xmlns:a16="http://schemas.microsoft.com/office/drawing/2014/main" xmlns="" id="{7DBADE93-1F03-476E-A87A-49CDF3D49B87}"/>
                </a:ext>
              </a:extLst>
            </p:cNvPr>
            <p:cNvSpPr>
              <a:spLocks/>
            </p:cNvSpPr>
            <p:nvPr/>
          </p:nvSpPr>
          <p:spPr bwMode="auto">
            <a:xfrm>
              <a:off x="9914" y="5777"/>
              <a:ext cx="522" cy="1064"/>
            </a:xfrm>
            <a:custGeom>
              <a:avLst/>
              <a:gdLst>
                <a:gd name="T0" fmla="*/ 420 w 521"/>
                <a:gd name="T1" fmla="*/ 411 h 2129"/>
                <a:gd name="T2" fmla="*/ 461 w 521"/>
                <a:gd name="T3" fmla="*/ 446 h 2129"/>
                <a:gd name="T4" fmla="*/ 481 w 521"/>
                <a:gd name="T5" fmla="*/ 483 h 2129"/>
                <a:gd name="T6" fmla="*/ 481 w 521"/>
                <a:gd name="T7" fmla="*/ 535 h 2129"/>
                <a:gd name="T8" fmla="*/ 445 w 521"/>
                <a:gd name="T9" fmla="*/ 593 h 2129"/>
                <a:gd name="T10" fmla="*/ 382 w 521"/>
                <a:gd name="T11" fmla="*/ 629 h 2129"/>
                <a:gd name="T12" fmla="*/ 285 w 521"/>
                <a:gd name="T13" fmla="*/ 649 h 2129"/>
                <a:gd name="T14" fmla="*/ 158 w 521"/>
                <a:gd name="T15" fmla="*/ 638 h 2129"/>
                <a:gd name="T16" fmla="*/ 86 w 521"/>
                <a:gd name="T17" fmla="*/ 607 h 2129"/>
                <a:gd name="T18" fmla="*/ 79 w 521"/>
                <a:gd name="T19" fmla="*/ 573 h 2129"/>
                <a:gd name="T20" fmla="*/ 115 w 521"/>
                <a:gd name="T21" fmla="*/ 548 h 2129"/>
                <a:gd name="T22" fmla="*/ 173 w 521"/>
                <a:gd name="T23" fmla="*/ 539 h 2129"/>
                <a:gd name="T24" fmla="*/ 220 w 521"/>
                <a:gd name="T25" fmla="*/ 547 h 2129"/>
                <a:gd name="T26" fmla="*/ 232 w 521"/>
                <a:gd name="T27" fmla="*/ 564 h 2129"/>
                <a:gd name="T28" fmla="*/ 214 w 521"/>
                <a:gd name="T29" fmla="*/ 580 h 2129"/>
                <a:gd name="T30" fmla="*/ 207 w 521"/>
                <a:gd name="T31" fmla="*/ 595 h 2129"/>
                <a:gd name="T32" fmla="*/ 285 w 521"/>
                <a:gd name="T33" fmla="*/ 600 h 2129"/>
                <a:gd name="T34" fmla="*/ 353 w 521"/>
                <a:gd name="T35" fmla="*/ 579 h 2129"/>
                <a:gd name="T36" fmla="*/ 351 w 521"/>
                <a:gd name="T37" fmla="*/ 535 h 2129"/>
                <a:gd name="T38" fmla="*/ 286 w 521"/>
                <a:gd name="T39" fmla="*/ 514 h 2129"/>
                <a:gd name="T40" fmla="*/ 211 w 521"/>
                <a:gd name="T41" fmla="*/ 509 h 2129"/>
                <a:gd name="T42" fmla="*/ 236 w 521"/>
                <a:gd name="T43" fmla="*/ 497 h 2129"/>
                <a:gd name="T44" fmla="*/ 247 w 521"/>
                <a:gd name="T45" fmla="*/ 475 h 2129"/>
                <a:gd name="T46" fmla="*/ 229 w 521"/>
                <a:gd name="T47" fmla="*/ 457 h 2129"/>
                <a:gd name="T48" fmla="*/ 194 w 521"/>
                <a:gd name="T49" fmla="*/ 448 h 2129"/>
                <a:gd name="T50" fmla="*/ 189 w 521"/>
                <a:gd name="T51" fmla="*/ 457 h 2129"/>
                <a:gd name="T52" fmla="*/ 225 w 521"/>
                <a:gd name="T53" fmla="*/ 467 h 2129"/>
                <a:gd name="T54" fmla="*/ 216 w 521"/>
                <a:gd name="T55" fmla="*/ 495 h 2129"/>
                <a:gd name="T56" fmla="*/ 133 w 521"/>
                <a:gd name="T57" fmla="*/ 525 h 2129"/>
                <a:gd name="T58" fmla="*/ 56 w 521"/>
                <a:gd name="T59" fmla="*/ 572 h 2129"/>
                <a:gd name="T60" fmla="*/ 63 w 521"/>
                <a:gd name="T61" fmla="*/ 610 h 2129"/>
                <a:gd name="T62" fmla="*/ 119 w 521"/>
                <a:gd name="T63" fmla="*/ 635 h 2129"/>
                <a:gd name="T64" fmla="*/ 205 w 521"/>
                <a:gd name="T65" fmla="*/ 653 h 2129"/>
                <a:gd name="T66" fmla="*/ 196 w 521"/>
                <a:gd name="T67" fmla="*/ 831 h 2129"/>
                <a:gd name="T68" fmla="*/ 157 w 521"/>
                <a:gd name="T69" fmla="*/ 845 h 2129"/>
                <a:gd name="T70" fmla="*/ 106 w 521"/>
                <a:gd name="T71" fmla="*/ 866 h 2129"/>
                <a:gd name="T72" fmla="*/ 32 w 521"/>
                <a:gd name="T73" fmla="*/ 917 h 2129"/>
                <a:gd name="T74" fmla="*/ 0 w 521"/>
                <a:gd name="T75" fmla="*/ 996 h 2129"/>
                <a:gd name="T76" fmla="*/ 29 w 521"/>
                <a:gd name="T77" fmla="*/ 1051 h 2129"/>
                <a:gd name="T78" fmla="*/ 88 w 521"/>
                <a:gd name="T79" fmla="*/ 1065 h 2129"/>
                <a:gd name="T80" fmla="*/ 158 w 521"/>
                <a:gd name="T81" fmla="*/ 1058 h 2129"/>
                <a:gd name="T82" fmla="*/ 191 w 521"/>
                <a:gd name="T83" fmla="*/ 1030 h 2129"/>
                <a:gd name="T84" fmla="*/ 157 w 521"/>
                <a:gd name="T85" fmla="*/ 1008 h 2129"/>
                <a:gd name="T86" fmla="*/ 106 w 521"/>
                <a:gd name="T87" fmla="*/ 1008 h 2129"/>
                <a:gd name="T88" fmla="*/ 84 w 521"/>
                <a:gd name="T89" fmla="*/ 963 h 2129"/>
                <a:gd name="T90" fmla="*/ 140 w 521"/>
                <a:gd name="T91" fmla="*/ 880 h 2129"/>
                <a:gd name="T92" fmla="*/ 270 w 521"/>
                <a:gd name="T93" fmla="*/ 818 h 2129"/>
                <a:gd name="T94" fmla="*/ 315 w 521"/>
                <a:gd name="T95" fmla="*/ 652 h 2129"/>
                <a:gd name="T96" fmla="*/ 353 w 521"/>
                <a:gd name="T97" fmla="*/ 645 h 2129"/>
                <a:gd name="T98" fmla="*/ 391 w 521"/>
                <a:gd name="T99" fmla="*/ 635 h 2129"/>
                <a:gd name="T100" fmla="*/ 465 w 521"/>
                <a:gd name="T101" fmla="*/ 599 h 2129"/>
                <a:gd name="T102" fmla="*/ 521 w 521"/>
                <a:gd name="T103" fmla="*/ 509 h 2129"/>
                <a:gd name="T104" fmla="*/ 490 w 521"/>
                <a:gd name="T105" fmla="*/ 430 h 212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21" h="2129">
                  <a:moveTo>
                    <a:pt x="470" y="0"/>
                  </a:moveTo>
                  <a:lnTo>
                    <a:pt x="420" y="0"/>
                  </a:lnTo>
                  <a:lnTo>
                    <a:pt x="420" y="821"/>
                  </a:lnTo>
                  <a:lnTo>
                    <a:pt x="436" y="843"/>
                  </a:lnTo>
                  <a:lnTo>
                    <a:pt x="450" y="866"/>
                  </a:lnTo>
                  <a:lnTo>
                    <a:pt x="461" y="891"/>
                  </a:lnTo>
                  <a:lnTo>
                    <a:pt x="470" y="916"/>
                  </a:lnTo>
                  <a:lnTo>
                    <a:pt x="476" y="941"/>
                  </a:lnTo>
                  <a:lnTo>
                    <a:pt x="481" y="966"/>
                  </a:lnTo>
                  <a:lnTo>
                    <a:pt x="485" y="992"/>
                  </a:lnTo>
                  <a:lnTo>
                    <a:pt x="485" y="1017"/>
                  </a:lnTo>
                  <a:lnTo>
                    <a:pt x="481" y="1069"/>
                  </a:lnTo>
                  <a:lnTo>
                    <a:pt x="474" y="1116"/>
                  </a:lnTo>
                  <a:lnTo>
                    <a:pt x="461" y="1155"/>
                  </a:lnTo>
                  <a:lnTo>
                    <a:pt x="445" y="1186"/>
                  </a:lnTo>
                  <a:lnTo>
                    <a:pt x="427" y="1213"/>
                  </a:lnTo>
                  <a:lnTo>
                    <a:pt x="405" y="1236"/>
                  </a:lnTo>
                  <a:lnTo>
                    <a:pt x="382" y="1258"/>
                  </a:lnTo>
                  <a:lnTo>
                    <a:pt x="353" y="1277"/>
                  </a:lnTo>
                  <a:lnTo>
                    <a:pt x="321" y="1291"/>
                  </a:lnTo>
                  <a:lnTo>
                    <a:pt x="285" y="1297"/>
                  </a:lnTo>
                  <a:lnTo>
                    <a:pt x="245" y="1297"/>
                  </a:lnTo>
                  <a:lnTo>
                    <a:pt x="200" y="1289"/>
                  </a:lnTo>
                  <a:lnTo>
                    <a:pt x="158" y="1275"/>
                  </a:lnTo>
                  <a:lnTo>
                    <a:pt x="126" y="1256"/>
                  </a:lnTo>
                  <a:lnTo>
                    <a:pt x="103" y="1236"/>
                  </a:lnTo>
                  <a:lnTo>
                    <a:pt x="86" y="1213"/>
                  </a:lnTo>
                  <a:lnTo>
                    <a:pt x="77" y="1189"/>
                  </a:lnTo>
                  <a:lnTo>
                    <a:pt x="75" y="1167"/>
                  </a:lnTo>
                  <a:lnTo>
                    <a:pt x="79" y="1145"/>
                  </a:lnTo>
                  <a:lnTo>
                    <a:pt x="86" y="1125"/>
                  </a:lnTo>
                  <a:lnTo>
                    <a:pt x="99" y="1108"/>
                  </a:lnTo>
                  <a:lnTo>
                    <a:pt x="115" y="1096"/>
                  </a:lnTo>
                  <a:lnTo>
                    <a:pt x="133" y="1086"/>
                  </a:lnTo>
                  <a:lnTo>
                    <a:pt x="153" y="1080"/>
                  </a:lnTo>
                  <a:lnTo>
                    <a:pt x="173" y="1077"/>
                  </a:lnTo>
                  <a:lnTo>
                    <a:pt x="191" y="1078"/>
                  </a:lnTo>
                  <a:lnTo>
                    <a:pt x="207" y="1085"/>
                  </a:lnTo>
                  <a:lnTo>
                    <a:pt x="220" y="1094"/>
                  </a:lnTo>
                  <a:lnTo>
                    <a:pt x="227" y="1105"/>
                  </a:lnTo>
                  <a:lnTo>
                    <a:pt x="232" y="1117"/>
                  </a:lnTo>
                  <a:lnTo>
                    <a:pt x="232" y="1128"/>
                  </a:lnTo>
                  <a:lnTo>
                    <a:pt x="229" y="1139"/>
                  </a:lnTo>
                  <a:lnTo>
                    <a:pt x="223" y="1149"/>
                  </a:lnTo>
                  <a:lnTo>
                    <a:pt x="214" y="1160"/>
                  </a:lnTo>
                  <a:lnTo>
                    <a:pt x="203" y="1170"/>
                  </a:lnTo>
                  <a:lnTo>
                    <a:pt x="191" y="1180"/>
                  </a:lnTo>
                  <a:lnTo>
                    <a:pt x="207" y="1189"/>
                  </a:lnTo>
                  <a:lnTo>
                    <a:pt x="229" y="1195"/>
                  </a:lnTo>
                  <a:lnTo>
                    <a:pt x="256" y="1199"/>
                  </a:lnTo>
                  <a:lnTo>
                    <a:pt x="285" y="1199"/>
                  </a:lnTo>
                  <a:lnTo>
                    <a:pt x="312" y="1191"/>
                  </a:lnTo>
                  <a:lnTo>
                    <a:pt x="337" y="1178"/>
                  </a:lnTo>
                  <a:lnTo>
                    <a:pt x="353" y="1158"/>
                  </a:lnTo>
                  <a:lnTo>
                    <a:pt x="362" y="1128"/>
                  </a:lnTo>
                  <a:lnTo>
                    <a:pt x="360" y="1096"/>
                  </a:lnTo>
                  <a:lnTo>
                    <a:pt x="351" y="1069"/>
                  </a:lnTo>
                  <a:lnTo>
                    <a:pt x="333" y="1050"/>
                  </a:lnTo>
                  <a:lnTo>
                    <a:pt x="312" y="1036"/>
                  </a:lnTo>
                  <a:lnTo>
                    <a:pt x="286" y="1027"/>
                  </a:lnTo>
                  <a:lnTo>
                    <a:pt x="261" y="1022"/>
                  </a:lnTo>
                  <a:lnTo>
                    <a:pt x="234" y="1019"/>
                  </a:lnTo>
                  <a:lnTo>
                    <a:pt x="211" y="1017"/>
                  </a:lnTo>
                  <a:lnTo>
                    <a:pt x="218" y="1011"/>
                  </a:lnTo>
                  <a:lnTo>
                    <a:pt x="227" y="1003"/>
                  </a:lnTo>
                  <a:lnTo>
                    <a:pt x="236" y="994"/>
                  </a:lnTo>
                  <a:lnTo>
                    <a:pt x="243" y="977"/>
                  </a:lnTo>
                  <a:lnTo>
                    <a:pt x="247" y="963"/>
                  </a:lnTo>
                  <a:lnTo>
                    <a:pt x="247" y="949"/>
                  </a:lnTo>
                  <a:lnTo>
                    <a:pt x="243" y="936"/>
                  </a:lnTo>
                  <a:lnTo>
                    <a:pt x="238" y="924"/>
                  </a:lnTo>
                  <a:lnTo>
                    <a:pt x="229" y="914"/>
                  </a:lnTo>
                  <a:lnTo>
                    <a:pt x="220" y="905"/>
                  </a:lnTo>
                  <a:lnTo>
                    <a:pt x="207" y="899"/>
                  </a:lnTo>
                  <a:lnTo>
                    <a:pt x="194" y="896"/>
                  </a:lnTo>
                  <a:lnTo>
                    <a:pt x="178" y="897"/>
                  </a:lnTo>
                  <a:lnTo>
                    <a:pt x="180" y="904"/>
                  </a:lnTo>
                  <a:lnTo>
                    <a:pt x="189" y="913"/>
                  </a:lnTo>
                  <a:lnTo>
                    <a:pt x="202" y="916"/>
                  </a:lnTo>
                  <a:lnTo>
                    <a:pt x="214" y="921"/>
                  </a:lnTo>
                  <a:lnTo>
                    <a:pt x="225" y="933"/>
                  </a:lnTo>
                  <a:lnTo>
                    <a:pt x="230" y="952"/>
                  </a:lnTo>
                  <a:lnTo>
                    <a:pt x="227" y="975"/>
                  </a:lnTo>
                  <a:lnTo>
                    <a:pt x="216" y="989"/>
                  </a:lnTo>
                  <a:lnTo>
                    <a:pt x="194" y="1007"/>
                  </a:lnTo>
                  <a:lnTo>
                    <a:pt x="166" y="1027"/>
                  </a:lnTo>
                  <a:lnTo>
                    <a:pt x="133" y="1050"/>
                  </a:lnTo>
                  <a:lnTo>
                    <a:pt x="103" y="1078"/>
                  </a:lnTo>
                  <a:lnTo>
                    <a:pt x="75" y="1110"/>
                  </a:lnTo>
                  <a:lnTo>
                    <a:pt x="56" y="1144"/>
                  </a:lnTo>
                  <a:lnTo>
                    <a:pt x="50" y="1183"/>
                  </a:lnTo>
                  <a:lnTo>
                    <a:pt x="54" y="1200"/>
                  </a:lnTo>
                  <a:lnTo>
                    <a:pt x="63" y="1219"/>
                  </a:lnTo>
                  <a:lnTo>
                    <a:pt x="77" y="1238"/>
                  </a:lnTo>
                  <a:lnTo>
                    <a:pt x="95" y="1255"/>
                  </a:lnTo>
                  <a:lnTo>
                    <a:pt x="119" y="1270"/>
                  </a:lnTo>
                  <a:lnTo>
                    <a:pt x="144" y="1284"/>
                  </a:lnTo>
                  <a:lnTo>
                    <a:pt x="175" y="1297"/>
                  </a:lnTo>
                  <a:lnTo>
                    <a:pt x="205" y="1305"/>
                  </a:lnTo>
                  <a:lnTo>
                    <a:pt x="205" y="1653"/>
                  </a:lnTo>
                  <a:lnTo>
                    <a:pt x="207" y="1653"/>
                  </a:lnTo>
                  <a:lnTo>
                    <a:pt x="196" y="1661"/>
                  </a:lnTo>
                  <a:lnTo>
                    <a:pt x="184" y="1668"/>
                  </a:lnTo>
                  <a:lnTo>
                    <a:pt x="169" y="1679"/>
                  </a:lnTo>
                  <a:lnTo>
                    <a:pt x="157" y="1690"/>
                  </a:lnTo>
                  <a:lnTo>
                    <a:pt x="140" y="1703"/>
                  </a:lnTo>
                  <a:lnTo>
                    <a:pt x="124" y="1715"/>
                  </a:lnTo>
                  <a:lnTo>
                    <a:pt x="106" y="1731"/>
                  </a:lnTo>
                  <a:lnTo>
                    <a:pt x="88" y="1748"/>
                  </a:lnTo>
                  <a:lnTo>
                    <a:pt x="56" y="1787"/>
                  </a:lnTo>
                  <a:lnTo>
                    <a:pt x="32" y="1834"/>
                  </a:lnTo>
                  <a:lnTo>
                    <a:pt x="14" y="1887"/>
                  </a:lnTo>
                  <a:lnTo>
                    <a:pt x="3" y="1940"/>
                  </a:lnTo>
                  <a:lnTo>
                    <a:pt x="0" y="1991"/>
                  </a:lnTo>
                  <a:lnTo>
                    <a:pt x="2" y="2038"/>
                  </a:lnTo>
                  <a:lnTo>
                    <a:pt x="12" y="2076"/>
                  </a:lnTo>
                  <a:lnTo>
                    <a:pt x="29" y="2102"/>
                  </a:lnTo>
                  <a:lnTo>
                    <a:pt x="45" y="2115"/>
                  </a:lnTo>
                  <a:lnTo>
                    <a:pt x="66" y="2123"/>
                  </a:lnTo>
                  <a:lnTo>
                    <a:pt x="88" y="2129"/>
                  </a:lnTo>
                  <a:lnTo>
                    <a:pt x="113" y="2129"/>
                  </a:lnTo>
                  <a:lnTo>
                    <a:pt x="137" y="2126"/>
                  </a:lnTo>
                  <a:lnTo>
                    <a:pt x="158" y="2116"/>
                  </a:lnTo>
                  <a:lnTo>
                    <a:pt x="176" y="2102"/>
                  </a:lnTo>
                  <a:lnTo>
                    <a:pt x="187" y="2082"/>
                  </a:lnTo>
                  <a:lnTo>
                    <a:pt x="191" y="2060"/>
                  </a:lnTo>
                  <a:lnTo>
                    <a:pt x="185" y="2041"/>
                  </a:lnTo>
                  <a:lnTo>
                    <a:pt x="173" y="2026"/>
                  </a:lnTo>
                  <a:lnTo>
                    <a:pt x="157" y="2015"/>
                  </a:lnTo>
                  <a:lnTo>
                    <a:pt x="139" y="2010"/>
                  </a:lnTo>
                  <a:lnTo>
                    <a:pt x="121" y="2009"/>
                  </a:lnTo>
                  <a:lnTo>
                    <a:pt x="106" y="2015"/>
                  </a:lnTo>
                  <a:lnTo>
                    <a:pt x="97" y="2027"/>
                  </a:lnTo>
                  <a:lnTo>
                    <a:pt x="84" y="1981"/>
                  </a:lnTo>
                  <a:lnTo>
                    <a:pt x="84" y="1926"/>
                  </a:lnTo>
                  <a:lnTo>
                    <a:pt x="93" y="1870"/>
                  </a:lnTo>
                  <a:lnTo>
                    <a:pt x="113" y="1814"/>
                  </a:lnTo>
                  <a:lnTo>
                    <a:pt x="140" y="1759"/>
                  </a:lnTo>
                  <a:lnTo>
                    <a:pt x="176" y="1711"/>
                  </a:lnTo>
                  <a:lnTo>
                    <a:pt x="220" y="1668"/>
                  </a:lnTo>
                  <a:lnTo>
                    <a:pt x="270" y="1636"/>
                  </a:lnTo>
                  <a:lnTo>
                    <a:pt x="317" y="1636"/>
                  </a:lnTo>
                  <a:lnTo>
                    <a:pt x="317" y="1303"/>
                  </a:lnTo>
                  <a:lnTo>
                    <a:pt x="315" y="1303"/>
                  </a:lnTo>
                  <a:lnTo>
                    <a:pt x="328" y="1300"/>
                  </a:lnTo>
                  <a:lnTo>
                    <a:pt x="340" y="1295"/>
                  </a:lnTo>
                  <a:lnTo>
                    <a:pt x="353" y="1289"/>
                  </a:lnTo>
                  <a:lnTo>
                    <a:pt x="366" y="1283"/>
                  </a:lnTo>
                  <a:lnTo>
                    <a:pt x="378" y="1277"/>
                  </a:lnTo>
                  <a:lnTo>
                    <a:pt x="391" y="1269"/>
                  </a:lnTo>
                  <a:lnTo>
                    <a:pt x="404" y="1259"/>
                  </a:lnTo>
                  <a:lnTo>
                    <a:pt x="416" y="1250"/>
                  </a:lnTo>
                  <a:lnTo>
                    <a:pt x="465" y="1197"/>
                  </a:lnTo>
                  <a:lnTo>
                    <a:pt x="497" y="1138"/>
                  </a:lnTo>
                  <a:lnTo>
                    <a:pt x="515" y="1078"/>
                  </a:lnTo>
                  <a:lnTo>
                    <a:pt x="521" y="1017"/>
                  </a:lnTo>
                  <a:lnTo>
                    <a:pt x="517" y="960"/>
                  </a:lnTo>
                  <a:lnTo>
                    <a:pt x="506" y="907"/>
                  </a:lnTo>
                  <a:lnTo>
                    <a:pt x="490" y="860"/>
                  </a:lnTo>
                  <a:lnTo>
                    <a:pt x="470" y="821"/>
                  </a:lnTo>
                  <a:lnTo>
                    <a:pt x="470"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08" name="Freeform 96">
              <a:extLst>
                <a:ext uri="{FF2B5EF4-FFF2-40B4-BE49-F238E27FC236}">
                  <a16:creationId xmlns:a16="http://schemas.microsoft.com/office/drawing/2014/main" xmlns="" id="{B289E4B0-A323-490C-9793-2519F7A22C05}"/>
                </a:ext>
              </a:extLst>
            </p:cNvPr>
            <p:cNvSpPr>
              <a:spLocks/>
            </p:cNvSpPr>
            <p:nvPr/>
          </p:nvSpPr>
          <p:spPr bwMode="auto">
            <a:xfrm>
              <a:off x="10305" y="5777"/>
              <a:ext cx="94" cy="508"/>
            </a:xfrm>
            <a:custGeom>
              <a:avLst/>
              <a:gdLst>
                <a:gd name="T0" fmla="*/ 94 w 94"/>
                <a:gd name="T1" fmla="*/ 509 h 1017"/>
                <a:gd name="T2" fmla="*/ 92 w 94"/>
                <a:gd name="T3" fmla="*/ 498 h 1017"/>
                <a:gd name="T4" fmla="*/ 85 w 94"/>
                <a:gd name="T5" fmla="*/ 485 h 1017"/>
                <a:gd name="T6" fmla="*/ 74 w 94"/>
                <a:gd name="T7" fmla="*/ 471 h 1017"/>
                <a:gd name="T8" fmla="*/ 61 w 94"/>
                <a:gd name="T9" fmla="*/ 457 h 1017"/>
                <a:gd name="T10" fmla="*/ 47 w 94"/>
                <a:gd name="T11" fmla="*/ 443 h 1017"/>
                <a:gd name="T12" fmla="*/ 31 w 94"/>
                <a:gd name="T13" fmla="*/ 430 h 1017"/>
                <a:gd name="T14" fmla="*/ 14 w 94"/>
                <a:gd name="T15" fmla="*/ 419 h 1017"/>
                <a:gd name="T16" fmla="*/ 0 w 94"/>
                <a:gd name="T17" fmla="*/ 411 h 1017"/>
                <a:gd name="T18" fmla="*/ 0 w 94"/>
                <a:gd name="T19" fmla="*/ 0 h 1017"/>
                <a:gd name="T20" fmla="*/ 29 w 94"/>
                <a:gd name="T21" fmla="*/ 0 h 1017"/>
                <a:gd name="T22" fmla="*/ 29 w 94"/>
                <a:gd name="T23" fmla="*/ 411 h 1017"/>
                <a:gd name="T24" fmla="*/ 45 w 94"/>
                <a:gd name="T25" fmla="*/ 422 h 1017"/>
                <a:gd name="T26" fmla="*/ 59 w 94"/>
                <a:gd name="T27" fmla="*/ 433 h 1017"/>
                <a:gd name="T28" fmla="*/ 70 w 94"/>
                <a:gd name="T29" fmla="*/ 446 h 1017"/>
                <a:gd name="T30" fmla="*/ 79 w 94"/>
                <a:gd name="T31" fmla="*/ 458 h 1017"/>
                <a:gd name="T32" fmla="*/ 85 w 94"/>
                <a:gd name="T33" fmla="*/ 471 h 1017"/>
                <a:gd name="T34" fmla="*/ 90 w 94"/>
                <a:gd name="T35" fmla="*/ 483 h 1017"/>
                <a:gd name="T36" fmla="*/ 94 w 94"/>
                <a:gd name="T37" fmla="*/ 496 h 1017"/>
                <a:gd name="T38" fmla="*/ 94 w 94"/>
                <a:gd name="T39" fmla="*/ 509 h 1017"/>
                <a:gd name="T40" fmla="*/ 94 w 94"/>
                <a:gd name="T41" fmla="*/ 509 h 101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017">
                  <a:moveTo>
                    <a:pt x="94" y="1017"/>
                  </a:moveTo>
                  <a:lnTo>
                    <a:pt x="92" y="996"/>
                  </a:lnTo>
                  <a:lnTo>
                    <a:pt x="85" y="969"/>
                  </a:lnTo>
                  <a:lnTo>
                    <a:pt x="74" y="941"/>
                  </a:lnTo>
                  <a:lnTo>
                    <a:pt x="61" y="913"/>
                  </a:lnTo>
                  <a:lnTo>
                    <a:pt x="47" y="885"/>
                  </a:lnTo>
                  <a:lnTo>
                    <a:pt x="31" y="860"/>
                  </a:lnTo>
                  <a:lnTo>
                    <a:pt x="14" y="838"/>
                  </a:lnTo>
                  <a:lnTo>
                    <a:pt x="0" y="821"/>
                  </a:lnTo>
                  <a:lnTo>
                    <a:pt x="0" y="0"/>
                  </a:lnTo>
                  <a:lnTo>
                    <a:pt x="29" y="0"/>
                  </a:lnTo>
                  <a:lnTo>
                    <a:pt x="29" y="821"/>
                  </a:lnTo>
                  <a:lnTo>
                    <a:pt x="45" y="843"/>
                  </a:lnTo>
                  <a:lnTo>
                    <a:pt x="59" y="866"/>
                  </a:lnTo>
                  <a:lnTo>
                    <a:pt x="70" y="891"/>
                  </a:lnTo>
                  <a:lnTo>
                    <a:pt x="79" y="916"/>
                  </a:lnTo>
                  <a:lnTo>
                    <a:pt x="85" y="941"/>
                  </a:lnTo>
                  <a:lnTo>
                    <a:pt x="90" y="966"/>
                  </a:lnTo>
                  <a:lnTo>
                    <a:pt x="94" y="992"/>
                  </a:lnTo>
                  <a:lnTo>
                    <a:pt x="94" y="1017"/>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09" name="Freeform 97">
              <a:extLst>
                <a:ext uri="{FF2B5EF4-FFF2-40B4-BE49-F238E27FC236}">
                  <a16:creationId xmlns:a16="http://schemas.microsoft.com/office/drawing/2014/main" xmlns="" id="{5E810412-F006-4DD9-BFE5-ACFB8C45BA92}"/>
                </a:ext>
              </a:extLst>
            </p:cNvPr>
            <p:cNvSpPr>
              <a:spLocks/>
            </p:cNvSpPr>
            <p:nvPr/>
          </p:nvSpPr>
          <p:spPr bwMode="auto">
            <a:xfrm>
              <a:off x="10058" y="6294"/>
              <a:ext cx="200" cy="76"/>
            </a:xfrm>
            <a:custGeom>
              <a:avLst/>
              <a:gdLst>
                <a:gd name="T0" fmla="*/ 0 w 200"/>
                <a:gd name="T1" fmla="*/ 16 h 149"/>
                <a:gd name="T2" fmla="*/ 9 w 200"/>
                <a:gd name="T3" fmla="*/ 10 h 149"/>
                <a:gd name="T4" fmla="*/ 22 w 200"/>
                <a:gd name="T5" fmla="*/ 6 h 149"/>
                <a:gd name="T6" fmla="*/ 36 w 200"/>
                <a:gd name="T7" fmla="*/ 2 h 149"/>
                <a:gd name="T8" fmla="*/ 52 w 200"/>
                <a:gd name="T9" fmla="*/ 1 h 149"/>
                <a:gd name="T10" fmla="*/ 68 w 200"/>
                <a:gd name="T11" fmla="*/ 0 h 149"/>
                <a:gd name="T12" fmla="*/ 90 w 200"/>
                <a:gd name="T13" fmla="*/ 1 h 149"/>
                <a:gd name="T14" fmla="*/ 115 w 200"/>
                <a:gd name="T15" fmla="*/ 2 h 149"/>
                <a:gd name="T16" fmla="*/ 141 w 200"/>
                <a:gd name="T17" fmla="*/ 5 h 149"/>
                <a:gd name="T18" fmla="*/ 162 w 200"/>
                <a:gd name="T19" fmla="*/ 10 h 149"/>
                <a:gd name="T20" fmla="*/ 182 w 200"/>
                <a:gd name="T21" fmla="*/ 17 h 149"/>
                <a:gd name="T22" fmla="*/ 195 w 200"/>
                <a:gd name="T23" fmla="*/ 27 h 149"/>
                <a:gd name="T24" fmla="*/ 200 w 200"/>
                <a:gd name="T25" fmla="*/ 39 h 149"/>
                <a:gd name="T26" fmla="*/ 196 w 200"/>
                <a:gd name="T27" fmla="*/ 52 h 149"/>
                <a:gd name="T28" fmla="*/ 189 w 200"/>
                <a:gd name="T29" fmla="*/ 60 h 149"/>
                <a:gd name="T30" fmla="*/ 177 w 200"/>
                <a:gd name="T31" fmla="*/ 67 h 149"/>
                <a:gd name="T32" fmla="*/ 162 w 200"/>
                <a:gd name="T33" fmla="*/ 71 h 149"/>
                <a:gd name="T34" fmla="*/ 146 w 200"/>
                <a:gd name="T35" fmla="*/ 74 h 149"/>
                <a:gd name="T36" fmla="*/ 128 w 200"/>
                <a:gd name="T37" fmla="*/ 75 h 149"/>
                <a:gd name="T38" fmla="*/ 112 w 200"/>
                <a:gd name="T39" fmla="*/ 74 h 149"/>
                <a:gd name="T40" fmla="*/ 97 w 200"/>
                <a:gd name="T41" fmla="*/ 73 h 149"/>
                <a:gd name="T42" fmla="*/ 117 w 200"/>
                <a:gd name="T43" fmla="*/ 61 h 149"/>
                <a:gd name="T44" fmla="*/ 124 w 200"/>
                <a:gd name="T45" fmla="*/ 49 h 149"/>
                <a:gd name="T46" fmla="*/ 123 w 200"/>
                <a:gd name="T47" fmla="*/ 38 h 149"/>
                <a:gd name="T48" fmla="*/ 112 w 200"/>
                <a:gd name="T49" fmla="*/ 28 h 149"/>
                <a:gd name="T50" fmla="*/ 92 w 200"/>
                <a:gd name="T51" fmla="*/ 20 h 149"/>
                <a:gd name="T52" fmla="*/ 67 w 200"/>
                <a:gd name="T53" fmla="*/ 16 h 149"/>
                <a:gd name="T54" fmla="*/ 36 w 200"/>
                <a:gd name="T55" fmla="*/ 14 h 149"/>
                <a:gd name="T56" fmla="*/ 0 w 200"/>
                <a:gd name="T57" fmla="*/ 16 h 14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00" h="149">
                  <a:moveTo>
                    <a:pt x="0" y="32"/>
                  </a:moveTo>
                  <a:lnTo>
                    <a:pt x="9" y="20"/>
                  </a:lnTo>
                  <a:lnTo>
                    <a:pt x="22" y="11"/>
                  </a:lnTo>
                  <a:lnTo>
                    <a:pt x="36" y="4"/>
                  </a:lnTo>
                  <a:lnTo>
                    <a:pt x="52" y="1"/>
                  </a:lnTo>
                  <a:lnTo>
                    <a:pt x="68" y="0"/>
                  </a:lnTo>
                  <a:lnTo>
                    <a:pt x="90" y="1"/>
                  </a:lnTo>
                  <a:lnTo>
                    <a:pt x="115" y="4"/>
                  </a:lnTo>
                  <a:lnTo>
                    <a:pt x="141" y="9"/>
                  </a:lnTo>
                  <a:lnTo>
                    <a:pt x="162" y="20"/>
                  </a:lnTo>
                  <a:lnTo>
                    <a:pt x="182" y="34"/>
                  </a:lnTo>
                  <a:lnTo>
                    <a:pt x="195" y="53"/>
                  </a:lnTo>
                  <a:lnTo>
                    <a:pt x="200" y="78"/>
                  </a:lnTo>
                  <a:lnTo>
                    <a:pt x="196" y="103"/>
                  </a:lnTo>
                  <a:lnTo>
                    <a:pt x="189" y="120"/>
                  </a:lnTo>
                  <a:lnTo>
                    <a:pt x="177" y="134"/>
                  </a:lnTo>
                  <a:lnTo>
                    <a:pt x="162" y="142"/>
                  </a:lnTo>
                  <a:lnTo>
                    <a:pt x="146" y="148"/>
                  </a:lnTo>
                  <a:lnTo>
                    <a:pt x="128" y="149"/>
                  </a:lnTo>
                  <a:lnTo>
                    <a:pt x="112" y="148"/>
                  </a:lnTo>
                  <a:lnTo>
                    <a:pt x="97" y="146"/>
                  </a:lnTo>
                  <a:lnTo>
                    <a:pt x="117" y="121"/>
                  </a:lnTo>
                  <a:lnTo>
                    <a:pt x="124" y="98"/>
                  </a:lnTo>
                  <a:lnTo>
                    <a:pt x="123" y="75"/>
                  </a:lnTo>
                  <a:lnTo>
                    <a:pt x="112" y="56"/>
                  </a:lnTo>
                  <a:lnTo>
                    <a:pt x="92" y="40"/>
                  </a:lnTo>
                  <a:lnTo>
                    <a:pt x="67" y="31"/>
                  </a:lnTo>
                  <a:lnTo>
                    <a:pt x="36" y="28"/>
                  </a:lnTo>
                  <a:lnTo>
                    <a:pt x="0" y="32"/>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10" name="Freeform 98">
              <a:extLst>
                <a:ext uri="{FF2B5EF4-FFF2-40B4-BE49-F238E27FC236}">
                  <a16:creationId xmlns:a16="http://schemas.microsoft.com/office/drawing/2014/main" xmlns="" id="{6FCE1856-66F1-4F1A-945A-011FEA9C09C9}"/>
                </a:ext>
              </a:extLst>
            </p:cNvPr>
            <p:cNvSpPr>
              <a:spLocks/>
            </p:cNvSpPr>
            <p:nvPr/>
          </p:nvSpPr>
          <p:spPr bwMode="auto">
            <a:xfrm>
              <a:off x="10139" y="6432"/>
              <a:ext cx="23" cy="166"/>
            </a:xfrm>
            <a:custGeom>
              <a:avLst/>
              <a:gdLst>
                <a:gd name="T0" fmla="*/ 0 w 22"/>
                <a:gd name="T1" fmla="*/ 0 h 335"/>
                <a:gd name="T2" fmla="*/ 5 w 22"/>
                <a:gd name="T3" fmla="*/ 1 h 335"/>
                <a:gd name="T4" fmla="*/ 11 w 22"/>
                <a:gd name="T5" fmla="*/ 1 h 335"/>
                <a:gd name="T6" fmla="*/ 16 w 22"/>
                <a:gd name="T7" fmla="*/ 1 h 335"/>
                <a:gd name="T8" fmla="*/ 22 w 22"/>
                <a:gd name="T9" fmla="*/ 1 h 335"/>
                <a:gd name="T10" fmla="*/ 22 w 22"/>
                <a:gd name="T11" fmla="*/ 162 h 335"/>
                <a:gd name="T12" fmla="*/ 18 w 22"/>
                <a:gd name="T13" fmla="*/ 163 h 335"/>
                <a:gd name="T14" fmla="*/ 13 w 22"/>
                <a:gd name="T15" fmla="*/ 164 h 335"/>
                <a:gd name="T16" fmla="*/ 7 w 22"/>
                <a:gd name="T17" fmla="*/ 166 h 335"/>
                <a:gd name="T18" fmla="*/ 0 w 22"/>
                <a:gd name="T19" fmla="*/ 168 h 335"/>
                <a:gd name="T20" fmla="*/ 0 w 22"/>
                <a:gd name="T21" fmla="*/ 0 h 3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335">
                  <a:moveTo>
                    <a:pt x="0" y="0"/>
                  </a:moveTo>
                  <a:lnTo>
                    <a:pt x="5" y="1"/>
                  </a:lnTo>
                  <a:lnTo>
                    <a:pt x="11" y="1"/>
                  </a:lnTo>
                  <a:lnTo>
                    <a:pt x="16" y="1"/>
                  </a:lnTo>
                  <a:lnTo>
                    <a:pt x="22" y="1"/>
                  </a:lnTo>
                  <a:lnTo>
                    <a:pt x="22" y="323"/>
                  </a:lnTo>
                  <a:lnTo>
                    <a:pt x="18" y="326"/>
                  </a:lnTo>
                  <a:lnTo>
                    <a:pt x="13" y="328"/>
                  </a:lnTo>
                  <a:lnTo>
                    <a:pt x="7" y="331"/>
                  </a:lnTo>
                  <a:lnTo>
                    <a:pt x="0" y="335"/>
                  </a:lnTo>
                  <a:lnTo>
                    <a:pt x="0" y="0"/>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sp>
          <p:nvSpPr>
            <p:cNvPr id="111" name="Freeform 99">
              <a:extLst>
                <a:ext uri="{FF2B5EF4-FFF2-40B4-BE49-F238E27FC236}">
                  <a16:creationId xmlns:a16="http://schemas.microsoft.com/office/drawing/2014/main" xmlns="" id="{C2D46E2D-0F11-49AA-B903-54948AEDEF36}"/>
                </a:ext>
              </a:extLst>
            </p:cNvPr>
            <p:cNvSpPr>
              <a:spLocks/>
            </p:cNvSpPr>
            <p:nvPr/>
          </p:nvSpPr>
          <p:spPr bwMode="auto">
            <a:xfrm>
              <a:off x="9928" y="6708"/>
              <a:ext cx="157" cy="124"/>
            </a:xfrm>
            <a:custGeom>
              <a:avLst/>
              <a:gdLst>
                <a:gd name="T0" fmla="*/ 108 w 157"/>
                <a:gd name="T1" fmla="*/ 104 h 242"/>
                <a:gd name="T2" fmla="*/ 101 w 157"/>
                <a:gd name="T3" fmla="*/ 100 h 242"/>
                <a:gd name="T4" fmla="*/ 98 w 157"/>
                <a:gd name="T5" fmla="*/ 96 h 242"/>
                <a:gd name="T6" fmla="*/ 99 w 157"/>
                <a:gd name="T7" fmla="*/ 92 h 242"/>
                <a:gd name="T8" fmla="*/ 108 w 157"/>
                <a:gd name="T9" fmla="*/ 88 h 242"/>
                <a:gd name="T10" fmla="*/ 116 w 157"/>
                <a:gd name="T11" fmla="*/ 86 h 242"/>
                <a:gd name="T12" fmla="*/ 125 w 157"/>
                <a:gd name="T13" fmla="*/ 86 h 242"/>
                <a:gd name="T14" fmla="*/ 134 w 157"/>
                <a:gd name="T15" fmla="*/ 86 h 242"/>
                <a:gd name="T16" fmla="*/ 141 w 157"/>
                <a:gd name="T17" fmla="*/ 88 h 242"/>
                <a:gd name="T18" fmla="*/ 150 w 157"/>
                <a:gd name="T19" fmla="*/ 91 h 242"/>
                <a:gd name="T20" fmla="*/ 155 w 157"/>
                <a:gd name="T21" fmla="*/ 94 h 242"/>
                <a:gd name="T22" fmla="*/ 157 w 157"/>
                <a:gd name="T23" fmla="*/ 99 h 242"/>
                <a:gd name="T24" fmla="*/ 157 w 157"/>
                <a:gd name="T25" fmla="*/ 104 h 242"/>
                <a:gd name="T26" fmla="*/ 153 w 157"/>
                <a:gd name="T27" fmla="*/ 110 h 242"/>
                <a:gd name="T28" fmla="*/ 146 w 157"/>
                <a:gd name="T29" fmla="*/ 114 h 242"/>
                <a:gd name="T30" fmla="*/ 135 w 157"/>
                <a:gd name="T31" fmla="*/ 118 h 242"/>
                <a:gd name="T32" fmla="*/ 125 w 157"/>
                <a:gd name="T33" fmla="*/ 121 h 242"/>
                <a:gd name="T34" fmla="*/ 112 w 157"/>
                <a:gd name="T35" fmla="*/ 121 h 242"/>
                <a:gd name="T36" fmla="*/ 98 w 157"/>
                <a:gd name="T37" fmla="*/ 121 h 242"/>
                <a:gd name="T38" fmla="*/ 83 w 157"/>
                <a:gd name="T39" fmla="*/ 121 h 242"/>
                <a:gd name="T40" fmla="*/ 69 w 157"/>
                <a:gd name="T41" fmla="*/ 118 h 242"/>
                <a:gd name="T42" fmla="*/ 56 w 157"/>
                <a:gd name="T43" fmla="*/ 114 h 242"/>
                <a:gd name="T44" fmla="*/ 43 w 157"/>
                <a:gd name="T45" fmla="*/ 109 h 242"/>
                <a:gd name="T46" fmla="*/ 31 w 157"/>
                <a:gd name="T47" fmla="*/ 103 h 242"/>
                <a:gd name="T48" fmla="*/ 22 w 157"/>
                <a:gd name="T49" fmla="*/ 95 h 242"/>
                <a:gd name="T50" fmla="*/ 13 w 157"/>
                <a:gd name="T51" fmla="*/ 87 h 242"/>
                <a:gd name="T52" fmla="*/ 6 w 157"/>
                <a:gd name="T53" fmla="*/ 78 h 242"/>
                <a:gd name="T54" fmla="*/ 2 w 157"/>
                <a:gd name="T55" fmla="*/ 68 h 242"/>
                <a:gd name="T56" fmla="*/ 0 w 157"/>
                <a:gd name="T57" fmla="*/ 58 h 242"/>
                <a:gd name="T58" fmla="*/ 2 w 157"/>
                <a:gd name="T59" fmla="*/ 43 h 242"/>
                <a:gd name="T60" fmla="*/ 7 w 157"/>
                <a:gd name="T61" fmla="*/ 27 h 242"/>
                <a:gd name="T62" fmla="*/ 15 w 157"/>
                <a:gd name="T63" fmla="*/ 12 h 242"/>
                <a:gd name="T64" fmla="*/ 22 w 157"/>
                <a:gd name="T65" fmla="*/ 0 h 242"/>
                <a:gd name="T66" fmla="*/ 18 w 157"/>
                <a:gd name="T67" fmla="*/ 22 h 242"/>
                <a:gd name="T68" fmla="*/ 18 w 157"/>
                <a:gd name="T69" fmla="*/ 43 h 242"/>
                <a:gd name="T70" fmla="*/ 25 w 157"/>
                <a:gd name="T71" fmla="*/ 65 h 242"/>
                <a:gd name="T72" fmla="*/ 40 w 157"/>
                <a:gd name="T73" fmla="*/ 85 h 242"/>
                <a:gd name="T74" fmla="*/ 51 w 157"/>
                <a:gd name="T75" fmla="*/ 93 h 242"/>
                <a:gd name="T76" fmla="*/ 61 w 157"/>
                <a:gd name="T77" fmla="*/ 99 h 242"/>
                <a:gd name="T78" fmla="*/ 72 w 157"/>
                <a:gd name="T79" fmla="*/ 104 h 242"/>
                <a:gd name="T80" fmla="*/ 85 w 157"/>
                <a:gd name="T81" fmla="*/ 107 h 242"/>
                <a:gd name="T82" fmla="*/ 96 w 157"/>
                <a:gd name="T83" fmla="*/ 110 h 242"/>
                <a:gd name="T84" fmla="*/ 105 w 157"/>
                <a:gd name="T85" fmla="*/ 111 h 242"/>
                <a:gd name="T86" fmla="*/ 114 w 157"/>
                <a:gd name="T87" fmla="*/ 111 h 242"/>
                <a:gd name="T88" fmla="*/ 121 w 157"/>
                <a:gd name="T89" fmla="*/ 109 h 242"/>
                <a:gd name="T90" fmla="*/ 126 w 157"/>
                <a:gd name="T91" fmla="*/ 107 h 242"/>
                <a:gd name="T92" fmla="*/ 128 w 157"/>
                <a:gd name="T93" fmla="*/ 106 h 242"/>
                <a:gd name="T94" fmla="*/ 130 w 157"/>
                <a:gd name="T95" fmla="*/ 104 h 242"/>
                <a:gd name="T96" fmla="*/ 128 w 157"/>
                <a:gd name="T97" fmla="*/ 103 h 242"/>
                <a:gd name="T98" fmla="*/ 125 w 157"/>
                <a:gd name="T99" fmla="*/ 104 h 242"/>
                <a:gd name="T100" fmla="*/ 119 w 157"/>
                <a:gd name="T101" fmla="*/ 105 h 242"/>
                <a:gd name="T102" fmla="*/ 114 w 157"/>
                <a:gd name="T103" fmla="*/ 105 h 242"/>
                <a:gd name="T104" fmla="*/ 108 w 157"/>
                <a:gd name="T105" fmla="*/ 104 h 2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57" h="242">
                  <a:moveTo>
                    <a:pt x="108" y="207"/>
                  </a:moveTo>
                  <a:lnTo>
                    <a:pt x="101" y="199"/>
                  </a:lnTo>
                  <a:lnTo>
                    <a:pt x="98" y="191"/>
                  </a:lnTo>
                  <a:lnTo>
                    <a:pt x="99" y="183"/>
                  </a:lnTo>
                  <a:lnTo>
                    <a:pt x="108" y="175"/>
                  </a:lnTo>
                  <a:lnTo>
                    <a:pt x="116" y="172"/>
                  </a:lnTo>
                  <a:lnTo>
                    <a:pt x="125" y="172"/>
                  </a:lnTo>
                  <a:lnTo>
                    <a:pt x="134" y="172"/>
                  </a:lnTo>
                  <a:lnTo>
                    <a:pt x="141" y="175"/>
                  </a:lnTo>
                  <a:lnTo>
                    <a:pt x="150" y="182"/>
                  </a:lnTo>
                  <a:lnTo>
                    <a:pt x="155" y="188"/>
                  </a:lnTo>
                  <a:lnTo>
                    <a:pt x="157" y="197"/>
                  </a:lnTo>
                  <a:lnTo>
                    <a:pt x="157" y="208"/>
                  </a:lnTo>
                  <a:lnTo>
                    <a:pt x="153" y="219"/>
                  </a:lnTo>
                  <a:lnTo>
                    <a:pt x="146" y="228"/>
                  </a:lnTo>
                  <a:lnTo>
                    <a:pt x="135" y="236"/>
                  </a:lnTo>
                  <a:lnTo>
                    <a:pt x="125" y="241"/>
                  </a:lnTo>
                  <a:lnTo>
                    <a:pt x="112" y="242"/>
                  </a:lnTo>
                  <a:lnTo>
                    <a:pt x="98" y="242"/>
                  </a:lnTo>
                  <a:lnTo>
                    <a:pt x="83" y="241"/>
                  </a:lnTo>
                  <a:lnTo>
                    <a:pt x="69" y="236"/>
                  </a:lnTo>
                  <a:lnTo>
                    <a:pt x="56" y="228"/>
                  </a:lnTo>
                  <a:lnTo>
                    <a:pt x="43" y="217"/>
                  </a:lnTo>
                  <a:lnTo>
                    <a:pt x="31" y="205"/>
                  </a:lnTo>
                  <a:lnTo>
                    <a:pt x="22" y="189"/>
                  </a:lnTo>
                  <a:lnTo>
                    <a:pt x="13" y="174"/>
                  </a:lnTo>
                  <a:lnTo>
                    <a:pt x="6" y="155"/>
                  </a:lnTo>
                  <a:lnTo>
                    <a:pt x="2" y="136"/>
                  </a:lnTo>
                  <a:lnTo>
                    <a:pt x="0" y="116"/>
                  </a:lnTo>
                  <a:lnTo>
                    <a:pt x="2" y="86"/>
                  </a:lnTo>
                  <a:lnTo>
                    <a:pt x="7" y="54"/>
                  </a:lnTo>
                  <a:lnTo>
                    <a:pt x="15" y="24"/>
                  </a:lnTo>
                  <a:lnTo>
                    <a:pt x="22" y="0"/>
                  </a:lnTo>
                  <a:lnTo>
                    <a:pt x="18" y="43"/>
                  </a:lnTo>
                  <a:lnTo>
                    <a:pt x="18" y="86"/>
                  </a:lnTo>
                  <a:lnTo>
                    <a:pt x="25" y="130"/>
                  </a:lnTo>
                  <a:lnTo>
                    <a:pt x="40" y="169"/>
                  </a:lnTo>
                  <a:lnTo>
                    <a:pt x="51" y="185"/>
                  </a:lnTo>
                  <a:lnTo>
                    <a:pt x="61" y="197"/>
                  </a:lnTo>
                  <a:lnTo>
                    <a:pt x="72" y="208"/>
                  </a:lnTo>
                  <a:lnTo>
                    <a:pt x="85" y="214"/>
                  </a:lnTo>
                  <a:lnTo>
                    <a:pt x="96" y="219"/>
                  </a:lnTo>
                  <a:lnTo>
                    <a:pt x="105" y="221"/>
                  </a:lnTo>
                  <a:lnTo>
                    <a:pt x="114" y="221"/>
                  </a:lnTo>
                  <a:lnTo>
                    <a:pt x="121" y="217"/>
                  </a:lnTo>
                  <a:lnTo>
                    <a:pt x="126" y="214"/>
                  </a:lnTo>
                  <a:lnTo>
                    <a:pt x="128" y="211"/>
                  </a:lnTo>
                  <a:lnTo>
                    <a:pt x="130" y="208"/>
                  </a:lnTo>
                  <a:lnTo>
                    <a:pt x="128" y="205"/>
                  </a:lnTo>
                  <a:lnTo>
                    <a:pt x="125" y="208"/>
                  </a:lnTo>
                  <a:lnTo>
                    <a:pt x="119" y="210"/>
                  </a:lnTo>
                  <a:lnTo>
                    <a:pt x="114" y="210"/>
                  </a:lnTo>
                  <a:lnTo>
                    <a:pt x="108" y="207"/>
                  </a:lnTo>
                  <a:close/>
                </a:path>
              </a:pathLst>
            </a:custGeom>
            <a:gradFill rotWithShape="1">
              <a:gsLst>
                <a:gs pos="0">
                  <a:srgbClr val="E1F4FF"/>
                </a:gs>
                <a:gs pos="50000">
                  <a:srgbClr val="66CCFF"/>
                </a:gs>
                <a:gs pos="100000">
                  <a:srgbClr val="E1F4FF"/>
                </a:gs>
              </a:gsLst>
              <a:lin ang="5400000" scaled="1"/>
            </a:gradFill>
            <a:ln w="9525">
              <a:solidFill>
                <a:srgbClr val="808080"/>
              </a:solidFill>
              <a:round/>
              <a:headEnd/>
              <a:tailEnd/>
            </a:ln>
          </p:spPr>
          <p:txBody>
            <a:bodyPr lIns="51435" tIns="25718" rIns="51435" bIns="25718"/>
            <a:lstStyle/>
            <a:p>
              <a:pPr eaLnBrk="1" hangingPunct="1">
                <a:defRPr/>
              </a:pPr>
              <a:endParaRPr lang="fr-FR" sz="1013" dirty="0"/>
            </a:p>
          </p:txBody>
        </p:sp>
      </p:grpSp>
      <p:sp>
        <p:nvSpPr>
          <p:cNvPr id="112" name="Sous-titre 2">
            <a:extLst>
              <a:ext uri="{FF2B5EF4-FFF2-40B4-BE49-F238E27FC236}">
                <a16:creationId xmlns:a16="http://schemas.microsoft.com/office/drawing/2014/main" xmlns="" id="{53F59E6F-6CFB-4DCD-9108-A3FFCDE0E1E9}"/>
              </a:ext>
            </a:extLst>
          </p:cNvPr>
          <p:cNvSpPr txBox="1">
            <a:spLocks/>
          </p:cNvSpPr>
          <p:nvPr/>
        </p:nvSpPr>
        <p:spPr bwMode="auto">
          <a:xfrm>
            <a:off x="638593" y="5852669"/>
            <a:ext cx="2895073" cy="87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defTabSz="457200">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77875" indent="-298450" defTabSz="45720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96975" indent="-239713" defTabSz="457200">
              <a:spcBef>
                <a:spcPct val="20000"/>
              </a:spcBef>
              <a:buClr>
                <a:schemeClr val="tx1"/>
              </a:buClr>
              <a:buChar char="•"/>
              <a:defRPr sz="2100">
                <a:solidFill>
                  <a:schemeClr val="tx1"/>
                </a:solidFill>
                <a:latin typeface="Arial" panose="020B0604020202020204" pitchFamily="34" charset="0"/>
              </a:defRPr>
            </a:lvl3pPr>
            <a:lvl4pPr marL="1676400" indent="-239713" defTabSz="457200">
              <a:spcBef>
                <a:spcPct val="20000"/>
              </a:spcBef>
              <a:buChar char="–"/>
              <a:defRPr sz="2100">
                <a:solidFill>
                  <a:schemeClr val="tx1"/>
                </a:solidFill>
                <a:latin typeface="Arial" panose="020B0604020202020204" pitchFamily="34" charset="0"/>
              </a:defRPr>
            </a:lvl4pPr>
            <a:lvl5pPr marL="2154238" indent="-238125" defTabSz="457200">
              <a:spcBef>
                <a:spcPct val="20000"/>
              </a:spcBef>
              <a:buChar char="»"/>
              <a:defRPr sz="2100">
                <a:solidFill>
                  <a:schemeClr val="tx1"/>
                </a:solidFill>
                <a:latin typeface="Arial" panose="020B0604020202020204" pitchFamily="34" charset="0"/>
              </a:defRPr>
            </a:lvl5pPr>
            <a:lvl6pPr marL="26114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6pPr>
            <a:lvl7pPr marL="30686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7pPr>
            <a:lvl8pPr marL="35258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8pPr>
            <a:lvl9pPr marL="39830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9pPr>
          </a:lstStyle>
          <a:p>
            <a:pPr algn="ctr">
              <a:spcBef>
                <a:spcPts val="750"/>
              </a:spcBef>
              <a:buClr>
                <a:schemeClr val="accent1"/>
              </a:buClr>
              <a:buSzPct val="80000"/>
              <a:buNone/>
            </a:pPr>
            <a:r>
              <a:rPr lang="fr-FR" altLang="fr-FR" sz="1400" dirty="0" smtClean="0">
                <a:latin typeface="Bahnschrift" panose="020B0502040204020203" pitchFamily="34" charset="0"/>
                <a:cs typeface="Times New Roman" panose="02020603050405020304" pitchFamily="18" charset="0"/>
              </a:rPr>
              <a:t>Dr. MANGA BETENE Ignace Fabrice</a:t>
            </a:r>
            <a:endParaRPr lang="fr-FR" altLang="fr-FR" sz="1400" dirty="0">
              <a:latin typeface="Bahnschrift" panose="020B0502040204020203" pitchFamily="34" charset="0"/>
              <a:cs typeface="Times New Roman" panose="02020603050405020304" pitchFamily="18" charset="0"/>
            </a:endParaRPr>
          </a:p>
          <a:p>
            <a:pPr>
              <a:spcBef>
                <a:spcPts val="750"/>
              </a:spcBef>
              <a:buClr>
                <a:schemeClr val="accent1"/>
              </a:buClr>
              <a:buSzPct val="80000"/>
              <a:buNone/>
            </a:pPr>
            <a:endParaRPr lang="fr-FR" altLang="fr-FR" sz="1400" dirty="0">
              <a:latin typeface="Bahnschrift" panose="020B0502040204020203" pitchFamily="34" charset="0"/>
              <a:cs typeface="Times New Roman" panose="02020603050405020304" pitchFamily="18" charset="0"/>
            </a:endParaRPr>
          </a:p>
        </p:txBody>
      </p:sp>
      <p:sp>
        <p:nvSpPr>
          <p:cNvPr id="2" name="Sous-titre 2">
            <a:extLst>
              <a:ext uri="{FF2B5EF4-FFF2-40B4-BE49-F238E27FC236}">
                <a16:creationId xmlns:a16="http://schemas.microsoft.com/office/drawing/2014/main" xmlns="" id="{CF02C093-A1E9-0F37-9D9C-944CE3D70F87}"/>
              </a:ext>
            </a:extLst>
          </p:cNvPr>
          <p:cNvSpPr txBox="1">
            <a:spLocks/>
          </p:cNvSpPr>
          <p:nvPr/>
        </p:nvSpPr>
        <p:spPr bwMode="auto">
          <a:xfrm>
            <a:off x="2030248" y="4768568"/>
            <a:ext cx="4905133" cy="92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defTabSz="457200">
              <a:spcBef>
                <a:spcPct val="20000"/>
              </a:spcBef>
              <a:buClr>
                <a:schemeClr val="hlink"/>
              </a:buClr>
              <a:buFont typeface="Wingdings" panose="05000000000000000000" pitchFamily="2" charset="2"/>
              <a:buChar char="v"/>
              <a:defRPr sz="2400" b="1">
                <a:solidFill>
                  <a:schemeClr val="tx1"/>
                </a:solidFill>
                <a:latin typeface="Verdana" panose="020B0604030504040204" pitchFamily="34" charset="0"/>
              </a:defRPr>
            </a:lvl1pPr>
            <a:lvl2pPr marL="777875" indent="-298450" defTabSz="457200">
              <a:spcBef>
                <a:spcPct val="20000"/>
              </a:spcBef>
              <a:buClr>
                <a:schemeClr val="accent1"/>
              </a:buClr>
              <a:buFont typeface="Wingdings" panose="05000000000000000000" pitchFamily="2" charset="2"/>
              <a:buChar char="§"/>
              <a:defRPr sz="2100">
                <a:solidFill>
                  <a:schemeClr val="tx1"/>
                </a:solidFill>
                <a:latin typeface="Arial" panose="020B0604020202020204" pitchFamily="34" charset="0"/>
              </a:defRPr>
            </a:lvl2pPr>
            <a:lvl3pPr marL="1196975" indent="-239713" defTabSz="457200">
              <a:spcBef>
                <a:spcPct val="20000"/>
              </a:spcBef>
              <a:buClr>
                <a:schemeClr val="tx1"/>
              </a:buClr>
              <a:buChar char="•"/>
              <a:defRPr sz="2100">
                <a:solidFill>
                  <a:schemeClr val="tx1"/>
                </a:solidFill>
                <a:latin typeface="Arial" panose="020B0604020202020204" pitchFamily="34" charset="0"/>
              </a:defRPr>
            </a:lvl3pPr>
            <a:lvl4pPr marL="1676400" indent="-239713" defTabSz="457200">
              <a:spcBef>
                <a:spcPct val="20000"/>
              </a:spcBef>
              <a:buChar char="–"/>
              <a:defRPr sz="2100">
                <a:solidFill>
                  <a:schemeClr val="tx1"/>
                </a:solidFill>
                <a:latin typeface="Arial" panose="020B0604020202020204" pitchFamily="34" charset="0"/>
              </a:defRPr>
            </a:lvl4pPr>
            <a:lvl5pPr marL="2154238" indent="-238125" defTabSz="457200">
              <a:spcBef>
                <a:spcPct val="20000"/>
              </a:spcBef>
              <a:buChar char="»"/>
              <a:defRPr sz="2100">
                <a:solidFill>
                  <a:schemeClr val="tx1"/>
                </a:solidFill>
                <a:latin typeface="Arial" panose="020B0604020202020204" pitchFamily="34" charset="0"/>
              </a:defRPr>
            </a:lvl5pPr>
            <a:lvl6pPr marL="26114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6pPr>
            <a:lvl7pPr marL="30686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7pPr>
            <a:lvl8pPr marL="35258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8pPr>
            <a:lvl9pPr marL="3983038" indent="-238125" defTabSz="457200" eaLnBrk="0" fontAlgn="base" hangingPunct="0">
              <a:spcBef>
                <a:spcPct val="20000"/>
              </a:spcBef>
              <a:spcAft>
                <a:spcPct val="0"/>
              </a:spcAft>
              <a:buChar char="»"/>
              <a:defRPr sz="2100">
                <a:solidFill>
                  <a:schemeClr val="tx1"/>
                </a:solidFill>
                <a:latin typeface="Arial" panose="020B0604020202020204" pitchFamily="34" charset="0"/>
              </a:defRPr>
            </a:lvl9pPr>
          </a:lstStyle>
          <a:p>
            <a:pPr algn="ctr">
              <a:spcBef>
                <a:spcPts val="563"/>
              </a:spcBef>
              <a:buClr>
                <a:schemeClr val="accent1"/>
              </a:buClr>
              <a:buSzPct val="80000"/>
              <a:buNone/>
            </a:pPr>
            <a:r>
              <a:rPr lang="fr-FR" altLang="fr-FR" sz="1800" dirty="0">
                <a:latin typeface="Times New Roman" panose="02020603050405020304" pitchFamily="18" charset="0"/>
                <a:cs typeface="Times New Roman" panose="02020603050405020304" pitchFamily="18" charset="0"/>
              </a:rPr>
              <a:t>NWOMBO HOYA Dieudonne Sans Changement </a:t>
            </a:r>
          </a:p>
          <a:p>
            <a:pPr algn="ctr">
              <a:spcBef>
                <a:spcPts val="563"/>
              </a:spcBef>
              <a:buClr>
                <a:schemeClr val="accent1"/>
              </a:buClr>
              <a:buSzPct val="80000"/>
              <a:buNone/>
            </a:pPr>
            <a:r>
              <a:rPr lang="fr-FR" altLang="fr-FR" sz="1800" dirty="0">
                <a:latin typeface="Times New Roman" panose="02020603050405020304" pitchFamily="18" charset="0"/>
                <a:cs typeface="Times New Roman" panose="02020603050405020304" pitchFamily="18" charset="0"/>
              </a:rPr>
              <a:t>PETMI Claude Merveille</a:t>
            </a:r>
          </a:p>
        </p:txBody>
      </p:sp>
      <p:sp>
        <p:nvSpPr>
          <p:cNvPr id="3" name="ZoneTexte 2">
            <a:extLst>
              <a:ext uri="{FF2B5EF4-FFF2-40B4-BE49-F238E27FC236}">
                <a16:creationId xmlns:a16="http://schemas.microsoft.com/office/drawing/2014/main" xmlns="" id="{58981764-D385-4D06-E873-98A7F9EE6057}"/>
              </a:ext>
            </a:extLst>
          </p:cNvPr>
          <p:cNvSpPr txBox="1">
            <a:spLocks noChangeArrowheads="1"/>
          </p:cNvSpPr>
          <p:nvPr/>
        </p:nvSpPr>
        <p:spPr bwMode="auto">
          <a:xfrm>
            <a:off x="3655770" y="4383579"/>
            <a:ext cx="2971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fr-FR" sz="2000" b="1" i="1" dirty="0">
                <a:latin typeface="Bahnschrift" panose="020B0502040204020203" pitchFamily="34" charset="0"/>
                <a:cs typeface="Times New Roman" panose="02020603050405020304" pitchFamily="18" charset="0"/>
              </a:rPr>
              <a:t>Présenté par :</a:t>
            </a:r>
          </a:p>
        </p:txBody>
      </p:sp>
      <p:grpSp>
        <p:nvGrpSpPr>
          <p:cNvPr id="113" name="Groupe 112">
            <a:extLst>
              <a:ext uri="{FF2B5EF4-FFF2-40B4-BE49-F238E27FC236}">
                <a16:creationId xmlns:a16="http://schemas.microsoft.com/office/drawing/2014/main" xmlns="" id="{A6406067-5D52-A787-05F9-FF32DF5CED62}"/>
              </a:ext>
            </a:extLst>
          </p:cNvPr>
          <p:cNvGrpSpPr/>
          <p:nvPr/>
        </p:nvGrpSpPr>
        <p:grpSpPr>
          <a:xfrm>
            <a:off x="8542330" y="6217998"/>
            <a:ext cx="1009025" cy="772352"/>
            <a:chOff x="7880558" y="5270584"/>
            <a:chExt cx="1009025" cy="772352"/>
          </a:xfrm>
        </p:grpSpPr>
        <p:sp>
          <p:nvSpPr>
            <p:cNvPr id="114" name="Ellipse 113">
              <a:extLst>
                <a:ext uri="{FF2B5EF4-FFF2-40B4-BE49-F238E27FC236}">
                  <a16:creationId xmlns:a16="http://schemas.microsoft.com/office/drawing/2014/main" xmlns="" id="{54C5B779-F618-BF81-4AC9-59520A12DE6F}"/>
                </a:ext>
              </a:extLst>
            </p:cNvPr>
            <p:cNvSpPr/>
            <p:nvPr/>
          </p:nvSpPr>
          <p:spPr>
            <a:xfrm>
              <a:off x="7880558" y="5270584"/>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5" name="Title 1">
              <a:extLst>
                <a:ext uri="{FF2B5EF4-FFF2-40B4-BE49-F238E27FC236}">
                  <a16:creationId xmlns:a16="http://schemas.microsoft.com/office/drawing/2014/main" xmlns="" id="{68D9A1E2-4480-DA9E-8468-8906218C055F}"/>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a:solidFill>
                    <a:schemeClr val="accent1">
                      <a:lumMod val="75000"/>
                    </a:schemeClr>
                  </a:solidFill>
                  <a:latin typeface="Times New Roman" pitchFamily="18" charset="0"/>
                  <a:cs typeface="Times New Roman" pitchFamily="18" charset="0"/>
                </a:rPr>
                <a:t>01</a:t>
              </a:r>
            </a:p>
          </p:txBody>
        </p:sp>
      </p:grpSp>
    </p:spTree>
    <p:extLst>
      <p:ext uri="{BB962C8B-B14F-4D97-AF65-F5344CB8AC3E}">
        <p14:creationId xmlns:p14="http://schemas.microsoft.com/office/powerpoint/2010/main" val="2092599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B7788712-11FD-0C43-EB2E-84DBD1A3AD4B}"/>
            </a:ext>
          </a:extLst>
        </p:cNvPr>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xmlns="" id="{27485855-9071-C90D-E157-1C2CB0081FB5}"/>
              </a:ext>
            </a:extLst>
          </p:cNvPr>
          <p:cNvSpPr/>
          <p:nvPr/>
        </p:nvSpPr>
        <p:spPr>
          <a:xfrm>
            <a:off x="1" y="15792"/>
            <a:ext cx="9144000" cy="6826415"/>
          </a:xfrm>
          <a:prstGeom prst="roundRect">
            <a:avLst>
              <a:gd name="adj" fmla="val 936"/>
            </a:avLst>
          </a:prstGeom>
          <a:solidFill>
            <a:srgbClr val="FFFFFF"/>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itle 1">
            <a:extLst>
              <a:ext uri="{FF2B5EF4-FFF2-40B4-BE49-F238E27FC236}">
                <a16:creationId xmlns:a16="http://schemas.microsoft.com/office/drawing/2014/main" xmlns="" id="{2B8691B3-B82F-C066-683B-734BBA0E598B}"/>
              </a:ext>
            </a:extLst>
          </p:cNvPr>
          <p:cNvSpPr txBox="1">
            <a:spLocks/>
          </p:cNvSpPr>
          <p:nvPr/>
        </p:nvSpPr>
        <p:spPr>
          <a:xfrm>
            <a:off x="50673" y="4721076"/>
            <a:ext cx="8611638"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21" name="Title 1">
            <a:extLst>
              <a:ext uri="{FF2B5EF4-FFF2-40B4-BE49-F238E27FC236}">
                <a16:creationId xmlns:a16="http://schemas.microsoft.com/office/drawing/2014/main" xmlns="" id="{8CB17BAC-6F64-4F78-E021-BDB2DE9A49DB}"/>
              </a:ext>
            </a:extLst>
          </p:cNvPr>
          <p:cNvSpPr txBox="1">
            <a:spLocks/>
          </p:cNvSpPr>
          <p:nvPr/>
        </p:nvSpPr>
        <p:spPr>
          <a:xfrm>
            <a:off x="0" y="5956195"/>
            <a:ext cx="5771899" cy="1422224"/>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19" name="Title 1">
            <a:extLst>
              <a:ext uri="{FF2B5EF4-FFF2-40B4-BE49-F238E27FC236}">
                <a16:creationId xmlns:a16="http://schemas.microsoft.com/office/drawing/2014/main" xmlns="" id="{6264D9AD-AD71-6112-0F71-01C792257657}"/>
              </a:ext>
            </a:extLst>
          </p:cNvPr>
          <p:cNvSpPr txBox="1">
            <a:spLocks/>
          </p:cNvSpPr>
          <p:nvPr/>
        </p:nvSpPr>
        <p:spPr>
          <a:xfrm>
            <a:off x="50672" y="4159756"/>
            <a:ext cx="8574039"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22" name="Title 1">
            <a:extLst>
              <a:ext uri="{FF2B5EF4-FFF2-40B4-BE49-F238E27FC236}">
                <a16:creationId xmlns:a16="http://schemas.microsoft.com/office/drawing/2014/main" xmlns="" id="{15DE870C-71DF-CC45-7DA4-15FD522EBAFB}"/>
              </a:ext>
            </a:extLst>
          </p:cNvPr>
          <p:cNvSpPr txBox="1">
            <a:spLocks/>
          </p:cNvSpPr>
          <p:nvPr/>
        </p:nvSpPr>
        <p:spPr>
          <a:xfrm>
            <a:off x="4694040" y="4138216"/>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3" name="Title 1">
            <a:extLst>
              <a:ext uri="{FF2B5EF4-FFF2-40B4-BE49-F238E27FC236}">
                <a16:creationId xmlns:a16="http://schemas.microsoft.com/office/drawing/2014/main" xmlns="" id="{EC99CF6F-FD3F-6FDC-11F5-633378B1D113}"/>
              </a:ext>
            </a:extLst>
          </p:cNvPr>
          <p:cNvSpPr txBox="1">
            <a:spLocks/>
          </p:cNvSpPr>
          <p:nvPr/>
        </p:nvSpPr>
        <p:spPr>
          <a:xfrm>
            <a:off x="4694041" y="4687369"/>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4" name="Title 1">
            <a:extLst>
              <a:ext uri="{FF2B5EF4-FFF2-40B4-BE49-F238E27FC236}">
                <a16:creationId xmlns:a16="http://schemas.microsoft.com/office/drawing/2014/main" xmlns="" id="{4189D419-8806-A869-4A32-9987D48BFF13}"/>
              </a:ext>
            </a:extLst>
          </p:cNvPr>
          <p:cNvSpPr txBox="1">
            <a:spLocks/>
          </p:cNvSpPr>
          <p:nvPr/>
        </p:nvSpPr>
        <p:spPr>
          <a:xfrm>
            <a:off x="4641034" y="5338658"/>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6" name="Rectangle 25">
            <a:extLst>
              <a:ext uri="{FF2B5EF4-FFF2-40B4-BE49-F238E27FC236}">
                <a16:creationId xmlns:a16="http://schemas.microsoft.com/office/drawing/2014/main" xmlns="" id="{B15CB17D-84D2-EE5E-3CD2-14EA4A7F4FA6}"/>
              </a:ext>
            </a:extLst>
          </p:cNvPr>
          <p:cNvSpPr/>
          <p:nvPr/>
        </p:nvSpPr>
        <p:spPr>
          <a:xfrm>
            <a:off x="0" y="1383913"/>
            <a:ext cx="9143999" cy="5992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27" name="Title 1">
            <a:extLst>
              <a:ext uri="{FF2B5EF4-FFF2-40B4-BE49-F238E27FC236}">
                <a16:creationId xmlns:a16="http://schemas.microsoft.com/office/drawing/2014/main" xmlns="" id="{BB554C85-D827-1F81-CA5F-EE5AB2D70108}"/>
              </a:ext>
            </a:extLst>
          </p:cNvPr>
          <p:cNvSpPr txBox="1">
            <a:spLocks/>
          </p:cNvSpPr>
          <p:nvPr/>
        </p:nvSpPr>
        <p:spPr>
          <a:xfrm>
            <a:off x="173433" y="1361867"/>
            <a:ext cx="7147257"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1">
                    <a:lumMod val="75000"/>
                  </a:schemeClr>
                </a:solidFill>
                <a:latin typeface="Bahnschrift" panose="020B0502040204020203" pitchFamily="34" charset="0"/>
                <a:cs typeface="Times New Roman" pitchFamily="18" charset="0"/>
              </a:rPr>
              <a:t>Architecture du système de diagnostic</a:t>
            </a:r>
          </a:p>
        </p:txBody>
      </p:sp>
      <p:sp>
        <p:nvSpPr>
          <p:cNvPr id="2" name="Title 1">
            <a:extLst>
              <a:ext uri="{FF2B5EF4-FFF2-40B4-BE49-F238E27FC236}">
                <a16:creationId xmlns:a16="http://schemas.microsoft.com/office/drawing/2014/main" xmlns="" id="{70BA8F21-7707-521A-D7A4-EBFF409C3C79}"/>
              </a:ext>
            </a:extLst>
          </p:cNvPr>
          <p:cNvSpPr txBox="1">
            <a:spLocks/>
          </p:cNvSpPr>
          <p:nvPr/>
        </p:nvSpPr>
        <p:spPr>
          <a:xfrm>
            <a:off x="7800924" y="49917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a:solidFill>
                  <a:schemeClr val="accent1">
                    <a:lumMod val="75000"/>
                  </a:schemeClr>
                </a:solidFill>
                <a:latin typeface="Times New Roman" pitchFamily="18" charset="0"/>
                <a:cs typeface="Times New Roman" pitchFamily="18" charset="0"/>
              </a:rPr>
              <a:t>5/5</a:t>
            </a:r>
          </a:p>
        </p:txBody>
      </p:sp>
      <p:grpSp>
        <p:nvGrpSpPr>
          <p:cNvPr id="3" name="Groupe 2">
            <a:extLst>
              <a:ext uri="{FF2B5EF4-FFF2-40B4-BE49-F238E27FC236}">
                <a16:creationId xmlns:a16="http://schemas.microsoft.com/office/drawing/2014/main" xmlns="" id="{34BC3A64-A6E2-8617-D659-EF0482D99FA9}"/>
              </a:ext>
            </a:extLst>
          </p:cNvPr>
          <p:cNvGrpSpPr/>
          <p:nvPr/>
        </p:nvGrpSpPr>
        <p:grpSpPr>
          <a:xfrm>
            <a:off x="8480777" y="6177690"/>
            <a:ext cx="977783" cy="772352"/>
            <a:chOff x="7911800" y="5316281"/>
            <a:chExt cx="977783" cy="772352"/>
          </a:xfrm>
        </p:grpSpPr>
        <p:sp>
          <p:nvSpPr>
            <p:cNvPr id="4" name="Ellipse 3">
              <a:extLst>
                <a:ext uri="{FF2B5EF4-FFF2-40B4-BE49-F238E27FC236}">
                  <a16:creationId xmlns:a16="http://schemas.microsoft.com/office/drawing/2014/main" xmlns="" id="{0C7EDE07-A01B-0680-54B5-8EEB5AE1916F}"/>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le 1">
              <a:extLst>
                <a:ext uri="{FF2B5EF4-FFF2-40B4-BE49-F238E27FC236}">
                  <a16:creationId xmlns:a16="http://schemas.microsoft.com/office/drawing/2014/main" xmlns="" id="{05472251-C40B-7DA2-3355-B9653CE4CF95}"/>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lumMod val="75000"/>
                    </a:schemeClr>
                  </a:solidFill>
                  <a:latin typeface="Times New Roman" pitchFamily="18" charset="0"/>
                  <a:cs typeface="Times New Roman" pitchFamily="18" charset="0"/>
                </a:rPr>
                <a:t>10</a:t>
              </a:r>
              <a:endParaRPr lang="fr-FR" sz="4200" b="1" dirty="0">
                <a:solidFill>
                  <a:schemeClr val="accent1">
                    <a:lumMod val="75000"/>
                  </a:schemeClr>
                </a:solidFill>
                <a:latin typeface="Times New Roman" pitchFamily="18" charset="0"/>
                <a:cs typeface="Times New Roman" pitchFamily="18" charset="0"/>
              </a:endParaRPr>
            </a:p>
          </p:txBody>
        </p:sp>
      </p:grpSp>
      <p:sp>
        <p:nvSpPr>
          <p:cNvPr id="8" name="ZoneTexte 7">
            <a:extLst>
              <a:ext uri="{FF2B5EF4-FFF2-40B4-BE49-F238E27FC236}">
                <a16:creationId xmlns:a16="http://schemas.microsoft.com/office/drawing/2014/main" xmlns="" id="{F220056E-0B99-219C-115E-30FEB24DCA43}"/>
              </a:ext>
            </a:extLst>
          </p:cNvPr>
          <p:cNvSpPr txBox="1"/>
          <p:nvPr/>
        </p:nvSpPr>
        <p:spPr>
          <a:xfrm>
            <a:off x="1214596" y="251579"/>
            <a:ext cx="5189863" cy="707886"/>
          </a:xfrm>
          <a:prstGeom prst="rect">
            <a:avLst/>
          </a:prstGeom>
          <a:solidFill>
            <a:srgbClr val="BBFFF0"/>
          </a:solidFill>
          <a:ln w="76200">
            <a:solidFill>
              <a:srgbClr val="52C3FC"/>
            </a:solidFill>
          </a:ln>
        </p:spPr>
        <p:txBody>
          <a:bodyPr wrap="square" rtlCol="0">
            <a:spAutoFit/>
          </a:bodyPr>
          <a:lstStyle/>
          <a:p>
            <a:pPr algn="ctr"/>
            <a:r>
              <a:rPr lang="fr-FR" sz="4000" b="1" dirty="0" smtClean="0">
                <a:latin typeface="Sitka Small" panose="02000505000000020004" pitchFamily="2" charset="0"/>
                <a:ea typeface="Verdana" panose="020B0604030504040204" pitchFamily="34" charset="0"/>
              </a:rPr>
              <a:t>MODELE VGG19</a:t>
            </a:r>
            <a:endParaRPr lang="fr-FR" sz="4000" b="1" dirty="0">
              <a:latin typeface="Sitka Small" panose="02000505000000020004" pitchFamily="2" charset="0"/>
              <a:ea typeface="Verdana" panose="020B0604030504040204" pitchFamily="34" charset="0"/>
            </a:endParaRPr>
          </a:p>
        </p:txBody>
      </p:sp>
      <p:sp>
        <p:nvSpPr>
          <p:cNvPr id="9" name="Rectangle 8">
            <a:extLst>
              <a:ext uri="{FF2B5EF4-FFF2-40B4-BE49-F238E27FC236}">
                <a16:creationId xmlns:a16="http://schemas.microsoft.com/office/drawing/2014/main" xmlns="" id="{9263C264-15E1-0DA4-0112-D6A1E4E96496}"/>
              </a:ext>
            </a:extLst>
          </p:cNvPr>
          <p:cNvSpPr/>
          <p:nvPr/>
        </p:nvSpPr>
        <p:spPr>
          <a:xfrm>
            <a:off x="686225" y="222195"/>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xmlns="" id="{DE3C850C-E97E-E233-1A82-1EABBE615954}"/>
              </a:ext>
            </a:extLst>
          </p:cNvPr>
          <p:cNvSpPr txBox="1"/>
          <p:nvPr/>
        </p:nvSpPr>
        <p:spPr>
          <a:xfrm>
            <a:off x="610484" y="183169"/>
            <a:ext cx="1208226" cy="830997"/>
          </a:xfrm>
          <a:prstGeom prst="rect">
            <a:avLst/>
          </a:prstGeom>
          <a:noFill/>
        </p:spPr>
        <p:txBody>
          <a:bodyPr wrap="square" rtlCol="0">
            <a:spAutoFit/>
          </a:bodyPr>
          <a:lstStyle/>
          <a:p>
            <a:r>
              <a:rPr lang="fr-FR" sz="4800" b="1" dirty="0">
                <a:solidFill>
                  <a:srgbClr val="FF0000"/>
                </a:solidFill>
                <a:latin typeface="Sitka Small" panose="02000505000000020004" pitchFamily="2" charset="0"/>
                <a:ea typeface="Verdana" panose="020B0604030504040204" pitchFamily="34" charset="0"/>
              </a:rPr>
              <a:t>04</a:t>
            </a:r>
          </a:p>
        </p:txBody>
      </p:sp>
      <p:pic>
        <p:nvPicPr>
          <p:cNvPr id="5" name="Picture 7">
            <a:extLst>
              <a:ext uri="{FF2B5EF4-FFF2-40B4-BE49-F238E27FC236}">
                <a16:creationId xmlns:a16="http://schemas.microsoft.com/office/drawing/2014/main" xmlns="" id="{55B14AEE-8B0C-F0C1-AE6B-0DC904872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785" y="1995673"/>
            <a:ext cx="7434998" cy="4450546"/>
          </a:xfrm>
          <a:prstGeom prst="rect">
            <a:avLst/>
          </a:prstGeom>
        </p:spPr>
      </p:pic>
    </p:spTree>
    <p:extLst>
      <p:ext uri="{BB962C8B-B14F-4D97-AF65-F5344CB8AC3E}">
        <p14:creationId xmlns:p14="http://schemas.microsoft.com/office/powerpoint/2010/main" val="9450577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BBFFF0">
            <a:alpha val="0"/>
          </a:srgbClr>
        </a:solidFill>
        <a:effectLst/>
      </p:bgPr>
    </p:bg>
    <p:spTree>
      <p:nvGrpSpPr>
        <p:cNvPr id="1" name=""/>
        <p:cNvGrpSpPr/>
        <p:nvPr/>
      </p:nvGrpSpPr>
      <p:grpSpPr>
        <a:xfrm>
          <a:off x="0" y="0"/>
          <a:ext cx="0" cy="0"/>
          <a:chOff x="0" y="0"/>
          <a:chExt cx="0" cy="0"/>
        </a:xfrm>
      </p:grpSpPr>
      <p:sp>
        <p:nvSpPr>
          <p:cNvPr id="29" name="Rectangle : coins arrondis 28">
            <a:extLst>
              <a:ext uri="{FF2B5EF4-FFF2-40B4-BE49-F238E27FC236}">
                <a16:creationId xmlns:a16="http://schemas.microsoft.com/office/drawing/2014/main" xmlns="" id="{3A7E1D1E-DD78-70A7-0813-5318D5E99461}"/>
              </a:ext>
            </a:extLst>
          </p:cNvPr>
          <p:cNvSpPr/>
          <p:nvPr/>
        </p:nvSpPr>
        <p:spPr>
          <a:xfrm>
            <a:off x="42531" y="-61163"/>
            <a:ext cx="9144000" cy="6826415"/>
          </a:xfrm>
          <a:prstGeom prst="roundRect">
            <a:avLst>
              <a:gd name="adj" fmla="val 2493"/>
            </a:avLst>
          </a:prstGeom>
          <a:solidFill>
            <a:srgbClr val="BFFBE8">
              <a:alpha val="0"/>
            </a:srgb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itle 1"/>
          <p:cNvSpPr txBox="1">
            <a:spLocks/>
          </p:cNvSpPr>
          <p:nvPr/>
        </p:nvSpPr>
        <p:spPr>
          <a:xfrm>
            <a:off x="72504" y="4687369"/>
            <a:ext cx="8611638"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17" name="Title 1"/>
          <p:cNvSpPr txBox="1">
            <a:spLocks/>
          </p:cNvSpPr>
          <p:nvPr/>
        </p:nvSpPr>
        <p:spPr>
          <a:xfrm>
            <a:off x="1818060" y="-80864"/>
            <a:ext cx="5039265" cy="1221640"/>
          </a:xfrm>
          <a:prstGeom prst="rect">
            <a:avLst/>
          </a:prstGeom>
          <a:effectLst/>
        </p:spPr>
        <p:txBody>
          <a:bodyPr vert="horz" lIns="91440" tIns="45720" rIns="91440" bIns="45720" rtlCol="0" anchor="ctr">
            <a:normAutofit fontScale="97500"/>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ctr"/>
            <a:r>
              <a:rPr lang="fr-FR" sz="4400" b="1" dirty="0">
                <a:solidFill>
                  <a:schemeClr val="bg1"/>
                </a:solidFill>
              </a:rPr>
              <a:t>4. OUTILS</a:t>
            </a:r>
            <a:endParaRPr lang="en-US" dirty="0">
              <a:solidFill>
                <a:schemeClr val="bg1"/>
              </a:solidFill>
            </a:endParaRPr>
          </a:p>
        </p:txBody>
      </p:sp>
      <p:sp>
        <p:nvSpPr>
          <p:cNvPr id="7" name="Title 1"/>
          <p:cNvSpPr txBox="1">
            <a:spLocks/>
          </p:cNvSpPr>
          <p:nvPr/>
        </p:nvSpPr>
        <p:spPr>
          <a:xfrm>
            <a:off x="778770" y="4262432"/>
            <a:ext cx="8574039"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p>
        </p:txBody>
      </p:sp>
      <p:sp>
        <p:nvSpPr>
          <p:cNvPr id="19" name="Title 1"/>
          <p:cNvSpPr txBox="1">
            <a:spLocks/>
          </p:cNvSpPr>
          <p:nvPr/>
        </p:nvSpPr>
        <p:spPr>
          <a:xfrm>
            <a:off x="50672" y="4159756"/>
            <a:ext cx="8574039"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22" name="Title 1"/>
          <p:cNvSpPr txBox="1">
            <a:spLocks/>
          </p:cNvSpPr>
          <p:nvPr/>
        </p:nvSpPr>
        <p:spPr>
          <a:xfrm>
            <a:off x="4694040" y="4138216"/>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3" name="Title 1"/>
          <p:cNvSpPr txBox="1">
            <a:spLocks/>
          </p:cNvSpPr>
          <p:nvPr/>
        </p:nvSpPr>
        <p:spPr>
          <a:xfrm>
            <a:off x="4694041" y="4687369"/>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4" name="Title 1"/>
          <p:cNvSpPr txBox="1">
            <a:spLocks/>
          </p:cNvSpPr>
          <p:nvPr/>
        </p:nvSpPr>
        <p:spPr>
          <a:xfrm>
            <a:off x="4641034" y="5338658"/>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5" name="Title 1"/>
          <p:cNvSpPr txBox="1">
            <a:spLocks/>
          </p:cNvSpPr>
          <p:nvPr/>
        </p:nvSpPr>
        <p:spPr>
          <a:xfrm>
            <a:off x="7024969" y="4159310"/>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6" name="Rectangle 25"/>
          <p:cNvSpPr/>
          <p:nvPr/>
        </p:nvSpPr>
        <p:spPr>
          <a:xfrm>
            <a:off x="173433" y="1749245"/>
            <a:ext cx="855148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27" name="Title 1"/>
          <p:cNvSpPr txBox="1">
            <a:spLocks/>
          </p:cNvSpPr>
          <p:nvPr/>
        </p:nvSpPr>
        <p:spPr>
          <a:xfrm>
            <a:off x="72504" y="732942"/>
            <a:ext cx="8574039" cy="1607793"/>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1">
                    <a:lumMod val="75000"/>
                  </a:schemeClr>
                </a:solidFill>
                <a:latin typeface="Times New Roman" pitchFamily="18" charset="0"/>
                <a:cs typeface="Times New Roman" pitchFamily="18" charset="0"/>
              </a:rPr>
              <a:t>Outils logiciels de conception</a:t>
            </a:r>
            <a:endParaRPr lang="fr-FR" sz="2800" b="1" dirty="0">
              <a:solidFill>
                <a:schemeClr val="accent1">
                  <a:lumMod val="75000"/>
                </a:schemeClr>
              </a:solidFill>
              <a:latin typeface="Bahnschrift" panose="020B0502040204020203" pitchFamily="34" charset="0"/>
              <a:cs typeface="Times New Roman" pitchFamily="18" charset="0"/>
            </a:endParaRPr>
          </a:p>
        </p:txBody>
      </p:sp>
      <p:sp>
        <p:nvSpPr>
          <p:cNvPr id="57" name="Title 1"/>
          <p:cNvSpPr txBox="1">
            <a:spLocks/>
          </p:cNvSpPr>
          <p:nvPr/>
        </p:nvSpPr>
        <p:spPr>
          <a:xfrm>
            <a:off x="6266694" y="2447135"/>
            <a:ext cx="4916437"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bg1"/>
                </a:solidFill>
                <a:latin typeface="Times New Roman" pitchFamily="18" charset="0"/>
                <a:cs typeface="Times New Roman" pitchFamily="18" charset="0"/>
              </a:rPr>
              <a:t>Courant</a:t>
            </a:r>
            <a:endParaRPr lang="fr-FR" sz="1800" b="1" dirty="0">
              <a:solidFill>
                <a:schemeClr val="bg1"/>
              </a:solidFill>
              <a:latin typeface="Times New Roman" pitchFamily="18" charset="0"/>
              <a:cs typeface="Times New Roman" pitchFamily="18" charset="0"/>
            </a:endParaRPr>
          </a:p>
        </p:txBody>
      </p:sp>
      <p:sp>
        <p:nvSpPr>
          <p:cNvPr id="4" name="Title 1">
            <a:extLst>
              <a:ext uri="{FF2B5EF4-FFF2-40B4-BE49-F238E27FC236}">
                <a16:creationId xmlns:a16="http://schemas.microsoft.com/office/drawing/2014/main" xmlns="" id="{0D528554-51F5-6508-9E1D-4889B8DF1D25}"/>
              </a:ext>
            </a:extLst>
          </p:cNvPr>
          <p:cNvSpPr txBox="1">
            <a:spLocks/>
          </p:cNvSpPr>
          <p:nvPr/>
        </p:nvSpPr>
        <p:spPr>
          <a:xfrm>
            <a:off x="7491487" y="267170"/>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000" b="1" dirty="0">
                <a:solidFill>
                  <a:schemeClr val="accent2"/>
                </a:solidFill>
                <a:latin typeface="Times New Roman" pitchFamily="18" charset="0"/>
                <a:cs typeface="Times New Roman" pitchFamily="18" charset="0"/>
              </a:rPr>
              <a:t>1/2</a:t>
            </a:r>
          </a:p>
        </p:txBody>
      </p:sp>
      <p:grpSp>
        <p:nvGrpSpPr>
          <p:cNvPr id="3" name="Groupe 2">
            <a:extLst>
              <a:ext uri="{FF2B5EF4-FFF2-40B4-BE49-F238E27FC236}">
                <a16:creationId xmlns:a16="http://schemas.microsoft.com/office/drawing/2014/main" xmlns="" id="{9B26875E-48DE-C5B9-C0C3-0EEB8A2ACB0B}"/>
              </a:ext>
            </a:extLst>
          </p:cNvPr>
          <p:cNvGrpSpPr/>
          <p:nvPr/>
        </p:nvGrpSpPr>
        <p:grpSpPr>
          <a:xfrm>
            <a:off x="8496289" y="6102230"/>
            <a:ext cx="977783" cy="772352"/>
            <a:chOff x="7911800" y="5316281"/>
            <a:chExt cx="977783" cy="772352"/>
          </a:xfrm>
        </p:grpSpPr>
        <p:sp>
          <p:nvSpPr>
            <p:cNvPr id="6" name="Ellipse 5">
              <a:extLst>
                <a:ext uri="{FF2B5EF4-FFF2-40B4-BE49-F238E27FC236}">
                  <a16:creationId xmlns:a16="http://schemas.microsoft.com/office/drawing/2014/main" xmlns="" id="{4D027A7C-2BBE-EAC3-60FC-6CB7E18C6071}"/>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le 1">
              <a:extLst>
                <a:ext uri="{FF2B5EF4-FFF2-40B4-BE49-F238E27FC236}">
                  <a16:creationId xmlns:a16="http://schemas.microsoft.com/office/drawing/2014/main" xmlns="" id="{9C002A5B-A32D-DCFB-8823-BF6AA84D1C0C}"/>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a:solidFill>
                    <a:schemeClr val="accent1">
                      <a:lumMod val="75000"/>
                    </a:schemeClr>
                  </a:solidFill>
                  <a:latin typeface="Times New Roman" pitchFamily="18" charset="0"/>
                  <a:cs typeface="Times New Roman" pitchFamily="18" charset="0"/>
                </a:rPr>
                <a:t>11</a:t>
              </a:r>
            </a:p>
          </p:txBody>
        </p:sp>
      </p:grpSp>
      <p:sp>
        <p:nvSpPr>
          <p:cNvPr id="11" name="ZoneTexte 10">
            <a:extLst>
              <a:ext uri="{FF2B5EF4-FFF2-40B4-BE49-F238E27FC236}">
                <a16:creationId xmlns:a16="http://schemas.microsoft.com/office/drawing/2014/main" xmlns="" id="{6FFDED40-2471-C49B-5865-9F0936928243}"/>
              </a:ext>
            </a:extLst>
          </p:cNvPr>
          <p:cNvSpPr txBox="1"/>
          <p:nvPr/>
        </p:nvSpPr>
        <p:spPr>
          <a:xfrm>
            <a:off x="1533331" y="307560"/>
            <a:ext cx="3895003" cy="707886"/>
          </a:xfrm>
          <a:prstGeom prst="rect">
            <a:avLst/>
          </a:prstGeom>
          <a:solidFill>
            <a:srgbClr val="BBFFF0"/>
          </a:solidFill>
          <a:ln w="76200">
            <a:solidFill>
              <a:srgbClr val="52C3FC"/>
            </a:solidFill>
          </a:ln>
        </p:spPr>
        <p:txBody>
          <a:bodyPr wrap="square" rtlCol="0">
            <a:spAutoFit/>
          </a:bodyPr>
          <a:lstStyle/>
          <a:p>
            <a:pPr algn="ctr"/>
            <a:r>
              <a:rPr lang="fr-FR" sz="4000" b="1" dirty="0">
                <a:latin typeface="Sitka Small" panose="02000505000000020004" pitchFamily="2" charset="0"/>
                <a:ea typeface="Verdana" panose="020B0604030504040204" pitchFamily="34" charset="0"/>
              </a:rPr>
              <a:t>OUTILS</a:t>
            </a:r>
          </a:p>
        </p:txBody>
      </p:sp>
      <p:sp>
        <p:nvSpPr>
          <p:cNvPr id="13" name="Rectangle 12">
            <a:extLst>
              <a:ext uri="{FF2B5EF4-FFF2-40B4-BE49-F238E27FC236}">
                <a16:creationId xmlns:a16="http://schemas.microsoft.com/office/drawing/2014/main" xmlns="" id="{0EDEE6F0-1E2D-0546-E413-82064D110B4F}"/>
              </a:ext>
            </a:extLst>
          </p:cNvPr>
          <p:cNvSpPr/>
          <p:nvPr/>
        </p:nvSpPr>
        <p:spPr>
          <a:xfrm>
            <a:off x="1088400" y="222195"/>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14" name="ZoneTexte 13">
            <a:extLst>
              <a:ext uri="{FF2B5EF4-FFF2-40B4-BE49-F238E27FC236}">
                <a16:creationId xmlns:a16="http://schemas.microsoft.com/office/drawing/2014/main" xmlns="" id="{1A056BD9-F713-AAA7-82B2-D42AFDA75945}"/>
              </a:ext>
            </a:extLst>
          </p:cNvPr>
          <p:cNvSpPr txBox="1"/>
          <p:nvPr/>
        </p:nvSpPr>
        <p:spPr>
          <a:xfrm>
            <a:off x="1005979" y="93726"/>
            <a:ext cx="1208226" cy="830997"/>
          </a:xfrm>
          <a:prstGeom prst="rect">
            <a:avLst/>
          </a:prstGeom>
          <a:noFill/>
        </p:spPr>
        <p:txBody>
          <a:bodyPr wrap="square" rtlCol="0">
            <a:spAutoFit/>
          </a:bodyPr>
          <a:lstStyle/>
          <a:p>
            <a:r>
              <a:rPr lang="fr-FR" sz="4800" b="1" dirty="0" smtClean="0">
                <a:solidFill>
                  <a:srgbClr val="FF0000"/>
                </a:solidFill>
                <a:latin typeface="Sitka Small" panose="02000505000000020004" pitchFamily="2" charset="0"/>
                <a:ea typeface="Verdana" panose="020B0604030504040204" pitchFamily="34" charset="0"/>
              </a:rPr>
              <a:t>05</a:t>
            </a:r>
            <a:endParaRPr lang="fr-FR" sz="4800" b="1" dirty="0">
              <a:solidFill>
                <a:srgbClr val="FF0000"/>
              </a:solidFill>
              <a:latin typeface="Sitka Small" panose="02000505000000020004" pitchFamily="2" charset="0"/>
              <a:ea typeface="Verdana" panose="020B0604030504040204" pitchFamily="34" charset="0"/>
            </a:endParaRPr>
          </a:p>
        </p:txBody>
      </p:sp>
      <p:pic>
        <p:nvPicPr>
          <p:cNvPr id="9" name="Image 8">
            <a:extLst>
              <a:ext uri="{FF2B5EF4-FFF2-40B4-BE49-F238E27FC236}">
                <a16:creationId xmlns:a16="http://schemas.microsoft.com/office/drawing/2014/main" xmlns="" id="{A4101127-95ED-EF4B-4B35-F92A8C746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33" y="4910058"/>
            <a:ext cx="2200275" cy="1200150"/>
          </a:xfrm>
          <a:prstGeom prst="rect">
            <a:avLst/>
          </a:prstGeom>
        </p:spPr>
      </p:pic>
      <p:pic>
        <p:nvPicPr>
          <p:cNvPr id="12" name="Image 79">
            <a:extLst>
              <a:ext uri="{FF2B5EF4-FFF2-40B4-BE49-F238E27FC236}">
                <a16:creationId xmlns:a16="http://schemas.microsoft.com/office/drawing/2014/main" xmlns="" id="{8BC8DA1E-6B5F-F44D-6785-ED0648FD359F}"/>
              </a:ext>
            </a:extLst>
          </p:cNvPr>
          <p:cNvPicPr/>
          <p:nvPr/>
        </p:nvPicPr>
        <p:blipFill>
          <a:blip r:embed="rId4">
            <a:extLst>
              <a:ext uri="{28A0092B-C50C-407E-A947-70E740481C1C}">
                <a14:useLocalDpi xmlns:a14="http://schemas.microsoft.com/office/drawing/2010/main" val="0"/>
              </a:ext>
            </a:extLst>
          </a:blip>
          <a:stretch>
            <a:fillRect/>
          </a:stretch>
        </p:blipFill>
        <p:spPr>
          <a:xfrm>
            <a:off x="0" y="2303593"/>
            <a:ext cx="2434130" cy="1600200"/>
          </a:xfrm>
          <a:prstGeom prst="rect">
            <a:avLst/>
          </a:prstGeom>
        </p:spPr>
      </p:pic>
      <p:pic>
        <p:nvPicPr>
          <p:cNvPr id="16" name="Image 76">
            <a:extLst>
              <a:ext uri="{FF2B5EF4-FFF2-40B4-BE49-F238E27FC236}">
                <a16:creationId xmlns:a16="http://schemas.microsoft.com/office/drawing/2014/main" xmlns="" id="{96C12A8A-7483-BC35-EB23-CFF181569582}"/>
              </a:ext>
            </a:extLst>
          </p:cNvPr>
          <p:cNvPicPr/>
          <p:nvPr/>
        </p:nvPicPr>
        <p:blipFill>
          <a:blip r:embed="rId5">
            <a:extLst>
              <a:ext uri="{28A0092B-C50C-407E-A947-70E740481C1C}">
                <a14:useLocalDpi xmlns:a14="http://schemas.microsoft.com/office/drawing/2010/main" val="0"/>
              </a:ext>
            </a:extLst>
          </a:blip>
          <a:stretch>
            <a:fillRect/>
          </a:stretch>
        </p:blipFill>
        <p:spPr>
          <a:xfrm>
            <a:off x="5850522" y="1938778"/>
            <a:ext cx="2080987" cy="1600200"/>
          </a:xfrm>
          <a:prstGeom prst="rect">
            <a:avLst/>
          </a:prstGeom>
        </p:spPr>
      </p:pic>
      <p:pic>
        <p:nvPicPr>
          <p:cNvPr id="5" name="Image 76">
            <a:extLst>
              <a:ext uri="{FF2B5EF4-FFF2-40B4-BE49-F238E27FC236}">
                <a16:creationId xmlns:a16="http://schemas.microsoft.com/office/drawing/2014/main" xmlns="" id="{6F7D70F3-BDDB-996E-13F1-47C10D81866D}"/>
              </a:ext>
            </a:extLst>
          </p:cNvPr>
          <p:cNvPicPr/>
          <p:nvPr/>
        </p:nvPicPr>
        <p:blipFill>
          <a:blip r:embed="rId6">
            <a:extLst>
              <a:ext uri="{28A0092B-C50C-407E-A947-70E740481C1C}">
                <a14:useLocalDpi xmlns:a14="http://schemas.microsoft.com/office/drawing/2010/main" val="0"/>
              </a:ext>
            </a:extLst>
          </a:blip>
          <a:stretch>
            <a:fillRect/>
          </a:stretch>
        </p:blipFill>
        <p:spPr>
          <a:xfrm>
            <a:off x="5811911" y="5163265"/>
            <a:ext cx="1724025" cy="1114425"/>
          </a:xfrm>
          <a:prstGeom prst="rect">
            <a:avLst/>
          </a:prstGeom>
        </p:spPr>
      </p:pic>
      <p:pic>
        <p:nvPicPr>
          <p:cNvPr id="10" name="Image 75">
            <a:extLst>
              <a:ext uri="{FF2B5EF4-FFF2-40B4-BE49-F238E27FC236}">
                <a16:creationId xmlns:a16="http://schemas.microsoft.com/office/drawing/2014/main" xmlns="" id="{F95976B1-140C-178F-3073-30EAFFCA3674}"/>
              </a:ext>
            </a:extLst>
          </p:cNvPr>
          <p:cNvPicPr/>
          <p:nvPr/>
        </p:nvPicPr>
        <p:blipFill>
          <a:blip r:embed="rId7">
            <a:extLst>
              <a:ext uri="{28A0092B-C50C-407E-A947-70E740481C1C}">
                <a14:useLocalDpi xmlns:a14="http://schemas.microsoft.com/office/drawing/2010/main" val="0"/>
              </a:ext>
            </a:extLst>
          </a:blip>
          <a:stretch>
            <a:fillRect/>
          </a:stretch>
        </p:blipFill>
        <p:spPr>
          <a:xfrm>
            <a:off x="2894191" y="3065053"/>
            <a:ext cx="2440816" cy="1452213"/>
          </a:xfrm>
          <a:prstGeom prst="rect">
            <a:avLst/>
          </a:prstGeom>
        </p:spPr>
      </p:pic>
    </p:spTree>
    <p:extLst>
      <p:ext uri="{BB962C8B-B14F-4D97-AF65-F5344CB8AC3E}">
        <p14:creationId xmlns:p14="http://schemas.microsoft.com/office/powerpoint/2010/main" val="962266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BBFFF0">
            <a:alpha val="0"/>
          </a:srgbClr>
        </a:solidFill>
        <a:effectLst/>
      </p:bgPr>
    </p:bg>
    <p:spTree>
      <p:nvGrpSpPr>
        <p:cNvPr id="1" name=""/>
        <p:cNvGrpSpPr/>
        <p:nvPr/>
      </p:nvGrpSpPr>
      <p:grpSpPr>
        <a:xfrm>
          <a:off x="0" y="0"/>
          <a:ext cx="0" cy="0"/>
          <a:chOff x="0" y="0"/>
          <a:chExt cx="0" cy="0"/>
        </a:xfrm>
      </p:grpSpPr>
      <p:sp>
        <p:nvSpPr>
          <p:cNvPr id="16" name="Rectangle : coins arrondis 15">
            <a:extLst>
              <a:ext uri="{FF2B5EF4-FFF2-40B4-BE49-F238E27FC236}">
                <a16:creationId xmlns:a16="http://schemas.microsoft.com/office/drawing/2014/main" xmlns="" id="{AD47496F-F923-7B93-F260-E31CFFF1E1A6}"/>
              </a:ext>
            </a:extLst>
          </p:cNvPr>
          <p:cNvSpPr/>
          <p:nvPr/>
        </p:nvSpPr>
        <p:spPr>
          <a:xfrm>
            <a:off x="1" y="15792"/>
            <a:ext cx="9144000" cy="6826415"/>
          </a:xfrm>
          <a:prstGeom prst="roundRect">
            <a:avLst>
              <a:gd name="adj" fmla="val 684"/>
            </a:avLst>
          </a:prstGeom>
          <a:solidFill>
            <a:srgbClr val="BFFBE8">
              <a:alpha val="0"/>
            </a:srgb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5" name="Groupe 4">
            <a:extLst>
              <a:ext uri="{FF2B5EF4-FFF2-40B4-BE49-F238E27FC236}">
                <a16:creationId xmlns:a16="http://schemas.microsoft.com/office/drawing/2014/main" xmlns="" id="{631DF386-F74A-9A1C-D9AE-EB552F8AF22A}"/>
              </a:ext>
            </a:extLst>
          </p:cNvPr>
          <p:cNvGrpSpPr/>
          <p:nvPr/>
        </p:nvGrpSpPr>
        <p:grpSpPr>
          <a:xfrm>
            <a:off x="8542330" y="6168863"/>
            <a:ext cx="977783" cy="772352"/>
            <a:chOff x="7911800" y="5316281"/>
            <a:chExt cx="977783" cy="772352"/>
          </a:xfrm>
        </p:grpSpPr>
        <p:sp>
          <p:nvSpPr>
            <p:cNvPr id="6" name="Ellipse 5">
              <a:extLst>
                <a:ext uri="{FF2B5EF4-FFF2-40B4-BE49-F238E27FC236}">
                  <a16:creationId xmlns:a16="http://schemas.microsoft.com/office/drawing/2014/main" xmlns="" id="{72074ECB-5A35-2969-A449-17D22B8E62B7}"/>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le 1">
              <a:extLst>
                <a:ext uri="{FF2B5EF4-FFF2-40B4-BE49-F238E27FC236}">
                  <a16:creationId xmlns:a16="http://schemas.microsoft.com/office/drawing/2014/main" xmlns="" id="{E6AA0E27-56DC-6BB7-4F22-F6A029995BD5}"/>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a:solidFill>
                    <a:schemeClr val="accent1">
                      <a:lumMod val="75000"/>
                    </a:schemeClr>
                  </a:solidFill>
                  <a:latin typeface="Times New Roman" pitchFamily="18" charset="0"/>
                  <a:cs typeface="Times New Roman" pitchFamily="18" charset="0"/>
                </a:rPr>
                <a:t>12</a:t>
              </a:r>
            </a:p>
          </p:txBody>
        </p:sp>
      </p:grpSp>
      <p:sp>
        <p:nvSpPr>
          <p:cNvPr id="8" name="ZoneTexte 7">
            <a:extLst>
              <a:ext uri="{FF2B5EF4-FFF2-40B4-BE49-F238E27FC236}">
                <a16:creationId xmlns:a16="http://schemas.microsoft.com/office/drawing/2014/main" xmlns="" id="{90039FD8-73BD-43E9-50B5-2351AEEDE405}"/>
              </a:ext>
            </a:extLst>
          </p:cNvPr>
          <p:cNvSpPr txBox="1"/>
          <p:nvPr/>
        </p:nvSpPr>
        <p:spPr>
          <a:xfrm>
            <a:off x="1976016" y="374900"/>
            <a:ext cx="5039264" cy="707886"/>
          </a:xfrm>
          <a:prstGeom prst="rect">
            <a:avLst/>
          </a:prstGeom>
          <a:solidFill>
            <a:srgbClr val="BBFFF0"/>
          </a:solidFill>
          <a:ln w="76200">
            <a:solidFill>
              <a:srgbClr val="52C3FC"/>
            </a:solidFill>
          </a:ln>
        </p:spPr>
        <p:txBody>
          <a:bodyPr wrap="square" rtlCol="0">
            <a:spAutoFit/>
          </a:bodyPr>
          <a:lstStyle/>
          <a:p>
            <a:pPr algn="ctr"/>
            <a:r>
              <a:rPr lang="fr-FR" sz="4000" b="1" dirty="0">
                <a:latin typeface="Sitka Small" panose="02000505000000020004" pitchFamily="2" charset="0"/>
                <a:ea typeface="Verdana" panose="020B0604030504040204" pitchFamily="34" charset="0"/>
              </a:rPr>
              <a:t>SIMULATION</a:t>
            </a:r>
          </a:p>
        </p:txBody>
      </p:sp>
      <p:sp>
        <p:nvSpPr>
          <p:cNvPr id="9" name="Rectangle 8">
            <a:extLst>
              <a:ext uri="{FF2B5EF4-FFF2-40B4-BE49-F238E27FC236}">
                <a16:creationId xmlns:a16="http://schemas.microsoft.com/office/drawing/2014/main" xmlns="" id="{3FCC474A-8A1A-DE6E-586B-490002616ECA}"/>
              </a:ext>
            </a:extLst>
          </p:cNvPr>
          <p:cNvSpPr/>
          <p:nvPr/>
        </p:nvSpPr>
        <p:spPr>
          <a:xfrm>
            <a:off x="1449181" y="341099"/>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xmlns="" id="{E25C1246-9D24-0A02-299A-FCC6A99AEAAA}"/>
              </a:ext>
            </a:extLst>
          </p:cNvPr>
          <p:cNvSpPr txBox="1"/>
          <p:nvPr/>
        </p:nvSpPr>
        <p:spPr>
          <a:xfrm>
            <a:off x="1365038" y="213983"/>
            <a:ext cx="1208226" cy="830997"/>
          </a:xfrm>
          <a:prstGeom prst="rect">
            <a:avLst/>
          </a:prstGeom>
          <a:noFill/>
        </p:spPr>
        <p:txBody>
          <a:bodyPr wrap="square" rtlCol="0">
            <a:spAutoFit/>
          </a:bodyPr>
          <a:lstStyle/>
          <a:p>
            <a:r>
              <a:rPr lang="fr-FR" sz="4800" b="1" dirty="0">
                <a:solidFill>
                  <a:srgbClr val="FF0000"/>
                </a:solidFill>
                <a:latin typeface="Sitka Small" panose="02000505000000020004" pitchFamily="2" charset="0"/>
                <a:ea typeface="Verdana" panose="020B0604030504040204" pitchFamily="34" charset="0"/>
              </a:rPr>
              <a:t>06</a:t>
            </a:r>
          </a:p>
        </p:txBody>
      </p:sp>
      <p:pic>
        <p:nvPicPr>
          <p:cNvPr id="14" name="Image 13">
            <a:extLst>
              <a:ext uri="{FF2B5EF4-FFF2-40B4-BE49-F238E27FC236}">
                <a16:creationId xmlns:a16="http://schemas.microsoft.com/office/drawing/2014/main" xmlns="" id="{20155220-E73A-28DE-C97C-49DCFFC92BDE}"/>
              </a:ext>
            </a:extLst>
          </p:cNvPr>
          <p:cNvPicPr>
            <a:picLocks noChangeAspect="1"/>
          </p:cNvPicPr>
          <p:nvPr/>
        </p:nvPicPr>
        <p:blipFill>
          <a:blip r:embed="rId3">
            <a:extLst>
              <a:ext uri="{28A0092B-C50C-407E-A947-70E740481C1C}">
                <a14:useLocalDpi xmlns:a14="http://schemas.microsoft.com/office/drawing/2010/main" val="0"/>
              </a:ext>
            </a:extLst>
          </a:blip>
          <a:srcRect b="9920"/>
          <a:stretch/>
        </p:blipFill>
        <p:spPr>
          <a:xfrm>
            <a:off x="3571875" y="2970885"/>
            <a:ext cx="2000250" cy="2059230"/>
          </a:xfrm>
          <a:prstGeom prst="rect">
            <a:avLst/>
          </a:prstGeom>
        </p:spPr>
      </p:pic>
    </p:spTree>
    <p:extLst>
      <p:ext uri="{BB962C8B-B14F-4D97-AF65-F5344CB8AC3E}">
        <p14:creationId xmlns:p14="http://schemas.microsoft.com/office/powerpoint/2010/main" val="25270317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4" name="ZoneTexte 23">
            <a:extLst>
              <a:ext uri="{FF2B5EF4-FFF2-40B4-BE49-F238E27FC236}">
                <a16:creationId xmlns:a16="http://schemas.microsoft.com/office/drawing/2014/main" xmlns="" id="{D472FC0E-1B34-7844-DD07-8D2AC0CAA8E6}"/>
              </a:ext>
            </a:extLst>
          </p:cNvPr>
          <p:cNvSpPr txBox="1"/>
          <p:nvPr/>
        </p:nvSpPr>
        <p:spPr>
          <a:xfrm>
            <a:off x="1687061" y="293197"/>
            <a:ext cx="7361012" cy="553998"/>
          </a:xfrm>
          <a:prstGeom prst="rect">
            <a:avLst/>
          </a:prstGeom>
          <a:solidFill>
            <a:srgbClr val="BBFFF0"/>
          </a:solidFill>
          <a:ln w="76200">
            <a:solidFill>
              <a:srgbClr val="52C3FC"/>
            </a:solidFill>
          </a:ln>
        </p:spPr>
        <p:txBody>
          <a:bodyPr wrap="square" rtlCol="0">
            <a:spAutoFit/>
          </a:bodyPr>
          <a:lstStyle/>
          <a:p>
            <a:pPr algn="ctr"/>
            <a:r>
              <a:rPr lang="fr-FR" sz="3000" b="1" dirty="0">
                <a:latin typeface="Sitka Small" panose="02000505000000020004" pitchFamily="2" charset="0"/>
                <a:ea typeface="Verdana" panose="020B0604030504040204" pitchFamily="34" charset="0"/>
              </a:rPr>
              <a:t>CONCLUSION ET PERSPECTIVES </a:t>
            </a:r>
          </a:p>
        </p:txBody>
      </p:sp>
      <p:sp>
        <p:nvSpPr>
          <p:cNvPr id="7" name="Title 1"/>
          <p:cNvSpPr txBox="1">
            <a:spLocks/>
          </p:cNvSpPr>
          <p:nvPr/>
        </p:nvSpPr>
        <p:spPr>
          <a:xfrm>
            <a:off x="1133791" y="1940797"/>
            <a:ext cx="8574039"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2200" dirty="0">
              <a:solidFill>
                <a:schemeClr val="tx1"/>
              </a:solidFill>
              <a:latin typeface="Bahnschrift SemiLight" panose="020B0502040204020203" pitchFamily="34" charset="0"/>
              <a:cs typeface="Times New Roman" pitchFamily="18" charset="0"/>
            </a:endParaRPr>
          </a:p>
        </p:txBody>
      </p:sp>
      <p:grpSp>
        <p:nvGrpSpPr>
          <p:cNvPr id="4" name="Groupe 3">
            <a:extLst>
              <a:ext uri="{FF2B5EF4-FFF2-40B4-BE49-F238E27FC236}">
                <a16:creationId xmlns:a16="http://schemas.microsoft.com/office/drawing/2014/main" xmlns="" id="{1E2D5183-C4D5-71B6-57C2-09BA5344936E}"/>
              </a:ext>
            </a:extLst>
          </p:cNvPr>
          <p:cNvGrpSpPr/>
          <p:nvPr/>
        </p:nvGrpSpPr>
        <p:grpSpPr>
          <a:xfrm>
            <a:off x="8480777" y="6168863"/>
            <a:ext cx="977783" cy="772352"/>
            <a:chOff x="7911800" y="5316281"/>
            <a:chExt cx="977783" cy="772352"/>
          </a:xfrm>
        </p:grpSpPr>
        <p:sp>
          <p:nvSpPr>
            <p:cNvPr id="9" name="Ellipse 8">
              <a:extLst>
                <a:ext uri="{FF2B5EF4-FFF2-40B4-BE49-F238E27FC236}">
                  <a16:creationId xmlns:a16="http://schemas.microsoft.com/office/drawing/2014/main" xmlns="" id="{7D71719D-0422-BD8E-386C-8074A06B5409}"/>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le 1">
              <a:extLst>
                <a:ext uri="{FF2B5EF4-FFF2-40B4-BE49-F238E27FC236}">
                  <a16:creationId xmlns:a16="http://schemas.microsoft.com/office/drawing/2014/main" xmlns="" id="{527AE032-E4FA-720D-8BA1-80AD3835CD56}"/>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a:solidFill>
                    <a:schemeClr val="accent1">
                      <a:lumMod val="75000"/>
                    </a:schemeClr>
                  </a:solidFill>
                  <a:latin typeface="Times New Roman" pitchFamily="18" charset="0"/>
                  <a:cs typeface="Times New Roman" pitchFamily="18" charset="0"/>
                </a:rPr>
                <a:t>13</a:t>
              </a:r>
            </a:p>
          </p:txBody>
        </p:sp>
      </p:grpSp>
      <p:sp>
        <p:nvSpPr>
          <p:cNvPr id="12" name="Rectangle 11">
            <a:extLst>
              <a:ext uri="{FF2B5EF4-FFF2-40B4-BE49-F238E27FC236}">
                <a16:creationId xmlns:a16="http://schemas.microsoft.com/office/drawing/2014/main" xmlns="" id="{2D76F128-4CB5-4BA8-D314-6403A24B8ECD}"/>
              </a:ext>
            </a:extLst>
          </p:cNvPr>
          <p:cNvSpPr/>
          <p:nvPr/>
        </p:nvSpPr>
        <p:spPr>
          <a:xfrm rot="18512980">
            <a:off x="578931" y="4109880"/>
            <a:ext cx="410852" cy="410771"/>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21" name="Rectangle 20">
            <a:extLst>
              <a:ext uri="{FF2B5EF4-FFF2-40B4-BE49-F238E27FC236}">
                <a16:creationId xmlns:a16="http://schemas.microsoft.com/office/drawing/2014/main" xmlns="" id="{C2FB4DB4-D639-8072-C62D-8037874C8FC8}"/>
              </a:ext>
            </a:extLst>
          </p:cNvPr>
          <p:cNvSpPr/>
          <p:nvPr/>
        </p:nvSpPr>
        <p:spPr>
          <a:xfrm>
            <a:off x="919702" y="182988"/>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22" name="ZoneTexte 21">
            <a:extLst>
              <a:ext uri="{FF2B5EF4-FFF2-40B4-BE49-F238E27FC236}">
                <a16:creationId xmlns:a16="http://schemas.microsoft.com/office/drawing/2014/main" xmlns="" id="{A278FC73-FC33-79B5-72B4-2C1186E91C15}"/>
              </a:ext>
            </a:extLst>
          </p:cNvPr>
          <p:cNvSpPr txBox="1"/>
          <p:nvPr/>
        </p:nvSpPr>
        <p:spPr>
          <a:xfrm>
            <a:off x="907080" y="69490"/>
            <a:ext cx="1208226" cy="830997"/>
          </a:xfrm>
          <a:prstGeom prst="rect">
            <a:avLst/>
          </a:prstGeom>
          <a:noFill/>
        </p:spPr>
        <p:txBody>
          <a:bodyPr wrap="square" rtlCol="0">
            <a:spAutoFit/>
          </a:bodyPr>
          <a:lstStyle/>
          <a:p>
            <a:r>
              <a:rPr lang="fr-FR" sz="4800" b="1" dirty="0">
                <a:solidFill>
                  <a:srgbClr val="FF0000"/>
                </a:solidFill>
                <a:latin typeface="Sitka Small" panose="02000505000000020004" pitchFamily="2" charset="0"/>
                <a:ea typeface="Verdana" panose="020B0604030504040204" pitchFamily="34" charset="0"/>
              </a:rPr>
              <a:t>07</a:t>
            </a:r>
          </a:p>
        </p:txBody>
      </p:sp>
      <p:sp>
        <p:nvSpPr>
          <p:cNvPr id="13" name="ZoneTexte 12">
            <a:extLst>
              <a:ext uri="{FF2B5EF4-FFF2-40B4-BE49-F238E27FC236}">
                <a16:creationId xmlns:a16="http://schemas.microsoft.com/office/drawing/2014/main" xmlns="" id="{0277393C-F59B-13D0-B103-F976F182D7A7}"/>
              </a:ext>
            </a:extLst>
          </p:cNvPr>
          <p:cNvSpPr txBox="1"/>
          <p:nvPr/>
        </p:nvSpPr>
        <p:spPr>
          <a:xfrm>
            <a:off x="1465796" y="1501930"/>
            <a:ext cx="7014981" cy="830997"/>
          </a:xfrm>
          <a:prstGeom prst="rect">
            <a:avLst/>
          </a:prstGeom>
          <a:noFill/>
        </p:spPr>
        <p:txBody>
          <a:bodyPr wrap="square" rtlCol="0">
            <a:spAutoFit/>
          </a:bodyPr>
          <a:lstStyle/>
          <a:p>
            <a:r>
              <a:rPr lang="fr-FR" sz="2400" dirty="0">
                <a:solidFill>
                  <a:schemeClr val="tx1"/>
                </a:solidFill>
                <a:latin typeface="Bahnschrift" panose="020B0502040204020203" pitchFamily="34" charset="0"/>
                <a:cs typeface="Times New Roman" pitchFamily="18" charset="0"/>
              </a:rPr>
              <a:t>Le modèle a montré une performance passable avec </a:t>
            </a:r>
            <a:r>
              <a:rPr lang="fr-FR" sz="2400">
                <a:solidFill>
                  <a:schemeClr val="tx1"/>
                </a:solidFill>
                <a:latin typeface="Bahnschrift" panose="020B0502040204020203" pitchFamily="34" charset="0"/>
                <a:cs typeface="Times New Roman" pitchFamily="18" charset="0"/>
              </a:rPr>
              <a:t>un pourcentage de 62% </a:t>
            </a:r>
            <a:endParaRPr lang="fr-FR" sz="2400" dirty="0">
              <a:solidFill>
                <a:schemeClr val="tx1"/>
              </a:solidFill>
              <a:latin typeface="Bahnschrift" panose="020B0502040204020203" pitchFamily="34" charset="0"/>
              <a:cs typeface="Times New Roman" pitchFamily="18" charset="0"/>
            </a:endParaRPr>
          </a:p>
        </p:txBody>
      </p:sp>
      <p:sp>
        <p:nvSpPr>
          <p:cNvPr id="14" name="Rectangle 13">
            <a:extLst>
              <a:ext uri="{FF2B5EF4-FFF2-40B4-BE49-F238E27FC236}">
                <a16:creationId xmlns:a16="http://schemas.microsoft.com/office/drawing/2014/main" xmlns="" id="{2E9C7E6A-CD29-749C-51BD-74A28709C9FD}"/>
              </a:ext>
            </a:extLst>
          </p:cNvPr>
          <p:cNvSpPr/>
          <p:nvPr/>
        </p:nvSpPr>
        <p:spPr>
          <a:xfrm rot="18688046">
            <a:off x="577642" y="2980425"/>
            <a:ext cx="410852" cy="410771"/>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15" name="Rectangle 14">
            <a:extLst>
              <a:ext uri="{FF2B5EF4-FFF2-40B4-BE49-F238E27FC236}">
                <a16:creationId xmlns:a16="http://schemas.microsoft.com/office/drawing/2014/main" xmlns="" id="{A89035E0-5768-CAB4-6864-BD4BE64606C7}"/>
              </a:ext>
            </a:extLst>
          </p:cNvPr>
          <p:cNvSpPr/>
          <p:nvPr/>
        </p:nvSpPr>
        <p:spPr>
          <a:xfrm rot="18688046">
            <a:off x="577643" y="1735411"/>
            <a:ext cx="410852" cy="410771"/>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16" name="ZoneTexte 15">
            <a:extLst>
              <a:ext uri="{FF2B5EF4-FFF2-40B4-BE49-F238E27FC236}">
                <a16:creationId xmlns:a16="http://schemas.microsoft.com/office/drawing/2014/main" xmlns="" id="{5B81FEA5-475F-BBB2-BDED-27BC7244D7D1}"/>
              </a:ext>
            </a:extLst>
          </p:cNvPr>
          <p:cNvSpPr txBox="1"/>
          <p:nvPr/>
        </p:nvSpPr>
        <p:spPr>
          <a:xfrm>
            <a:off x="1511193" y="2912083"/>
            <a:ext cx="5809497" cy="1200329"/>
          </a:xfrm>
          <a:prstGeom prst="rect">
            <a:avLst/>
          </a:prstGeom>
          <a:noFill/>
        </p:spPr>
        <p:txBody>
          <a:bodyPr wrap="square" rtlCol="0">
            <a:spAutoFit/>
          </a:bodyPr>
          <a:lstStyle/>
          <a:p>
            <a:pPr algn="just"/>
            <a:r>
              <a:rPr lang="fr-FR" sz="2400" dirty="0">
                <a:effectLst/>
                <a:latin typeface="Bahnschrift" panose="020B0502040204020203" pitchFamily="34" charset="0"/>
                <a:ea typeface="Times New Roman" panose="02020603050405020304" pitchFamily="18" charset="0"/>
              </a:rPr>
              <a:t>l'augmentation de la diversité et de la taille de la base de données pour améliorer la performance du modèle</a:t>
            </a:r>
            <a:endParaRPr lang="fr-FR" sz="2400" dirty="0">
              <a:solidFill>
                <a:schemeClr val="tx1"/>
              </a:solidFill>
              <a:latin typeface="Bahnschrift" panose="020B0502040204020203" pitchFamily="34" charset="0"/>
              <a:cs typeface="Times New Roman" pitchFamily="18" charset="0"/>
            </a:endParaRPr>
          </a:p>
        </p:txBody>
      </p:sp>
      <p:sp>
        <p:nvSpPr>
          <p:cNvPr id="17" name="ZoneTexte 16">
            <a:extLst>
              <a:ext uri="{FF2B5EF4-FFF2-40B4-BE49-F238E27FC236}">
                <a16:creationId xmlns:a16="http://schemas.microsoft.com/office/drawing/2014/main" xmlns="" id="{82D36B9A-42EB-ED1E-53BD-B60C74C7CD93}"/>
              </a:ext>
            </a:extLst>
          </p:cNvPr>
          <p:cNvSpPr txBox="1"/>
          <p:nvPr/>
        </p:nvSpPr>
        <p:spPr>
          <a:xfrm>
            <a:off x="1371506" y="4114442"/>
            <a:ext cx="7109271" cy="1200329"/>
          </a:xfrm>
          <a:prstGeom prst="rect">
            <a:avLst/>
          </a:prstGeom>
          <a:noFill/>
        </p:spPr>
        <p:txBody>
          <a:bodyPr wrap="square" rtlCol="0">
            <a:spAutoFit/>
          </a:bodyPr>
          <a:lstStyle/>
          <a:p>
            <a:r>
              <a:rPr lang="fr-FR" sz="2400" dirty="0">
                <a:effectLst/>
                <a:latin typeface="Bahnschrift" panose="020B0502040204020203" pitchFamily="34" charset="0"/>
                <a:ea typeface="Times New Roman" panose="02020603050405020304" pitchFamily="18" charset="0"/>
              </a:rPr>
              <a:t>l'adaptation de la méthode pour une analyse en temps réel ou embarquée sur des dispositifs mobiles ou des drones </a:t>
            </a:r>
            <a:endParaRPr lang="fr-FR" sz="4400" dirty="0">
              <a:solidFill>
                <a:schemeClr val="tx1"/>
              </a:solidFill>
              <a:latin typeface="Bahnschrift" panose="020B0502040204020203" pitchFamily="34" charset="0"/>
              <a:cs typeface="Times New Roman" pitchFamily="18" charset="0"/>
            </a:endParaRPr>
          </a:p>
        </p:txBody>
      </p:sp>
    </p:spTree>
    <p:extLst>
      <p:ext uri="{BB962C8B-B14F-4D97-AF65-F5344CB8AC3E}">
        <p14:creationId xmlns:p14="http://schemas.microsoft.com/office/powerpoint/2010/main" val="127115031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BBFFF0">
            <a:alpha val="0"/>
          </a:srgbClr>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1823309" y="1442234"/>
            <a:ext cx="8574039"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2200" dirty="0">
              <a:solidFill>
                <a:schemeClr val="tx1"/>
              </a:solidFill>
              <a:latin typeface="Times New Roman" pitchFamily="18" charset="0"/>
              <a:cs typeface="Times New Roman" pitchFamily="18" charset="0"/>
            </a:endParaRPr>
          </a:p>
        </p:txBody>
      </p:sp>
      <p:grpSp>
        <p:nvGrpSpPr>
          <p:cNvPr id="11" name="Groupe 10">
            <a:extLst>
              <a:ext uri="{FF2B5EF4-FFF2-40B4-BE49-F238E27FC236}">
                <a16:creationId xmlns:a16="http://schemas.microsoft.com/office/drawing/2014/main" xmlns="" id="{C7487D11-CC49-18E2-411B-B246E9A742BD}"/>
              </a:ext>
            </a:extLst>
          </p:cNvPr>
          <p:cNvGrpSpPr/>
          <p:nvPr/>
        </p:nvGrpSpPr>
        <p:grpSpPr>
          <a:xfrm>
            <a:off x="8328199" y="6104958"/>
            <a:ext cx="977783" cy="772352"/>
            <a:chOff x="7911800" y="5316281"/>
            <a:chExt cx="977783" cy="772352"/>
          </a:xfrm>
        </p:grpSpPr>
        <p:sp>
          <p:nvSpPr>
            <p:cNvPr id="12" name="Ellipse 11">
              <a:extLst>
                <a:ext uri="{FF2B5EF4-FFF2-40B4-BE49-F238E27FC236}">
                  <a16:creationId xmlns:a16="http://schemas.microsoft.com/office/drawing/2014/main" xmlns="" id="{34006002-0F48-B02A-8F21-B55A83C4C8B4}"/>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itle 1">
              <a:extLst>
                <a:ext uri="{FF2B5EF4-FFF2-40B4-BE49-F238E27FC236}">
                  <a16:creationId xmlns:a16="http://schemas.microsoft.com/office/drawing/2014/main" xmlns="" id="{38EC8CE7-C17A-591F-80F9-02C4F603D198}"/>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a:solidFill>
                    <a:schemeClr val="accent1">
                      <a:lumMod val="75000"/>
                    </a:schemeClr>
                  </a:solidFill>
                  <a:latin typeface="Times New Roman" pitchFamily="18" charset="0"/>
                  <a:cs typeface="Times New Roman" pitchFamily="18" charset="0"/>
                </a:rPr>
                <a:t>14</a:t>
              </a:r>
            </a:p>
          </p:txBody>
        </p:sp>
      </p:grpSp>
      <p:sp>
        <p:nvSpPr>
          <p:cNvPr id="4" name="Rectangle 3">
            <a:extLst>
              <a:ext uri="{FF2B5EF4-FFF2-40B4-BE49-F238E27FC236}">
                <a16:creationId xmlns:a16="http://schemas.microsoft.com/office/drawing/2014/main" xmlns="" id="{C5543637-E5F1-A041-88F0-83F5BA136C4C}"/>
              </a:ext>
            </a:extLst>
          </p:cNvPr>
          <p:cNvSpPr/>
          <p:nvPr/>
        </p:nvSpPr>
        <p:spPr>
          <a:xfrm>
            <a:off x="448965" y="2512770"/>
            <a:ext cx="8574039" cy="1754326"/>
          </a:xfrm>
          <a:prstGeom prst="rect">
            <a:avLst/>
          </a:prstGeom>
          <a:noFill/>
          <a:ln>
            <a:noFill/>
          </a:ln>
          <a:effectLst>
            <a:glow rad="101600">
              <a:schemeClr val="tx1">
                <a:lumMod val="65000"/>
                <a:lumOff val="35000"/>
                <a:alpha val="40000"/>
              </a:schemeClr>
            </a:glow>
          </a:effectLst>
          <a:scene3d>
            <a:camera prst="orthographicFront">
              <a:rot lat="0" lon="300000" rev="0"/>
            </a:camera>
            <a:lightRig rig="contrasting" dir="t"/>
          </a:scene3d>
          <a:sp3d extrusionH="76200" contourW="12700">
            <a:bevelT prst="relaxedInset"/>
            <a:bevelB w="25400"/>
            <a:extrusionClr>
              <a:srgbClr val="FFFF00"/>
            </a:extrusionClr>
            <a:contourClr>
              <a:srgbClr val="79DFEE"/>
            </a:contourClr>
          </a:sp3d>
        </p:spPr>
        <p:txBody>
          <a:bodyPr wrap="square" lIns="91440" tIns="45720" rIns="91440" bIns="45720">
            <a:spAutoFit/>
          </a:bodyPr>
          <a:lstStyle/>
          <a:p>
            <a:pPr algn="ctr"/>
            <a:r>
              <a:rPr lang="fr-FR" sz="5400" b="0" cap="none" spc="0" dirty="0">
                <a:ln w="0"/>
                <a:solidFill>
                  <a:schemeClr val="accent1"/>
                </a:solidFill>
                <a:effectLst>
                  <a:outerShdw blurRad="38100" dist="25400" dir="5400000" algn="ctr" rotWithShape="0">
                    <a:srgbClr val="6E747A">
                      <a:alpha val="43000"/>
                    </a:srgbClr>
                  </a:outerShdw>
                </a:effectLst>
              </a:rPr>
              <a:t>MERCI POUR VOTRE AIMABLE ATTENTION!!!</a:t>
            </a:r>
            <a:endParaRPr lang="x-none"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45535128"/>
      </p:ext>
    </p:extLst>
  </p:cSld>
  <p:clrMapOvr>
    <a:masterClrMapping/>
  </p:clrMapOvr>
  <mc:AlternateContent xmlns:mc="http://schemas.openxmlformats.org/markup-compatibility/2006" xmlns:p14="http://schemas.microsoft.com/office/powerpoint/2010/main">
    <mc:Choice Requires="p14">
      <p:transition spd="slow" p14:dur="3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9" name="Rectangle : coins arrondis 88">
            <a:extLst>
              <a:ext uri="{FF2B5EF4-FFF2-40B4-BE49-F238E27FC236}">
                <a16:creationId xmlns:a16="http://schemas.microsoft.com/office/drawing/2014/main" xmlns="" id="{F216F090-36CC-D607-40BD-C43A9002FC39}"/>
              </a:ext>
            </a:extLst>
          </p:cNvPr>
          <p:cNvSpPr/>
          <p:nvPr/>
        </p:nvSpPr>
        <p:spPr>
          <a:xfrm>
            <a:off x="8513" y="-19719"/>
            <a:ext cx="9144000" cy="6826415"/>
          </a:xfrm>
          <a:prstGeom prst="roundRect">
            <a:avLst>
              <a:gd name="adj" fmla="val 380"/>
            </a:avLst>
          </a:prstGeom>
          <a:solidFill>
            <a:srgbClr val="FFFFFF"/>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88" name="Groupe 87">
            <a:extLst>
              <a:ext uri="{FF2B5EF4-FFF2-40B4-BE49-F238E27FC236}">
                <a16:creationId xmlns:a16="http://schemas.microsoft.com/office/drawing/2014/main" xmlns="" id="{A6406067-5D52-A787-05F9-FF32DF5CED62}"/>
              </a:ext>
            </a:extLst>
          </p:cNvPr>
          <p:cNvGrpSpPr/>
          <p:nvPr/>
        </p:nvGrpSpPr>
        <p:grpSpPr>
          <a:xfrm>
            <a:off x="8542330" y="6217998"/>
            <a:ext cx="1009025" cy="772352"/>
            <a:chOff x="7880558" y="5270584"/>
            <a:chExt cx="1009025" cy="772352"/>
          </a:xfrm>
        </p:grpSpPr>
        <p:sp>
          <p:nvSpPr>
            <p:cNvPr id="87" name="Ellipse 86">
              <a:extLst>
                <a:ext uri="{FF2B5EF4-FFF2-40B4-BE49-F238E27FC236}">
                  <a16:creationId xmlns:a16="http://schemas.microsoft.com/office/drawing/2014/main" xmlns="" id="{54C5B779-F618-BF81-4AC9-59520A12DE6F}"/>
                </a:ext>
              </a:extLst>
            </p:cNvPr>
            <p:cNvSpPr/>
            <p:nvPr/>
          </p:nvSpPr>
          <p:spPr>
            <a:xfrm>
              <a:off x="7880558" y="5270584"/>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6" name="Title 1">
              <a:extLst>
                <a:ext uri="{FF2B5EF4-FFF2-40B4-BE49-F238E27FC236}">
                  <a16:creationId xmlns:a16="http://schemas.microsoft.com/office/drawing/2014/main" xmlns="" id="{68D9A1E2-4480-DA9E-8468-8906218C055F}"/>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lumMod val="75000"/>
                    </a:schemeClr>
                  </a:solidFill>
                  <a:latin typeface="Times New Roman" pitchFamily="18" charset="0"/>
                  <a:cs typeface="Times New Roman" pitchFamily="18" charset="0"/>
                </a:rPr>
                <a:t>02</a:t>
              </a:r>
              <a:endParaRPr lang="fr-FR" sz="4200" b="1" dirty="0">
                <a:solidFill>
                  <a:schemeClr val="accent1">
                    <a:lumMod val="75000"/>
                  </a:schemeClr>
                </a:solidFill>
                <a:latin typeface="Times New Roman" pitchFamily="18" charset="0"/>
                <a:cs typeface="Times New Roman" pitchFamily="18" charset="0"/>
              </a:endParaRPr>
            </a:p>
          </p:txBody>
        </p:sp>
      </p:grpSp>
      <p:grpSp>
        <p:nvGrpSpPr>
          <p:cNvPr id="78" name="Groupe 77">
            <a:extLst>
              <a:ext uri="{FF2B5EF4-FFF2-40B4-BE49-F238E27FC236}">
                <a16:creationId xmlns:a16="http://schemas.microsoft.com/office/drawing/2014/main" xmlns="" id="{4CAF4EF4-92F8-142F-2350-94A98288F5E8}"/>
              </a:ext>
            </a:extLst>
          </p:cNvPr>
          <p:cNvGrpSpPr/>
          <p:nvPr/>
        </p:nvGrpSpPr>
        <p:grpSpPr>
          <a:xfrm>
            <a:off x="3405761" y="1958914"/>
            <a:ext cx="4469105" cy="452415"/>
            <a:chOff x="3125953" y="330706"/>
            <a:chExt cx="3393203" cy="546031"/>
          </a:xfrm>
        </p:grpSpPr>
        <p:sp>
          <p:nvSpPr>
            <p:cNvPr id="79" name="Rectangle : coins arrondis 78">
              <a:extLst>
                <a:ext uri="{FF2B5EF4-FFF2-40B4-BE49-F238E27FC236}">
                  <a16:creationId xmlns:a16="http://schemas.microsoft.com/office/drawing/2014/main" xmlns="" id="{33589ECB-FC9F-84FD-D404-458332470D39}"/>
                </a:ext>
              </a:extLst>
            </p:cNvPr>
            <p:cNvSpPr/>
            <p:nvPr/>
          </p:nvSpPr>
          <p:spPr>
            <a:xfrm>
              <a:off x="3125953" y="330706"/>
              <a:ext cx="3393203" cy="54603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dirty="0"/>
            </a:p>
          </p:txBody>
        </p:sp>
        <p:sp>
          <p:nvSpPr>
            <p:cNvPr id="80" name="ZoneTexte 79">
              <a:extLst>
                <a:ext uri="{FF2B5EF4-FFF2-40B4-BE49-F238E27FC236}">
                  <a16:creationId xmlns:a16="http://schemas.microsoft.com/office/drawing/2014/main" xmlns="" id="{EB85445B-AEF7-38B0-C9AF-2B0386855814}"/>
                </a:ext>
              </a:extLst>
            </p:cNvPr>
            <p:cNvSpPr txBox="1"/>
            <p:nvPr/>
          </p:nvSpPr>
          <p:spPr>
            <a:xfrm>
              <a:off x="3285272" y="332854"/>
              <a:ext cx="2935088" cy="482903"/>
            </a:xfrm>
            <a:prstGeom prst="rect">
              <a:avLst/>
            </a:prstGeom>
            <a:noFill/>
          </p:spPr>
          <p:txBody>
            <a:bodyPr wrap="square" rtlCol="0">
              <a:spAutoFit/>
            </a:bodyPr>
            <a:lstStyle/>
            <a:p>
              <a:r>
                <a:rPr lang="fr-FR" sz="2000" b="1" dirty="0">
                  <a:latin typeface="Sitka Small" panose="02000505000000020004" pitchFamily="2" charset="0"/>
                  <a:ea typeface="Verdana" panose="020B0604030504040204" pitchFamily="34" charset="0"/>
                </a:rPr>
                <a:t>SOLUTION PROPOSÉE </a:t>
              </a:r>
            </a:p>
          </p:txBody>
        </p:sp>
      </p:grpSp>
      <p:grpSp>
        <p:nvGrpSpPr>
          <p:cNvPr id="77" name="Groupe 76">
            <a:extLst>
              <a:ext uri="{FF2B5EF4-FFF2-40B4-BE49-F238E27FC236}">
                <a16:creationId xmlns:a16="http://schemas.microsoft.com/office/drawing/2014/main" xmlns="" id="{C49DA70A-4038-B53B-111E-D9BA8B8BCC16}"/>
              </a:ext>
            </a:extLst>
          </p:cNvPr>
          <p:cNvGrpSpPr/>
          <p:nvPr/>
        </p:nvGrpSpPr>
        <p:grpSpPr>
          <a:xfrm>
            <a:off x="4536019" y="353478"/>
            <a:ext cx="3206805" cy="710437"/>
            <a:chOff x="4113885" y="569290"/>
            <a:chExt cx="3206805" cy="890516"/>
          </a:xfrm>
        </p:grpSpPr>
        <p:grpSp>
          <p:nvGrpSpPr>
            <p:cNvPr id="44" name="Groupe 43">
              <a:extLst>
                <a:ext uri="{FF2B5EF4-FFF2-40B4-BE49-F238E27FC236}">
                  <a16:creationId xmlns:a16="http://schemas.microsoft.com/office/drawing/2014/main" xmlns="" id="{57EFC776-A450-56C4-E6A1-DDC9BF493332}"/>
                </a:ext>
              </a:extLst>
            </p:cNvPr>
            <p:cNvGrpSpPr/>
            <p:nvPr/>
          </p:nvGrpSpPr>
          <p:grpSpPr>
            <a:xfrm>
              <a:off x="4113885" y="663103"/>
              <a:ext cx="3087793" cy="647838"/>
              <a:chOff x="3197655" y="1049279"/>
              <a:chExt cx="3087793" cy="647838"/>
            </a:xfrm>
          </p:grpSpPr>
          <p:sp>
            <p:nvSpPr>
              <p:cNvPr id="39" name="Rectangle : coins arrondis 38">
                <a:extLst>
                  <a:ext uri="{FF2B5EF4-FFF2-40B4-BE49-F238E27FC236}">
                    <a16:creationId xmlns:a16="http://schemas.microsoft.com/office/drawing/2014/main" xmlns="" id="{04139FBF-98F0-FF75-F1C5-D8639E1B2B87}"/>
                  </a:ext>
                </a:extLst>
              </p:cNvPr>
              <p:cNvSpPr/>
              <p:nvPr/>
            </p:nvSpPr>
            <p:spPr>
              <a:xfrm>
                <a:off x="3197655" y="1049279"/>
                <a:ext cx="2443281" cy="64783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2000" dirty="0"/>
              </a:p>
            </p:txBody>
          </p:sp>
          <p:sp>
            <p:nvSpPr>
              <p:cNvPr id="42" name="ZoneTexte 41">
                <a:extLst>
                  <a:ext uri="{FF2B5EF4-FFF2-40B4-BE49-F238E27FC236}">
                    <a16:creationId xmlns:a16="http://schemas.microsoft.com/office/drawing/2014/main" xmlns="" id="{543E9395-BA9C-7D0D-E39D-ACDAE639AFA7}"/>
                  </a:ext>
                </a:extLst>
              </p:cNvPr>
              <p:cNvSpPr txBox="1"/>
              <p:nvPr/>
            </p:nvSpPr>
            <p:spPr>
              <a:xfrm>
                <a:off x="3350360" y="1050786"/>
                <a:ext cx="2935088" cy="461665"/>
              </a:xfrm>
              <a:prstGeom prst="rect">
                <a:avLst/>
              </a:prstGeom>
              <a:noFill/>
            </p:spPr>
            <p:txBody>
              <a:bodyPr wrap="square" rtlCol="0">
                <a:spAutoFit/>
              </a:bodyPr>
              <a:lstStyle/>
              <a:p>
                <a:r>
                  <a:rPr lang="fr-FR" sz="2400" b="1" dirty="0">
                    <a:latin typeface="Sitka Small" panose="02000505000000020004" pitchFamily="2" charset="0"/>
                    <a:ea typeface="Verdana" panose="020B0604030504040204" pitchFamily="34" charset="0"/>
                  </a:rPr>
                  <a:t>CONTEXTE</a:t>
                </a:r>
              </a:p>
            </p:txBody>
          </p:sp>
        </p:grpSp>
        <p:sp>
          <p:nvSpPr>
            <p:cNvPr id="38" name="Rectangle 37">
              <a:extLst>
                <a:ext uri="{FF2B5EF4-FFF2-40B4-BE49-F238E27FC236}">
                  <a16:creationId xmlns:a16="http://schemas.microsoft.com/office/drawing/2014/main" xmlns="" id="{094DCBE1-2DA7-110F-8DE7-884CA91B8247}"/>
                </a:ext>
              </a:extLst>
            </p:cNvPr>
            <p:cNvSpPr/>
            <p:nvPr/>
          </p:nvSpPr>
          <p:spPr>
            <a:xfrm rot="19196327">
              <a:off x="6393055" y="612865"/>
              <a:ext cx="648939" cy="846941"/>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43" name="ZoneTexte 42">
              <a:extLst>
                <a:ext uri="{FF2B5EF4-FFF2-40B4-BE49-F238E27FC236}">
                  <a16:creationId xmlns:a16="http://schemas.microsoft.com/office/drawing/2014/main" xmlns="" id="{640F06D9-A6AF-4633-97FB-4563997DF06E}"/>
                </a:ext>
              </a:extLst>
            </p:cNvPr>
            <p:cNvSpPr txBox="1"/>
            <p:nvPr/>
          </p:nvSpPr>
          <p:spPr>
            <a:xfrm>
              <a:off x="6382365" y="569290"/>
              <a:ext cx="938325" cy="810161"/>
            </a:xfrm>
            <a:prstGeom prst="rect">
              <a:avLst/>
            </a:prstGeom>
            <a:noFill/>
          </p:spPr>
          <p:txBody>
            <a:bodyPr wrap="square" rtlCol="0">
              <a:spAutoFit/>
            </a:bodyPr>
            <a:lstStyle/>
            <a:p>
              <a:r>
                <a:rPr lang="fr-FR" sz="3600" b="1" dirty="0">
                  <a:latin typeface="Sitka Small" panose="02000505000000020004" pitchFamily="2" charset="0"/>
                  <a:ea typeface="Verdana" panose="020B0604030504040204" pitchFamily="34" charset="0"/>
                </a:rPr>
                <a:t>01</a:t>
              </a:r>
            </a:p>
          </p:txBody>
        </p:sp>
      </p:grpSp>
      <p:grpSp>
        <p:nvGrpSpPr>
          <p:cNvPr id="45" name="Groupe 44">
            <a:extLst>
              <a:ext uri="{FF2B5EF4-FFF2-40B4-BE49-F238E27FC236}">
                <a16:creationId xmlns:a16="http://schemas.microsoft.com/office/drawing/2014/main" xmlns="" id="{2E5EF511-8800-8381-BE53-040D4F03125E}"/>
              </a:ext>
            </a:extLst>
          </p:cNvPr>
          <p:cNvGrpSpPr/>
          <p:nvPr/>
        </p:nvGrpSpPr>
        <p:grpSpPr>
          <a:xfrm>
            <a:off x="804370" y="5521584"/>
            <a:ext cx="6363616" cy="561301"/>
            <a:chOff x="3197655" y="1049279"/>
            <a:chExt cx="3393203" cy="647838"/>
          </a:xfrm>
        </p:grpSpPr>
        <p:sp>
          <p:nvSpPr>
            <p:cNvPr id="46" name="Rectangle : coins arrondis 45">
              <a:extLst>
                <a:ext uri="{FF2B5EF4-FFF2-40B4-BE49-F238E27FC236}">
                  <a16:creationId xmlns:a16="http://schemas.microsoft.com/office/drawing/2014/main" xmlns="" id="{98CFBFB8-67E7-3DCD-CE2A-D1D4521EDE78}"/>
                </a:ext>
              </a:extLst>
            </p:cNvPr>
            <p:cNvSpPr/>
            <p:nvPr/>
          </p:nvSpPr>
          <p:spPr>
            <a:xfrm>
              <a:off x="3197655" y="1049279"/>
              <a:ext cx="3393203" cy="64783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47" name="ZoneTexte 46">
              <a:extLst>
                <a:ext uri="{FF2B5EF4-FFF2-40B4-BE49-F238E27FC236}">
                  <a16:creationId xmlns:a16="http://schemas.microsoft.com/office/drawing/2014/main" xmlns="" id="{5F5FE4D8-901B-3B55-644D-75E82AC6C0B6}"/>
                </a:ext>
              </a:extLst>
            </p:cNvPr>
            <p:cNvSpPr txBox="1"/>
            <p:nvPr/>
          </p:nvSpPr>
          <p:spPr>
            <a:xfrm>
              <a:off x="3350360" y="1050786"/>
              <a:ext cx="2935088" cy="461665"/>
            </a:xfrm>
            <a:prstGeom prst="rect">
              <a:avLst/>
            </a:prstGeom>
            <a:noFill/>
          </p:spPr>
          <p:txBody>
            <a:bodyPr wrap="square" rtlCol="0">
              <a:spAutoFit/>
            </a:bodyPr>
            <a:lstStyle/>
            <a:p>
              <a:r>
                <a:rPr lang="fr-FR" sz="2400" b="1" dirty="0">
                  <a:latin typeface="Sitka Small" panose="02000505000000020004" pitchFamily="2" charset="0"/>
                  <a:ea typeface="Verdana" panose="020B0604030504040204" pitchFamily="34" charset="0"/>
                </a:rPr>
                <a:t>CONCLUSION ET PERSPECTIVES </a:t>
              </a:r>
            </a:p>
          </p:txBody>
        </p:sp>
      </p:grpSp>
      <p:grpSp>
        <p:nvGrpSpPr>
          <p:cNvPr id="48" name="Groupe 47">
            <a:extLst>
              <a:ext uri="{FF2B5EF4-FFF2-40B4-BE49-F238E27FC236}">
                <a16:creationId xmlns:a16="http://schemas.microsoft.com/office/drawing/2014/main" xmlns="" id="{431F2517-D8A1-27B4-AC8C-5422236A7575}"/>
              </a:ext>
            </a:extLst>
          </p:cNvPr>
          <p:cNvGrpSpPr/>
          <p:nvPr/>
        </p:nvGrpSpPr>
        <p:grpSpPr>
          <a:xfrm>
            <a:off x="3624704" y="1214191"/>
            <a:ext cx="3856625" cy="496935"/>
            <a:chOff x="3421440" y="1032794"/>
            <a:chExt cx="3344633" cy="427384"/>
          </a:xfrm>
        </p:grpSpPr>
        <p:sp>
          <p:nvSpPr>
            <p:cNvPr id="49" name="Rectangle : coins arrondis 48">
              <a:extLst>
                <a:ext uri="{FF2B5EF4-FFF2-40B4-BE49-F238E27FC236}">
                  <a16:creationId xmlns:a16="http://schemas.microsoft.com/office/drawing/2014/main" xmlns="" id="{E1AF3B14-7AD7-7713-07F0-CAEF74442D75}"/>
                </a:ext>
              </a:extLst>
            </p:cNvPr>
            <p:cNvSpPr/>
            <p:nvPr/>
          </p:nvSpPr>
          <p:spPr>
            <a:xfrm>
              <a:off x="3421440" y="1032794"/>
              <a:ext cx="3344633" cy="42738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50" name="ZoneTexte 49">
              <a:extLst>
                <a:ext uri="{FF2B5EF4-FFF2-40B4-BE49-F238E27FC236}">
                  <a16:creationId xmlns:a16="http://schemas.microsoft.com/office/drawing/2014/main" xmlns="" id="{BB041393-23EC-31BB-F4E1-EFA880A9C660}"/>
                </a:ext>
              </a:extLst>
            </p:cNvPr>
            <p:cNvSpPr txBox="1"/>
            <p:nvPr/>
          </p:nvSpPr>
          <p:spPr>
            <a:xfrm>
              <a:off x="3650266" y="1052634"/>
              <a:ext cx="2935088" cy="313170"/>
            </a:xfrm>
            <a:prstGeom prst="rect">
              <a:avLst/>
            </a:prstGeom>
            <a:noFill/>
          </p:spPr>
          <p:txBody>
            <a:bodyPr wrap="square" rtlCol="0">
              <a:spAutoFit/>
            </a:bodyPr>
            <a:lstStyle/>
            <a:p>
              <a:r>
                <a:rPr lang="fr-FR" sz="2000" b="1" dirty="0">
                  <a:latin typeface="Sitka Small" panose="02000505000000020004" pitchFamily="2" charset="0"/>
                  <a:ea typeface="Verdana" panose="020B0604030504040204" pitchFamily="34" charset="0"/>
                </a:rPr>
                <a:t>PROBLÉMATIQUE </a:t>
              </a:r>
            </a:p>
          </p:txBody>
        </p:sp>
      </p:grpSp>
      <p:grpSp>
        <p:nvGrpSpPr>
          <p:cNvPr id="54" name="Groupe 53">
            <a:extLst>
              <a:ext uri="{FF2B5EF4-FFF2-40B4-BE49-F238E27FC236}">
                <a16:creationId xmlns:a16="http://schemas.microsoft.com/office/drawing/2014/main" xmlns="" id="{738B0946-6E3C-8E42-08FC-060D58D4695D}"/>
              </a:ext>
            </a:extLst>
          </p:cNvPr>
          <p:cNvGrpSpPr/>
          <p:nvPr/>
        </p:nvGrpSpPr>
        <p:grpSpPr>
          <a:xfrm>
            <a:off x="2551985" y="3506849"/>
            <a:ext cx="4896782" cy="567817"/>
            <a:chOff x="3169056" y="987319"/>
            <a:chExt cx="3393203" cy="647838"/>
          </a:xfrm>
        </p:grpSpPr>
        <p:sp>
          <p:nvSpPr>
            <p:cNvPr id="55" name="Rectangle : coins arrondis 54">
              <a:extLst>
                <a:ext uri="{FF2B5EF4-FFF2-40B4-BE49-F238E27FC236}">
                  <a16:creationId xmlns:a16="http://schemas.microsoft.com/office/drawing/2014/main" xmlns="" id="{7E8F01F0-AC15-D502-D61B-C7472754A658}"/>
                </a:ext>
              </a:extLst>
            </p:cNvPr>
            <p:cNvSpPr/>
            <p:nvPr/>
          </p:nvSpPr>
          <p:spPr>
            <a:xfrm>
              <a:off x="3169056" y="987319"/>
              <a:ext cx="3393203" cy="64783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2000"/>
            </a:p>
          </p:txBody>
        </p:sp>
        <p:sp>
          <p:nvSpPr>
            <p:cNvPr id="56" name="ZoneTexte 55">
              <a:extLst>
                <a:ext uri="{FF2B5EF4-FFF2-40B4-BE49-F238E27FC236}">
                  <a16:creationId xmlns:a16="http://schemas.microsoft.com/office/drawing/2014/main" xmlns="" id="{67134C47-73F0-F5A4-1F36-A5CDE8728F3B}"/>
                </a:ext>
              </a:extLst>
            </p:cNvPr>
            <p:cNvSpPr txBox="1"/>
            <p:nvPr/>
          </p:nvSpPr>
          <p:spPr>
            <a:xfrm>
              <a:off x="3307894" y="1095928"/>
              <a:ext cx="2935088" cy="456496"/>
            </a:xfrm>
            <a:prstGeom prst="rect">
              <a:avLst/>
            </a:prstGeom>
            <a:noFill/>
          </p:spPr>
          <p:txBody>
            <a:bodyPr wrap="square" rtlCol="0">
              <a:spAutoFit/>
            </a:bodyPr>
            <a:lstStyle/>
            <a:p>
              <a:r>
                <a:rPr lang="fr-FR" sz="2000" b="1" dirty="0">
                  <a:latin typeface="Sitka Small" panose="02000505000000020004" pitchFamily="2" charset="0"/>
                  <a:ea typeface="Verdana" panose="020B0604030504040204" pitchFamily="34" charset="0"/>
                </a:rPr>
                <a:t>OUTILS DE CONCEPTION</a:t>
              </a:r>
            </a:p>
          </p:txBody>
        </p:sp>
      </p:grpSp>
      <p:grpSp>
        <p:nvGrpSpPr>
          <p:cNvPr id="57" name="Groupe 56">
            <a:extLst>
              <a:ext uri="{FF2B5EF4-FFF2-40B4-BE49-F238E27FC236}">
                <a16:creationId xmlns:a16="http://schemas.microsoft.com/office/drawing/2014/main" xmlns="" id="{DEAAF073-10C8-1E85-1C44-29F9D2A36853}"/>
              </a:ext>
            </a:extLst>
          </p:cNvPr>
          <p:cNvGrpSpPr/>
          <p:nvPr/>
        </p:nvGrpSpPr>
        <p:grpSpPr>
          <a:xfrm>
            <a:off x="4177537" y="4493547"/>
            <a:ext cx="3036433" cy="634161"/>
            <a:chOff x="3197655" y="1049279"/>
            <a:chExt cx="3393203" cy="647838"/>
          </a:xfrm>
        </p:grpSpPr>
        <p:sp>
          <p:nvSpPr>
            <p:cNvPr id="58" name="Rectangle : coins arrondis 57">
              <a:extLst>
                <a:ext uri="{FF2B5EF4-FFF2-40B4-BE49-F238E27FC236}">
                  <a16:creationId xmlns:a16="http://schemas.microsoft.com/office/drawing/2014/main" xmlns="" id="{270336A0-3B1B-C9B0-EED2-BB1B58AB31D6}"/>
                </a:ext>
              </a:extLst>
            </p:cNvPr>
            <p:cNvSpPr/>
            <p:nvPr/>
          </p:nvSpPr>
          <p:spPr>
            <a:xfrm>
              <a:off x="3197655" y="1049279"/>
              <a:ext cx="3393203" cy="64783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59" name="ZoneTexte 58">
              <a:extLst>
                <a:ext uri="{FF2B5EF4-FFF2-40B4-BE49-F238E27FC236}">
                  <a16:creationId xmlns:a16="http://schemas.microsoft.com/office/drawing/2014/main" xmlns="" id="{2D56A53A-CD41-E370-9DEA-ECAD474A2CA1}"/>
                </a:ext>
              </a:extLst>
            </p:cNvPr>
            <p:cNvSpPr txBox="1"/>
            <p:nvPr/>
          </p:nvSpPr>
          <p:spPr>
            <a:xfrm>
              <a:off x="3426712" y="1137113"/>
              <a:ext cx="2935088" cy="461665"/>
            </a:xfrm>
            <a:prstGeom prst="rect">
              <a:avLst/>
            </a:prstGeom>
            <a:noFill/>
          </p:spPr>
          <p:txBody>
            <a:bodyPr wrap="square" rtlCol="0">
              <a:spAutoFit/>
            </a:bodyPr>
            <a:lstStyle/>
            <a:p>
              <a:r>
                <a:rPr lang="fr-FR" sz="2400" b="1" dirty="0">
                  <a:latin typeface="Sitka Small" panose="02000505000000020004" pitchFamily="2" charset="0"/>
                  <a:ea typeface="Verdana" panose="020B0604030504040204" pitchFamily="34" charset="0"/>
                </a:rPr>
                <a:t>SIMULATION</a:t>
              </a:r>
            </a:p>
          </p:txBody>
        </p:sp>
      </p:grpSp>
      <p:sp>
        <p:nvSpPr>
          <p:cNvPr id="62" name="Rectangle 61">
            <a:extLst>
              <a:ext uri="{FF2B5EF4-FFF2-40B4-BE49-F238E27FC236}">
                <a16:creationId xmlns:a16="http://schemas.microsoft.com/office/drawing/2014/main" xmlns="" id="{717AF747-C8AA-6419-89B9-F751B8248A84}"/>
              </a:ext>
            </a:extLst>
          </p:cNvPr>
          <p:cNvSpPr/>
          <p:nvPr/>
        </p:nvSpPr>
        <p:spPr>
          <a:xfrm rot="19196327">
            <a:off x="7072075" y="1176952"/>
            <a:ext cx="680807" cy="648874"/>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64" name="ZoneTexte 63">
            <a:extLst>
              <a:ext uri="{FF2B5EF4-FFF2-40B4-BE49-F238E27FC236}">
                <a16:creationId xmlns:a16="http://schemas.microsoft.com/office/drawing/2014/main" xmlns="" id="{B9392A97-3C84-A493-B955-B1C6276A7A94}"/>
              </a:ext>
            </a:extLst>
          </p:cNvPr>
          <p:cNvSpPr txBox="1"/>
          <p:nvPr/>
        </p:nvSpPr>
        <p:spPr>
          <a:xfrm>
            <a:off x="7011087" y="1093949"/>
            <a:ext cx="870732" cy="646331"/>
          </a:xfrm>
          <a:prstGeom prst="rect">
            <a:avLst/>
          </a:prstGeom>
          <a:noFill/>
        </p:spPr>
        <p:txBody>
          <a:bodyPr wrap="square" rtlCol="0">
            <a:spAutoFit/>
          </a:bodyPr>
          <a:lstStyle/>
          <a:p>
            <a:r>
              <a:rPr lang="fr-FR" sz="3600" b="1" dirty="0">
                <a:latin typeface="Sitka Small" panose="02000505000000020004" pitchFamily="2" charset="0"/>
                <a:ea typeface="Verdana" panose="020B0604030504040204" pitchFamily="34" charset="0"/>
              </a:rPr>
              <a:t>02</a:t>
            </a:r>
          </a:p>
        </p:txBody>
      </p:sp>
      <p:sp>
        <p:nvSpPr>
          <p:cNvPr id="69" name="Rectangle 68">
            <a:extLst>
              <a:ext uri="{FF2B5EF4-FFF2-40B4-BE49-F238E27FC236}">
                <a16:creationId xmlns:a16="http://schemas.microsoft.com/office/drawing/2014/main" xmlns="" id="{570169ED-47D2-3192-1B7B-A36898ACB342}"/>
              </a:ext>
            </a:extLst>
          </p:cNvPr>
          <p:cNvSpPr/>
          <p:nvPr/>
        </p:nvSpPr>
        <p:spPr>
          <a:xfrm rot="19196327">
            <a:off x="6873567" y="4469627"/>
            <a:ext cx="680807" cy="648874"/>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70" name="Rectangle 69">
            <a:extLst>
              <a:ext uri="{FF2B5EF4-FFF2-40B4-BE49-F238E27FC236}">
                <a16:creationId xmlns:a16="http://schemas.microsoft.com/office/drawing/2014/main" xmlns="" id="{46480637-17F2-DE17-0D6C-E98611FE56D5}"/>
              </a:ext>
            </a:extLst>
          </p:cNvPr>
          <p:cNvSpPr/>
          <p:nvPr/>
        </p:nvSpPr>
        <p:spPr>
          <a:xfrm rot="19196327">
            <a:off x="7185564" y="3468576"/>
            <a:ext cx="680807" cy="648874"/>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72" name="Rectangle 71">
            <a:extLst>
              <a:ext uri="{FF2B5EF4-FFF2-40B4-BE49-F238E27FC236}">
                <a16:creationId xmlns:a16="http://schemas.microsoft.com/office/drawing/2014/main" xmlns="" id="{7498DB41-E4ED-A46C-6BF3-AF4D81E2DFA3}"/>
              </a:ext>
            </a:extLst>
          </p:cNvPr>
          <p:cNvSpPr/>
          <p:nvPr/>
        </p:nvSpPr>
        <p:spPr>
          <a:xfrm rot="19196327">
            <a:off x="6792113" y="5457269"/>
            <a:ext cx="680807" cy="648874"/>
          </a:xfrm>
          <a:prstGeom prst="rect">
            <a:avLst/>
          </a:prstGeom>
          <a:gradFill>
            <a:gsLst>
              <a:gs pos="0">
                <a:schemeClr val="accent2">
                  <a:tint val="15000"/>
                  <a:satMod val="250000"/>
                </a:schemeClr>
              </a:gs>
              <a:gs pos="49000">
                <a:schemeClr val="accent2">
                  <a:tint val="50000"/>
                  <a:satMod val="200000"/>
                </a:schemeClr>
              </a:gs>
              <a:gs pos="28420">
                <a:srgbClr val="C7FCEB"/>
              </a:gs>
              <a:gs pos="80888">
                <a:srgbClr val="A6F4DC"/>
              </a:gs>
              <a:gs pos="68000">
                <a:schemeClr val="accent2">
                  <a:tint val="64000"/>
                  <a:satMod val="160000"/>
                </a:schemeClr>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73" name="Rectangle 72">
            <a:extLst>
              <a:ext uri="{FF2B5EF4-FFF2-40B4-BE49-F238E27FC236}">
                <a16:creationId xmlns:a16="http://schemas.microsoft.com/office/drawing/2014/main" xmlns="" id="{8E416424-38E4-A7CE-C7B2-B359E72E1CDF}"/>
              </a:ext>
            </a:extLst>
          </p:cNvPr>
          <p:cNvSpPr/>
          <p:nvPr/>
        </p:nvSpPr>
        <p:spPr>
          <a:xfrm rot="19196327">
            <a:off x="7395577" y="1901190"/>
            <a:ext cx="680807" cy="672446"/>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65" name="ZoneTexte 64">
            <a:extLst>
              <a:ext uri="{FF2B5EF4-FFF2-40B4-BE49-F238E27FC236}">
                <a16:creationId xmlns:a16="http://schemas.microsoft.com/office/drawing/2014/main" xmlns="" id="{088F8D6F-E392-2131-20DD-ACF23E1BCE66}"/>
              </a:ext>
            </a:extLst>
          </p:cNvPr>
          <p:cNvSpPr txBox="1"/>
          <p:nvPr/>
        </p:nvSpPr>
        <p:spPr>
          <a:xfrm>
            <a:off x="7358046" y="1884387"/>
            <a:ext cx="839690" cy="646331"/>
          </a:xfrm>
          <a:prstGeom prst="rect">
            <a:avLst/>
          </a:prstGeom>
          <a:noFill/>
        </p:spPr>
        <p:txBody>
          <a:bodyPr wrap="square" rtlCol="0">
            <a:spAutoFit/>
          </a:bodyPr>
          <a:lstStyle/>
          <a:p>
            <a:r>
              <a:rPr lang="fr-FR" sz="3600" b="1" dirty="0">
                <a:latin typeface="Sitka Small" panose="02000505000000020004" pitchFamily="2" charset="0"/>
                <a:ea typeface="Verdana" panose="020B0604030504040204" pitchFamily="34" charset="0"/>
              </a:rPr>
              <a:t>03</a:t>
            </a:r>
          </a:p>
        </p:txBody>
      </p:sp>
      <p:sp>
        <p:nvSpPr>
          <p:cNvPr id="74" name="ZoneTexte 73">
            <a:extLst>
              <a:ext uri="{FF2B5EF4-FFF2-40B4-BE49-F238E27FC236}">
                <a16:creationId xmlns:a16="http://schemas.microsoft.com/office/drawing/2014/main" xmlns="" id="{C5C250D3-4FBE-5D3C-C5D4-54674EB222CF}"/>
              </a:ext>
            </a:extLst>
          </p:cNvPr>
          <p:cNvSpPr txBox="1"/>
          <p:nvPr/>
        </p:nvSpPr>
        <p:spPr>
          <a:xfrm>
            <a:off x="7128245" y="3393489"/>
            <a:ext cx="803265" cy="646331"/>
          </a:xfrm>
          <a:prstGeom prst="rect">
            <a:avLst/>
          </a:prstGeom>
          <a:noFill/>
        </p:spPr>
        <p:txBody>
          <a:bodyPr wrap="square" rtlCol="0">
            <a:spAutoFit/>
          </a:bodyPr>
          <a:lstStyle/>
          <a:p>
            <a:r>
              <a:rPr lang="fr-FR" sz="3600" b="1" dirty="0">
                <a:latin typeface="Sitka Small" panose="02000505000000020004" pitchFamily="2" charset="0"/>
                <a:ea typeface="Verdana" panose="020B0604030504040204" pitchFamily="34" charset="0"/>
              </a:rPr>
              <a:t>05</a:t>
            </a:r>
          </a:p>
        </p:txBody>
      </p:sp>
      <p:sp>
        <p:nvSpPr>
          <p:cNvPr id="75" name="ZoneTexte 74">
            <a:extLst>
              <a:ext uri="{FF2B5EF4-FFF2-40B4-BE49-F238E27FC236}">
                <a16:creationId xmlns:a16="http://schemas.microsoft.com/office/drawing/2014/main" xmlns="" id="{AED91259-2CC8-17B6-07D2-C1B701EA4CD7}"/>
              </a:ext>
            </a:extLst>
          </p:cNvPr>
          <p:cNvSpPr txBox="1"/>
          <p:nvPr/>
        </p:nvSpPr>
        <p:spPr>
          <a:xfrm>
            <a:off x="6767917" y="5398302"/>
            <a:ext cx="822255" cy="646331"/>
          </a:xfrm>
          <a:prstGeom prst="rect">
            <a:avLst/>
          </a:prstGeom>
          <a:noFill/>
        </p:spPr>
        <p:txBody>
          <a:bodyPr wrap="square" rtlCol="0">
            <a:spAutoFit/>
          </a:bodyPr>
          <a:lstStyle/>
          <a:p>
            <a:r>
              <a:rPr lang="fr-FR" sz="3600" b="1" dirty="0">
                <a:latin typeface="Sitka Small" panose="02000505000000020004" pitchFamily="2" charset="0"/>
                <a:ea typeface="Verdana" panose="020B0604030504040204" pitchFamily="34" charset="0"/>
              </a:rPr>
              <a:t>07</a:t>
            </a:r>
          </a:p>
        </p:txBody>
      </p:sp>
      <p:sp>
        <p:nvSpPr>
          <p:cNvPr id="76" name="ZoneTexte 75">
            <a:extLst>
              <a:ext uri="{FF2B5EF4-FFF2-40B4-BE49-F238E27FC236}">
                <a16:creationId xmlns:a16="http://schemas.microsoft.com/office/drawing/2014/main" xmlns="" id="{E196885F-0608-048A-7857-6653ABA98D2D}"/>
              </a:ext>
            </a:extLst>
          </p:cNvPr>
          <p:cNvSpPr txBox="1"/>
          <p:nvPr/>
        </p:nvSpPr>
        <p:spPr>
          <a:xfrm>
            <a:off x="6767081" y="4462424"/>
            <a:ext cx="822255" cy="646331"/>
          </a:xfrm>
          <a:prstGeom prst="rect">
            <a:avLst/>
          </a:prstGeom>
          <a:noFill/>
        </p:spPr>
        <p:txBody>
          <a:bodyPr wrap="square" rtlCol="0">
            <a:spAutoFit/>
          </a:bodyPr>
          <a:lstStyle/>
          <a:p>
            <a:r>
              <a:rPr lang="fr-FR" sz="3600" b="1" dirty="0">
                <a:latin typeface="Sitka Small" panose="02000505000000020004" pitchFamily="2" charset="0"/>
                <a:ea typeface="Verdana" panose="020B0604030504040204" pitchFamily="34" charset="0"/>
              </a:rPr>
              <a:t>06</a:t>
            </a:r>
          </a:p>
        </p:txBody>
      </p:sp>
      <p:sp>
        <p:nvSpPr>
          <p:cNvPr id="83" name="Losange 82">
            <a:extLst>
              <a:ext uri="{FF2B5EF4-FFF2-40B4-BE49-F238E27FC236}">
                <a16:creationId xmlns:a16="http://schemas.microsoft.com/office/drawing/2014/main" xmlns="" id="{0D963E43-454F-8565-75CF-4838560EF2D0}"/>
              </a:ext>
            </a:extLst>
          </p:cNvPr>
          <p:cNvSpPr/>
          <p:nvPr/>
        </p:nvSpPr>
        <p:spPr>
          <a:xfrm>
            <a:off x="-9150" y="920589"/>
            <a:ext cx="3240000" cy="32400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b="1" dirty="0">
              <a:ln w="22225">
                <a:solidFill>
                  <a:schemeClr val="accent2"/>
                </a:solidFill>
                <a:prstDash val="solid"/>
              </a:ln>
              <a:solidFill>
                <a:schemeClr val="accent2">
                  <a:lumMod val="40000"/>
                  <a:lumOff val="60000"/>
                </a:schemeClr>
              </a:solidFill>
            </a:endParaRPr>
          </a:p>
        </p:txBody>
      </p:sp>
      <p:sp>
        <p:nvSpPr>
          <p:cNvPr id="84" name="Losange 83">
            <a:extLst>
              <a:ext uri="{FF2B5EF4-FFF2-40B4-BE49-F238E27FC236}">
                <a16:creationId xmlns:a16="http://schemas.microsoft.com/office/drawing/2014/main" xmlns="" id="{D992B7E9-96DC-A8B2-FA10-CF07CEB67192}"/>
              </a:ext>
            </a:extLst>
          </p:cNvPr>
          <p:cNvSpPr/>
          <p:nvPr/>
        </p:nvSpPr>
        <p:spPr>
          <a:xfrm>
            <a:off x="296260" y="1265543"/>
            <a:ext cx="2520000" cy="2520000"/>
          </a:xfrm>
          <a:prstGeom prst="diamond">
            <a:avLst/>
          </a:prstGeom>
          <a:solidFill>
            <a:srgbClr val="FFFFFF"/>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fr-FR" b="1">
              <a:ln w="22225">
                <a:solidFill>
                  <a:schemeClr val="accent2"/>
                </a:solidFill>
                <a:prstDash val="solid"/>
              </a:ln>
              <a:solidFill>
                <a:schemeClr val="accent2">
                  <a:lumMod val="40000"/>
                  <a:lumOff val="60000"/>
                </a:schemeClr>
              </a:solidFill>
            </a:endParaRPr>
          </a:p>
        </p:txBody>
      </p:sp>
      <p:sp>
        <p:nvSpPr>
          <p:cNvPr id="85" name="ZoneTexte 84">
            <a:extLst>
              <a:ext uri="{FF2B5EF4-FFF2-40B4-BE49-F238E27FC236}">
                <a16:creationId xmlns:a16="http://schemas.microsoft.com/office/drawing/2014/main" xmlns="" id="{3D88C5D8-C4BE-6CA1-A2AC-658C83BD17E9}"/>
              </a:ext>
            </a:extLst>
          </p:cNvPr>
          <p:cNvSpPr txBox="1"/>
          <p:nvPr/>
        </p:nvSpPr>
        <p:spPr>
          <a:xfrm>
            <a:off x="754375" y="2231123"/>
            <a:ext cx="1672858" cy="646331"/>
          </a:xfrm>
          <a:prstGeom prst="rect">
            <a:avLst/>
          </a:prstGeom>
          <a:noFill/>
        </p:spPr>
        <p:txBody>
          <a:bodyPr wrap="square" rtlCol="0">
            <a:spAutoFit/>
          </a:bodyPr>
          <a:lstStyle/>
          <a:p>
            <a:r>
              <a:rPr lang="fr-FR" sz="3600" b="1" dirty="0">
                <a:latin typeface="Sitka Small" panose="02000505000000020004" pitchFamily="2" charset="0"/>
                <a:ea typeface="Verdana" panose="020B0604030504040204" pitchFamily="34" charset="0"/>
              </a:rPr>
              <a:t>PLAN</a:t>
            </a:r>
          </a:p>
        </p:txBody>
      </p:sp>
      <p:grpSp>
        <p:nvGrpSpPr>
          <p:cNvPr id="2" name="Groupe 1">
            <a:extLst>
              <a:ext uri="{FF2B5EF4-FFF2-40B4-BE49-F238E27FC236}">
                <a16:creationId xmlns:a16="http://schemas.microsoft.com/office/drawing/2014/main" xmlns="" id="{4F055654-235F-699C-EEAD-98651849E82C}"/>
              </a:ext>
            </a:extLst>
          </p:cNvPr>
          <p:cNvGrpSpPr/>
          <p:nvPr/>
        </p:nvGrpSpPr>
        <p:grpSpPr>
          <a:xfrm>
            <a:off x="3688965" y="2743819"/>
            <a:ext cx="4376742" cy="567817"/>
            <a:chOff x="3169056" y="987319"/>
            <a:chExt cx="3393203" cy="647838"/>
          </a:xfrm>
        </p:grpSpPr>
        <p:sp>
          <p:nvSpPr>
            <p:cNvPr id="3" name="Rectangle : coins arrondis 2">
              <a:extLst>
                <a:ext uri="{FF2B5EF4-FFF2-40B4-BE49-F238E27FC236}">
                  <a16:creationId xmlns:a16="http://schemas.microsoft.com/office/drawing/2014/main" xmlns="" id="{EEDF2235-D175-003A-4A55-5C93D9032E2F}"/>
                </a:ext>
              </a:extLst>
            </p:cNvPr>
            <p:cNvSpPr/>
            <p:nvPr/>
          </p:nvSpPr>
          <p:spPr>
            <a:xfrm>
              <a:off x="3169056" y="987319"/>
              <a:ext cx="3393203" cy="64783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sz="2000"/>
            </a:p>
          </p:txBody>
        </p:sp>
        <p:sp>
          <p:nvSpPr>
            <p:cNvPr id="4" name="ZoneTexte 3">
              <a:extLst>
                <a:ext uri="{FF2B5EF4-FFF2-40B4-BE49-F238E27FC236}">
                  <a16:creationId xmlns:a16="http://schemas.microsoft.com/office/drawing/2014/main" xmlns="" id="{3C93077E-6173-90FE-28E7-B0AF1A5BB8CF}"/>
                </a:ext>
              </a:extLst>
            </p:cNvPr>
            <p:cNvSpPr txBox="1"/>
            <p:nvPr/>
          </p:nvSpPr>
          <p:spPr>
            <a:xfrm>
              <a:off x="3307894" y="1095928"/>
              <a:ext cx="2935088" cy="456496"/>
            </a:xfrm>
            <a:prstGeom prst="rect">
              <a:avLst/>
            </a:prstGeom>
            <a:noFill/>
          </p:spPr>
          <p:txBody>
            <a:bodyPr wrap="square" rtlCol="0">
              <a:spAutoFit/>
            </a:bodyPr>
            <a:lstStyle/>
            <a:p>
              <a:r>
                <a:rPr lang="fr-FR" sz="2000" b="1" dirty="0">
                  <a:latin typeface="Sitka Small" panose="02000505000000020004" pitchFamily="2" charset="0"/>
                  <a:ea typeface="Verdana" panose="020B0604030504040204" pitchFamily="34" charset="0"/>
                </a:rPr>
                <a:t>MODELE VGG19</a:t>
              </a:r>
            </a:p>
          </p:txBody>
        </p:sp>
      </p:grpSp>
      <p:sp>
        <p:nvSpPr>
          <p:cNvPr id="5" name="Rectangle 4">
            <a:extLst>
              <a:ext uri="{FF2B5EF4-FFF2-40B4-BE49-F238E27FC236}">
                <a16:creationId xmlns:a16="http://schemas.microsoft.com/office/drawing/2014/main" xmlns="" id="{AC2AB2B2-784D-3996-05A8-2CCFFAC83518}"/>
              </a:ext>
            </a:extLst>
          </p:cNvPr>
          <p:cNvSpPr/>
          <p:nvPr/>
        </p:nvSpPr>
        <p:spPr>
          <a:xfrm rot="19196327">
            <a:off x="7802504" y="2705546"/>
            <a:ext cx="680807" cy="648874"/>
          </a:xfrm>
          <a:prstGeom prst="rect">
            <a:avLst/>
          </a:prstGeom>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6" name="ZoneTexte 5">
            <a:extLst>
              <a:ext uri="{FF2B5EF4-FFF2-40B4-BE49-F238E27FC236}">
                <a16:creationId xmlns:a16="http://schemas.microsoft.com/office/drawing/2014/main" xmlns="" id="{10E64242-B6AA-0D79-A841-8A1B8F1F251A}"/>
              </a:ext>
            </a:extLst>
          </p:cNvPr>
          <p:cNvSpPr txBox="1"/>
          <p:nvPr/>
        </p:nvSpPr>
        <p:spPr>
          <a:xfrm>
            <a:off x="7745185" y="2630459"/>
            <a:ext cx="803265" cy="646331"/>
          </a:xfrm>
          <a:prstGeom prst="rect">
            <a:avLst/>
          </a:prstGeom>
          <a:noFill/>
        </p:spPr>
        <p:txBody>
          <a:bodyPr wrap="square" rtlCol="0">
            <a:spAutoFit/>
          </a:bodyPr>
          <a:lstStyle/>
          <a:p>
            <a:r>
              <a:rPr lang="fr-FR" sz="3600" b="1" dirty="0">
                <a:latin typeface="Sitka Small" panose="02000505000000020004" pitchFamily="2" charset="0"/>
                <a:ea typeface="Verdana" panose="020B0604030504040204" pitchFamily="34" charset="0"/>
              </a:rPr>
              <a:t>04</a:t>
            </a:r>
          </a:p>
        </p:txBody>
      </p:sp>
    </p:spTree>
    <p:extLst>
      <p:ext uri="{BB962C8B-B14F-4D97-AF65-F5344CB8AC3E}">
        <p14:creationId xmlns:p14="http://schemas.microsoft.com/office/powerpoint/2010/main" val="1501738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4" grpId="0"/>
      <p:bldP spid="69" grpId="0" animBg="1"/>
      <p:bldP spid="70" grpId="0" animBg="1"/>
      <p:bldP spid="72" grpId="0" animBg="1"/>
      <p:bldP spid="73" grpId="0" animBg="1"/>
      <p:bldP spid="65" grpId="0"/>
      <p:bldP spid="74" grpId="0"/>
      <p:bldP spid="75" grpId="0"/>
      <p:bldP spid="76" grpId="0"/>
      <p:bldP spid="5"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9" name="Rectangle : coins arrondis 38">
            <a:extLst>
              <a:ext uri="{FF2B5EF4-FFF2-40B4-BE49-F238E27FC236}">
                <a16:creationId xmlns:a16="http://schemas.microsoft.com/office/drawing/2014/main" xmlns="" id="{48634CF2-BA28-116E-81E8-A0D974A691CD}"/>
              </a:ext>
            </a:extLst>
          </p:cNvPr>
          <p:cNvSpPr/>
          <p:nvPr/>
        </p:nvSpPr>
        <p:spPr>
          <a:xfrm>
            <a:off x="1" y="15792"/>
            <a:ext cx="9144000" cy="6826415"/>
          </a:xfrm>
          <a:prstGeom prst="roundRect">
            <a:avLst>
              <a:gd name="adj" fmla="val 1445"/>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le 1"/>
          <p:cNvSpPr txBox="1">
            <a:spLocks/>
          </p:cNvSpPr>
          <p:nvPr/>
        </p:nvSpPr>
        <p:spPr>
          <a:xfrm>
            <a:off x="1014771" y="4771033"/>
            <a:ext cx="8084215" cy="77235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400" b="1" dirty="0">
                <a:solidFill>
                  <a:schemeClr val="tx1"/>
                </a:solidFill>
                <a:latin typeface="Sitka Small" panose="02000505000000020004" pitchFamily="2" charset="0"/>
                <a:cs typeface="Times New Roman" pitchFamily="18" charset="0"/>
              </a:rPr>
              <a:t>L’imprécision des méthodes traditionnelles d’inspection des panneaux</a:t>
            </a:r>
          </a:p>
        </p:txBody>
      </p:sp>
      <p:sp>
        <p:nvSpPr>
          <p:cNvPr id="10" name="Title 1"/>
          <p:cNvSpPr txBox="1">
            <a:spLocks/>
          </p:cNvSpPr>
          <p:nvPr/>
        </p:nvSpPr>
        <p:spPr>
          <a:xfrm>
            <a:off x="1030766" y="1770374"/>
            <a:ext cx="7143519" cy="1138386"/>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400" b="1" dirty="0">
                <a:solidFill>
                  <a:schemeClr val="tx1"/>
                </a:solidFill>
                <a:latin typeface="Sitka Small" panose="02000505000000020004" pitchFamily="2" charset="0"/>
                <a:cs typeface="Times New Roman" pitchFamily="18" charset="0"/>
              </a:rPr>
              <a:t>Difficultés d’approvisionnement en énergie électrique </a:t>
            </a:r>
          </a:p>
        </p:txBody>
      </p:sp>
      <p:sp>
        <p:nvSpPr>
          <p:cNvPr id="6" name="Title 1">
            <a:extLst>
              <a:ext uri="{FF2B5EF4-FFF2-40B4-BE49-F238E27FC236}">
                <a16:creationId xmlns:a16="http://schemas.microsoft.com/office/drawing/2014/main" xmlns="" id="{8769F3F8-E231-F922-54B9-3B61F4CC4A30}"/>
              </a:ext>
            </a:extLst>
          </p:cNvPr>
          <p:cNvSpPr txBox="1">
            <a:spLocks/>
          </p:cNvSpPr>
          <p:nvPr/>
        </p:nvSpPr>
        <p:spPr>
          <a:xfrm>
            <a:off x="1013561" y="3339690"/>
            <a:ext cx="7602113" cy="77235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lvl="0" algn="l" eaLnBrk="0" fontAlgn="base" hangingPunct="0">
              <a:spcAft>
                <a:spcPct val="0"/>
              </a:spcAft>
            </a:pPr>
            <a:r>
              <a:rPr lang="fr-FR" altLang="fr-FR" sz="2400" b="1" dirty="0">
                <a:solidFill>
                  <a:schemeClr val="tx1"/>
                </a:solidFill>
                <a:latin typeface="Sitka Small" panose="02000505000000020004" pitchFamily="2" charset="0"/>
                <a:cs typeface="Times New Roman" panose="02020603050405020304" pitchFamily="18" charset="0"/>
              </a:rPr>
              <a:t>L’inefficacité des panneaux </a:t>
            </a:r>
            <a:r>
              <a:rPr lang="fr-FR" altLang="fr-FR" sz="2400" b="1" dirty="0" err="1">
                <a:solidFill>
                  <a:schemeClr val="tx1"/>
                </a:solidFill>
                <a:latin typeface="Sitka Small" panose="02000505000000020004" pitchFamily="2" charset="0"/>
                <a:cs typeface="Times New Roman" panose="02020603050405020304" pitchFamily="18" charset="0"/>
              </a:rPr>
              <a:t>photovoltaiques</a:t>
            </a:r>
            <a:r>
              <a:rPr lang="fr-FR" altLang="fr-FR" sz="2400" b="1" dirty="0">
                <a:solidFill>
                  <a:schemeClr val="tx1"/>
                </a:solidFill>
                <a:latin typeface="Sitka Small" panose="02000505000000020004" pitchFamily="2" charset="0"/>
                <a:cs typeface="Times New Roman" panose="02020603050405020304" pitchFamily="18" charset="0"/>
              </a:rPr>
              <a:t> due aux défauts d’ombrage</a:t>
            </a:r>
          </a:p>
        </p:txBody>
      </p:sp>
      <p:grpSp>
        <p:nvGrpSpPr>
          <p:cNvPr id="26" name="Groupe 25">
            <a:extLst>
              <a:ext uri="{FF2B5EF4-FFF2-40B4-BE49-F238E27FC236}">
                <a16:creationId xmlns:a16="http://schemas.microsoft.com/office/drawing/2014/main" xmlns="" id="{143804DF-F581-1E98-6298-5D76D9A24D1E}"/>
              </a:ext>
            </a:extLst>
          </p:cNvPr>
          <p:cNvGrpSpPr/>
          <p:nvPr/>
        </p:nvGrpSpPr>
        <p:grpSpPr>
          <a:xfrm>
            <a:off x="8389625" y="6168863"/>
            <a:ext cx="977783" cy="772352"/>
            <a:chOff x="7911800" y="5316281"/>
            <a:chExt cx="977783" cy="772352"/>
          </a:xfrm>
        </p:grpSpPr>
        <p:sp>
          <p:nvSpPr>
            <p:cNvPr id="27" name="Ellipse 26">
              <a:extLst>
                <a:ext uri="{FF2B5EF4-FFF2-40B4-BE49-F238E27FC236}">
                  <a16:creationId xmlns:a16="http://schemas.microsoft.com/office/drawing/2014/main" xmlns="" id="{70D8063F-C43A-3849-4D4C-0081FE7F10BB}"/>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le 1">
              <a:extLst>
                <a:ext uri="{FF2B5EF4-FFF2-40B4-BE49-F238E27FC236}">
                  <a16:creationId xmlns:a16="http://schemas.microsoft.com/office/drawing/2014/main" xmlns="" id="{5577964D-0F6C-A252-6DA0-399C0EE04433}"/>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lumMod val="75000"/>
                    </a:schemeClr>
                  </a:solidFill>
                  <a:latin typeface="Times New Roman" pitchFamily="18" charset="0"/>
                  <a:cs typeface="Times New Roman" pitchFamily="18" charset="0"/>
                </a:rPr>
                <a:t>03</a:t>
              </a:r>
              <a:endParaRPr lang="fr-FR" sz="4200" b="1" dirty="0">
                <a:solidFill>
                  <a:schemeClr val="accent1">
                    <a:lumMod val="75000"/>
                  </a:schemeClr>
                </a:solidFill>
                <a:latin typeface="Times New Roman" pitchFamily="18" charset="0"/>
                <a:cs typeface="Times New Roman" pitchFamily="18" charset="0"/>
              </a:endParaRPr>
            </a:p>
          </p:txBody>
        </p:sp>
      </p:grpSp>
      <p:sp>
        <p:nvSpPr>
          <p:cNvPr id="29" name="Rectangle 28">
            <a:extLst>
              <a:ext uri="{FF2B5EF4-FFF2-40B4-BE49-F238E27FC236}">
                <a16:creationId xmlns:a16="http://schemas.microsoft.com/office/drawing/2014/main" xmlns="" id="{9A04EE5A-4167-08A0-05BC-687C0100943C}"/>
              </a:ext>
            </a:extLst>
          </p:cNvPr>
          <p:cNvSpPr/>
          <p:nvPr/>
        </p:nvSpPr>
        <p:spPr>
          <a:xfrm rot="18805570">
            <a:off x="535052" y="2075311"/>
            <a:ext cx="410852" cy="410771"/>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30" name="Rectangle 29">
            <a:extLst>
              <a:ext uri="{FF2B5EF4-FFF2-40B4-BE49-F238E27FC236}">
                <a16:creationId xmlns:a16="http://schemas.microsoft.com/office/drawing/2014/main" xmlns="" id="{EC2C04B6-7716-B6BD-F324-C0015D9833F5}"/>
              </a:ext>
            </a:extLst>
          </p:cNvPr>
          <p:cNvSpPr/>
          <p:nvPr/>
        </p:nvSpPr>
        <p:spPr>
          <a:xfrm rot="18788080">
            <a:off x="535007" y="3490644"/>
            <a:ext cx="410852" cy="410771"/>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31" name="Rectangle 30">
            <a:extLst>
              <a:ext uri="{FF2B5EF4-FFF2-40B4-BE49-F238E27FC236}">
                <a16:creationId xmlns:a16="http://schemas.microsoft.com/office/drawing/2014/main" xmlns="" id="{1F196744-0C1F-8C19-03BD-B72E517D681B}"/>
              </a:ext>
            </a:extLst>
          </p:cNvPr>
          <p:cNvSpPr/>
          <p:nvPr/>
        </p:nvSpPr>
        <p:spPr>
          <a:xfrm rot="18659087">
            <a:off x="518362" y="4756417"/>
            <a:ext cx="410852" cy="410771"/>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34" name="ZoneTexte 33">
            <a:extLst>
              <a:ext uri="{FF2B5EF4-FFF2-40B4-BE49-F238E27FC236}">
                <a16:creationId xmlns:a16="http://schemas.microsoft.com/office/drawing/2014/main" xmlns="" id="{C245C2CF-C2A4-16CF-3376-9AAD9FAFE929}"/>
              </a:ext>
            </a:extLst>
          </p:cNvPr>
          <p:cNvSpPr txBox="1"/>
          <p:nvPr/>
        </p:nvSpPr>
        <p:spPr>
          <a:xfrm>
            <a:off x="1672247" y="357244"/>
            <a:ext cx="5426256" cy="707885"/>
          </a:xfrm>
          <a:prstGeom prst="rect">
            <a:avLst/>
          </a:prstGeom>
          <a:solidFill>
            <a:srgbClr val="BBFFF0"/>
          </a:solidFill>
          <a:ln w="76200">
            <a:solidFill>
              <a:srgbClr val="52C3FC"/>
            </a:solidFill>
          </a:ln>
        </p:spPr>
        <p:txBody>
          <a:bodyPr wrap="square" rtlCol="0">
            <a:spAutoFit/>
          </a:bodyPr>
          <a:lstStyle/>
          <a:p>
            <a:pPr algn="ctr"/>
            <a:r>
              <a:rPr lang="fr-FR" sz="4000" b="1" dirty="0">
                <a:latin typeface="Sitka Small" panose="02000505000000020004" pitchFamily="2" charset="0"/>
                <a:ea typeface="Verdana" panose="020B0604030504040204" pitchFamily="34" charset="0"/>
              </a:rPr>
              <a:t>CONTEXTE</a:t>
            </a:r>
          </a:p>
        </p:txBody>
      </p:sp>
      <p:sp>
        <p:nvSpPr>
          <p:cNvPr id="35" name="Rectangle 34">
            <a:extLst>
              <a:ext uri="{FF2B5EF4-FFF2-40B4-BE49-F238E27FC236}">
                <a16:creationId xmlns:a16="http://schemas.microsoft.com/office/drawing/2014/main" xmlns="" id="{6A01F87F-82EE-78A7-779A-DD98D5F1F062}"/>
              </a:ext>
            </a:extLst>
          </p:cNvPr>
          <p:cNvSpPr/>
          <p:nvPr/>
        </p:nvSpPr>
        <p:spPr>
          <a:xfrm>
            <a:off x="1225508" y="335693"/>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36" name="ZoneTexte 35">
            <a:extLst>
              <a:ext uri="{FF2B5EF4-FFF2-40B4-BE49-F238E27FC236}">
                <a16:creationId xmlns:a16="http://schemas.microsoft.com/office/drawing/2014/main" xmlns="" id="{D3B8FD05-CBBC-6D51-E8B3-3FBA702FA685}"/>
              </a:ext>
            </a:extLst>
          </p:cNvPr>
          <p:cNvSpPr txBox="1"/>
          <p:nvPr/>
        </p:nvSpPr>
        <p:spPr>
          <a:xfrm>
            <a:off x="1190395" y="222195"/>
            <a:ext cx="938325" cy="830997"/>
          </a:xfrm>
          <a:prstGeom prst="rect">
            <a:avLst/>
          </a:prstGeom>
          <a:noFill/>
        </p:spPr>
        <p:txBody>
          <a:bodyPr wrap="square" rtlCol="0">
            <a:spAutoFit/>
          </a:bodyPr>
          <a:lstStyle/>
          <a:p>
            <a:r>
              <a:rPr lang="fr-FR" sz="4800" b="1" dirty="0">
                <a:solidFill>
                  <a:srgbClr val="FF0000"/>
                </a:solidFill>
                <a:latin typeface="Sitka Small" panose="02000505000000020004" pitchFamily="2" charset="0"/>
                <a:ea typeface="Verdana" panose="020B0604030504040204" pitchFamily="34" charset="0"/>
              </a:rPr>
              <a:t>01</a:t>
            </a:r>
          </a:p>
        </p:txBody>
      </p:sp>
      <p:sp>
        <p:nvSpPr>
          <p:cNvPr id="38" name="Rectangle 37">
            <a:extLst>
              <a:ext uri="{FF2B5EF4-FFF2-40B4-BE49-F238E27FC236}">
                <a16:creationId xmlns:a16="http://schemas.microsoft.com/office/drawing/2014/main" xmlns="" id="{4FDCC44B-28D0-BF41-C1F2-BA7D1BBD56CD}"/>
              </a:ext>
            </a:extLst>
          </p:cNvPr>
          <p:cNvSpPr/>
          <p:nvPr/>
        </p:nvSpPr>
        <p:spPr>
          <a:xfrm>
            <a:off x="0" y="1290230"/>
            <a:ext cx="9143999" cy="679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29958471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8" name="Rectangle : coins arrondis 17">
            <a:extLst>
              <a:ext uri="{FF2B5EF4-FFF2-40B4-BE49-F238E27FC236}">
                <a16:creationId xmlns:a16="http://schemas.microsoft.com/office/drawing/2014/main" xmlns="" id="{091D285D-748C-90C9-002B-441B13609343}"/>
              </a:ext>
            </a:extLst>
          </p:cNvPr>
          <p:cNvSpPr/>
          <p:nvPr/>
        </p:nvSpPr>
        <p:spPr>
          <a:xfrm>
            <a:off x="1" y="15792"/>
            <a:ext cx="9143999" cy="6842208"/>
          </a:xfrm>
          <a:prstGeom prst="roundRect">
            <a:avLst>
              <a:gd name="adj" fmla="val 350"/>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itle 1"/>
          <p:cNvSpPr txBox="1">
            <a:spLocks/>
          </p:cNvSpPr>
          <p:nvPr/>
        </p:nvSpPr>
        <p:spPr>
          <a:xfrm>
            <a:off x="542214" y="1580466"/>
            <a:ext cx="8409626" cy="289411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tx1"/>
                </a:solidFill>
                <a:latin typeface="Sitka Small" panose="02000505000000020004" pitchFamily="2" charset="0"/>
                <a:ea typeface="Times New Roman" panose="02020603050405020304" pitchFamily="18" charset="0"/>
              </a:rPr>
              <a:t>C</a:t>
            </a:r>
            <a:r>
              <a:rPr lang="fr-FR" sz="2800" b="1" dirty="0">
                <a:solidFill>
                  <a:schemeClr val="tx1"/>
                </a:solidFill>
                <a:effectLst/>
                <a:latin typeface="Sitka Small" panose="02000505000000020004" pitchFamily="2" charset="0"/>
                <a:ea typeface="Times New Roman" panose="02020603050405020304" pitchFamily="18" charset="0"/>
              </a:rPr>
              <a:t>omment peut-on utiliser les techniques de traitement d’images basées sur le modèle VGG19 pour diagnostiquer avec précision les défauts d’ombrages des PV et en fournissant un outil complet allant de l’entraînement du modèle à son utilisation </a:t>
            </a:r>
            <a:endParaRPr lang="fr-FR" sz="2800" dirty="0">
              <a:solidFill>
                <a:schemeClr val="tx1"/>
              </a:solidFill>
              <a:latin typeface="Sitka Small" panose="02000505000000020004" pitchFamily="2" charset="0"/>
              <a:cs typeface="Times New Roman" pitchFamily="18" charset="0"/>
            </a:endParaRPr>
          </a:p>
        </p:txBody>
      </p:sp>
      <p:sp>
        <p:nvSpPr>
          <p:cNvPr id="2" name="ZoneTexte 1">
            <a:extLst>
              <a:ext uri="{FF2B5EF4-FFF2-40B4-BE49-F238E27FC236}">
                <a16:creationId xmlns:a16="http://schemas.microsoft.com/office/drawing/2014/main" xmlns="" id="{C6FC0BE0-9D05-516A-4669-A058D9F3CEDB}"/>
              </a:ext>
            </a:extLst>
          </p:cNvPr>
          <p:cNvSpPr txBox="1"/>
          <p:nvPr/>
        </p:nvSpPr>
        <p:spPr>
          <a:xfrm>
            <a:off x="2233878" y="231711"/>
            <a:ext cx="5697631" cy="707886"/>
          </a:xfrm>
          <a:prstGeom prst="rect">
            <a:avLst/>
          </a:prstGeom>
          <a:solidFill>
            <a:srgbClr val="BBFFF0"/>
          </a:solidFill>
          <a:ln w="76200">
            <a:solidFill>
              <a:srgbClr val="52C3FC"/>
            </a:solidFill>
          </a:ln>
        </p:spPr>
        <p:txBody>
          <a:bodyPr wrap="square" rtlCol="0">
            <a:spAutoFit/>
          </a:bodyPr>
          <a:lstStyle/>
          <a:p>
            <a:pPr algn="ctr"/>
            <a:r>
              <a:rPr lang="fr-FR" sz="4000" b="1" dirty="0">
                <a:latin typeface="Sitka Small" panose="02000505000000020004" pitchFamily="2" charset="0"/>
                <a:ea typeface="Verdana" panose="020B0604030504040204" pitchFamily="34" charset="0"/>
              </a:rPr>
              <a:t>PROBLÉMATIQUE </a:t>
            </a:r>
          </a:p>
        </p:txBody>
      </p:sp>
      <p:sp>
        <p:nvSpPr>
          <p:cNvPr id="4" name="Rectangle 3">
            <a:extLst>
              <a:ext uri="{FF2B5EF4-FFF2-40B4-BE49-F238E27FC236}">
                <a16:creationId xmlns:a16="http://schemas.microsoft.com/office/drawing/2014/main" xmlns="" id="{C820656B-7F0B-2CCA-269E-AC3AE6DDC33E}"/>
              </a:ext>
            </a:extLst>
          </p:cNvPr>
          <p:cNvSpPr/>
          <p:nvPr/>
        </p:nvSpPr>
        <p:spPr>
          <a:xfrm>
            <a:off x="1683227" y="182988"/>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6" name="ZoneTexte 5">
            <a:extLst>
              <a:ext uri="{FF2B5EF4-FFF2-40B4-BE49-F238E27FC236}">
                <a16:creationId xmlns:a16="http://schemas.microsoft.com/office/drawing/2014/main" xmlns="" id="{360C9487-7A25-A7B3-7E2D-9A692030D1FC}"/>
              </a:ext>
            </a:extLst>
          </p:cNvPr>
          <p:cNvSpPr txBox="1"/>
          <p:nvPr/>
        </p:nvSpPr>
        <p:spPr>
          <a:xfrm>
            <a:off x="1684019" y="122655"/>
            <a:ext cx="1208226" cy="830997"/>
          </a:xfrm>
          <a:prstGeom prst="rect">
            <a:avLst/>
          </a:prstGeom>
          <a:noFill/>
        </p:spPr>
        <p:txBody>
          <a:bodyPr wrap="square" rtlCol="0">
            <a:spAutoFit/>
          </a:bodyPr>
          <a:lstStyle/>
          <a:p>
            <a:r>
              <a:rPr lang="fr-FR" sz="4800" b="1" dirty="0">
                <a:solidFill>
                  <a:srgbClr val="FF0000"/>
                </a:solidFill>
                <a:latin typeface="Sitka Small" panose="02000505000000020004" pitchFamily="2" charset="0"/>
                <a:ea typeface="Verdana" panose="020B0604030504040204" pitchFamily="34" charset="0"/>
              </a:rPr>
              <a:t>02</a:t>
            </a:r>
          </a:p>
        </p:txBody>
      </p:sp>
      <p:grpSp>
        <p:nvGrpSpPr>
          <p:cNvPr id="8" name="Groupe 7">
            <a:extLst>
              <a:ext uri="{FF2B5EF4-FFF2-40B4-BE49-F238E27FC236}">
                <a16:creationId xmlns:a16="http://schemas.microsoft.com/office/drawing/2014/main" xmlns="" id="{3EE0344F-EE7B-E0BD-A971-6A20465C3FAF}"/>
              </a:ext>
            </a:extLst>
          </p:cNvPr>
          <p:cNvGrpSpPr/>
          <p:nvPr/>
        </p:nvGrpSpPr>
        <p:grpSpPr>
          <a:xfrm>
            <a:off x="8462948" y="6196798"/>
            <a:ext cx="977783" cy="772352"/>
            <a:chOff x="7911800" y="5316281"/>
            <a:chExt cx="977783" cy="772352"/>
          </a:xfrm>
        </p:grpSpPr>
        <p:sp>
          <p:nvSpPr>
            <p:cNvPr id="9" name="Ellipse 8">
              <a:extLst>
                <a:ext uri="{FF2B5EF4-FFF2-40B4-BE49-F238E27FC236}">
                  <a16:creationId xmlns:a16="http://schemas.microsoft.com/office/drawing/2014/main" xmlns="" id="{BD737062-5FF7-023D-916C-E37625A156F4}"/>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le 1">
              <a:extLst>
                <a:ext uri="{FF2B5EF4-FFF2-40B4-BE49-F238E27FC236}">
                  <a16:creationId xmlns:a16="http://schemas.microsoft.com/office/drawing/2014/main" xmlns="" id="{C51BEF0B-6820-D4C7-917E-593828E767A0}"/>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lumMod val="75000"/>
                    </a:schemeClr>
                  </a:solidFill>
                  <a:latin typeface="Times New Roman" pitchFamily="18" charset="0"/>
                  <a:cs typeface="Times New Roman" pitchFamily="18" charset="0"/>
                </a:rPr>
                <a:t>04</a:t>
              </a:r>
              <a:endParaRPr lang="fr-FR" sz="4200" b="1" dirty="0">
                <a:solidFill>
                  <a:schemeClr val="accent1">
                    <a:lumMod val="75000"/>
                  </a:schemeClr>
                </a:solidFill>
                <a:latin typeface="Times New Roman" pitchFamily="18" charset="0"/>
                <a:cs typeface="Times New Roman" pitchFamily="18" charset="0"/>
              </a:endParaRPr>
            </a:p>
          </p:txBody>
        </p:sp>
      </p:grpSp>
      <p:sp>
        <p:nvSpPr>
          <p:cNvPr id="14" name="Ellipse 13">
            <a:extLst>
              <a:ext uri="{FF2B5EF4-FFF2-40B4-BE49-F238E27FC236}">
                <a16:creationId xmlns:a16="http://schemas.microsoft.com/office/drawing/2014/main" xmlns="" id="{0FF31098-2874-87ED-FDF7-485EE99CDFBD}"/>
              </a:ext>
            </a:extLst>
          </p:cNvPr>
          <p:cNvSpPr/>
          <p:nvPr/>
        </p:nvSpPr>
        <p:spPr>
          <a:xfrm>
            <a:off x="5282362" y="4474576"/>
            <a:ext cx="1932481" cy="1932481"/>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18">
            <a:extLst>
              <a:ext uri="{FF2B5EF4-FFF2-40B4-BE49-F238E27FC236}">
                <a16:creationId xmlns:a16="http://schemas.microsoft.com/office/drawing/2014/main" xmlns="" id="{FCB42EBB-AEAD-F324-0D97-E311C4AEE60B}"/>
              </a:ext>
            </a:extLst>
          </p:cNvPr>
          <p:cNvSpPr/>
          <p:nvPr/>
        </p:nvSpPr>
        <p:spPr>
          <a:xfrm>
            <a:off x="0" y="1290230"/>
            <a:ext cx="9143999" cy="679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Tree>
    <p:extLst>
      <p:ext uri="{BB962C8B-B14F-4D97-AF65-F5344CB8AC3E}">
        <p14:creationId xmlns:p14="http://schemas.microsoft.com/office/powerpoint/2010/main" val="2971864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0" name="Rectangle : coins arrondis 19">
            <a:extLst>
              <a:ext uri="{FF2B5EF4-FFF2-40B4-BE49-F238E27FC236}">
                <a16:creationId xmlns:a16="http://schemas.microsoft.com/office/drawing/2014/main" xmlns="" id="{D7C0D919-26D1-A8C2-0AD4-91D6A3889C6B}"/>
              </a:ext>
            </a:extLst>
          </p:cNvPr>
          <p:cNvSpPr/>
          <p:nvPr/>
        </p:nvSpPr>
        <p:spPr>
          <a:xfrm>
            <a:off x="1" y="15792"/>
            <a:ext cx="9144000" cy="6826415"/>
          </a:xfrm>
          <a:prstGeom prst="roundRect">
            <a:avLst>
              <a:gd name="adj" fmla="val 1445"/>
            </a:avLst>
          </a:prstGeom>
          <a:no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xmlns="" id="{370BB9DC-3B5E-B4FF-547D-295EF1E64148}"/>
              </a:ext>
            </a:extLst>
          </p:cNvPr>
          <p:cNvSpPr txBox="1"/>
          <p:nvPr/>
        </p:nvSpPr>
        <p:spPr>
          <a:xfrm>
            <a:off x="1008741" y="231711"/>
            <a:ext cx="6803059" cy="707886"/>
          </a:xfrm>
          <a:prstGeom prst="rect">
            <a:avLst/>
          </a:prstGeom>
          <a:solidFill>
            <a:srgbClr val="BBFFF0"/>
          </a:solidFill>
          <a:ln w="76200">
            <a:solidFill>
              <a:srgbClr val="52C3FC"/>
            </a:solidFill>
          </a:ln>
        </p:spPr>
        <p:txBody>
          <a:bodyPr wrap="square" rtlCol="0">
            <a:spAutoFit/>
          </a:bodyPr>
          <a:lstStyle/>
          <a:p>
            <a:pPr algn="ctr"/>
            <a:r>
              <a:rPr lang="fr-FR" sz="4000" b="1" dirty="0">
                <a:latin typeface="Sitka Small" panose="02000505000000020004" pitchFamily="2" charset="0"/>
                <a:ea typeface="Verdana" panose="020B0604030504040204" pitchFamily="34" charset="0"/>
              </a:rPr>
              <a:t>SOLUTION PROPOSÉE </a:t>
            </a:r>
          </a:p>
        </p:txBody>
      </p:sp>
      <p:grpSp>
        <p:nvGrpSpPr>
          <p:cNvPr id="10" name="Groupe 9">
            <a:extLst>
              <a:ext uri="{FF2B5EF4-FFF2-40B4-BE49-F238E27FC236}">
                <a16:creationId xmlns:a16="http://schemas.microsoft.com/office/drawing/2014/main" xmlns="" id="{27F9F4D1-51D0-23F0-EA30-64CC0E7CD675}"/>
              </a:ext>
            </a:extLst>
          </p:cNvPr>
          <p:cNvGrpSpPr/>
          <p:nvPr/>
        </p:nvGrpSpPr>
        <p:grpSpPr>
          <a:xfrm>
            <a:off x="8389625" y="6168863"/>
            <a:ext cx="977783" cy="772352"/>
            <a:chOff x="7911800" y="5316281"/>
            <a:chExt cx="977783" cy="772352"/>
          </a:xfrm>
        </p:grpSpPr>
        <p:sp>
          <p:nvSpPr>
            <p:cNvPr id="11" name="Ellipse 10">
              <a:extLst>
                <a:ext uri="{FF2B5EF4-FFF2-40B4-BE49-F238E27FC236}">
                  <a16:creationId xmlns:a16="http://schemas.microsoft.com/office/drawing/2014/main" xmlns="" id="{85FE4C91-4EF4-AA74-761D-E304BAEF7248}"/>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le 1">
              <a:extLst>
                <a:ext uri="{FF2B5EF4-FFF2-40B4-BE49-F238E27FC236}">
                  <a16:creationId xmlns:a16="http://schemas.microsoft.com/office/drawing/2014/main" xmlns="" id="{7298EA12-4DD1-7009-A685-45F3106D657B}"/>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lumMod val="75000"/>
                    </a:schemeClr>
                  </a:solidFill>
                  <a:latin typeface="Times New Roman" pitchFamily="18" charset="0"/>
                  <a:cs typeface="Times New Roman" pitchFamily="18" charset="0"/>
                </a:rPr>
                <a:t>05</a:t>
              </a:r>
              <a:endParaRPr lang="fr-FR" sz="4200" b="1" dirty="0">
                <a:solidFill>
                  <a:schemeClr val="accent1">
                    <a:lumMod val="75000"/>
                  </a:schemeClr>
                </a:solidFill>
                <a:latin typeface="Times New Roman" pitchFamily="18" charset="0"/>
                <a:cs typeface="Times New Roman" pitchFamily="18" charset="0"/>
              </a:endParaRPr>
            </a:p>
          </p:txBody>
        </p:sp>
      </p:grpSp>
      <p:sp>
        <p:nvSpPr>
          <p:cNvPr id="13" name="Rectangle 12">
            <a:extLst>
              <a:ext uri="{FF2B5EF4-FFF2-40B4-BE49-F238E27FC236}">
                <a16:creationId xmlns:a16="http://schemas.microsoft.com/office/drawing/2014/main" xmlns="" id="{637B4E6E-0506-B7FE-AA47-1C7435C52259}"/>
              </a:ext>
            </a:extLst>
          </p:cNvPr>
          <p:cNvSpPr/>
          <p:nvPr/>
        </p:nvSpPr>
        <p:spPr>
          <a:xfrm>
            <a:off x="431858" y="182988"/>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14" name="ZoneTexte 13">
            <a:extLst>
              <a:ext uri="{FF2B5EF4-FFF2-40B4-BE49-F238E27FC236}">
                <a16:creationId xmlns:a16="http://schemas.microsoft.com/office/drawing/2014/main" xmlns="" id="{A90BE21C-9518-90B8-780F-4C62BA4EC864}"/>
              </a:ext>
            </a:extLst>
          </p:cNvPr>
          <p:cNvSpPr txBox="1"/>
          <p:nvPr/>
        </p:nvSpPr>
        <p:spPr>
          <a:xfrm>
            <a:off x="347715" y="116868"/>
            <a:ext cx="1208226" cy="830997"/>
          </a:xfrm>
          <a:prstGeom prst="rect">
            <a:avLst/>
          </a:prstGeom>
          <a:noFill/>
        </p:spPr>
        <p:txBody>
          <a:bodyPr wrap="square" rtlCol="0">
            <a:spAutoFit/>
          </a:bodyPr>
          <a:lstStyle/>
          <a:p>
            <a:r>
              <a:rPr lang="fr-FR" sz="4800" b="1" dirty="0">
                <a:solidFill>
                  <a:srgbClr val="FF0000"/>
                </a:solidFill>
                <a:latin typeface="Sitka Small" panose="02000505000000020004" pitchFamily="2" charset="0"/>
                <a:ea typeface="Verdana" panose="020B0604030504040204" pitchFamily="34" charset="0"/>
              </a:rPr>
              <a:t>03</a:t>
            </a:r>
          </a:p>
        </p:txBody>
      </p:sp>
      <p:sp>
        <p:nvSpPr>
          <p:cNvPr id="3" name="ZoneTexte 2">
            <a:extLst>
              <a:ext uri="{FF2B5EF4-FFF2-40B4-BE49-F238E27FC236}">
                <a16:creationId xmlns:a16="http://schemas.microsoft.com/office/drawing/2014/main" xmlns="" id="{6D957008-1703-82E3-D6FC-3E50F72A4576}"/>
              </a:ext>
            </a:extLst>
          </p:cNvPr>
          <p:cNvSpPr txBox="1"/>
          <p:nvPr/>
        </p:nvSpPr>
        <p:spPr>
          <a:xfrm>
            <a:off x="869824" y="1470381"/>
            <a:ext cx="7380884" cy="1200329"/>
          </a:xfrm>
          <a:prstGeom prst="rect">
            <a:avLst/>
          </a:prstGeom>
          <a:noFill/>
        </p:spPr>
        <p:txBody>
          <a:bodyPr wrap="square" rtlCol="0">
            <a:spAutoFit/>
          </a:bodyPr>
          <a:lstStyle/>
          <a:p>
            <a:pPr algn="just"/>
            <a:r>
              <a:rPr lang="fr-FR" b="1" dirty="0">
                <a:latin typeface="Sitka Display" panose="02000505000000020004" pitchFamily="2" charset="0"/>
              </a:rPr>
              <a:t>Concevoir un modèle de machine </a:t>
            </a:r>
            <a:r>
              <a:rPr lang="fr-FR" b="1" dirty="0" err="1">
                <a:latin typeface="Sitka Display" panose="02000505000000020004" pitchFamily="2" charset="0"/>
              </a:rPr>
              <a:t>learning</a:t>
            </a:r>
            <a:r>
              <a:rPr lang="fr-FR" b="1" dirty="0">
                <a:latin typeface="Sitka Display" panose="02000505000000020004" pitchFamily="2" charset="0"/>
              </a:rPr>
              <a:t> basé sur la méthode VGG19 pour diagnostiquer les défauts d’ombrages des panneaux </a:t>
            </a:r>
            <a:r>
              <a:rPr lang="fr-FR" b="1" dirty="0" err="1">
                <a:latin typeface="Sitka Display" panose="02000505000000020004" pitchFamily="2" charset="0"/>
              </a:rPr>
              <a:t>photovoltaiques</a:t>
            </a:r>
            <a:r>
              <a:rPr lang="fr-FR" b="1" dirty="0">
                <a:latin typeface="Sitka Display" panose="02000505000000020004" pitchFamily="2" charset="0"/>
              </a:rPr>
              <a:t> et intégrer le modèle   entrainé sauvegardé dans une interface de bureau pour analyser les images affectées des défauts d’ombrages </a:t>
            </a:r>
            <a:endParaRPr lang="x-none" b="1" dirty="0">
              <a:latin typeface="Sitka Display" panose="02000505000000020004" pitchFamily="2" charset="0"/>
            </a:endParaRPr>
          </a:p>
        </p:txBody>
      </p:sp>
      <p:sp>
        <p:nvSpPr>
          <p:cNvPr id="5" name="ZoneTexte 4">
            <a:extLst>
              <a:ext uri="{FF2B5EF4-FFF2-40B4-BE49-F238E27FC236}">
                <a16:creationId xmlns:a16="http://schemas.microsoft.com/office/drawing/2014/main" xmlns="" id="{CCE265AB-0378-F5E5-09D5-0C038FD6BA9E}"/>
              </a:ext>
            </a:extLst>
          </p:cNvPr>
          <p:cNvSpPr txBox="1"/>
          <p:nvPr/>
        </p:nvSpPr>
        <p:spPr>
          <a:xfrm>
            <a:off x="4443574" y="2641044"/>
            <a:ext cx="2901395" cy="461665"/>
          </a:xfrm>
          <a:prstGeom prst="rect">
            <a:avLst/>
          </a:prstGeom>
          <a:solidFill>
            <a:schemeClr val="accent1"/>
          </a:solidFill>
        </p:spPr>
        <p:txBody>
          <a:bodyPr wrap="square" rtlCol="0">
            <a:spAutoFit/>
          </a:bodyPr>
          <a:lstStyle/>
          <a:p>
            <a:r>
              <a:rPr lang="fr-FR" sz="2400" b="1" dirty="0">
                <a:latin typeface="Arial" panose="020B0604020202020204" pitchFamily="34" charset="0"/>
                <a:cs typeface="Arial" panose="020B0604020202020204" pitchFamily="34" charset="0"/>
              </a:rPr>
              <a:t>Fonctionnalités</a:t>
            </a:r>
            <a:r>
              <a:rPr lang="fr-FR" b="1" dirty="0"/>
              <a:t> </a:t>
            </a:r>
            <a:endParaRPr lang="x-none" b="1" dirty="0"/>
          </a:p>
        </p:txBody>
      </p:sp>
      <p:sp>
        <p:nvSpPr>
          <p:cNvPr id="8" name="ZoneTexte 7">
            <a:extLst>
              <a:ext uri="{FF2B5EF4-FFF2-40B4-BE49-F238E27FC236}">
                <a16:creationId xmlns:a16="http://schemas.microsoft.com/office/drawing/2014/main" xmlns="" id="{D445BABB-FE19-B556-491D-E89F45E43C5D}"/>
              </a:ext>
            </a:extLst>
          </p:cNvPr>
          <p:cNvSpPr txBox="1"/>
          <p:nvPr/>
        </p:nvSpPr>
        <p:spPr>
          <a:xfrm>
            <a:off x="2786589" y="3068584"/>
            <a:ext cx="6011491" cy="2847383"/>
          </a:xfrm>
          <a:prstGeom prst="rect">
            <a:avLst/>
          </a:prstGeom>
          <a:noFill/>
        </p:spPr>
        <p:txBody>
          <a:bodyPr wrap="square" rtlCol="0">
            <a:spAutoFit/>
          </a:bodyPr>
          <a:lstStyle/>
          <a:p>
            <a:pPr marL="342900" marR="158115" lvl="0" indent="-342900" algn="just">
              <a:lnSpc>
                <a:spcPct val="150000"/>
              </a:lnSpc>
              <a:spcAft>
                <a:spcPts val="1230"/>
              </a:spcAft>
              <a:buFont typeface="Wingdings" panose="05000000000000000000" pitchFamily="2" charset="2"/>
              <a:buChar char=""/>
            </a:pPr>
            <a:r>
              <a:rPr lang="fr-FR" dirty="0">
                <a:latin typeface="Times New Roman" panose="02020603050405020304" pitchFamily="18" charset="0"/>
                <a:ea typeface="Calibri" panose="020F0502020204030204" pitchFamily="34" charset="0"/>
                <a:cs typeface="Arial" panose="020B0604020202020204" pitchFamily="34" charset="0"/>
              </a:rPr>
              <a:t>Concevoir un modèle de machine </a:t>
            </a:r>
            <a:r>
              <a:rPr lang="fr-FR" dirty="0" err="1">
                <a:latin typeface="Times New Roman" panose="02020603050405020304" pitchFamily="18" charset="0"/>
                <a:ea typeface="Calibri" panose="020F0502020204030204" pitchFamily="34" charset="0"/>
                <a:cs typeface="Arial" panose="020B0604020202020204" pitchFamily="34" charset="0"/>
              </a:rPr>
              <a:t>learning</a:t>
            </a:r>
            <a:r>
              <a:rPr lang="fr-FR" dirty="0">
                <a:latin typeface="Times New Roman" panose="02020603050405020304" pitchFamily="18" charset="0"/>
                <a:ea typeface="Calibri" panose="020F0502020204030204" pitchFamily="34" charset="0"/>
                <a:cs typeface="Arial" panose="020B0604020202020204" pitchFamily="34" charset="0"/>
              </a:rPr>
              <a:t> basé sur la méthode VGG19</a:t>
            </a:r>
            <a:endParaRPr lang="x-none" sz="1800" dirty="0">
              <a:effectLst/>
              <a:latin typeface="Calibri" panose="020F0502020204030204" pitchFamily="34" charset="0"/>
              <a:ea typeface="Calibri" panose="020F0502020204030204" pitchFamily="34" charset="0"/>
              <a:cs typeface="Arial" panose="020B0604020202020204" pitchFamily="34" charset="0"/>
            </a:endParaRPr>
          </a:p>
          <a:p>
            <a:pPr marL="342900" marR="158115" lvl="0" indent="-342900" algn="just">
              <a:lnSpc>
                <a:spcPct val="150000"/>
              </a:lnSpc>
              <a:spcAft>
                <a:spcPts val="1230"/>
              </a:spcAft>
              <a:buFont typeface="Wingdings" panose="05000000000000000000" pitchFamily="2" charset="2"/>
              <a:buChar char=""/>
            </a:pPr>
            <a:r>
              <a:rPr lang="fr-FR" sz="1800" dirty="0">
                <a:effectLst/>
                <a:latin typeface="Times New Roman" panose="02020603050405020304" pitchFamily="18" charset="0"/>
                <a:ea typeface="Google Sans Text"/>
              </a:rPr>
              <a:t>Évaluer les performances du modèle </a:t>
            </a:r>
            <a:r>
              <a:rPr lang="fr-FR" sz="1800" dirty="0">
                <a:effectLst/>
                <a:latin typeface="Times New Roman" panose="02020603050405020304" pitchFamily="18" charset="0"/>
                <a:ea typeface="Calibri" panose="020F0502020204030204" pitchFamily="34" charset="0"/>
                <a:cs typeface="Arial" panose="020B0604020202020204" pitchFamily="34" charset="0"/>
              </a:rPr>
              <a:t>Commande automatique ou programmée des actionneurs</a:t>
            </a:r>
            <a:endParaRPr lang="fr-FR" dirty="0">
              <a:latin typeface="Calibri" panose="020F0502020204030204" pitchFamily="34" charset="0"/>
              <a:ea typeface="Calibri" panose="020F0502020204030204" pitchFamily="34" charset="0"/>
              <a:cs typeface="Arial" panose="020B0604020202020204" pitchFamily="34" charset="0"/>
            </a:endParaRPr>
          </a:p>
          <a:p>
            <a:pPr marL="342900" marR="158115" lvl="0" indent="-342900" algn="just">
              <a:lnSpc>
                <a:spcPct val="150000"/>
              </a:lnSpc>
              <a:spcAft>
                <a:spcPts val="1230"/>
              </a:spcAft>
              <a:buFont typeface="Wingdings" panose="05000000000000000000" pitchFamily="2" charset="2"/>
              <a:buChar char=""/>
            </a:pPr>
            <a:r>
              <a:rPr lang="fr-FR" sz="1800" dirty="0">
                <a:effectLst/>
                <a:latin typeface="Times New Roman" panose="02020603050405020304" pitchFamily="18" charset="0"/>
                <a:ea typeface="Google Sans Text"/>
              </a:rPr>
              <a:t>Concevoir une interface utilisateur graphique  pour analyser les images des défauts d’ombrages</a:t>
            </a:r>
            <a:endParaRPr lang="x-none" dirty="0"/>
          </a:p>
        </p:txBody>
      </p:sp>
      <p:pic>
        <p:nvPicPr>
          <p:cNvPr id="6" name="Image 5"/>
          <p:cNvPicPr>
            <a:picLocks noChangeAspect="1"/>
          </p:cNvPicPr>
          <p:nvPr/>
        </p:nvPicPr>
        <p:blipFill>
          <a:blip r:embed="rId3">
            <a:extLst>
              <a:ext uri="{BEBA8EAE-BF5A-486C-A8C5-ECC9F3942E4B}">
                <a14:imgProps xmlns:a14="http://schemas.microsoft.com/office/drawing/2010/main">
                  <a14:imgLayer r:embed="rId4">
                    <a14:imgEffect>
                      <a14:backgroundRemoval t="6977" b="89535" l="9898" r="97952"/>
                    </a14:imgEffect>
                  </a14:imgLayer>
                </a14:imgProps>
              </a:ext>
              <a:ext uri="{28A0092B-C50C-407E-A947-70E740481C1C}">
                <a14:useLocalDpi xmlns:a14="http://schemas.microsoft.com/office/drawing/2010/main" val="0"/>
              </a:ext>
            </a:extLst>
          </a:blip>
          <a:stretch>
            <a:fillRect/>
          </a:stretch>
        </p:blipFill>
        <p:spPr>
          <a:xfrm>
            <a:off x="143555" y="3068584"/>
            <a:ext cx="2445579" cy="2498286"/>
          </a:xfrm>
          <a:prstGeom prst="rect">
            <a:avLst/>
          </a:prstGeom>
        </p:spPr>
      </p:pic>
    </p:spTree>
    <p:extLst>
      <p:ext uri="{BB962C8B-B14F-4D97-AF65-F5344CB8AC3E}">
        <p14:creationId xmlns:p14="http://schemas.microsoft.com/office/powerpoint/2010/main" val="18239252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xmlns="" id="{BAD5C418-E575-1C67-21F7-B9FC169028AE}"/>
            </a:ext>
          </a:extLst>
        </p:cNvPr>
        <p:cNvGrpSpPr/>
        <p:nvPr/>
      </p:nvGrpSpPr>
      <p:grpSpPr>
        <a:xfrm>
          <a:off x="0" y="0"/>
          <a:ext cx="0" cy="0"/>
          <a:chOff x="0" y="0"/>
          <a:chExt cx="0" cy="0"/>
        </a:xfrm>
      </p:grpSpPr>
      <p:sp useBgFill="1">
        <p:nvSpPr>
          <p:cNvPr id="35" name="Rectangle : coins arrondis 34">
            <a:extLst>
              <a:ext uri="{FF2B5EF4-FFF2-40B4-BE49-F238E27FC236}">
                <a16:creationId xmlns:a16="http://schemas.microsoft.com/office/drawing/2014/main" xmlns="" id="{94FFA950-A5D5-1668-C0C9-488B82231322}"/>
              </a:ext>
            </a:extLst>
          </p:cNvPr>
          <p:cNvSpPr/>
          <p:nvPr/>
        </p:nvSpPr>
        <p:spPr>
          <a:xfrm>
            <a:off x="-9150" y="15792"/>
            <a:ext cx="9144000" cy="6826415"/>
          </a:xfrm>
          <a:prstGeom prst="roundRect">
            <a:avLst>
              <a:gd name="adj" fmla="val 1247"/>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itle 1">
            <a:extLst>
              <a:ext uri="{FF2B5EF4-FFF2-40B4-BE49-F238E27FC236}">
                <a16:creationId xmlns:a16="http://schemas.microsoft.com/office/drawing/2014/main" xmlns="" id="{583EE7B3-3708-392B-5285-4337BB6C30D1}"/>
              </a:ext>
            </a:extLst>
          </p:cNvPr>
          <p:cNvSpPr txBox="1">
            <a:spLocks/>
          </p:cNvSpPr>
          <p:nvPr/>
        </p:nvSpPr>
        <p:spPr>
          <a:xfrm>
            <a:off x="50673" y="4721076"/>
            <a:ext cx="8611638"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21" name="Title 1">
            <a:extLst>
              <a:ext uri="{FF2B5EF4-FFF2-40B4-BE49-F238E27FC236}">
                <a16:creationId xmlns:a16="http://schemas.microsoft.com/office/drawing/2014/main" xmlns="" id="{465FABB0-EFB9-1F5A-ED83-6F7C1F2CB3A5}"/>
              </a:ext>
            </a:extLst>
          </p:cNvPr>
          <p:cNvSpPr txBox="1">
            <a:spLocks/>
          </p:cNvSpPr>
          <p:nvPr/>
        </p:nvSpPr>
        <p:spPr>
          <a:xfrm>
            <a:off x="0" y="5956195"/>
            <a:ext cx="5771899" cy="1422224"/>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19" name="Title 1">
            <a:extLst>
              <a:ext uri="{FF2B5EF4-FFF2-40B4-BE49-F238E27FC236}">
                <a16:creationId xmlns:a16="http://schemas.microsoft.com/office/drawing/2014/main" xmlns="" id="{A33422CC-0516-3502-559F-36CF3403A507}"/>
              </a:ext>
            </a:extLst>
          </p:cNvPr>
          <p:cNvSpPr txBox="1">
            <a:spLocks/>
          </p:cNvSpPr>
          <p:nvPr/>
        </p:nvSpPr>
        <p:spPr>
          <a:xfrm>
            <a:off x="-544956" y="4204816"/>
            <a:ext cx="8574039"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23" name="Title 1">
            <a:extLst>
              <a:ext uri="{FF2B5EF4-FFF2-40B4-BE49-F238E27FC236}">
                <a16:creationId xmlns:a16="http://schemas.microsoft.com/office/drawing/2014/main" xmlns="" id="{758C3237-344C-E7D8-A04C-5B339DDDB294}"/>
              </a:ext>
            </a:extLst>
          </p:cNvPr>
          <p:cNvSpPr txBox="1">
            <a:spLocks/>
          </p:cNvSpPr>
          <p:nvPr/>
        </p:nvSpPr>
        <p:spPr>
          <a:xfrm>
            <a:off x="4694041" y="4687369"/>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4" name="Title 1">
            <a:extLst>
              <a:ext uri="{FF2B5EF4-FFF2-40B4-BE49-F238E27FC236}">
                <a16:creationId xmlns:a16="http://schemas.microsoft.com/office/drawing/2014/main" xmlns="" id="{791DAFF8-017F-21C2-5208-9E1EFF5C0C93}"/>
              </a:ext>
            </a:extLst>
          </p:cNvPr>
          <p:cNvSpPr txBox="1">
            <a:spLocks/>
          </p:cNvSpPr>
          <p:nvPr/>
        </p:nvSpPr>
        <p:spPr>
          <a:xfrm>
            <a:off x="4641034" y="5338658"/>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5" name="Title 1">
            <a:extLst>
              <a:ext uri="{FF2B5EF4-FFF2-40B4-BE49-F238E27FC236}">
                <a16:creationId xmlns:a16="http://schemas.microsoft.com/office/drawing/2014/main" xmlns="" id="{60B391D5-850E-3449-8CD6-60EDD514CBCD}"/>
              </a:ext>
            </a:extLst>
          </p:cNvPr>
          <p:cNvSpPr txBox="1">
            <a:spLocks/>
          </p:cNvSpPr>
          <p:nvPr/>
        </p:nvSpPr>
        <p:spPr>
          <a:xfrm>
            <a:off x="7024969" y="4159310"/>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6" name="Rectangle 25">
            <a:extLst>
              <a:ext uri="{FF2B5EF4-FFF2-40B4-BE49-F238E27FC236}">
                <a16:creationId xmlns:a16="http://schemas.microsoft.com/office/drawing/2014/main" xmlns="" id="{A3A90ABD-00EA-F72F-091B-4ED539AF78DB}"/>
              </a:ext>
            </a:extLst>
          </p:cNvPr>
          <p:cNvSpPr/>
          <p:nvPr/>
        </p:nvSpPr>
        <p:spPr>
          <a:xfrm>
            <a:off x="0" y="1290230"/>
            <a:ext cx="9143999" cy="679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27" name="Title 1">
            <a:extLst>
              <a:ext uri="{FF2B5EF4-FFF2-40B4-BE49-F238E27FC236}">
                <a16:creationId xmlns:a16="http://schemas.microsoft.com/office/drawing/2014/main" xmlns="" id="{55BDCF8D-4F54-5CA2-68BF-FC3B384DA3C8}"/>
              </a:ext>
            </a:extLst>
          </p:cNvPr>
          <p:cNvSpPr txBox="1">
            <a:spLocks/>
          </p:cNvSpPr>
          <p:nvPr/>
        </p:nvSpPr>
        <p:spPr>
          <a:xfrm>
            <a:off x="1610429" y="1739409"/>
            <a:ext cx="6168376" cy="4429454"/>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2800" b="1" dirty="0">
              <a:solidFill>
                <a:schemeClr val="tx1"/>
              </a:solidFill>
              <a:latin typeface="Bahnschrift" panose="020B0502040204020203" pitchFamily="34" charset="0"/>
              <a:cs typeface="Times New Roman" pitchFamily="18" charset="0"/>
            </a:endParaRPr>
          </a:p>
        </p:txBody>
      </p:sp>
      <p:sp>
        <p:nvSpPr>
          <p:cNvPr id="2" name="Title 1">
            <a:extLst>
              <a:ext uri="{FF2B5EF4-FFF2-40B4-BE49-F238E27FC236}">
                <a16:creationId xmlns:a16="http://schemas.microsoft.com/office/drawing/2014/main" xmlns="" id="{B0487C05-7F6D-1FC7-B43A-1CB561500835}"/>
              </a:ext>
            </a:extLst>
          </p:cNvPr>
          <p:cNvSpPr txBox="1">
            <a:spLocks/>
          </p:cNvSpPr>
          <p:nvPr/>
        </p:nvSpPr>
        <p:spPr>
          <a:xfrm>
            <a:off x="8166217" y="24886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solidFill>
                <a:latin typeface="Times New Roman" pitchFamily="18" charset="0"/>
                <a:cs typeface="Times New Roman" pitchFamily="18" charset="0"/>
              </a:rPr>
              <a:t>1/5</a:t>
            </a:r>
            <a:endParaRPr lang="fr-FR" sz="4200" b="1" dirty="0">
              <a:solidFill>
                <a:schemeClr val="accent1"/>
              </a:solidFill>
              <a:latin typeface="Times New Roman" pitchFamily="18" charset="0"/>
              <a:cs typeface="Times New Roman" pitchFamily="18" charset="0"/>
            </a:endParaRPr>
          </a:p>
        </p:txBody>
      </p:sp>
      <p:sp>
        <p:nvSpPr>
          <p:cNvPr id="17" name="Rectangle 16">
            <a:extLst>
              <a:ext uri="{FF2B5EF4-FFF2-40B4-BE49-F238E27FC236}">
                <a16:creationId xmlns:a16="http://schemas.microsoft.com/office/drawing/2014/main" xmlns="" id="{BBA9D3F4-0BBD-123B-3CF8-1B4290690F97}"/>
              </a:ext>
            </a:extLst>
          </p:cNvPr>
          <p:cNvSpPr/>
          <p:nvPr/>
        </p:nvSpPr>
        <p:spPr>
          <a:xfrm rot="18930446">
            <a:off x="934851" y="1797743"/>
            <a:ext cx="410852" cy="410771"/>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grpSp>
        <p:nvGrpSpPr>
          <p:cNvPr id="18" name="Groupe 17">
            <a:extLst>
              <a:ext uri="{FF2B5EF4-FFF2-40B4-BE49-F238E27FC236}">
                <a16:creationId xmlns:a16="http://schemas.microsoft.com/office/drawing/2014/main" xmlns="" id="{072431E1-E7D0-9EB3-32EE-07070A989D4F}"/>
              </a:ext>
            </a:extLst>
          </p:cNvPr>
          <p:cNvGrpSpPr/>
          <p:nvPr/>
        </p:nvGrpSpPr>
        <p:grpSpPr>
          <a:xfrm>
            <a:off x="8480777" y="6168863"/>
            <a:ext cx="977783" cy="772352"/>
            <a:chOff x="7911800" y="5316281"/>
            <a:chExt cx="977783" cy="772352"/>
          </a:xfrm>
        </p:grpSpPr>
        <p:sp>
          <p:nvSpPr>
            <p:cNvPr id="22" name="Ellipse 21">
              <a:extLst>
                <a:ext uri="{FF2B5EF4-FFF2-40B4-BE49-F238E27FC236}">
                  <a16:creationId xmlns:a16="http://schemas.microsoft.com/office/drawing/2014/main" xmlns="" id="{855AA03F-31D3-01A4-2D9C-6E06B218053F}"/>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itle 1">
              <a:extLst>
                <a:ext uri="{FF2B5EF4-FFF2-40B4-BE49-F238E27FC236}">
                  <a16:creationId xmlns:a16="http://schemas.microsoft.com/office/drawing/2014/main" xmlns="" id="{06BF0A37-9F11-E2D5-3A70-FAA7A564BDB3}"/>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lumMod val="75000"/>
                    </a:schemeClr>
                  </a:solidFill>
                  <a:latin typeface="Times New Roman" pitchFamily="18" charset="0"/>
                  <a:cs typeface="Times New Roman" pitchFamily="18" charset="0"/>
                </a:rPr>
                <a:t>06</a:t>
              </a:r>
              <a:endParaRPr lang="fr-FR" sz="4200" b="1" dirty="0">
                <a:solidFill>
                  <a:schemeClr val="accent1">
                    <a:lumMod val="75000"/>
                  </a:schemeClr>
                </a:solidFill>
                <a:latin typeface="Times New Roman" pitchFamily="18" charset="0"/>
                <a:cs typeface="Times New Roman" pitchFamily="18" charset="0"/>
              </a:endParaRPr>
            </a:p>
          </p:txBody>
        </p:sp>
      </p:grpSp>
      <p:sp>
        <p:nvSpPr>
          <p:cNvPr id="32" name="ZoneTexte 31">
            <a:extLst>
              <a:ext uri="{FF2B5EF4-FFF2-40B4-BE49-F238E27FC236}">
                <a16:creationId xmlns:a16="http://schemas.microsoft.com/office/drawing/2014/main" xmlns="" id="{B5B93EF7-AAD2-9CB6-1934-4B1B5B5473FB}"/>
              </a:ext>
            </a:extLst>
          </p:cNvPr>
          <p:cNvSpPr txBox="1"/>
          <p:nvPr/>
        </p:nvSpPr>
        <p:spPr>
          <a:xfrm>
            <a:off x="1216848" y="243331"/>
            <a:ext cx="4916438" cy="707886"/>
          </a:xfrm>
          <a:prstGeom prst="rect">
            <a:avLst/>
          </a:prstGeom>
          <a:solidFill>
            <a:srgbClr val="BBFFF0"/>
          </a:solidFill>
          <a:ln w="76200">
            <a:solidFill>
              <a:srgbClr val="52C3FC"/>
            </a:solidFill>
          </a:ln>
        </p:spPr>
        <p:txBody>
          <a:bodyPr wrap="square" rtlCol="0">
            <a:spAutoFit/>
          </a:bodyPr>
          <a:lstStyle/>
          <a:p>
            <a:pPr algn="ctr"/>
            <a:r>
              <a:rPr lang="fr-FR" sz="4000" b="1" dirty="0">
                <a:latin typeface="Sitka Small" panose="02000505000000020004" pitchFamily="2" charset="0"/>
                <a:ea typeface="Verdana" panose="020B0604030504040204" pitchFamily="34" charset="0"/>
              </a:rPr>
              <a:t>MODELE VGG19</a:t>
            </a:r>
          </a:p>
        </p:txBody>
      </p:sp>
      <p:sp>
        <p:nvSpPr>
          <p:cNvPr id="33" name="Rectangle 32">
            <a:extLst>
              <a:ext uri="{FF2B5EF4-FFF2-40B4-BE49-F238E27FC236}">
                <a16:creationId xmlns:a16="http://schemas.microsoft.com/office/drawing/2014/main" xmlns="" id="{BD35BB59-EADC-34BC-72B5-458D18E33ABD}"/>
              </a:ext>
            </a:extLst>
          </p:cNvPr>
          <p:cNvSpPr/>
          <p:nvPr/>
        </p:nvSpPr>
        <p:spPr>
          <a:xfrm>
            <a:off x="688473" y="182988"/>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34" name="ZoneTexte 33">
            <a:extLst>
              <a:ext uri="{FF2B5EF4-FFF2-40B4-BE49-F238E27FC236}">
                <a16:creationId xmlns:a16="http://schemas.microsoft.com/office/drawing/2014/main" xmlns="" id="{7FD735A9-0C5A-D9FF-4DFD-D940B687504E}"/>
              </a:ext>
            </a:extLst>
          </p:cNvPr>
          <p:cNvSpPr txBox="1"/>
          <p:nvPr/>
        </p:nvSpPr>
        <p:spPr>
          <a:xfrm>
            <a:off x="604330" y="144803"/>
            <a:ext cx="1208226" cy="830997"/>
          </a:xfrm>
          <a:prstGeom prst="rect">
            <a:avLst/>
          </a:prstGeom>
          <a:noFill/>
        </p:spPr>
        <p:txBody>
          <a:bodyPr wrap="square" rtlCol="0">
            <a:spAutoFit/>
          </a:bodyPr>
          <a:lstStyle/>
          <a:p>
            <a:r>
              <a:rPr lang="fr-FR" sz="4800" b="1" dirty="0" smtClean="0">
                <a:solidFill>
                  <a:srgbClr val="FF0000"/>
                </a:solidFill>
                <a:latin typeface="Sitka Small" panose="02000505000000020004" pitchFamily="2" charset="0"/>
                <a:ea typeface="Verdana" panose="020B0604030504040204" pitchFamily="34" charset="0"/>
              </a:rPr>
              <a:t>04</a:t>
            </a:r>
            <a:endParaRPr lang="fr-FR" sz="4800" b="1" dirty="0">
              <a:solidFill>
                <a:srgbClr val="FF0000"/>
              </a:solidFill>
              <a:latin typeface="Sitka Small" panose="02000505000000020004" pitchFamily="2" charset="0"/>
              <a:ea typeface="Verdana" panose="020B0604030504040204" pitchFamily="34" charset="0"/>
            </a:endParaRPr>
          </a:p>
        </p:txBody>
      </p:sp>
      <p:sp>
        <p:nvSpPr>
          <p:cNvPr id="4" name="Title 1">
            <a:extLst>
              <a:ext uri="{FF2B5EF4-FFF2-40B4-BE49-F238E27FC236}">
                <a16:creationId xmlns:a16="http://schemas.microsoft.com/office/drawing/2014/main" xmlns="" id="{41185213-FACC-BC02-F6C1-1F0D9B5E1186}"/>
              </a:ext>
            </a:extLst>
          </p:cNvPr>
          <p:cNvSpPr txBox="1">
            <a:spLocks/>
          </p:cNvSpPr>
          <p:nvPr/>
        </p:nvSpPr>
        <p:spPr>
          <a:xfrm>
            <a:off x="3044950" y="3868238"/>
            <a:ext cx="454689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2800" b="1" dirty="0">
              <a:solidFill>
                <a:schemeClr val="tx1"/>
              </a:solidFill>
              <a:latin typeface="Bahnschrift" panose="020B0502040204020203" pitchFamily="34" charset="0"/>
              <a:cs typeface="Times New Roman" pitchFamily="18" charset="0"/>
            </a:endParaRPr>
          </a:p>
        </p:txBody>
      </p:sp>
      <p:sp>
        <p:nvSpPr>
          <p:cNvPr id="7" name="Title 1">
            <a:extLst>
              <a:ext uri="{FF2B5EF4-FFF2-40B4-BE49-F238E27FC236}">
                <a16:creationId xmlns:a16="http://schemas.microsoft.com/office/drawing/2014/main" xmlns="" id="{5BEF30B6-A9DB-C3F7-B06D-6F9C8BE53DF8}"/>
              </a:ext>
            </a:extLst>
          </p:cNvPr>
          <p:cNvSpPr txBox="1">
            <a:spLocks/>
          </p:cNvSpPr>
          <p:nvPr/>
        </p:nvSpPr>
        <p:spPr>
          <a:xfrm>
            <a:off x="1812556" y="2074197"/>
            <a:ext cx="6481644" cy="3881998"/>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2800" b="1" dirty="0">
              <a:solidFill>
                <a:schemeClr val="tx1"/>
              </a:solidFill>
              <a:latin typeface="Bahnschrift" panose="020B0502040204020203" pitchFamily="34" charset="0"/>
              <a:cs typeface="Times New Roman" pitchFamily="18" charset="0"/>
            </a:endParaRPr>
          </a:p>
        </p:txBody>
      </p:sp>
      <p:sp>
        <p:nvSpPr>
          <p:cNvPr id="8" name="Title 1">
            <a:extLst>
              <a:ext uri="{FF2B5EF4-FFF2-40B4-BE49-F238E27FC236}">
                <a16:creationId xmlns:a16="http://schemas.microsoft.com/office/drawing/2014/main" xmlns="" id="{04380BA9-5A06-E2C8-7C9D-2BA05EDCBD7C}"/>
              </a:ext>
            </a:extLst>
          </p:cNvPr>
          <p:cNvSpPr txBox="1">
            <a:spLocks/>
          </p:cNvSpPr>
          <p:nvPr/>
        </p:nvSpPr>
        <p:spPr>
          <a:xfrm>
            <a:off x="1444446" y="2009455"/>
            <a:ext cx="6299798" cy="1556835"/>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kern="100" dirty="0">
                <a:solidFill>
                  <a:srgbClr val="000000"/>
                </a:solidFill>
                <a:effectLst/>
                <a:latin typeface="Times New Roman" panose="02020603050405020304" pitchFamily="18" charset="0"/>
                <a:ea typeface="Times New Roman" panose="02020603050405020304" pitchFamily="18" charset="0"/>
              </a:rPr>
              <a:t>VGG19 est un modèle d’architecture neuronale convolutif, profond introduit par le </a:t>
            </a:r>
            <a:r>
              <a:rPr lang="fr-FR" sz="2800" kern="100" dirty="0" err="1">
                <a:solidFill>
                  <a:srgbClr val="000000"/>
                </a:solidFill>
                <a:effectLst/>
                <a:latin typeface="Times New Roman" panose="02020603050405020304" pitchFamily="18" charset="0"/>
                <a:ea typeface="Times New Roman" panose="02020603050405020304" pitchFamily="18" charset="0"/>
              </a:rPr>
              <a:t>visual</a:t>
            </a:r>
            <a:r>
              <a:rPr lang="fr-FR" sz="2800" kern="100" dirty="0">
                <a:solidFill>
                  <a:srgbClr val="000000"/>
                </a:solidFill>
                <a:effectLst/>
                <a:latin typeface="Times New Roman" panose="02020603050405020304" pitchFamily="18" charset="0"/>
                <a:ea typeface="Times New Roman" panose="02020603050405020304" pitchFamily="18" charset="0"/>
              </a:rPr>
              <a:t> </a:t>
            </a:r>
            <a:r>
              <a:rPr lang="fr-FR" sz="2800" kern="100" dirty="0" err="1">
                <a:solidFill>
                  <a:srgbClr val="000000"/>
                </a:solidFill>
                <a:effectLst/>
                <a:latin typeface="Times New Roman" panose="02020603050405020304" pitchFamily="18" charset="0"/>
                <a:ea typeface="Times New Roman" panose="02020603050405020304" pitchFamily="18" charset="0"/>
              </a:rPr>
              <a:t>geometry</a:t>
            </a:r>
            <a:r>
              <a:rPr lang="fr-FR" sz="2800" kern="100" dirty="0">
                <a:solidFill>
                  <a:srgbClr val="000000"/>
                </a:solidFill>
                <a:effectLst/>
                <a:latin typeface="Times New Roman" panose="02020603050405020304" pitchFamily="18" charset="0"/>
                <a:ea typeface="Times New Roman" panose="02020603050405020304" pitchFamily="18" charset="0"/>
              </a:rPr>
              <a:t> group, de l’université d’oxford en 2014. </a:t>
            </a:r>
          </a:p>
        </p:txBody>
      </p:sp>
      <p:sp>
        <p:nvSpPr>
          <p:cNvPr id="9" name="Rectangle 8">
            <a:extLst>
              <a:ext uri="{FF2B5EF4-FFF2-40B4-BE49-F238E27FC236}">
                <a16:creationId xmlns:a16="http://schemas.microsoft.com/office/drawing/2014/main" xmlns="" id="{8178E1D1-C670-396D-5DC1-63AB16610C4F}"/>
              </a:ext>
            </a:extLst>
          </p:cNvPr>
          <p:cNvSpPr/>
          <p:nvPr/>
        </p:nvSpPr>
        <p:spPr>
          <a:xfrm rot="18930446">
            <a:off x="973902" y="4188585"/>
            <a:ext cx="410852" cy="410771"/>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11" name="Title 1">
            <a:extLst>
              <a:ext uri="{FF2B5EF4-FFF2-40B4-BE49-F238E27FC236}">
                <a16:creationId xmlns:a16="http://schemas.microsoft.com/office/drawing/2014/main" xmlns="" id="{83FE4260-72E7-3170-E979-996410334D92}"/>
              </a:ext>
            </a:extLst>
          </p:cNvPr>
          <p:cNvSpPr txBox="1">
            <a:spLocks/>
          </p:cNvSpPr>
          <p:nvPr/>
        </p:nvSpPr>
        <p:spPr>
          <a:xfrm>
            <a:off x="1479007" y="3875245"/>
            <a:ext cx="6299798" cy="218227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kern="100" dirty="0">
                <a:solidFill>
                  <a:srgbClr val="000000"/>
                </a:solidFill>
                <a:effectLst/>
                <a:latin typeface="Times New Roman" panose="02020603050405020304" pitchFamily="18" charset="0"/>
                <a:ea typeface="Times New Roman" panose="02020603050405020304" pitchFamily="18" charset="0"/>
              </a:rPr>
              <a:t>Il utilise une approche de transfert </a:t>
            </a:r>
            <a:r>
              <a:rPr lang="fr-FR" sz="2800" kern="100" dirty="0" err="1">
                <a:solidFill>
                  <a:srgbClr val="000000"/>
                </a:solidFill>
                <a:effectLst/>
                <a:latin typeface="Times New Roman" panose="02020603050405020304" pitchFamily="18" charset="0"/>
                <a:ea typeface="Times New Roman" panose="02020603050405020304" pitchFamily="18" charset="0"/>
              </a:rPr>
              <a:t>learning</a:t>
            </a:r>
            <a:endParaRPr lang="fr-FR" sz="2800" kern="100" dirty="0">
              <a:solidFill>
                <a:srgbClr val="000000"/>
              </a:solidFill>
              <a:effectLst/>
              <a:latin typeface="Times New Roman" panose="02020603050405020304" pitchFamily="18" charset="0"/>
              <a:ea typeface="Times New Roman" panose="02020603050405020304" pitchFamily="18" charset="0"/>
            </a:endParaRPr>
          </a:p>
          <a:p>
            <a:pPr algn="just"/>
            <a:r>
              <a:rPr lang="fr-FR" sz="2800" kern="100" dirty="0">
                <a:solidFill>
                  <a:srgbClr val="000000"/>
                </a:solidFill>
                <a:effectLst/>
                <a:latin typeface="Times New Roman" panose="02020603050405020304" pitchFamily="18" charset="0"/>
                <a:ea typeface="Times New Roman" panose="02020603050405020304" pitchFamily="18" charset="0"/>
              </a:rPr>
              <a:t>Il a été entrainé sur la base de données </a:t>
            </a:r>
            <a:r>
              <a:rPr lang="fr-FR" sz="2800" kern="100" dirty="0" err="1">
                <a:solidFill>
                  <a:srgbClr val="000000"/>
                </a:solidFill>
                <a:effectLst/>
                <a:latin typeface="Times New Roman" panose="02020603050405020304" pitchFamily="18" charset="0"/>
                <a:ea typeface="Times New Roman" panose="02020603050405020304" pitchFamily="18" charset="0"/>
              </a:rPr>
              <a:t>imageNet</a:t>
            </a:r>
            <a:r>
              <a:rPr lang="fr-FR" sz="2800" kern="100" dirty="0">
                <a:solidFill>
                  <a:srgbClr val="000000"/>
                </a:solidFill>
                <a:effectLst/>
                <a:latin typeface="Times New Roman" panose="02020603050405020304" pitchFamily="18" charset="0"/>
                <a:ea typeface="Times New Roman" panose="02020603050405020304" pitchFamily="18" charset="0"/>
              </a:rPr>
              <a:t> et a obtenu des résultats très bons pour la classification d’images. </a:t>
            </a:r>
          </a:p>
        </p:txBody>
      </p:sp>
    </p:spTree>
    <p:extLst>
      <p:ext uri="{BB962C8B-B14F-4D97-AF65-F5344CB8AC3E}">
        <p14:creationId xmlns:p14="http://schemas.microsoft.com/office/powerpoint/2010/main" val="276278043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A1D81572-1091-DBCE-65FA-A3AD92E853A1}"/>
            </a:ext>
          </a:extLst>
        </p:cNvPr>
        <p:cNvGrpSpPr/>
        <p:nvPr/>
      </p:nvGrpSpPr>
      <p:grpSpPr>
        <a:xfrm>
          <a:off x="0" y="0"/>
          <a:ext cx="0" cy="0"/>
          <a:chOff x="0" y="0"/>
          <a:chExt cx="0" cy="0"/>
        </a:xfrm>
      </p:grpSpPr>
      <p:sp>
        <p:nvSpPr>
          <p:cNvPr id="12" name="Rectangle : coins arrondis 11">
            <a:extLst>
              <a:ext uri="{FF2B5EF4-FFF2-40B4-BE49-F238E27FC236}">
                <a16:creationId xmlns:a16="http://schemas.microsoft.com/office/drawing/2014/main" xmlns="" id="{137E93DC-287A-5810-ECE8-ACCF70074007}"/>
              </a:ext>
            </a:extLst>
          </p:cNvPr>
          <p:cNvSpPr/>
          <p:nvPr/>
        </p:nvSpPr>
        <p:spPr>
          <a:xfrm>
            <a:off x="-22064" y="0"/>
            <a:ext cx="9144000" cy="6826415"/>
          </a:xfrm>
          <a:prstGeom prst="roundRect">
            <a:avLst>
              <a:gd name="adj" fmla="val 1091"/>
            </a:avLst>
          </a:prstGeom>
          <a:solidFill>
            <a:srgbClr val="BFFBE8">
              <a:alpha val="0"/>
            </a:srgb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Title 1">
            <a:extLst>
              <a:ext uri="{FF2B5EF4-FFF2-40B4-BE49-F238E27FC236}">
                <a16:creationId xmlns:a16="http://schemas.microsoft.com/office/drawing/2014/main" xmlns="" id="{43CF2258-ED97-F17C-927C-49C16EEB8014}"/>
              </a:ext>
            </a:extLst>
          </p:cNvPr>
          <p:cNvSpPr txBox="1">
            <a:spLocks/>
          </p:cNvSpPr>
          <p:nvPr/>
        </p:nvSpPr>
        <p:spPr>
          <a:xfrm>
            <a:off x="50673" y="4721076"/>
            <a:ext cx="8611638"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21" name="Title 1">
            <a:extLst>
              <a:ext uri="{FF2B5EF4-FFF2-40B4-BE49-F238E27FC236}">
                <a16:creationId xmlns:a16="http://schemas.microsoft.com/office/drawing/2014/main" xmlns="" id="{743E53E8-662C-F3AB-1B8D-CCFFBF739DD6}"/>
              </a:ext>
            </a:extLst>
          </p:cNvPr>
          <p:cNvSpPr txBox="1">
            <a:spLocks/>
          </p:cNvSpPr>
          <p:nvPr/>
        </p:nvSpPr>
        <p:spPr>
          <a:xfrm>
            <a:off x="0" y="5956195"/>
            <a:ext cx="5771899" cy="1422224"/>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2" name="Title 1">
            <a:extLst>
              <a:ext uri="{FF2B5EF4-FFF2-40B4-BE49-F238E27FC236}">
                <a16:creationId xmlns:a16="http://schemas.microsoft.com/office/drawing/2014/main" xmlns="" id="{8D922EFC-310C-1351-A463-B822FC7E8BC8}"/>
              </a:ext>
            </a:extLst>
          </p:cNvPr>
          <p:cNvSpPr txBox="1">
            <a:spLocks/>
          </p:cNvSpPr>
          <p:nvPr/>
        </p:nvSpPr>
        <p:spPr>
          <a:xfrm>
            <a:off x="4694040" y="4138216"/>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3" name="Title 1">
            <a:extLst>
              <a:ext uri="{FF2B5EF4-FFF2-40B4-BE49-F238E27FC236}">
                <a16:creationId xmlns:a16="http://schemas.microsoft.com/office/drawing/2014/main" xmlns="" id="{D55BBC13-FECA-3D0B-99BA-F78421BD7683}"/>
              </a:ext>
            </a:extLst>
          </p:cNvPr>
          <p:cNvSpPr txBox="1">
            <a:spLocks/>
          </p:cNvSpPr>
          <p:nvPr/>
        </p:nvSpPr>
        <p:spPr>
          <a:xfrm>
            <a:off x="4694041" y="4687369"/>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4" name="Title 1">
            <a:extLst>
              <a:ext uri="{FF2B5EF4-FFF2-40B4-BE49-F238E27FC236}">
                <a16:creationId xmlns:a16="http://schemas.microsoft.com/office/drawing/2014/main" xmlns="" id="{8C3097D2-581C-079A-336F-08AE3161C3EF}"/>
              </a:ext>
            </a:extLst>
          </p:cNvPr>
          <p:cNvSpPr txBox="1">
            <a:spLocks/>
          </p:cNvSpPr>
          <p:nvPr/>
        </p:nvSpPr>
        <p:spPr>
          <a:xfrm>
            <a:off x="4641034" y="5338658"/>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6" name="Rectangle 25">
            <a:extLst>
              <a:ext uri="{FF2B5EF4-FFF2-40B4-BE49-F238E27FC236}">
                <a16:creationId xmlns:a16="http://schemas.microsoft.com/office/drawing/2014/main" xmlns="" id="{9F9F2270-BD58-1594-FDFD-D5173C300F86}"/>
              </a:ext>
            </a:extLst>
          </p:cNvPr>
          <p:cNvSpPr/>
          <p:nvPr/>
        </p:nvSpPr>
        <p:spPr>
          <a:xfrm>
            <a:off x="173433" y="1291130"/>
            <a:ext cx="855148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27" name="Title 1">
            <a:extLst>
              <a:ext uri="{FF2B5EF4-FFF2-40B4-BE49-F238E27FC236}">
                <a16:creationId xmlns:a16="http://schemas.microsoft.com/office/drawing/2014/main" xmlns="" id="{B29DC370-3FBC-FE81-A9E9-5355C8354F1B}"/>
              </a:ext>
            </a:extLst>
          </p:cNvPr>
          <p:cNvSpPr txBox="1">
            <a:spLocks/>
          </p:cNvSpPr>
          <p:nvPr/>
        </p:nvSpPr>
        <p:spPr>
          <a:xfrm>
            <a:off x="199212" y="1426444"/>
            <a:ext cx="6046652" cy="664759"/>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ctr"/>
            <a:r>
              <a:rPr lang="fr-FR" sz="2800" b="1" dirty="0">
                <a:solidFill>
                  <a:schemeClr val="accent1">
                    <a:lumMod val="75000"/>
                  </a:schemeClr>
                </a:solidFill>
                <a:latin typeface="Bahnschrift" panose="020B0502040204020203" pitchFamily="34" charset="0"/>
                <a:cs typeface="Times New Roman" pitchFamily="18" charset="0"/>
              </a:rPr>
              <a:t>Architecture du modèle VGG19</a:t>
            </a:r>
          </a:p>
        </p:txBody>
      </p:sp>
      <p:sp>
        <p:nvSpPr>
          <p:cNvPr id="55" name="Title 1">
            <a:extLst>
              <a:ext uri="{FF2B5EF4-FFF2-40B4-BE49-F238E27FC236}">
                <a16:creationId xmlns:a16="http://schemas.microsoft.com/office/drawing/2014/main" xmlns="" id="{90BAED95-1B86-B26C-B55E-B713EC78E98A}"/>
              </a:ext>
            </a:extLst>
          </p:cNvPr>
          <p:cNvSpPr txBox="1">
            <a:spLocks/>
          </p:cNvSpPr>
          <p:nvPr/>
        </p:nvSpPr>
        <p:spPr>
          <a:xfrm>
            <a:off x="3708274" y="601906"/>
            <a:ext cx="4916437"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bg1"/>
              </a:solidFill>
              <a:latin typeface="Times New Roman" pitchFamily="18" charset="0"/>
              <a:cs typeface="Times New Roman" pitchFamily="18" charset="0"/>
            </a:endParaRPr>
          </a:p>
        </p:txBody>
      </p:sp>
      <p:sp>
        <p:nvSpPr>
          <p:cNvPr id="56" name="Title 1">
            <a:extLst>
              <a:ext uri="{FF2B5EF4-FFF2-40B4-BE49-F238E27FC236}">
                <a16:creationId xmlns:a16="http://schemas.microsoft.com/office/drawing/2014/main" xmlns="" id="{17435FC5-63DA-B1D0-31D2-28D03E00C8EB}"/>
              </a:ext>
            </a:extLst>
          </p:cNvPr>
          <p:cNvSpPr txBox="1">
            <a:spLocks/>
          </p:cNvSpPr>
          <p:nvPr/>
        </p:nvSpPr>
        <p:spPr>
          <a:xfrm>
            <a:off x="6267928" y="1069693"/>
            <a:ext cx="4916437"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bg1"/>
                </a:solidFill>
                <a:latin typeface="Times New Roman" pitchFamily="18" charset="0"/>
                <a:cs typeface="Times New Roman" pitchFamily="18" charset="0"/>
              </a:rPr>
              <a:t>Char</a:t>
            </a:r>
            <a:endParaRPr lang="fr-FR" sz="1800" b="1" dirty="0">
              <a:solidFill>
                <a:schemeClr val="bg1"/>
              </a:solidFill>
              <a:latin typeface="Times New Roman" pitchFamily="18" charset="0"/>
              <a:cs typeface="Times New Roman" pitchFamily="18" charset="0"/>
            </a:endParaRPr>
          </a:p>
        </p:txBody>
      </p:sp>
      <p:grpSp>
        <p:nvGrpSpPr>
          <p:cNvPr id="3" name="Groupe 2">
            <a:extLst>
              <a:ext uri="{FF2B5EF4-FFF2-40B4-BE49-F238E27FC236}">
                <a16:creationId xmlns:a16="http://schemas.microsoft.com/office/drawing/2014/main" xmlns="" id="{375D3970-9479-8C8A-61D9-16B7A9989F33}"/>
              </a:ext>
            </a:extLst>
          </p:cNvPr>
          <p:cNvGrpSpPr/>
          <p:nvPr/>
        </p:nvGrpSpPr>
        <p:grpSpPr>
          <a:xfrm>
            <a:off x="8480777" y="6168863"/>
            <a:ext cx="977783" cy="772352"/>
            <a:chOff x="7911800" y="5316281"/>
            <a:chExt cx="977783" cy="772352"/>
          </a:xfrm>
        </p:grpSpPr>
        <p:sp>
          <p:nvSpPr>
            <p:cNvPr id="4" name="Ellipse 3">
              <a:extLst>
                <a:ext uri="{FF2B5EF4-FFF2-40B4-BE49-F238E27FC236}">
                  <a16:creationId xmlns:a16="http://schemas.microsoft.com/office/drawing/2014/main" xmlns="" id="{A13776F8-9DF8-4AAA-5EAD-E1255C62607A}"/>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itle 1">
              <a:extLst>
                <a:ext uri="{FF2B5EF4-FFF2-40B4-BE49-F238E27FC236}">
                  <a16:creationId xmlns:a16="http://schemas.microsoft.com/office/drawing/2014/main" xmlns="" id="{0FECB1FC-F557-F659-2815-8F8BC4D45B50}"/>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lumMod val="75000"/>
                    </a:schemeClr>
                  </a:solidFill>
                  <a:latin typeface="Times New Roman" pitchFamily="18" charset="0"/>
                  <a:cs typeface="Times New Roman" pitchFamily="18" charset="0"/>
                </a:rPr>
                <a:t>07</a:t>
              </a:r>
              <a:endParaRPr lang="fr-FR" sz="4200" b="1" dirty="0">
                <a:solidFill>
                  <a:schemeClr val="accent1">
                    <a:lumMod val="75000"/>
                  </a:schemeClr>
                </a:solidFill>
                <a:latin typeface="Times New Roman" pitchFamily="18" charset="0"/>
                <a:cs typeface="Times New Roman" pitchFamily="18" charset="0"/>
              </a:endParaRPr>
            </a:p>
          </p:txBody>
        </p:sp>
      </p:grpSp>
      <p:sp>
        <p:nvSpPr>
          <p:cNvPr id="7" name="ZoneTexte 6">
            <a:extLst>
              <a:ext uri="{FF2B5EF4-FFF2-40B4-BE49-F238E27FC236}">
                <a16:creationId xmlns:a16="http://schemas.microsoft.com/office/drawing/2014/main" xmlns="" id="{157874FD-52DD-48EA-8BBA-266235ACD641}"/>
              </a:ext>
            </a:extLst>
          </p:cNvPr>
          <p:cNvSpPr txBox="1"/>
          <p:nvPr/>
        </p:nvSpPr>
        <p:spPr>
          <a:xfrm>
            <a:off x="1216847" y="243331"/>
            <a:ext cx="5493023" cy="707886"/>
          </a:xfrm>
          <a:prstGeom prst="rect">
            <a:avLst/>
          </a:prstGeom>
          <a:solidFill>
            <a:srgbClr val="BBFFF0"/>
          </a:solidFill>
          <a:ln w="76200">
            <a:solidFill>
              <a:srgbClr val="52C3FC"/>
            </a:solidFill>
          </a:ln>
        </p:spPr>
        <p:txBody>
          <a:bodyPr wrap="square" rtlCol="0">
            <a:spAutoFit/>
          </a:bodyPr>
          <a:lstStyle/>
          <a:p>
            <a:pPr algn="ctr"/>
            <a:r>
              <a:rPr lang="fr-FR" sz="4000" b="1" dirty="0">
                <a:latin typeface="Sitka Small" panose="02000505000000020004" pitchFamily="2" charset="0"/>
                <a:ea typeface="Verdana" panose="020B0604030504040204" pitchFamily="34" charset="0"/>
              </a:rPr>
              <a:t>MODELE VGG19</a:t>
            </a:r>
          </a:p>
        </p:txBody>
      </p:sp>
      <p:sp>
        <p:nvSpPr>
          <p:cNvPr id="8" name="Rectangle 7">
            <a:extLst>
              <a:ext uri="{FF2B5EF4-FFF2-40B4-BE49-F238E27FC236}">
                <a16:creationId xmlns:a16="http://schemas.microsoft.com/office/drawing/2014/main" xmlns="" id="{5FD9D7A0-67E6-F092-2D53-DA0D42C95B54}"/>
              </a:ext>
            </a:extLst>
          </p:cNvPr>
          <p:cNvSpPr/>
          <p:nvPr/>
        </p:nvSpPr>
        <p:spPr>
          <a:xfrm>
            <a:off x="919702" y="222195"/>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10" name="ZoneTexte 9">
            <a:extLst>
              <a:ext uri="{FF2B5EF4-FFF2-40B4-BE49-F238E27FC236}">
                <a16:creationId xmlns:a16="http://schemas.microsoft.com/office/drawing/2014/main" xmlns="" id="{A5F13A50-BC16-5EF2-4210-32889D31E7AB}"/>
              </a:ext>
            </a:extLst>
          </p:cNvPr>
          <p:cNvSpPr txBox="1"/>
          <p:nvPr/>
        </p:nvSpPr>
        <p:spPr>
          <a:xfrm>
            <a:off x="907080" y="83061"/>
            <a:ext cx="1208226" cy="830997"/>
          </a:xfrm>
          <a:prstGeom prst="rect">
            <a:avLst/>
          </a:prstGeom>
          <a:noFill/>
        </p:spPr>
        <p:txBody>
          <a:bodyPr wrap="square" rtlCol="0">
            <a:spAutoFit/>
          </a:bodyPr>
          <a:lstStyle/>
          <a:p>
            <a:r>
              <a:rPr lang="fr-FR" sz="4800" b="1" dirty="0">
                <a:solidFill>
                  <a:srgbClr val="FF0000"/>
                </a:solidFill>
                <a:latin typeface="Sitka Small" panose="02000505000000020004" pitchFamily="2" charset="0"/>
                <a:ea typeface="Verdana" panose="020B0604030504040204" pitchFamily="34" charset="0"/>
              </a:rPr>
              <a:t>04</a:t>
            </a:r>
          </a:p>
        </p:txBody>
      </p:sp>
      <p:sp>
        <p:nvSpPr>
          <p:cNvPr id="11" name="Title 1">
            <a:extLst>
              <a:ext uri="{FF2B5EF4-FFF2-40B4-BE49-F238E27FC236}">
                <a16:creationId xmlns:a16="http://schemas.microsoft.com/office/drawing/2014/main" xmlns="" id="{B613A754-411B-F2B7-9490-4BC1B4789E16}"/>
              </a:ext>
            </a:extLst>
          </p:cNvPr>
          <p:cNvSpPr txBox="1">
            <a:spLocks/>
          </p:cNvSpPr>
          <p:nvPr/>
        </p:nvSpPr>
        <p:spPr>
          <a:xfrm>
            <a:off x="8166217" y="24886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solidFill>
                <a:latin typeface="Times New Roman" pitchFamily="18" charset="0"/>
                <a:cs typeface="Times New Roman" pitchFamily="18" charset="0"/>
              </a:rPr>
              <a:t>2/5</a:t>
            </a:r>
            <a:endParaRPr lang="fr-FR" sz="4200" b="1" dirty="0">
              <a:solidFill>
                <a:schemeClr val="accent1"/>
              </a:solidFill>
              <a:latin typeface="Times New Roman" pitchFamily="18" charset="0"/>
              <a:cs typeface="Times New Roman" pitchFamily="18" charset="0"/>
            </a:endParaRPr>
          </a:p>
        </p:txBody>
      </p:sp>
      <p:pic>
        <p:nvPicPr>
          <p:cNvPr id="2" name="Picture 6" descr="C:\Users\ariel\AppData\Local\Temp\{B53DFB32-C9FA-4A17-974E-E5EDFAE5D389}.tmp">
            <a:extLst>
              <a:ext uri="{FF2B5EF4-FFF2-40B4-BE49-F238E27FC236}">
                <a16:creationId xmlns:a16="http://schemas.microsoft.com/office/drawing/2014/main" xmlns="" id="{6C0591B3-D94F-AD7B-D960-9D776B5E9A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9701" y="2565157"/>
            <a:ext cx="7011809" cy="3311610"/>
          </a:xfrm>
          <a:prstGeom prst="rect">
            <a:avLst/>
          </a:prstGeom>
          <a:noFill/>
          <a:ln>
            <a:noFill/>
          </a:ln>
        </p:spPr>
      </p:pic>
    </p:spTree>
    <p:extLst>
      <p:ext uri="{BB962C8B-B14F-4D97-AF65-F5344CB8AC3E}">
        <p14:creationId xmlns:p14="http://schemas.microsoft.com/office/powerpoint/2010/main" val="296822024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B216FC6A-7BD9-79E3-B7F5-55D5C90E4B2E}"/>
            </a:ext>
          </a:extLst>
        </p:cNvPr>
        <p:cNvGrpSpPr/>
        <p:nvPr/>
      </p:nvGrpSpPr>
      <p:grpSpPr>
        <a:xfrm>
          <a:off x="0" y="0"/>
          <a:ext cx="0" cy="0"/>
          <a:chOff x="0" y="0"/>
          <a:chExt cx="0" cy="0"/>
        </a:xfrm>
      </p:grpSpPr>
      <p:sp>
        <p:nvSpPr>
          <p:cNvPr id="13" name="Rectangle : coins arrondis 12">
            <a:extLst>
              <a:ext uri="{FF2B5EF4-FFF2-40B4-BE49-F238E27FC236}">
                <a16:creationId xmlns:a16="http://schemas.microsoft.com/office/drawing/2014/main" xmlns="" id="{6C945DAB-DC2F-4660-E266-5D7D90F648BE}"/>
              </a:ext>
            </a:extLst>
          </p:cNvPr>
          <p:cNvSpPr/>
          <p:nvPr/>
        </p:nvSpPr>
        <p:spPr>
          <a:xfrm>
            <a:off x="1" y="15792"/>
            <a:ext cx="9144000" cy="6826415"/>
          </a:xfrm>
          <a:prstGeom prst="roundRect">
            <a:avLst>
              <a:gd name="adj" fmla="val 936"/>
            </a:avLst>
          </a:prstGeom>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2800" kern="100" dirty="0">
              <a:solidFill>
                <a:srgbClr val="000000"/>
              </a:solidFill>
              <a:effectLst/>
              <a:latin typeface="Times New Roman" panose="02020603050405020304" pitchFamily="18" charset="0"/>
              <a:ea typeface="Times New Roman" panose="02020603050405020304" pitchFamily="18" charset="0"/>
            </a:endParaRPr>
          </a:p>
          <a:p>
            <a:pPr algn="just"/>
            <a:endParaRPr lang="fr-FR" sz="2800" kern="100" dirty="0">
              <a:solidFill>
                <a:srgbClr val="000000"/>
              </a:solidFill>
              <a:latin typeface="Times New Roman" panose="02020603050405020304" pitchFamily="18" charset="0"/>
              <a:ea typeface="Times New Roman" panose="02020603050405020304" pitchFamily="18" charset="0"/>
            </a:endParaRPr>
          </a:p>
          <a:p>
            <a:pPr algn="just"/>
            <a:endParaRPr lang="fr-FR" sz="2800" kern="100" dirty="0" smtClean="0">
              <a:solidFill>
                <a:srgbClr val="000000"/>
              </a:solidFill>
              <a:effectLst/>
              <a:latin typeface="Times New Roman" panose="02020603050405020304" pitchFamily="18" charset="0"/>
              <a:ea typeface="Times New Roman" panose="02020603050405020304" pitchFamily="18" charset="0"/>
            </a:endParaRPr>
          </a:p>
          <a:p>
            <a:pPr algn="just"/>
            <a:r>
              <a:rPr lang="fr-FR" sz="2800" kern="100" dirty="0" smtClean="0">
                <a:solidFill>
                  <a:srgbClr val="000000"/>
                </a:solidFill>
                <a:effectLst/>
                <a:latin typeface="Times New Roman" panose="02020603050405020304" pitchFamily="18" charset="0"/>
                <a:ea typeface="Times New Roman" panose="02020603050405020304" pitchFamily="18" charset="0"/>
              </a:rPr>
              <a:t>Le </a:t>
            </a:r>
            <a:r>
              <a:rPr lang="fr-FR" sz="2800" kern="100" dirty="0">
                <a:solidFill>
                  <a:srgbClr val="000000"/>
                </a:solidFill>
                <a:effectLst/>
                <a:latin typeface="Times New Roman" panose="02020603050405020304" pitchFamily="18" charset="0"/>
                <a:ea typeface="Times New Roman" panose="02020603050405020304" pitchFamily="18" charset="0"/>
              </a:rPr>
              <a:t>modèle VGG19 a été choisi comme base en raison de son efficacité prouvée dans les tâches de classification d'images et de sa capacité à extraire des caractéristiques visuelles pertinentes.</a:t>
            </a:r>
          </a:p>
          <a:p>
            <a:pPr algn="just"/>
            <a:r>
              <a:rPr lang="fr-FR" sz="2800" kern="100" dirty="0">
                <a:solidFill>
                  <a:srgbClr val="000000"/>
                </a:solidFill>
                <a:effectLst/>
                <a:latin typeface="Times New Roman" panose="02020603050405020304" pitchFamily="18" charset="0"/>
                <a:ea typeface="Times New Roman" panose="02020603050405020304" pitchFamily="18" charset="0"/>
              </a:rPr>
              <a:t>Cette méthode utilise le modelé pré-entraine pour extraire les caractéristiques des images et ajuste les couches finale du réseau pour l’adapter à la classification des défauts d’ombrage. </a:t>
            </a:r>
            <a:endParaRPr lang="fr-FR" sz="2800" dirty="0"/>
          </a:p>
        </p:txBody>
      </p:sp>
      <p:sp>
        <p:nvSpPr>
          <p:cNvPr id="20" name="Title 1">
            <a:extLst>
              <a:ext uri="{FF2B5EF4-FFF2-40B4-BE49-F238E27FC236}">
                <a16:creationId xmlns:a16="http://schemas.microsoft.com/office/drawing/2014/main" xmlns="" id="{F71D8DB8-8965-C488-81FF-A9A1C633108E}"/>
              </a:ext>
            </a:extLst>
          </p:cNvPr>
          <p:cNvSpPr txBox="1">
            <a:spLocks/>
          </p:cNvSpPr>
          <p:nvPr/>
        </p:nvSpPr>
        <p:spPr>
          <a:xfrm>
            <a:off x="50673" y="4721076"/>
            <a:ext cx="8611638"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21" name="Title 1">
            <a:extLst>
              <a:ext uri="{FF2B5EF4-FFF2-40B4-BE49-F238E27FC236}">
                <a16:creationId xmlns:a16="http://schemas.microsoft.com/office/drawing/2014/main" xmlns="" id="{15FB6F6D-1613-D507-DF2E-C79B5D3EC11D}"/>
              </a:ext>
            </a:extLst>
          </p:cNvPr>
          <p:cNvSpPr txBox="1">
            <a:spLocks/>
          </p:cNvSpPr>
          <p:nvPr/>
        </p:nvSpPr>
        <p:spPr>
          <a:xfrm>
            <a:off x="0" y="5956195"/>
            <a:ext cx="5771899" cy="1422224"/>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19" name="Title 1">
            <a:extLst>
              <a:ext uri="{FF2B5EF4-FFF2-40B4-BE49-F238E27FC236}">
                <a16:creationId xmlns:a16="http://schemas.microsoft.com/office/drawing/2014/main" xmlns="" id="{150F5304-3A3C-F9E7-ED42-BBB55A5CC5E0}"/>
              </a:ext>
            </a:extLst>
          </p:cNvPr>
          <p:cNvSpPr txBox="1">
            <a:spLocks/>
          </p:cNvSpPr>
          <p:nvPr/>
        </p:nvSpPr>
        <p:spPr>
          <a:xfrm>
            <a:off x="50672" y="4159756"/>
            <a:ext cx="8574039"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22" name="Title 1">
            <a:extLst>
              <a:ext uri="{FF2B5EF4-FFF2-40B4-BE49-F238E27FC236}">
                <a16:creationId xmlns:a16="http://schemas.microsoft.com/office/drawing/2014/main" xmlns="" id="{15C95F24-0499-27DF-C1EB-E423C06A5F40}"/>
              </a:ext>
            </a:extLst>
          </p:cNvPr>
          <p:cNvSpPr txBox="1">
            <a:spLocks/>
          </p:cNvSpPr>
          <p:nvPr/>
        </p:nvSpPr>
        <p:spPr>
          <a:xfrm>
            <a:off x="4694040" y="4138216"/>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3" name="Title 1">
            <a:extLst>
              <a:ext uri="{FF2B5EF4-FFF2-40B4-BE49-F238E27FC236}">
                <a16:creationId xmlns:a16="http://schemas.microsoft.com/office/drawing/2014/main" xmlns="" id="{62EA190C-D308-1E0A-3EA9-04C7B993DC25}"/>
              </a:ext>
            </a:extLst>
          </p:cNvPr>
          <p:cNvSpPr txBox="1">
            <a:spLocks/>
          </p:cNvSpPr>
          <p:nvPr/>
        </p:nvSpPr>
        <p:spPr>
          <a:xfrm>
            <a:off x="4694041" y="4687369"/>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4" name="Title 1">
            <a:extLst>
              <a:ext uri="{FF2B5EF4-FFF2-40B4-BE49-F238E27FC236}">
                <a16:creationId xmlns:a16="http://schemas.microsoft.com/office/drawing/2014/main" xmlns="" id="{40E38EEB-FAA2-585B-A05E-D1A1F448C1C3}"/>
              </a:ext>
            </a:extLst>
          </p:cNvPr>
          <p:cNvSpPr txBox="1">
            <a:spLocks/>
          </p:cNvSpPr>
          <p:nvPr/>
        </p:nvSpPr>
        <p:spPr>
          <a:xfrm>
            <a:off x="4641034" y="5338658"/>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26" name="Rectangle 25">
            <a:extLst>
              <a:ext uri="{FF2B5EF4-FFF2-40B4-BE49-F238E27FC236}">
                <a16:creationId xmlns:a16="http://schemas.microsoft.com/office/drawing/2014/main" xmlns="" id="{C50D648D-3B9D-EF5D-D902-4FE5A4714965}"/>
              </a:ext>
            </a:extLst>
          </p:cNvPr>
          <p:cNvSpPr/>
          <p:nvPr/>
        </p:nvSpPr>
        <p:spPr>
          <a:xfrm>
            <a:off x="173433" y="1291130"/>
            <a:ext cx="855148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27" name="Title 1">
            <a:extLst>
              <a:ext uri="{FF2B5EF4-FFF2-40B4-BE49-F238E27FC236}">
                <a16:creationId xmlns:a16="http://schemas.microsoft.com/office/drawing/2014/main" xmlns="" id="{5B863903-EA0F-CDF9-E546-FCFA9A89C7A3}"/>
              </a:ext>
            </a:extLst>
          </p:cNvPr>
          <p:cNvSpPr txBox="1">
            <a:spLocks/>
          </p:cNvSpPr>
          <p:nvPr/>
        </p:nvSpPr>
        <p:spPr>
          <a:xfrm>
            <a:off x="173433" y="1484676"/>
            <a:ext cx="4520607"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1">
                    <a:lumMod val="75000"/>
                  </a:schemeClr>
                </a:solidFill>
                <a:latin typeface="Bahnschrift" panose="020B0502040204020203" pitchFamily="34" charset="0"/>
                <a:cs typeface="Times New Roman" pitchFamily="18" charset="0"/>
              </a:rPr>
              <a:t>Choix du modèle VGG19</a:t>
            </a:r>
          </a:p>
        </p:txBody>
      </p:sp>
      <p:sp>
        <p:nvSpPr>
          <p:cNvPr id="55" name="Title 1">
            <a:extLst>
              <a:ext uri="{FF2B5EF4-FFF2-40B4-BE49-F238E27FC236}">
                <a16:creationId xmlns:a16="http://schemas.microsoft.com/office/drawing/2014/main" xmlns="" id="{8CC0CA84-E97A-3FA4-E0AA-13A56D7651BF}"/>
              </a:ext>
            </a:extLst>
          </p:cNvPr>
          <p:cNvSpPr txBox="1">
            <a:spLocks/>
          </p:cNvSpPr>
          <p:nvPr/>
        </p:nvSpPr>
        <p:spPr>
          <a:xfrm>
            <a:off x="3708274" y="601906"/>
            <a:ext cx="4916437"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bg1"/>
              </a:solidFill>
              <a:latin typeface="Times New Roman" pitchFamily="18" charset="0"/>
              <a:cs typeface="Times New Roman" pitchFamily="18" charset="0"/>
            </a:endParaRPr>
          </a:p>
        </p:txBody>
      </p:sp>
      <p:grpSp>
        <p:nvGrpSpPr>
          <p:cNvPr id="4" name="Groupe 3">
            <a:extLst>
              <a:ext uri="{FF2B5EF4-FFF2-40B4-BE49-F238E27FC236}">
                <a16:creationId xmlns:a16="http://schemas.microsoft.com/office/drawing/2014/main" xmlns="" id="{CD987C94-6842-9D57-B4B1-C45478EDC410}"/>
              </a:ext>
            </a:extLst>
          </p:cNvPr>
          <p:cNvGrpSpPr/>
          <p:nvPr/>
        </p:nvGrpSpPr>
        <p:grpSpPr>
          <a:xfrm>
            <a:off x="8480777" y="6168863"/>
            <a:ext cx="977783" cy="772352"/>
            <a:chOff x="7911800" y="5316281"/>
            <a:chExt cx="977783" cy="772352"/>
          </a:xfrm>
        </p:grpSpPr>
        <p:sp>
          <p:nvSpPr>
            <p:cNvPr id="6" name="Ellipse 5">
              <a:extLst>
                <a:ext uri="{FF2B5EF4-FFF2-40B4-BE49-F238E27FC236}">
                  <a16:creationId xmlns:a16="http://schemas.microsoft.com/office/drawing/2014/main" xmlns="" id="{C063D9A0-4670-B797-6DC4-7197EC259B72}"/>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Title 1">
              <a:extLst>
                <a:ext uri="{FF2B5EF4-FFF2-40B4-BE49-F238E27FC236}">
                  <a16:creationId xmlns:a16="http://schemas.microsoft.com/office/drawing/2014/main" xmlns="" id="{65193422-6A50-93DD-A529-AECA4626B798}"/>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lumMod val="75000"/>
                    </a:schemeClr>
                  </a:solidFill>
                  <a:latin typeface="Times New Roman" pitchFamily="18" charset="0"/>
                  <a:cs typeface="Times New Roman" pitchFamily="18" charset="0"/>
                </a:rPr>
                <a:t>08</a:t>
              </a:r>
              <a:endParaRPr lang="fr-FR" sz="4200" b="1" dirty="0">
                <a:solidFill>
                  <a:schemeClr val="accent1">
                    <a:lumMod val="75000"/>
                  </a:schemeClr>
                </a:solidFill>
                <a:latin typeface="Times New Roman" pitchFamily="18" charset="0"/>
                <a:cs typeface="Times New Roman" pitchFamily="18" charset="0"/>
              </a:endParaRPr>
            </a:p>
          </p:txBody>
        </p:sp>
      </p:grpSp>
      <p:sp>
        <p:nvSpPr>
          <p:cNvPr id="8" name="ZoneTexte 7">
            <a:extLst>
              <a:ext uri="{FF2B5EF4-FFF2-40B4-BE49-F238E27FC236}">
                <a16:creationId xmlns:a16="http://schemas.microsoft.com/office/drawing/2014/main" xmlns="" id="{37C714FE-6AEA-E220-F2B7-7CB3F269878B}"/>
              </a:ext>
            </a:extLst>
          </p:cNvPr>
          <p:cNvSpPr txBox="1"/>
          <p:nvPr/>
        </p:nvSpPr>
        <p:spPr>
          <a:xfrm>
            <a:off x="1216848" y="243331"/>
            <a:ext cx="5187612" cy="707886"/>
          </a:xfrm>
          <a:prstGeom prst="rect">
            <a:avLst/>
          </a:prstGeom>
          <a:solidFill>
            <a:srgbClr val="BBFFF0"/>
          </a:solidFill>
          <a:ln w="76200">
            <a:solidFill>
              <a:srgbClr val="52C3FC"/>
            </a:solidFill>
          </a:ln>
        </p:spPr>
        <p:txBody>
          <a:bodyPr wrap="square" rtlCol="0">
            <a:spAutoFit/>
          </a:bodyPr>
          <a:lstStyle/>
          <a:p>
            <a:pPr algn="ctr"/>
            <a:r>
              <a:rPr lang="fr-FR" sz="4000" b="1" dirty="0">
                <a:latin typeface="Sitka Small" panose="02000505000000020004" pitchFamily="2" charset="0"/>
                <a:ea typeface="Verdana" panose="020B0604030504040204" pitchFamily="34" charset="0"/>
              </a:rPr>
              <a:t>MODELE VGG19</a:t>
            </a:r>
          </a:p>
        </p:txBody>
      </p:sp>
      <p:sp>
        <p:nvSpPr>
          <p:cNvPr id="10" name="Rectangle 9">
            <a:extLst>
              <a:ext uri="{FF2B5EF4-FFF2-40B4-BE49-F238E27FC236}">
                <a16:creationId xmlns:a16="http://schemas.microsoft.com/office/drawing/2014/main" xmlns="" id="{96DDBB3F-4A6E-D42F-BBE4-1B2E835A5206}"/>
              </a:ext>
            </a:extLst>
          </p:cNvPr>
          <p:cNvSpPr/>
          <p:nvPr/>
        </p:nvSpPr>
        <p:spPr>
          <a:xfrm>
            <a:off x="688475" y="222195"/>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11" name="ZoneTexte 10">
            <a:extLst>
              <a:ext uri="{FF2B5EF4-FFF2-40B4-BE49-F238E27FC236}">
                <a16:creationId xmlns:a16="http://schemas.microsoft.com/office/drawing/2014/main" xmlns="" id="{0B0B14E0-CF4B-62E2-5B34-40859B944C10}"/>
              </a:ext>
            </a:extLst>
          </p:cNvPr>
          <p:cNvSpPr txBox="1"/>
          <p:nvPr/>
        </p:nvSpPr>
        <p:spPr>
          <a:xfrm rot="21375941">
            <a:off x="569646" y="162837"/>
            <a:ext cx="1208226" cy="830997"/>
          </a:xfrm>
          <a:prstGeom prst="rect">
            <a:avLst/>
          </a:prstGeom>
          <a:noFill/>
        </p:spPr>
        <p:txBody>
          <a:bodyPr wrap="square" rtlCol="0">
            <a:spAutoFit/>
          </a:bodyPr>
          <a:lstStyle/>
          <a:p>
            <a:r>
              <a:rPr lang="fr-FR" sz="4800" b="1" dirty="0">
                <a:solidFill>
                  <a:srgbClr val="FF0000"/>
                </a:solidFill>
                <a:latin typeface="Sitka Small" panose="02000505000000020004" pitchFamily="2" charset="0"/>
                <a:ea typeface="Verdana" panose="020B0604030504040204" pitchFamily="34" charset="0"/>
              </a:rPr>
              <a:t>04</a:t>
            </a:r>
          </a:p>
        </p:txBody>
      </p:sp>
      <p:sp>
        <p:nvSpPr>
          <p:cNvPr id="12" name="Title 1">
            <a:extLst>
              <a:ext uri="{FF2B5EF4-FFF2-40B4-BE49-F238E27FC236}">
                <a16:creationId xmlns:a16="http://schemas.microsoft.com/office/drawing/2014/main" xmlns="" id="{5E9ACAB4-42FD-2AC3-BF33-A73D4738FD5F}"/>
              </a:ext>
            </a:extLst>
          </p:cNvPr>
          <p:cNvSpPr txBox="1">
            <a:spLocks/>
          </p:cNvSpPr>
          <p:nvPr/>
        </p:nvSpPr>
        <p:spPr>
          <a:xfrm>
            <a:off x="7646928" y="272453"/>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solidFill>
                <a:latin typeface="Times New Roman" pitchFamily="18" charset="0"/>
                <a:cs typeface="Times New Roman" pitchFamily="18" charset="0"/>
              </a:rPr>
              <a:t>3/5</a:t>
            </a:r>
            <a:endParaRPr lang="fr-FR" sz="4200" b="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239850011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0">
              <a:srgbClr val="FFC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xmlns="" id="{6643B643-89C7-0B37-FE7B-C5724BD4832A}"/>
              </a:ext>
            </a:extLst>
          </p:cNvPr>
          <p:cNvSpPr/>
          <p:nvPr/>
        </p:nvSpPr>
        <p:spPr>
          <a:xfrm>
            <a:off x="1" y="114800"/>
            <a:ext cx="9144000" cy="6826415"/>
          </a:xfrm>
          <a:prstGeom prst="roundRect">
            <a:avLst>
              <a:gd name="adj" fmla="val 936"/>
            </a:avLst>
          </a:prstGeom>
          <a:solidFill>
            <a:srgbClr val="FFFFFF"/>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itle 1">
            <a:extLst>
              <a:ext uri="{FF2B5EF4-FFF2-40B4-BE49-F238E27FC236}">
                <a16:creationId xmlns:a16="http://schemas.microsoft.com/office/drawing/2014/main" xmlns="" id="{DD884466-FC87-2C44-0228-C1EBBB7D97A1}"/>
              </a:ext>
            </a:extLst>
          </p:cNvPr>
          <p:cNvSpPr txBox="1">
            <a:spLocks/>
          </p:cNvSpPr>
          <p:nvPr/>
        </p:nvSpPr>
        <p:spPr>
          <a:xfrm>
            <a:off x="50673" y="4721076"/>
            <a:ext cx="8611638"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C784B0BD-288E-5BE7-9157-972404BD5E53}"/>
              </a:ext>
            </a:extLst>
          </p:cNvPr>
          <p:cNvSpPr txBox="1">
            <a:spLocks/>
          </p:cNvSpPr>
          <p:nvPr/>
        </p:nvSpPr>
        <p:spPr>
          <a:xfrm>
            <a:off x="0" y="5956195"/>
            <a:ext cx="5771899" cy="1422224"/>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6E9886E4-3E4A-334B-D4EA-90025E381FA9}"/>
              </a:ext>
            </a:extLst>
          </p:cNvPr>
          <p:cNvSpPr txBox="1">
            <a:spLocks/>
          </p:cNvSpPr>
          <p:nvPr/>
        </p:nvSpPr>
        <p:spPr>
          <a:xfrm>
            <a:off x="50672" y="4159756"/>
            <a:ext cx="8574039"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2"/>
                </a:solidFill>
                <a:latin typeface="Times New Roman" pitchFamily="18" charset="0"/>
                <a:cs typeface="Times New Roman" pitchFamily="18" charset="0"/>
              </a:rPr>
              <a:t>    </a:t>
            </a:r>
            <a:endParaRPr lang="fr-FR" sz="1800" b="1" dirty="0">
              <a:solidFill>
                <a:schemeClr val="tx1"/>
              </a:solidFill>
              <a:latin typeface="Times New Roman" pitchFamily="18" charset="0"/>
              <a:cs typeface="Times New Roman" pitchFamily="18" charset="0"/>
            </a:endParaRPr>
          </a:p>
        </p:txBody>
      </p:sp>
      <p:sp>
        <p:nvSpPr>
          <p:cNvPr id="8" name="Title 1">
            <a:extLst>
              <a:ext uri="{FF2B5EF4-FFF2-40B4-BE49-F238E27FC236}">
                <a16:creationId xmlns:a16="http://schemas.microsoft.com/office/drawing/2014/main" xmlns="" id="{30766F9C-0C59-9F6C-D2A1-D84D54FCE8BB}"/>
              </a:ext>
            </a:extLst>
          </p:cNvPr>
          <p:cNvSpPr txBox="1">
            <a:spLocks/>
          </p:cNvSpPr>
          <p:nvPr/>
        </p:nvSpPr>
        <p:spPr>
          <a:xfrm>
            <a:off x="4694040" y="4138216"/>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9" name="Title 1">
            <a:extLst>
              <a:ext uri="{FF2B5EF4-FFF2-40B4-BE49-F238E27FC236}">
                <a16:creationId xmlns:a16="http://schemas.microsoft.com/office/drawing/2014/main" xmlns="" id="{956B8A26-5408-BEEC-C90D-621901CC45CC}"/>
              </a:ext>
            </a:extLst>
          </p:cNvPr>
          <p:cNvSpPr txBox="1">
            <a:spLocks/>
          </p:cNvSpPr>
          <p:nvPr/>
        </p:nvSpPr>
        <p:spPr>
          <a:xfrm>
            <a:off x="4694041" y="4687369"/>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10" name="Title 1">
            <a:extLst>
              <a:ext uri="{FF2B5EF4-FFF2-40B4-BE49-F238E27FC236}">
                <a16:creationId xmlns:a16="http://schemas.microsoft.com/office/drawing/2014/main" xmlns="" id="{4F314D73-F29C-76E3-FF73-D2475BF0F4B4}"/>
              </a:ext>
            </a:extLst>
          </p:cNvPr>
          <p:cNvSpPr txBox="1">
            <a:spLocks/>
          </p:cNvSpPr>
          <p:nvPr/>
        </p:nvSpPr>
        <p:spPr>
          <a:xfrm>
            <a:off x="4641034" y="5338658"/>
            <a:ext cx="4574333"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tx1"/>
              </a:solidFill>
              <a:latin typeface="Times New Roman" pitchFamily="18" charset="0"/>
              <a:cs typeface="Times New Roman" pitchFamily="18" charset="0"/>
            </a:endParaRPr>
          </a:p>
        </p:txBody>
      </p:sp>
      <p:sp>
        <p:nvSpPr>
          <p:cNvPr id="11" name="Rectangle 10">
            <a:extLst>
              <a:ext uri="{FF2B5EF4-FFF2-40B4-BE49-F238E27FC236}">
                <a16:creationId xmlns:a16="http://schemas.microsoft.com/office/drawing/2014/main" xmlns="" id="{76D1F80D-C7E4-F2C4-2666-6AB10884C32C}"/>
              </a:ext>
            </a:extLst>
          </p:cNvPr>
          <p:cNvSpPr/>
          <p:nvPr/>
        </p:nvSpPr>
        <p:spPr>
          <a:xfrm>
            <a:off x="173433" y="1291130"/>
            <a:ext cx="8551480" cy="457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2" name="Title 1">
            <a:extLst>
              <a:ext uri="{FF2B5EF4-FFF2-40B4-BE49-F238E27FC236}">
                <a16:creationId xmlns:a16="http://schemas.microsoft.com/office/drawing/2014/main" xmlns="" id="{0171E19A-45FE-5593-09D2-3E3434053627}"/>
              </a:ext>
            </a:extLst>
          </p:cNvPr>
          <p:cNvSpPr txBox="1">
            <a:spLocks/>
          </p:cNvSpPr>
          <p:nvPr/>
        </p:nvSpPr>
        <p:spPr>
          <a:xfrm>
            <a:off x="173433" y="1484676"/>
            <a:ext cx="4916437" cy="612694"/>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accent1">
                    <a:lumMod val="75000"/>
                  </a:schemeClr>
                </a:solidFill>
                <a:latin typeface="Bahnschrift" panose="020B0502040204020203" pitchFamily="34" charset="0"/>
                <a:cs typeface="Times New Roman" pitchFamily="18" charset="0"/>
              </a:rPr>
              <a:t>Etapes de conception d’un projet de machine Learning</a:t>
            </a:r>
          </a:p>
        </p:txBody>
      </p:sp>
      <p:sp>
        <p:nvSpPr>
          <p:cNvPr id="13" name="Title 1">
            <a:extLst>
              <a:ext uri="{FF2B5EF4-FFF2-40B4-BE49-F238E27FC236}">
                <a16:creationId xmlns:a16="http://schemas.microsoft.com/office/drawing/2014/main" xmlns="" id="{F8777AD4-D42B-3A80-93C7-E59D2B1D332C}"/>
              </a:ext>
            </a:extLst>
          </p:cNvPr>
          <p:cNvSpPr txBox="1">
            <a:spLocks/>
          </p:cNvSpPr>
          <p:nvPr/>
        </p:nvSpPr>
        <p:spPr>
          <a:xfrm>
            <a:off x="3708274" y="601906"/>
            <a:ext cx="4916437"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endParaRPr lang="fr-FR" sz="1800" b="1" dirty="0">
              <a:solidFill>
                <a:schemeClr val="bg1"/>
              </a:solidFill>
              <a:latin typeface="Times New Roman" pitchFamily="18" charset="0"/>
              <a:cs typeface="Times New Roman" pitchFamily="18" charset="0"/>
            </a:endParaRPr>
          </a:p>
        </p:txBody>
      </p:sp>
      <p:sp>
        <p:nvSpPr>
          <p:cNvPr id="14" name="Title 1">
            <a:extLst>
              <a:ext uri="{FF2B5EF4-FFF2-40B4-BE49-F238E27FC236}">
                <a16:creationId xmlns:a16="http://schemas.microsoft.com/office/drawing/2014/main" xmlns="" id="{39F08EE6-1CB7-3389-7966-91028833C1F2}"/>
              </a:ext>
            </a:extLst>
          </p:cNvPr>
          <p:cNvSpPr txBox="1">
            <a:spLocks/>
          </p:cNvSpPr>
          <p:nvPr/>
        </p:nvSpPr>
        <p:spPr>
          <a:xfrm>
            <a:off x="6267928" y="1069693"/>
            <a:ext cx="4916437" cy="2308002"/>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2800" b="1" dirty="0">
                <a:solidFill>
                  <a:schemeClr val="bg1"/>
                </a:solidFill>
                <a:latin typeface="Times New Roman" pitchFamily="18" charset="0"/>
                <a:cs typeface="Times New Roman" pitchFamily="18" charset="0"/>
              </a:rPr>
              <a:t>Char</a:t>
            </a:r>
            <a:endParaRPr lang="fr-FR" sz="1800" b="1" dirty="0">
              <a:solidFill>
                <a:schemeClr val="bg1"/>
              </a:solidFill>
              <a:latin typeface="Times New Roman" pitchFamily="18" charset="0"/>
              <a:cs typeface="Times New Roman" pitchFamily="18" charset="0"/>
            </a:endParaRPr>
          </a:p>
        </p:txBody>
      </p:sp>
      <p:grpSp>
        <p:nvGrpSpPr>
          <p:cNvPr id="15" name="Groupe 14">
            <a:extLst>
              <a:ext uri="{FF2B5EF4-FFF2-40B4-BE49-F238E27FC236}">
                <a16:creationId xmlns:a16="http://schemas.microsoft.com/office/drawing/2014/main" xmlns="" id="{C46727C2-67A9-E88F-3695-D44C805A102E}"/>
              </a:ext>
            </a:extLst>
          </p:cNvPr>
          <p:cNvGrpSpPr/>
          <p:nvPr/>
        </p:nvGrpSpPr>
        <p:grpSpPr>
          <a:xfrm>
            <a:off x="8480777" y="6168863"/>
            <a:ext cx="977783" cy="772352"/>
            <a:chOff x="7911800" y="5316281"/>
            <a:chExt cx="977783" cy="772352"/>
          </a:xfrm>
        </p:grpSpPr>
        <p:sp>
          <p:nvSpPr>
            <p:cNvPr id="16" name="Ellipse 15">
              <a:extLst>
                <a:ext uri="{FF2B5EF4-FFF2-40B4-BE49-F238E27FC236}">
                  <a16:creationId xmlns:a16="http://schemas.microsoft.com/office/drawing/2014/main" xmlns="" id="{1ECA212F-964F-195B-FEDA-61411CA41831}"/>
                </a:ext>
              </a:extLst>
            </p:cNvPr>
            <p:cNvSpPr/>
            <p:nvPr/>
          </p:nvSpPr>
          <p:spPr>
            <a:xfrm>
              <a:off x="7911800" y="5316281"/>
              <a:ext cx="816910" cy="772352"/>
            </a:xfrm>
            <a:prstGeom prst="ellipse">
              <a:avLst/>
            </a:prstGeom>
            <a:solidFill>
              <a:srgbClr val="B5FFED"/>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Title 1">
              <a:extLst>
                <a:ext uri="{FF2B5EF4-FFF2-40B4-BE49-F238E27FC236}">
                  <a16:creationId xmlns:a16="http://schemas.microsoft.com/office/drawing/2014/main" xmlns="" id="{A3C95040-DDAA-4639-DEDC-42480BEC4515}"/>
                </a:ext>
              </a:extLst>
            </p:cNvPr>
            <p:cNvSpPr txBox="1">
              <a:spLocks/>
            </p:cNvSpPr>
            <p:nvPr/>
          </p:nvSpPr>
          <p:spPr>
            <a:xfrm>
              <a:off x="7911800" y="5363019"/>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lumMod val="75000"/>
                    </a:schemeClr>
                  </a:solidFill>
                  <a:latin typeface="Times New Roman" pitchFamily="18" charset="0"/>
                  <a:cs typeface="Times New Roman" pitchFamily="18" charset="0"/>
                </a:rPr>
                <a:t>09</a:t>
              </a:r>
              <a:endParaRPr lang="fr-FR" sz="4200" b="1" dirty="0">
                <a:solidFill>
                  <a:schemeClr val="accent1">
                    <a:lumMod val="75000"/>
                  </a:schemeClr>
                </a:solidFill>
                <a:latin typeface="Times New Roman" pitchFamily="18" charset="0"/>
                <a:cs typeface="Times New Roman" pitchFamily="18" charset="0"/>
              </a:endParaRPr>
            </a:p>
          </p:txBody>
        </p:sp>
      </p:grpSp>
      <p:sp>
        <p:nvSpPr>
          <p:cNvPr id="18" name="ZoneTexte 17">
            <a:extLst>
              <a:ext uri="{FF2B5EF4-FFF2-40B4-BE49-F238E27FC236}">
                <a16:creationId xmlns:a16="http://schemas.microsoft.com/office/drawing/2014/main" xmlns="" id="{F0FE1794-F3A8-8803-527B-072EF2E1E9F5}"/>
              </a:ext>
            </a:extLst>
          </p:cNvPr>
          <p:cNvSpPr txBox="1"/>
          <p:nvPr/>
        </p:nvSpPr>
        <p:spPr>
          <a:xfrm>
            <a:off x="1216847" y="243331"/>
            <a:ext cx="5910791" cy="707886"/>
          </a:xfrm>
          <a:prstGeom prst="rect">
            <a:avLst/>
          </a:prstGeom>
          <a:solidFill>
            <a:srgbClr val="BBFFF0"/>
          </a:solidFill>
          <a:ln w="76200">
            <a:solidFill>
              <a:srgbClr val="52C3FC"/>
            </a:solidFill>
          </a:ln>
        </p:spPr>
        <p:txBody>
          <a:bodyPr wrap="square" rtlCol="0">
            <a:spAutoFit/>
          </a:bodyPr>
          <a:lstStyle/>
          <a:p>
            <a:pPr algn="ctr"/>
            <a:r>
              <a:rPr lang="fr-FR" sz="4000" b="1" dirty="0">
                <a:latin typeface="Sitka Small" panose="02000505000000020004" pitchFamily="2" charset="0"/>
                <a:ea typeface="Verdana" panose="020B0604030504040204" pitchFamily="34" charset="0"/>
              </a:rPr>
              <a:t>	</a:t>
            </a:r>
            <a:r>
              <a:rPr lang="fr-FR" sz="4000" b="1" dirty="0" smtClean="0">
                <a:latin typeface="Sitka Small" panose="02000505000000020004" pitchFamily="2" charset="0"/>
                <a:ea typeface="Verdana" panose="020B0604030504040204" pitchFamily="34" charset="0"/>
              </a:rPr>
              <a:t>MODELE VGG19</a:t>
            </a:r>
            <a:endParaRPr lang="fr-FR" sz="4000" b="1" dirty="0">
              <a:latin typeface="Sitka Small" panose="02000505000000020004" pitchFamily="2" charset="0"/>
              <a:ea typeface="Verdana" panose="020B0604030504040204" pitchFamily="34" charset="0"/>
            </a:endParaRPr>
          </a:p>
        </p:txBody>
      </p:sp>
      <p:sp>
        <p:nvSpPr>
          <p:cNvPr id="19" name="Rectangle 18">
            <a:extLst>
              <a:ext uri="{FF2B5EF4-FFF2-40B4-BE49-F238E27FC236}">
                <a16:creationId xmlns:a16="http://schemas.microsoft.com/office/drawing/2014/main" xmlns="" id="{42C73643-A6A3-4079-FBAC-E79874951218}"/>
              </a:ext>
            </a:extLst>
          </p:cNvPr>
          <p:cNvSpPr/>
          <p:nvPr/>
        </p:nvSpPr>
        <p:spPr>
          <a:xfrm>
            <a:off x="688475" y="222195"/>
            <a:ext cx="903608" cy="802732"/>
          </a:xfrm>
          <a:prstGeom prst="rect">
            <a:avLst/>
          </a:prstGeom>
          <a:gradFill>
            <a:gsLst>
              <a:gs pos="0">
                <a:schemeClr val="accent1"/>
              </a:gs>
              <a:gs pos="49000">
                <a:schemeClr val="accent2">
                  <a:tint val="50000"/>
                  <a:satMod val="200000"/>
                </a:schemeClr>
              </a:gs>
              <a:gs pos="93000">
                <a:schemeClr val="accent3"/>
              </a:gs>
              <a:gs pos="92000">
                <a:schemeClr val="accent2">
                  <a:tint val="50000"/>
                  <a:satMod val="200000"/>
                </a:schemeClr>
              </a:gs>
              <a:gs pos="100000">
                <a:schemeClr val="accent2">
                  <a:tint val="43000"/>
                  <a:satMod val="190000"/>
                </a:schemeClr>
              </a:gs>
            </a:gsLst>
          </a:gradFill>
          <a:ln/>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dirty="0"/>
          </a:p>
        </p:txBody>
      </p:sp>
      <p:sp>
        <p:nvSpPr>
          <p:cNvPr id="20" name="ZoneTexte 19">
            <a:extLst>
              <a:ext uri="{FF2B5EF4-FFF2-40B4-BE49-F238E27FC236}">
                <a16:creationId xmlns:a16="http://schemas.microsoft.com/office/drawing/2014/main" xmlns="" id="{A32766AD-15EC-5C6E-5049-0F82B87F9C94}"/>
              </a:ext>
            </a:extLst>
          </p:cNvPr>
          <p:cNvSpPr txBox="1"/>
          <p:nvPr/>
        </p:nvSpPr>
        <p:spPr>
          <a:xfrm rot="21375941">
            <a:off x="569646" y="162837"/>
            <a:ext cx="1208226" cy="830997"/>
          </a:xfrm>
          <a:prstGeom prst="rect">
            <a:avLst/>
          </a:prstGeom>
          <a:noFill/>
        </p:spPr>
        <p:txBody>
          <a:bodyPr wrap="square" rtlCol="0">
            <a:spAutoFit/>
          </a:bodyPr>
          <a:lstStyle/>
          <a:p>
            <a:r>
              <a:rPr lang="fr-FR" sz="4800" b="1" dirty="0">
                <a:solidFill>
                  <a:srgbClr val="FF0000"/>
                </a:solidFill>
                <a:latin typeface="Sitka Small" panose="02000505000000020004" pitchFamily="2" charset="0"/>
                <a:ea typeface="Verdana" panose="020B0604030504040204" pitchFamily="34" charset="0"/>
              </a:rPr>
              <a:t>04</a:t>
            </a:r>
          </a:p>
        </p:txBody>
      </p:sp>
      <p:sp>
        <p:nvSpPr>
          <p:cNvPr id="21" name="Title 1">
            <a:extLst>
              <a:ext uri="{FF2B5EF4-FFF2-40B4-BE49-F238E27FC236}">
                <a16:creationId xmlns:a16="http://schemas.microsoft.com/office/drawing/2014/main" xmlns="" id="{D39365C9-9015-CF14-1AFE-AEA5CD095365}"/>
              </a:ext>
            </a:extLst>
          </p:cNvPr>
          <p:cNvSpPr txBox="1">
            <a:spLocks/>
          </p:cNvSpPr>
          <p:nvPr/>
        </p:nvSpPr>
        <p:spPr>
          <a:xfrm>
            <a:off x="7646928" y="272453"/>
            <a:ext cx="977783" cy="550890"/>
          </a:xfrm>
          <a:prstGeom prst="rect">
            <a:avLst/>
          </a:prstGeom>
          <a:effectLst/>
        </p:spPr>
        <p:txBody>
          <a:bodyPr vert="horz" lIns="91440" tIns="45720" rIns="91440" bIns="45720" rtlCol="0" anchor="ctr">
            <a:noAutofit/>
          </a:bodyPr>
          <a:lstStyle>
            <a:lvl1pPr algn="r" defTabSz="914400" rtl="0" eaLnBrk="1" latinLnBrk="0" hangingPunct="1">
              <a:spcBef>
                <a:spcPct val="0"/>
              </a:spcBef>
              <a:buNone/>
              <a:defRPr sz="3600" kern="1200">
                <a:solidFill>
                  <a:srgbClr val="A40000"/>
                </a:solidFill>
                <a:latin typeface="+mj-lt"/>
                <a:ea typeface="+mj-ea"/>
                <a:cs typeface="+mj-cs"/>
              </a:defRPr>
            </a:lvl1pPr>
          </a:lstStyle>
          <a:p>
            <a:pPr algn="just"/>
            <a:r>
              <a:rPr lang="fr-FR" sz="4200" b="1" dirty="0" smtClean="0">
                <a:solidFill>
                  <a:schemeClr val="accent1"/>
                </a:solidFill>
                <a:latin typeface="Times New Roman" pitchFamily="18" charset="0"/>
                <a:cs typeface="Times New Roman" pitchFamily="18" charset="0"/>
              </a:rPr>
              <a:t>4/5</a:t>
            </a:r>
            <a:endParaRPr lang="fr-FR" sz="4200" b="1" dirty="0">
              <a:solidFill>
                <a:schemeClr val="accent1"/>
              </a:solidFill>
              <a:latin typeface="Times New Roman" pitchFamily="18" charset="0"/>
              <a:cs typeface="Times New Roman" pitchFamily="18" charset="0"/>
            </a:endParaRPr>
          </a:p>
        </p:txBody>
      </p:sp>
      <p:pic>
        <p:nvPicPr>
          <p:cNvPr id="2" name="Image 1">
            <a:extLst>
              <a:ext uri="{FF2B5EF4-FFF2-40B4-BE49-F238E27FC236}">
                <a16:creationId xmlns:a16="http://schemas.microsoft.com/office/drawing/2014/main" xmlns="" id="{250B7028-10B6-C4A1-69FE-2C48135AA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75" y="2334601"/>
            <a:ext cx="7310612" cy="3866000"/>
          </a:xfrm>
          <a:prstGeom prst="rect">
            <a:avLst/>
          </a:prstGeom>
        </p:spPr>
      </p:pic>
    </p:spTree>
    <p:extLst>
      <p:ext uri="{BB962C8B-B14F-4D97-AF65-F5344CB8AC3E}">
        <p14:creationId xmlns:p14="http://schemas.microsoft.com/office/powerpoint/2010/main" val="41771490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erre de lai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18240</TotalTime>
  <Words>1015</Words>
  <Application>Microsoft Office PowerPoint</Application>
  <PresentationFormat>Affichage à l'écran (4:3)</PresentationFormat>
  <Paragraphs>131</Paragraphs>
  <Slides>14</Slides>
  <Notes>12</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14</vt:i4>
      </vt:variant>
    </vt:vector>
  </HeadingPairs>
  <TitlesOfParts>
    <vt:vector size="27" baseType="lpstr">
      <vt:lpstr>Arial</vt:lpstr>
      <vt:lpstr>Bahnschrift</vt:lpstr>
      <vt:lpstr>Bahnschrift SemiLight</vt:lpstr>
      <vt:lpstr>Calibri</vt:lpstr>
      <vt:lpstr>Google Sans Text</vt:lpstr>
      <vt:lpstr>Sitka Display</vt:lpstr>
      <vt:lpstr>Sitka Small</vt:lpstr>
      <vt:lpstr>Times New Roman</vt:lpstr>
      <vt:lpstr>Tw Cen MT</vt:lpstr>
      <vt:lpstr>Verdana</vt:lpstr>
      <vt:lpstr>Wingdings</vt:lpstr>
      <vt:lpstr>Wingdings 3</vt:lpstr>
      <vt:lpstr>Ronds dans l’eau</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Mirabelle Ngoncheu</cp:lastModifiedBy>
  <cp:revision>140</cp:revision>
  <dcterms:created xsi:type="dcterms:W3CDTF">2013-08-21T19:17:07Z</dcterms:created>
  <dcterms:modified xsi:type="dcterms:W3CDTF">2025-06-03T02:56:36Z</dcterms:modified>
</cp:coreProperties>
</file>