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57" r:id="rId3"/>
    <p:sldId id="262" r:id="rId4"/>
    <p:sldId id="263" r:id="rId5"/>
    <p:sldId id="267" r:id="rId6"/>
    <p:sldId id="270" r:id="rId7"/>
    <p:sldId id="271" r:id="rId8"/>
    <p:sldId id="272" r:id="rId9"/>
    <p:sldId id="273" r:id="rId10"/>
    <p:sldId id="264" r:id="rId11"/>
    <p:sldId id="265" r:id="rId12"/>
    <p:sldId id="274" r:id="rId13"/>
    <p:sldId id="259" r:id="rId14"/>
    <p:sldId id="260" r:id="rId15"/>
    <p:sldId id="266"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9"/>
    <p:restoredTop sz="51357"/>
  </p:normalViewPr>
  <p:slideViewPr>
    <p:cSldViewPr snapToGrid="0" snapToObjects="1">
      <p:cViewPr varScale="1">
        <p:scale>
          <a:sx n="83" d="100"/>
          <a:sy n="83" d="100"/>
        </p:scale>
        <p:origin x="2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1A9D7-0EAD-7B45-8520-4A4A5022A006}" type="datetimeFigureOut">
              <a:rPr kumimoji="1" lang="zh-CN" altLang="en-US" smtClean="0"/>
              <a:t>2021/5/24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4C67C-E023-284E-8BE1-8E46437721DA}" type="slidenum">
              <a:rPr kumimoji="1" lang="zh-CN" altLang="en-US" smtClean="0"/>
              <a:t>‹#›</a:t>
            </a:fld>
            <a:endParaRPr kumimoji="1" lang="zh-CN" altLang="en-US"/>
          </a:p>
        </p:txBody>
      </p:sp>
    </p:spTree>
    <p:extLst>
      <p:ext uri="{BB962C8B-B14F-4D97-AF65-F5344CB8AC3E}">
        <p14:creationId xmlns:p14="http://schemas.microsoft.com/office/powerpoint/2010/main" val="351902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1</a:t>
            </a:fld>
            <a:endParaRPr kumimoji="1" lang="zh-CN" altLang="en-US"/>
          </a:p>
        </p:txBody>
      </p:sp>
    </p:spTree>
    <p:extLst>
      <p:ext uri="{BB962C8B-B14F-4D97-AF65-F5344CB8AC3E}">
        <p14:creationId xmlns:p14="http://schemas.microsoft.com/office/powerpoint/2010/main" val="69251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begin with, we performed the following pre-processing on the raw data to get our training data.</a:t>
            </a:r>
          </a:p>
          <a:p>
            <a:endParaRPr kumimoji="1" lang="en-US" altLang="zh-CN" dirty="0"/>
          </a:p>
          <a:p>
            <a:r>
              <a:rPr kumimoji="1" lang="en-US" altLang="zh-CN" dirty="0"/>
              <a:t>We only consider sentences that have at least 2 words, and in addition if the sentence length exceeds 65 words, we divide it into 2 sentences.</a:t>
            </a:r>
          </a:p>
          <a:p>
            <a:endParaRPr kumimoji="1" lang="en-US" altLang="zh-CN" dirty="0"/>
          </a:p>
          <a:p>
            <a:r>
              <a:rPr kumimoji="1" lang="en-US" altLang="zh-CN" dirty="0"/>
              <a:t>For each word in the sentence, we use the process in this picture. First we pass it through </a:t>
            </a:r>
            <a:r>
              <a:rPr kumimoji="1" lang="en-US" altLang="zh-CN" dirty="0" err="1"/>
              <a:t>SnowballStemmer</a:t>
            </a:r>
            <a:r>
              <a:rPr kumimoji="1" lang="en-US" altLang="zh-CN" dirty="0"/>
              <a:t> in the </a:t>
            </a:r>
            <a:r>
              <a:rPr kumimoji="1" lang="en-US" altLang="zh-CN" dirty="0" err="1"/>
              <a:t>nltk</a:t>
            </a:r>
            <a:r>
              <a:rPr kumimoji="1" lang="en-US" altLang="zh-CN" dirty="0"/>
              <a:t> package, then we change the number in it to the </a:t>
            </a:r>
            <a:r>
              <a:rPr kumimoji="1" lang="en-US" altLang="zh-CN" b="1" dirty="0"/>
              <a:t>Percent sign</a:t>
            </a:r>
            <a:r>
              <a:rPr kumimoji="1" lang="en-US" altLang="zh-CN" dirty="0"/>
              <a:t>, and finally we change the ‘?’</a:t>
            </a:r>
            <a:r>
              <a:rPr kumimoji="1" lang="en-US" altLang="zh-CN" b="1" dirty="0"/>
              <a:t>(question mark)</a:t>
            </a:r>
            <a:r>
              <a:rPr kumimoji="1" lang="en-US" altLang="zh-CN" dirty="0"/>
              <a:t> and ‘!’</a:t>
            </a:r>
            <a:r>
              <a:rPr kumimoji="1" lang="en-US" altLang="zh-CN" b="1" dirty="0"/>
              <a:t>(Exclamation mark)</a:t>
            </a:r>
            <a:r>
              <a:rPr kumimoji="1" lang="en-US" altLang="zh-CN" dirty="0"/>
              <a:t> uniformly to ‘.’</a:t>
            </a:r>
            <a:r>
              <a:rPr kumimoji="1" lang="en-US" altLang="zh-CN" b="1" dirty="0"/>
              <a:t>(Period)</a:t>
            </a:r>
            <a:r>
              <a:rPr kumimoji="1" lang="en-US" altLang="zh-CN" dirty="0"/>
              <a:t>. </a:t>
            </a:r>
          </a:p>
          <a:p>
            <a:endParaRPr kumimoji="1" lang="en-US" altLang="zh-CN" dirty="0"/>
          </a:p>
          <a:p>
            <a:r>
              <a:rPr kumimoji="1" lang="en-US" altLang="zh-CN" dirty="0"/>
              <a:t>We keep only the words which contain English characters, or some punctuation mark like comma and period. In addition, if the word still exceeds 25 characters after preprocessing, we will also discard it.</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11</a:t>
            </a:fld>
            <a:endParaRPr kumimoji="1" lang="zh-CN" altLang="en-US"/>
          </a:p>
        </p:txBody>
      </p:sp>
    </p:spTree>
    <p:extLst>
      <p:ext uri="{BB962C8B-B14F-4D97-AF65-F5344CB8AC3E}">
        <p14:creationId xmlns:p14="http://schemas.microsoft.com/office/powerpoint/2010/main" val="422910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solve the problem of uneven label distribution, we try to augment the proportion of sentences involving names.</a:t>
            </a:r>
          </a:p>
          <a:p>
            <a:r>
              <a:rPr kumimoji="1" lang="en-US" altLang="zh-CN" dirty="0"/>
              <a:t>This idea is feasible, since our classification task should be invariant to any names. </a:t>
            </a:r>
          </a:p>
          <a:p>
            <a:r>
              <a:rPr kumimoji="1" lang="en-US" altLang="zh-CN" dirty="0"/>
              <a:t>The implementation is simple. For every sentence which is short and contains names, we replace the name in the sentence by sampling randomly other names in the training data set. </a:t>
            </a:r>
          </a:p>
          <a:p>
            <a:r>
              <a:rPr kumimoji="1" lang="en-US" altLang="zh-CN" dirty="0"/>
              <a:t>From this picture, we can see that, to a certain extent, this approach has alleviated the problem of uneven data distribution.</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12</a:t>
            </a:fld>
            <a:endParaRPr kumimoji="1" lang="zh-CN" altLang="en-US"/>
          </a:p>
        </p:txBody>
      </p:sp>
    </p:spTree>
    <p:extLst>
      <p:ext uri="{BB962C8B-B14F-4D97-AF65-F5344CB8AC3E}">
        <p14:creationId xmlns:p14="http://schemas.microsoft.com/office/powerpoint/2010/main" val="335142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a:t>
            </a:r>
            <a:r>
              <a:rPr kumimoji="1" lang="en-US" altLang="zh-CN" dirty="0"/>
              <a:t>Highway </a:t>
            </a:r>
            <a:r>
              <a:rPr kumimoji="1" lang="zh-CN" altLang="en-US" dirty="0"/>
              <a:t>之后才是 </a:t>
            </a:r>
            <a:r>
              <a:rPr kumimoji="1" lang="en-US" altLang="zh-CN" dirty="0"/>
              <a:t>char</a:t>
            </a:r>
            <a:r>
              <a:rPr kumimoji="1" lang="zh-CN" altLang="en-US" dirty="0"/>
              <a:t> </a:t>
            </a:r>
            <a:r>
              <a:rPr kumimoji="1" lang="en-US" altLang="zh-CN" dirty="0"/>
              <a:t>embedding</a:t>
            </a:r>
          </a:p>
          <a:p>
            <a:endParaRPr kumimoji="1" lang="en-US" altLang="zh-CN" dirty="0"/>
          </a:p>
          <a:p>
            <a:r>
              <a:rPr kumimoji="1" lang="en-US" altLang="zh-CN" dirty="0"/>
              <a:t>Now, let’s move on our neural network where we mainly want to achieve the same performance as BERT’s model  and can infer unseen words during test by using a lighter model.</a:t>
            </a:r>
          </a:p>
          <a:p>
            <a:endParaRPr kumimoji="1" lang="en-US" altLang="zh-CN" dirty="0"/>
          </a:p>
          <a:p>
            <a:r>
              <a:rPr kumimoji="1" lang="en-US" altLang="zh-CN" dirty="0"/>
              <a:t>First of all, we use the BILSTM which is supposed to be capable of capturing the contextual information to embed the words in the prepared dictionary. During our experiment, with only using the word embedding, we can train fast on the dataset and reach excellent train loss however it is uncapable of classifying the new words in test dataset.</a:t>
            </a:r>
          </a:p>
          <a:p>
            <a:endParaRPr kumimoji="1" lang="en-US" altLang="zh-CN" dirty="0"/>
          </a:p>
          <a:p>
            <a:r>
              <a:rPr kumimoji="1" lang="en-US" altLang="zh-CN" dirty="0"/>
              <a:t>Then, we try the char embedding  which has the important 1D convolution filters applied on the characters so it can see every input word no matter whether it’s in dictionary or not. Here we still use the </a:t>
            </a:r>
            <a:r>
              <a:rPr kumimoji="1" lang="en-US" altLang="zh-CN" dirty="0" err="1"/>
              <a:t>bilstm</a:t>
            </a:r>
            <a:r>
              <a:rPr kumimoji="1" lang="en-US" altLang="zh-CN" dirty="0"/>
              <a:t> to capture the contextual information.</a:t>
            </a:r>
          </a:p>
          <a:p>
            <a:endParaRPr kumimoji="1" lang="en-US" altLang="zh-CN" dirty="0"/>
          </a:p>
          <a:p>
            <a:r>
              <a:rPr kumimoji="1" lang="en-US" altLang="zh-CN" dirty="0"/>
              <a:t>Finally, after testing the two models, we find combining the different embeddings can achieve better performance during training and testing. And we also add a self-attention module before the classifier since more contextual information may appear after combining two parts.</a:t>
            </a:r>
            <a:endParaRPr kumimoji="1" lang="zh-CN" altLang="en-US" dirty="0"/>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13</a:t>
            </a:fld>
            <a:endParaRPr kumimoji="1" lang="zh-CN" altLang="en-US"/>
          </a:p>
        </p:txBody>
      </p:sp>
    </p:spTree>
    <p:extLst>
      <p:ext uri="{BB962C8B-B14F-4D97-AF65-F5344CB8AC3E}">
        <p14:creationId xmlns:p14="http://schemas.microsoft.com/office/powerpoint/2010/main" val="219767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dirty="0"/>
          </a:p>
          <a:p>
            <a:r>
              <a:rPr kumimoji="1" lang="en-US" altLang="zh-CN" dirty="0"/>
              <a:t>Then we want to explain some intuition behind our model:</a:t>
            </a:r>
          </a:p>
          <a:p>
            <a:endParaRPr kumimoji="1" lang="en-US" altLang="zh-CN" dirty="0"/>
          </a:p>
          <a:p>
            <a:pPr marL="228600" indent="-228600">
              <a:buAutoNum type="arabicPeriod"/>
            </a:pPr>
            <a:r>
              <a:rPr kumimoji="1" lang="en-US" altLang="zh-CN" dirty="0"/>
              <a:t>First of all, why the convolution-based char embedding could tackle the unseen words? Because the filters with different size may learn some word components frequently appeared in names. Like the </a:t>
            </a:r>
            <a:r>
              <a:rPr kumimoji="1" lang="en-US" altLang="zh-CN" dirty="0" err="1"/>
              <a:t>luc</a:t>
            </a:r>
            <a:r>
              <a:rPr kumimoji="1" lang="en-US" altLang="zh-CN" dirty="0"/>
              <a:t> in names Luca, Lucie, Lucien and </a:t>
            </a:r>
            <a:r>
              <a:rPr kumimoji="1" lang="en-US" altLang="zh-CN" dirty="0" err="1"/>
              <a:t>Lucken</a:t>
            </a:r>
            <a:r>
              <a:rPr kumimoji="1" lang="en-US" altLang="zh-CN" dirty="0"/>
              <a:t>. Besides, we think that the </a:t>
            </a:r>
            <a:r>
              <a:rPr kumimoji="1" lang="en-US" altLang="zh-CN" dirty="0" err="1"/>
              <a:t>maxpooling</a:t>
            </a:r>
            <a:r>
              <a:rPr kumimoji="1" lang="en-US" altLang="zh-CN" dirty="0"/>
              <a:t> layer could render the model more robust to misspelling error because the wrong character may not  appear in any word component before so the component containing the this character will be suppressed by </a:t>
            </a:r>
            <a:r>
              <a:rPr kumimoji="1" lang="en-US" altLang="zh-CN" dirty="0" err="1"/>
              <a:t>maxpooling</a:t>
            </a:r>
            <a:r>
              <a:rPr kumimoji="1" lang="en-US" altLang="zh-CN" dirty="0"/>
              <a:t>.</a:t>
            </a:r>
          </a:p>
          <a:p>
            <a:pPr marL="228600" indent="-228600">
              <a:buAutoNum type="arabicPeriod"/>
            </a:pPr>
            <a:r>
              <a:rPr kumimoji="1" lang="en-US" altLang="zh-CN" dirty="0"/>
              <a:t>Secondly, why we combine both two embedding which seems to contradict our purpose of building a light model. However, we find it works like an ensemble method since the two model takes different input, one from word another uses the character. And the experiment proves our idea so we finally adapt the models.</a:t>
            </a:r>
          </a:p>
          <a:p>
            <a:pPr marL="228600" indent="-228600">
              <a:buAutoNum type="arabicPeriod"/>
            </a:pPr>
            <a:r>
              <a:rPr kumimoji="1" lang="en-US" altLang="zh-CN" dirty="0"/>
              <a:t>Finally, why we use the another attention module before the classifier?</a:t>
            </a:r>
            <a:br>
              <a:rPr kumimoji="1" lang="en-US" altLang="zh-CN" dirty="0"/>
            </a:br>
            <a:r>
              <a:rPr kumimoji="1" lang="en-US" altLang="zh-CN" dirty="0"/>
              <a:t>Since we believe the combined embedding may provide more contextual information so adding another module could be useful. Besides,</a:t>
            </a:r>
            <a:r>
              <a:rPr kumimoji="1" lang="zh-CN" altLang="en-US" dirty="0"/>
              <a:t> </a:t>
            </a:r>
            <a:r>
              <a:rPr kumimoji="1" lang="en-US" altLang="zh-CN" dirty="0"/>
              <a:t>our sentences are usually short and the name classification usually doesn’t need long term dependency, so</a:t>
            </a:r>
            <a:r>
              <a:rPr kumimoji="1" lang="zh-CN" altLang="en-US" dirty="0"/>
              <a:t> </a:t>
            </a:r>
            <a:r>
              <a:rPr kumimoji="1" lang="en-US" altLang="zh-CN" dirty="0"/>
              <a:t>looking the surrounding</a:t>
            </a:r>
            <a:r>
              <a:rPr kumimoji="1" lang="zh-CN" altLang="en-US" dirty="0"/>
              <a:t> </a:t>
            </a:r>
            <a:r>
              <a:rPr kumimoji="1" lang="en-US" altLang="zh-CN" dirty="0"/>
              <a:t>word</a:t>
            </a:r>
            <a:r>
              <a:rPr kumimoji="1" lang="zh-CN" altLang="en-US" dirty="0"/>
              <a:t> </a:t>
            </a:r>
            <a:r>
              <a:rPr kumimoji="1" lang="en-US" altLang="zh-CN" dirty="0"/>
              <a:t>would</a:t>
            </a:r>
            <a:r>
              <a:rPr kumimoji="1" lang="zh-CN" altLang="en-US" dirty="0"/>
              <a:t> </a:t>
            </a:r>
            <a:r>
              <a:rPr kumimoji="1" lang="en-US" altLang="zh-CN" dirty="0"/>
              <a:t>be</a:t>
            </a:r>
            <a:r>
              <a:rPr kumimoji="1" lang="zh-CN" altLang="en-US" dirty="0"/>
              <a:t> </a:t>
            </a:r>
            <a:r>
              <a:rPr kumimoji="1" lang="en-US" altLang="zh-CN" dirty="0"/>
              <a:t>sufficient.</a:t>
            </a:r>
            <a:endParaRPr kumimoji="1" lang="zh-CN" altLang="en-US" dirty="0"/>
          </a:p>
        </p:txBody>
      </p:sp>
      <p:sp>
        <p:nvSpPr>
          <p:cNvPr id="4" name="Slide Number Placeholder 3"/>
          <p:cNvSpPr>
            <a:spLocks noGrp="1"/>
          </p:cNvSpPr>
          <p:nvPr>
            <p:ph type="sldNum" sz="quarter" idx="5"/>
          </p:nvPr>
        </p:nvSpPr>
        <p:spPr/>
        <p:txBody>
          <a:bodyPr/>
          <a:lstStyle/>
          <a:p>
            <a:fld id="{3EC4C67C-E023-284E-8BE1-8E46437721DA}" type="slidenum">
              <a:rPr kumimoji="1" lang="zh-CN" altLang="en-US" smtClean="0"/>
              <a:t>14</a:t>
            </a:fld>
            <a:endParaRPr kumimoji="1" lang="zh-CN" altLang="en-US"/>
          </a:p>
        </p:txBody>
      </p:sp>
    </p:spTree>
    <p:extLst>
      <p:ext uri="{BB962C8B-B14F-4D97-AF65-F5344CB8AC3E}">
        <p14:creationId xmlns:p14="http://schemas.microsoft.com/office/powerpoint/2010/main" val="4010821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dirty="0"/>
          </a:p>
          <a:p>
            <a:r>
              <a:rPr kumimoji="1" lang="en-US" altLang="zh-CN" dirty="0"/>
              <a:t>Finally, we would like to make a conclusion for our project:</a:t>
            </a:r>
          </a:p>
          <a:p>
            <a:endParaRPr kumimoji="1" lang="en-US" altLang="zh-CN" dirty="0"/>
          </a:p>
          <a:p>
            <a:pPr marL="228600" indent="-228600">
              <a:buAutoNum type="arabicPeriod"/>
            </a:pPr>
            <a:r>
              <a:rPr kumimoji="1" lang="en-US" altLang="zh-CN" dirty="0"/>
              <a:t>During this project , we have learned a lot about NLP and coding. </a:t>
            </a:r>
          </a:p>
          <a:p>
            <a:pPr marL="685800" lvl="1" indent="-228600">
              <a:buAutoNum type="arabicPeriod"/>
            </a:pPr>
            <a:r>
              <a:rPr kumimoji="1" lang="en-US" altLang="zh-CN" dirty="0"/>
              <a:t>We first get familiar with pybind11 and know about the difference between professional implementation and our naïve, text book-based implementation.</a:t>
            </a:r>
          </a:p>
          <a:p>
            <a:pPr marL="685800" lvl="1" indent="-228600">
              <a:buAutoNum type="arabicPeriod"/>
            </a:pPr>
            <a:r>
              <a:rPr kumimoji="1" lang="en-US" altLang="zh-CN" dirty="0"/>
              <a:t>Second, we learn the importance of analyzing the dataset before conceiving algorithms. And we find the data augmentation really interesting and useful. We think it would be important not only for this project but also for any other data-based problem.</a:t>
            </a:r>
          </a:p>
          <a:p>
            <a:pPr marL="685800" lvl="1" indent="-228600">
              <a:buAutoNum type="arabicPeriod"/>
            </a:pPr>
            <a:r>
              <a:rPr kumimoji="1" lang="en-US" altLang="zh-CN" dirty="0"/>
              <a:t>Finally, it’s beneficial for us to design and implement the network. We got a taste of the unlimited potential of neural network.</a:t>
            </a:r>
          </a:p>
          <a:p>
            <a:pPr marL="685800" lvl="1" indent="-228600">
              <a:buAutoNum type="arabicPeriod"/>
            </a:pPr>
            <a:endParaRPr kumimoji="1" lang="en-US" altLang="zh-CN" dirty="0"/>
          </a:p>
          <a:p>
            <a:pPr marL="685800" lvl="1" indent="-228600">
              <a:buAutoNum type="arabicPeriod"/>
            </a:pPr>
            <a:endParaRPr kumimoji="1" lang="en-US" altLang="zh-CN" dirty="0"/>
          </a:p>
          <a:p>
            <a:pPr marL="228600" lvl="0" indent="-228600">
              <a:buAutoNum type="arabicPeriod"/>
            </a:pPr>
            <a:r>
              <a:rPr kumimoji="1" lang="en-US" altLang="zh-CN" dirty="0"/>
              <a:t>However, there are still a lot of thing could be improved in the future: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t>Admittedly, compared with our baseline, we still underperform the BERT’s representation. But our training time and model size is much smaller than BERT.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t>So we reflect on our project to see why BERT proves to be so powerful and what ideas we can try without rendering the model bigger.</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t>First of all, the BERT use a huge amount of dataset to feed himself during pretraining. So we can also apply our model on divers dataset.</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t>Second, we see that BERT use its own complex tokenizer so we believe the redesigning tokenization will be useful for our model.</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t>Finally,  BERT use the LM model and next sentence prediction to improve its performance. These model seems too huge or</a:t>
            </a:r>
            <a:r>
              <a:rPr kumimoji="1" lang="zh-CN" altLang="en-US" sz="1200" dirty="0"/>
              <a:t> </a:t>
            </a:r>
            <a:r>
              <a:rPr kumimoji="1" lang="en-US" altLang="zh-CN" sz="1200" dirty="0"/>
              <a:t>unnecessary for the NER  problem but still we can propose some unsupervised learning method which could help our model when it comes to unseen name or spelling error.</a:t>
            </a:r>
          </a:p>
          <a:p>
            <a:pPr marL="685800" lvl="1" indent="-228600">
              <a:buAutoNum type="arabicPeriod"/>
            </a:pPr>
            <a:endParaRPr kumimoji="1" lang="en-US" altLang="zh-CN" dirty="0"/>
          </a:p>
        </p:txBody>
      </p:sp>
      <p:sp>
        <p:nvSpPr>
          <p:cNvPr id="4" name="Slide Number Placeholder 3"/>
          <p:cNvSpPr>
            <a:spLocks noGrp="1"/>
          </p:cNvSpPr>
          <p:nvPr>
            <p:ph type="sldNum" sz="quarter" idx="5"/>
          </p:nvPr>
        </p:nvSpPr>
        <p:spPr/>
        <p:txBody>
          <a:bodyPr/>
          <a:lstStyle/>
          <a:p>
            <a:fld id="{3EC4C67C-E023-284E-8BE1-8E46437721DA}" type="slidenum">
              <a:rPr kumimoji="1" lang="zh-CN" altLang="en-US" smtClean="0"/>
              <a:t>15</a:t>
            </a:fld>
            <a:endParaRPr kumimoji="1" lang="zh-CN" altLang="en-US"/>
          </a:p>
        </p:txBody>
      </p:sp>
    </p:spTree>
    <p:extLst>
      <p:ext uri="{BB962C8B-B14F-4D97-AF65-F5344CB8AC3E}">
        <p14:creationId xmlns:p14="http://schemas.microsoft.com/office/powerpoint/2010/main" val="732584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Tensorboard</a:t>
            </a:r>
            <a:r>
              <a:rPr kumimoji="1" lang="en-US" altLang="zh-CN" dirty="0"/>
              <a:t> Bert Representation</a:t>
            </a:r>
          </a:p>
          <a:p>
            <a:r>
              <a:rPr kumimoji="1" lang="en-US" altLang="zh-CN" dirty="0"/>
              <a:t>https://</a:t>
            </a:r>
            <a:r>
              <a:rPr kumimoji="1" lang="en-US" altLang="zh-CN" dirty="0" err="1"/>
              <a:t>colab.research.google.com</a:t>
            </a:r>
            <a:r>
              <a:rPr kumimoji="1" lang="en-US" altLang="zh-CN" dirty="0"/>
              <a:t>/drive/14b4UAqXWyzE-apnxdthmuw-TrUVPijFI?usp=sharing</a:t>
            </a:r>
            <a:endParaRPr kumimoji="1" lang="zh-CN" altLang="en-US" dirty="0"/>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16</a:t>
            </a:fld>
            <a:endParaRPr kumimoji="1" lang="zh-CN" altLang="en-US"/>
          </a:p>
        </p:txBody>
      </p:sp>
    </p:spTree>
    <p:extLst>
      <p:ext uri="{BB962C8B-B14F-4D97-AF65-F5344CB8AC3E}">
        <p14:creationId xmlns:p14="http://schemas.microsoft.com/office/powerpoint/2010/main" val="34245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fr-FR" altLang="zh-CN" dirty="0"/>
              <a:t>First, </a:t>
            </a:r>
            <a:r>
              <a:rPr kumimoji="1" lang="fr-FR" altLang="zh-CN" dirty="0" err="1"/>
              <a:t>we</a:t>
            </a:r>
            <a:r>
              <a:rPr kumimoji="1" lang="fr-FR" altLang="zh-CN" dirty="0"/>
              <a:t> use the 724-dimensional </a:t>
            </a:r>
            <a:r>
              <a:rPr kumimoji="1" lang="fr-FR" altLang="zh-CN" dirty="0" err="1"/>
              <a:t>vector</a:t>
            </a:r>
            <a:r>
              <a:rPr kumimoji="1" lang="fr-FR" altLang="zh-CN" dirty="0"/>
              <a:t> </a:t>
            </a:r>
            <a:r>
              <a:rPr kumimoji="1" lang="fr-FR" altLang="zh-CN" dirty="0" err="1"/>
              <a:t>provided</a:t>
            </a:r>
            <a:r>
              <a:rPr kumimoji="1" lang="fr-FR" altLang="zh-CN" dirty="0"/>
              <a:t> by the Bert model to </a:t>
            </a:r>
            <a:r>
              <a:rPr kumimoji="1" lang="fr-FR" altLang="zh-CN" dirty="0" err="1"/>
              <a:t>try</a:t>
            </a:r>
            <a:r>
              <a:rPr kumimoji="1" lang="fr-FR" altLang="zh-CN" dirty="0"/>
              <a:t> a simple classification.</a:t>
            </a:r>
          </a:p>
          <a:p>
            <a:r>
              <a:rPr kumimoji="1" lang="fr-FR" altLang="zh-CN" dirty="0" err="1"/>
              <a:t>We</a:t>
            </a:r>
            <a:r>
              <a:rPr kumimoji="1" lang="fr-FR" altLang="zh-CN" dirty="0"/>
              <a:t> chose pybind11 to </a:t>
            </a:r>
            <a:r>
              <a:rPr kumimoji="1" lang="fr-FR" altLang="zh-CN" dirty="0" err="1"/>
              <a:t>implement</a:t>
            </a:r>
            <a:r>
              <a:rPr kumimoji="1" lang="fr-FR" altLang="zh-CN" dirty="0"/>
              <a:t> the code</a:t>
            </a:r>
            <a:r>
              <a:rPr kumimoji="1" lang="zh-CN" altLang="en-US" dirty="0"/>
              <a:t> </a:t>
            </a:r>
            <a:r>
              <a:rPr kumimoji="1" lang="en-US" altLang="zh-CN" dirty="0"/>
              <a:t>of</a:t>
            </a:r>
            <a:r>
              <a:rPr kumimoji="1" lang="zh-CN" altLang="en-US" dirty="0"/>
              <a:t> </a:t>
            </a:r>
            <a:r>
              <a:rPr kumimoji="1" lang="en-US" altLang="zh-CN" dirty="0"/>
              <a:t>c++</a:t>
            </a:r>
            <a:r>
              <a:rPr kumimoji="1" lang="zh-CN" altLang="en-US" dirty="0"/>
              <a:t> </a:t>
            </a:r>
            <a:r>
              <a:rPr kumimoji="1" lang="en-US" altLang="zh-CN" dirty="0"/>
              <a:t>which</a:t>
            </a:r>
            <a:r>
              <a:rPr kumimoji="1" lang="zh-CN" altLang="en-US" dirty="0"/>
              <a:t> </a:t>
            </a:r>
            <a:r>
              <a:rPr kumimoji="1" lang="en-US" altLang="zh-CN" dirty="0"/>
              <a:t>can</a:t>
            </a:r>
            <a:r>
              <a:rPr kumimoji="1" lang="zh-CN" altLang="en-US" dirty="0"/>
              <a:t> </a:t>
            </a:r>
            <a:r>
              <a:rPr kumimoji="1" lang="en-US" altLang="zh-CN" dirty="0"/>
              <a:t>generate</a:t>
            </a:r>
            <a:r>
              <a:rPr kumimoji="1" lang="zh-CN" altLang="en-US" dirty="0"/>
              <a:t> </a:t>
            </a:r>
            <a:r>
              <a:rPr kumimoji="1" lang="fr-FR" altLang="zh-CN" dirty="0" err="1"/>
              <a:t>libraries</a:t>
            </a:r>
            <a:r>
              <a:rPr kumimoji="1" lang="fr-FR" altLang="zh-CN" dirty="0"/>
              <a:t> for python, and </a:t>
            </a:r>
            <a:r>
              <a:rPr kumimoji="1" lang="fr-FR" altLang="zh-CN" dirty="0" err="1"/>
              <a:t>we</a:t>
            </a:r>
            <a:r>
              <a:rPr kumimoji="1" lang="fr-FR" altLang="zh-CN" dirty="0"/>
              <a:t> chose </a:t>
            </a:r>
            <a:r>
              <a:rPr kumimoji="1" lang="fr-FR" altLang="zh-CN" dirty="0" err="1"/>
              <a:t>logistic</a:t>
            </a:r>
            <a:r>
              <a:rPr kumimoji="1" lang="fr-FR" altLang="zh-CN" dirty="0"/>
              <a:t> </a:t>
            </a:r>
            <a:r>
              <a:rPr kumimoji="1" lang="en-US" altLang="zh-CN" dirty="0"/>
              <a:t>classification </a:t>
            </a:r>
            <a:r>
              <a:rPr kumimoji="1" lang="fr-FR" altLang="zh-CN" dirty="0"/>
              <a:t>and support </a:t>
            </a:r>
            <a:r>
              <a:rPr kumimoji="1" lang="fr-FR" altLang="zh-CN" dirty="0" err="1"/>
              <a:t>vector</a:t>
            </a:r>
            <a:r>
              <a:rPr kumimoji="1" lang="fr-FR" altLang="zh-CN" dirty="0"/>
              <a:t> machines as the </a:t>
            </a:r>
            <a:r>
              <a:rPr kumimoji="1" lang="fr-FR" altLang="zh-CN" dirty="0" err="1"/>
              <a:t>classifiers</a:t>
            </a:r>
            <a:r>
              <a:rPr kumimoji="1" lang="fr-FR" altLang="zh-CN" dirty="0"/>
              <a:t>. </a:t>
            </a:r>
          </a:p>
          <a:p>
            <a:r>
              <a:rPr kumimoji="1" lang="en-US" altLang="zh-CN" dirty="0"/>
              <a:t>For</a:t>
            </a:r>
            <a:r>
              <a:rPr kumimoji="1" lang="fr-FR" altLang="zh-CN" dirty="0"/>
              <a:t> the </a:t>
            </a:r>
            <a:r>
              <a:rPr kumimoji="1" lang="fr-FR" altLang="zh-CN" dirty="0" err="1"/>
              <a:t>choice</a:t>
            </a:r>
            <a:r>
              <a:rPr kumimoji="1" lang="fr-FR" altLang="zh-CN" dirty="0"/>
              <a:t> of </a:t>
            </a:r>
            <a:r>
              <a:rPr kumimoji="1" lang="fr-FR" altLang="zh-CN" dirty="0" err="1"/>
              <a:t>metric</a:t>
            </a:r>
            <a:r>
              <a:rPr kumimoji="1" lang="fr-FR" altLang="zh-CN" dirty="0"/>
              <a:t>, </a:t>
            </a:r>
            <a:r>
              <a:rPr kumimoji="1" lang="fr-FR" altLang="zh-CN" dirty="0" err="1"/>
              <a:t>we</a:t>
            </a:r>
            <a:r>
              <a:rPr kumimoji="1" lang="fr-FR" altLang="zh-CN" dirty="0"/>
              <a:t> focus on </a:t>
            </a:r>
            <a:r>
              <a:rPr kumimoji="1" lang="fr-FR" altLang="zh-CN" dirty="0" err="1"/>
              <a:t>recall</a:t>
            </a:r>
            <a:r>
              <a:rPr kumimoji="1" lang="fr-FR" altLang="zh-CN" dirty="0"/>
              <a:t> rate and F-score </a:t>
            </a:r>
            <a:r>
              <a:rPr kumimoji="1" lang="fr-FR" altLang="zh-CN" dirty="0" err="1"/>
              <a:t>since</a:t>
            </a:r>
            <a:r>
              <a:rPr kumimoji="1" lang="fr-FR" altLang="zh-CN" dirty="0"/>
              <a:t> the </a:t>
            </a:r>
            <a:r>
              <a:rPr kumimoji="1" lang="fr-FR" altLang="zh-CN" dirty="0" err="1"/>
              <a:t>dataset</a:t>
            </a:r>
            <a:r>
              <a:rPr kumimoji="1" lang="fr-FR" altLang="zh-CN" dirty="0"/>
              <a:t> </a:t>
            </a:r>
            <a:r>
              <a:rPr kumimoji="1" lang="fr-FR" altLang="zh-CN" dirty="0" err="1"/>
              <a:t>is</a:t>
            </a:r>
            <a:r>
              <a:rPr kumimoji="1" lang="fr-FR" altLang="zh-CN" dirty="0"/>
              <a:t> </a:t>
            </a:r>
            <a:r>
              <a:rPr kumimoji="1" lang="fr-FR" altLang="zh-CN" dirty="0" err="1"/>
              <a:t>unevenly</a:t>
            </a:r>
            <a:r>
              <a:rPr kumimoji="1" lang="fr-FR" altLang="zh-CN" dirty="0"/>
              <a:t> </a:t>
            </a:r>
            <a:r>
              <a:rPr kumimoji="1" lang="fr-FR" altLang="zh-CN" dirty="0" err="1"/>
              <a:t>distributed</a:t>
            </a:r>
            <a:r>
              <a:rPr kumimoji="1" lang="fr-FR" altLang="zh-CN" dirty="0"/>
              <a:t> and </a:t>
            </a:r>
            <a:r>
              <a:rPr kumimoji="1" lang="fr-FR" altLang="zh-CN" dirty="0" err="1"/>
              <a:t>we</a:t>
            </a:r>
            <a:r>
              <a:rPr kumimoji="1" lang="fr-FR" altLang="zh-CN" dirty="0"/>
              <a:t> tend to </a:t>
            </a:r>
            <a:r>
              <a:rPr kumimoji="1" lang="fr-FR" altLang="zh-CN" dirty="0" err="1"/>
              <a:t>protect</a:t>
            </a:r>
            <a:r>
              <a:rPr kumimoji="1" lang="fr-FR" altLang="zh-CN" dirty="0"/>
              <a:t> the </a:t>
            </a:r>
            <a:r>
              <a:rPr kumimoji="1" lang="fr-FR" altLang="zh-CN" dirty="0" err="1"/>
              <a:t>users</a:t>
            </a:r>
            <a:r>
              <a:rPr kumimoji="1" lang="fr-FR" altLang="zh-CN" dirty="0"/>
              <a:t>’ information.</a:t>
            </a:r>
          </a:p>
          <a:p>
            <a:endParaRPr kumimoji="1" lang="fr-FR" altLang="zh-CN" dirty="0"/>
          </a:p>
          <a:p>
            <a:r>
              <a:rPr kumimoji="1" lang="fr-FR" altLang="zh-CN" dirty="0"/>
              <a:t>In the table, </a:t>
            </a:r>
            <a:r>
              <a:rPr kumimoji="1" lang="fr-FR" altLang="zh-CN" dirty="0" err="1"/>
              <a:t>we</a:t>
            </a:r>
            <a:r>
              <a:rPr kumimoji="1" lang="fr-FR" altLang="zh-CN" dirty="0"/>
              <a:t> </a:t>
            </a:r>
            <a:r>
              <a:rPr kumimoji="1" lang="fr-FR" altLang="zh-CN" dirty="0" err="1"/>
              <a:t>did</a:t>
            </a:r>
            <a:r>
              <a:rPr kumimoji="1" lang="fr-FR" altLang="zh-CN" dirty="0"/>
              <a:t> not show the </a:t>
            </a:r>
            <a:r>
              <a:rPr kumimoji="1" lang="fr-FR" altLang="zh-CN" dirty="0" err="1"/>
              <a:t>results</a:t>
            </a:r>
            <a:r>
              <a:rPr kumimoji="1" lang="fr-FR" altLang="zh-CN" dirty="0"/>
              <a:t> of </a:t>
            </a:r>
            <a:r>
              <a:rPr kumimoji="1" lang="fr-FR" altLang="zh-CN" dirty="0" err="1"/>
              <a:t>our</a:t>
            </a:r>
            <a:r>
              <a:rPr kumimoji="1" lang="fr-FR" altLang="zh-CN" dirty="0"/>
              <a:t> code, </a:t>
            </a:r>
            <a:r>
              <a:rPr kumimoji="1" lang="fr-FR" altLang="zh-CN" dirty="0" err="1"/>
              <a:t>because</a:t>
            </a:r>
            <a:r>
              <a:rPr kumimoji="1" lang="fr-FR" altLang="zh-CN" dirty="0"/>
              <a:t> </a:t>
            </a:r>
            <a:r>
              <a:rPr kumimoji="1" lang="fr-FR" altLang="zh-CN" dirty="0" err="1"/>
              <a:t>after</a:t>
            </a:r>
            <a:r>
              <a:rPr kumimoji="1" lang="fr-FR" altLang="zh-CN" dirty="0"/>
              <a:t> </a:t>
            </a:r>
            <a:r>
              <a:rPr kumimoji="1" lang="fr-FR" altLang="zh-CN" dirty="0" err="1"/>
              <a:t>comparison</a:t>
            </a:r>
            <a:r>
              <a:rPr kumimoji="1" lang="fr-FR" altLang="zh-CN" dirty="0"/>
              <a:t>, </a:t>
            </a:r>
            <a:r>
              <a:rPr kumimoji="1" lang="fr-FR" altLang="zh-CN" dirty="0" err="1"/>
              <a:t>we</a:t>
            </a:r>
            <a:r>
              <a:rPr kumimoji="1" lang="fr-FR" altLang="zh-CN" dirty="0"/>
              <a:t> </a:t>
            </a:r>
            <a:r>
              <a:rPr kumimoji="1" lang="fr-FR" altLang="zh-CN" dirty="0" err="1"/>
              <a:t>found</a:t>
            </a:r>
            <a:r>
              <a:rPr kumimoji="1" lang="fr-FR" altLang="zh-CN" dirty="0"/>
              <a:t> </a:t>
            </a:r>
            <a:r>
              <a:rPr kumimoji="1" lang="fr-FR" altLang="zh-CN" dirty="0" err="1"/>
              <a:t>that</a:t>
            </a:r>
            <a:r>
              <a:rPr kumimoji="1" lang="fr-FR" altLang="zh-CN" dirty="0"/>
              <a:t> </a:t>
            </a:r>
            <a:r>
              <a:rPr kumimoji="1" lang="fr-FR" altLang="zh-CN" dirty="0" err="1"/>
              <a:t>compared</a:t>
            </a:r>
            <a:r>
              <a:rPr kumimoji="1" lang="fr-FR" altLang="zh-CN" dirty="0"/>
              <a:t> </a:t>
            </a:r>
            <a:r>
              <a:rPr kumimoji="1" lang="fr-FR" altLang="zh-CN" dirty="0" err="1"/>
              <a:t>with</a:t>
            </a:r>
            <a:r>
              <a:rPr kumimoji="1" lang="fr-FR" altLang="zh-CN" dirty="0"/>
              <a:t> the </a:t>
            </a:r>
            <a:r>
              <a:rPr kumimoji="1" lang="fr-FR" altLang="zh-CN" dirty="0" err="1"/>
              <a:t>existing</a:t>
            </a:r>
            <a:r>
              <a:rPr kumimoji="1" lang="fr-FR" altLang="zh-CN" dirty="0"/>
              <a:t> machine </a:t>
            </a:r>
            <a:r>
              <a:rPr kumimoji="1" lang="fr-FR" altLang="zh-CN" dirty="0" err="1"/>
              <a:t>learning</a:t>
            </a:r>
            <a:r>
              <a:rPr kumimoji="1" lang="fr-FR" altLang="zh-CN" dirty="0"/>
              <a:t> </a:t>
            </a:r>
            <a:r>
              <a:rPr kumimoji="1" lang="fr-FR" altLang="zh-CN" dirty="0" err="1"/>
              <a:t>library</a:t>
            </a:r>
            <a:r>
              <a:rPr kumimoji="1" lang="fr-FR" altLang="zh-CN" dirty="0"/>
              <a:t>, </a:t>
            </a:r>
            <a:r>
              <a:rPr kumimoji="1" lang="fr-FR" altLang="zh-CN" dirty="0" err="1"/>
              <a:t>our</a:t>
            </a:r>
            <a:r>
              <a:rPr kumimoji="1" lang="fr-FR" altLang="zh-CN" dirty="0"/>
              <a:t> </a:t>
            </a:r>
            <a:r>
              <a:rPr kumimoji="1" lang="fr-FR" altLang="zh-CN" dirty="0" err="1"/>
              <a:t>algorithm</a:t>
            </a:r>
            <a:r>
              <a:rPr kumimoji="1" lang="fr-FR" altLang="zh-CN" dirty="0"/>
              <a:t> </a:t>
            </a:r>
            <a:r>
              <a:rPr kumimoji="1" lang="fr-FR" altLang="zh-CN" dirty="0" err="1"/>
              <a:t>lacks</a:t>
            </a:r>
            <a:r>
              <a:rPr kumimoji="1" lang="fr-FR" altLang="zh-CN" dirty="0"/>
              <a:t> </a:t>
            </a:r>
            <a:r>
              <a:rPr kumimoji="1" lang="fr-FR" altLang="zh-CN" dirty="0" err="1"/>
              <a:t>many</a:t>
            </a:r>
            <a:r>
              <a:rPr kumimoji="1" lang="fr-FR" altLang="zh-CN" dirty="0"/>
              <a:t> </a:t>
            </a:r>
            <a:r>
              <a:rPr kumimoji="1" lang="fr-FR" altLang="zh-CN" dirty="0" err="1"/>
              <a:t>optimizations</a:t>
            </a:r>
            <a:r>
              <a:rPr kumimoji="1" lang="fr-FR" altLang="zh-CN" dirty="0"/>
              <a:t>, </a:t>
            </a:r>
            <a:r>
              <a:rPr kumimoji="1" lang="fr-FR" altLang="zh-CN" dirty="0" err="1"/>
              <a:t>which</a:t>
            </a:r>
            <a:r>
              <a:rPr kumimoji="1" lang="fr-FR" altLang="zh-CN" dirty="0"/>
              <a:t> leads to long </a:t>
            </a:r>
            <a:r>
              <a:rPr kumimoji="1" lang="fr-FR" altLang="zh-CN" dirty="0" err="1"/>
              <a:t>calculation</a:t>
            </a:r>
            <a:r>
              <a:rPr kumimoji="1" lang="fr-FR" altLang="zh-CN" dirty="0"/>
              <a:t> time and </a:t>
            </a:r>
            <a:r>
              <a:rPr kumimoji="1" lang="fr-FR" altLang="zh-CN" dirty="0" err="1"/>
              <a:t>unsatisfactory</a:t>
            </a:r>
            <a:r>
              <a:rPr kumimoji="1" lang="fr-FR" altLang="zh-CN" dirty="0"/>
              <a:t> </a:t>
            </a:r>
            <a:r>
              <a:rPr kumimoji="1" lang="fr-FR" altLang="zh-CN" dirty="0" err="1"/>
              <a:t>results</a:t>
            </a:r>
            <a:r>
              <a:rPr kumimoji="1" lang="fr-FR" altLang="zh-CN" dirty="0"/>
              <a:t>. So </a:t>
            </a:r>
            <a:r>
              <a:rPr kumimoji="1" lang="fr-FR" altLang="zh-CN" dirty="0" err="1"/>
              <a:t>they</a:t>
            </a:r>
            <a:r>
              <a:rPr kumimoji="1" lang="fr-FR" altLang="zh-CN" dirty="0"/>
              <a:t> </a:t>
            </a:r>
            <a:r>
              <a:rPr kumimoji="1" lang="fr-FR" altLang="zh-CN" dirty="0" err="1"/>
              <a:t>could</a:t>
            </a:r>
            <a:r>
              <a:rPr kumimoji="1" lang="fr-FR" altLang="zh-CN" dirty="0"/>
              <a:t> not serve as the </a:t>
            </a:r>
            <a:r>
              <a:rPr kumimoji="1" lang="fr-FR" altLang="zh-CN" dirty="0" err="1"/>
              <a:t>baseline</a:t>
            </a:r>
            <a:r>
              <a:rPr kumimoji="1" lang="fr-FR" altLang="zh-CN" dirty="0"/>
              <a:t> for the </a:t>
            </a:r>
            <a:r>
              <a:rPr kumimoji="1" lang="fr-FR" altLang="zh-CN" dirty="0" err="1"/>
              <a:t>following</a:t>
            </a:r>
            <a:r>
              <a:rPr kumimoji="1" lang="fr-FR" altLang="zh-CN" dirty="0"/>
              <a:t> </a:t>
            </a:r>
            <a:r>
              <a:rPr kumimoji="1" lang="fr-FR" altLang="zh-CN" dirty="0" err="1"/>
              <a:t>tasks</a:t>
            </a:r>
            <a:r>
              <a:rPr kumimoji="1" lang="fr-FR" altLang="zh-CN" dirty="0"/>
              <a:t>. </a:t>
            </a:r>
            <a:r>
              <a:rPr kumimoji="1" lang="fr-FR" altLang="zh-CN" dirty="0" err="1"/>
              <a:t>Therefore</a:t>
            </a:r>
            <a:r>
              <a:rPr kumimoji="1" lang="fr-FR" altLang="zh-CN" dirty="0"/>
              <a:t>, </a:t>
            </a:r>
            <a:r>
              <a:rPr kumimoji="1" lang="fr-FR" altLang="zh-CN" dirty="0" err="1"/>
              <a:t>we</a:t>
            </a:r>
            <a:r>
              <a:rPr kumimoji="1" lang="fr-FR" altLang="zh-CN" dirty="0"/>
              <a:t> </a:t>
            </a:r>
            <a:r>
              <a:rPr kumimoji="1" lang="fr-FR" altLang="zh-CN" dirty="0" err="1"/>
              <a:t>choose</a:t>
            </a:r>
            <a:r>
              <a:rPr kumimoji="1" lang="fr-FR" altLang="zh-CN" dirty="0"/>
              <a:t> a more mature </a:t>
            </a:r>
            <a:r>
              <a:rPr kumimoji="1" lang="fr-FR" altLang="zh-CN" dirty="0" err="1"/>
              <a:t>algorithm</a:t>
            </a:r>
            <a:r>
              <a:rPr kumimoji="1" lang="fr-FR" altLang="zh-CN" dirty="0"/>
              <a:t> as the </a:t>
            </a:r>
            <a:r>
              <a:rPr kumimoji="1" lang="fr-FR" altLang="zh-CN" dirty="0" err="1"/>
              <a:t>baseline</a:t>
            </a:r>
            <a:r>
              <a:rPr kumimoji="1" lang="fr-FR" altLang="zh-CN" dirty="0"/>
              <a:t> for </a:t>
            </a:r>
            <a:r>
              <a:rPr kumimoji="1" lang="fr-FR" altLang="zh-CN" dirty="0" err="1"/>
              <a:t>subsequent</a:t>
            </a:r>
            <a:r>
              <a:rPr kumimoji="1" lang="fr-FR" altLang="zh-CN" dirty="0"/>
              <a:t> </a:t>
            </a:r>
            <a:r>
              <a:rPr kumimoji="1" lang="fr-FR" altLang="zh-CN" dirty="0" err="1"/>
              <a:t>experiments</a:t>
            </a:r>
            <a:r>
              <a:rPr kumimoji="1" lang="fr-FR" altLang="zh-CN" dirty="0"/>
              <a:t>.</a:t>
            </a:r>
          </a:p>
          <a:p>
            <a:endParaRPr kumimoji="1" lang="fr-FR" altLang="zh-CN" dirty="0"/>
          </a:p>
          <a:p>
            <a:endParaRPr kumimoji="1" lang="fr-FR" altLang="zh-CN" dirty="0"/>
          </a:p>
          <a:p>
            <a:r>
              <a:rPr kumimoji="1" lang="fr-FR" altLang="zh-CN" dirty="0" err="1"/>
              <a:t>After</a:t>
            </a:r>
            <a:r>
              <a:rPr kumimoji="1" lang="fr-FR" altLang="zh-CN" dirty="0"/>
              <a:t> </a:t>
            </a:r>
            <a:r>
              <a:rPr kumimoji="1" lang="fr-FR" altLang="zh-CN" dirty="0" err="1"/>
              <a:t>exploiting</a:t>
            </a:r>
            <a:r>
              <a:rPr kumimoji="1" lang="fr-FR" altLang="zh-CN" dirty="0"/>
              <a:t> the 724 </a:t>
            </a:r>
            <a:r>
              <a:rPr kumimoji="1" lang="fr-FR" altLang="zh-CN" dirty="0" err="1"/>
              <a:t>dim</a:t>
            </a:r>
            <a:r>
              <a:rPr kumimoji="1" lang="fr-FR" altLang="zh-CN" dirty="0"/>
              <a:t> </a:t>
            </a:r>
            <a:r>
              <a:rPr kumimoji="1" lang="fr-FR" altLang="zh-CN" dirty="0" err="1"/>
              <a:t>vector</a:t>
            </a:r>
            <a:r>
              <a:rPr kumimoji="1" lang="fr-FR" altLang="zh-CN" dirty="0"/>
              <a:t>, </a:t>
            </a:r>
            <a:r>
              <a:rPr kumimoji="1" lang="fr-FR" altLang="zh-CN" dirty="0" err="1"/>
              <a:t>we</a:t>
            </a:r>
            <a:r>
              <a:rPr kumimoji="1" lang="fr-FR" altLang="zh-CN" dirty="0"/>
              <a:t> </a:t>
            </a:r>
            <a:r>
              <a:rPr kumimoji="1" lang="fr-FR" altLang="zh-CN" dirty="0" err="1"/>
              <a:t>start</a:t>
            </a:r>
            <a:r>
              <a:rPr kumimoji="1" lang="fr-FR" altLang="zh-CN" dirty="0"/>
              <a:t> analyse the original </a:t>
            </a:r>
            <a:r>
              <a:rPr kumimoji="1" lang="fr-FR" altLang="zh-CN" dirty="0" err="1"/>
              <a:t>text</a:t>
            </a:r>
            <a:r>
              <a:rPr kumimoji="1" lang="fr-FR" altLang="zh-CN" dirty="0"/>
              <a:t>.</a:t>
            </a:r>
            <a:endParaRPr kumimoji="1" lang="zh-CN" altLang="en-US" dirty="0"/>
          </a:p>
        </p:txBody>
      </p:sp>
      <p:sp>
        <p:nvSpPr>
          <p:cNvPr id="4" name="Slide Number Placeholder 3"/>
          <p:cNvSpPr>
            <a:spLocks noGrp="1"/>
          </p:cNvSpPr>
          <p:nvPr>
            <p:ph type="sldNum" sz="quarter" idx="5"/>
          </p:nvPr>
        </p:nvSpPr>
        <p:spPr/>
        <p:txBody>
          <a:bodyPr/>
          <a:lstStyle/>
          <a:p>
            <a:fld id="{3EC4C67C-E023-284E-8BE1-8E46437721DA}" type="slidenum">
              <a:rPr kumimoji="1" lang="zh-CN" altLang="en-US" smtClean="0"/>
              <a:t>3</a:t>
            </a:fld>
            <a:endParaRPr kumimoji="1" lang="zh-CN" altLang="en-US"/>
          </a:p>
        </p:txBody>
      </p:sp>
    </p:spTree>
    <p:extLst>
      <p:ext uri="{BB962C8B-B14F-4D97-AF65-F5344CB8AC3E}">
        <p14:creationId xmlns:p14="http://schemas.microsoft.com/office/powerpoint/2010/main" val="203570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Arial" panose="020B0604020202020204" pitchFamily="34" charset="0"/>
                <a:ea typeface="+mn-ea"/>
                <a:cs typeface="Arial" panose="020B0604020202020204" pitchFamily="34" charset="0"/>
              </a:rPr>
              <a:t>Then we conducted a through analysis on the original dataset to find out the main challenges of our task.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Arial" panose="020B0604020202020204" pitchFamily="34" charset="0"/>
                <a:ea typeface="+mn-ea"/>
                <a:cs typeface="Arial" panose="020B0604020202020204" pitchFamily="34" charset="0"/>
              </a:rPr>
              <a:t>And we have the following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Arial" panose="020B0604020202020204" pitchFamily="34" charset="0"/>
                <a:ea typeface="+mn-ea"/>
                <a:cs typeface="Arial" panose="020B0604020202020204" pitchFamily="34" charset="0"/>
              </a:rPr>
              <a:t>First of all, some special characters are tagged as</a:t>
            </a:r>
            <a:r>
              <a:rPr lang="zh-CN" altLang="en-US" sz="1200" b="0" kern="1200" dirty="0">
                <a:solidFill>
                  <a:schemeClr val="tx1"/>
                </a:solidFill>
                <a:effectLst/>
                <a:latin typeface="Arial" panose="020B0604020202020204" pitchFamily="34" charset="0"/>
                <a:ea typeface="+mn-ea"/>
                <a:cs typeface="Arial" panose="020B0604020202020204" pitchFamily="34" charset="0"/>
              </a:rPr>
              <a:t> </a:t>
            </a:r>
            <a:r>
              <a:rPr lang="en-US" altLang="zh-CN" sz="1200" b="0" kern="1200" dirty="0">
                <a:solidFill>
                  <a:schemeClr val="tx1"/>
                </a:solidFill>
                <a:effectLst/>
                <a:latin typeface="Arial" panose="020B0604020202020204" pitchFamily="34" charset="0"/>
                <a:ea typeface="+mn-ea"/>
                <a:cs typeface="Arial" panose="020B0604020202020204" pitchFamily="34" charset="0"/>
              </a:rPr>
              <a:t>person. For example, these brackets are tagged as I-PER in this sentence. </a:t>
            </a:r>
            <a:r>
              <a:rPr lang="en-US" altLang="zh-CN" sz="1200" b="1" kern="1200" dirty="0">
                <a:solidFill>
                  <a:schemeClr val="tx1"/>
                </a:solidFill>
                <a:effectLst/>
                <a:latin typeface="Arial" panose="020B0604020202020204" pitchFamily="34" charset="0"/>
                <a:ea typeface="+mn-ea"/>
                <a:cs typeface="Arial" panose="020B0604020202020204" pitchFamily="34" charset="0"/>
              </a:rPr>
              <a:t>We think</a:t>
            </a:r>
            <a:r>
              <a:rPr lang="zh-CN" altLang="en-US" sz="1200" b="1" kern="1200" dirty="0">
                <a:solidFill>
                  <a:schemeClr val="tx1"/>
                </a:solidFill>
                <a:effectLst/>
                <a:latin typeface="Arial" panose="020B0604020202020204" pitchFamily="34" charset="0"/>
                <a:ea typeface="+mn-ea"/>
                <a:cs typeface="Arial" panose="020B0604020202020204" pitchFamily="34" charset="0"/>
              </a:rPr>
              <a:t> </a:t>
            </a:r>
            <a:r>
              <a:rPr lang="en-US" altLang="zh-CN" sz="1200" b="1" kern="1200" dirty="0">
                <a:solidFill>
                  <a:schemeClr val="tx1"/>
                </a:solidFill>
                <a:effectLst/>
                <a:latin typeface="Arial" panose="020B0604020202020204" pitchFamily="34" charset="0"/>
                <a:ea typeface="+mn-ea"/>
                <a:cs typeface="Arial" panose="020B0604020202020204" pitchFamily="34" charset="0"/>
              </a:rPr>
              <a:t>tag </a:t>
            </a:r>
            <a:r>
              <a:rPr lang="zh-CN" altLang="en-US" sz="1200" b="1" kern="1200" dirty="0">
                <a:solidFill>
                  <a:schemeClr val="tx1"/>
                </a:solidFill>
                <a:effectLst/>
                <a:latin typeface="Arial" panose="020B0604020202020204" pitchFamily="34" charset="0"/>
                <a:ea typeface="+mn-ea"/>
                <a:cs typeface="Arial" panose="020B0604020202020204" pitchFamily="34" charset="0"/>
              </a:rPr>
              <a:t>‘</a:t>
            </a:r>
            <a:r>
              <a:rPr lang="en-US" altLang="zh-CN" sz="1200" b="1" kern="1200" dirty="0">
                <a:solidFill>
                  <a:schemeClr val="tx1"/>
                </a:solidFill>
                <a:effectLst/>
                <a:latin typeface="Arial" panose="020B0604020202020204" pitchFamily="34" charset="0"/>
                <a:ea typeface="+mn-ea"/>
                <a:cs typeface="Arial" panose="020B0604020202020204" pitchFamily="34" charset="0"/>
              </a:rPr>
              <a:t>O</a:t>
            </a:r>
            <a:r>
              <a:rPr lang="zh-CN" altLang="en-US" sz="1200" b="1" kern="1200" dirty="0">
                <a:solidFill>
                  <a:schemeClr val="tx1"/>
                </a:solidFill>
                <a:effectLst/>
                <a:latin typeface="Arial" panose="020B0604020202020204" pitchFamily="34" charset="0"/>
                <a:ea typeface="+mn-ea"/>
                <a:cs typeface="Arial" panose="020B0604020202020204" pitchFamily="34" charset="0"/>
              </a:rPr>
              <a:t>’</a:t>
            </a:r>
            <a:r>
              <a:rPr lang="en-US" altLang="zh-CN" sz="1200" b="1" kern="1200" dirty="0">
                <a:solidFill>
                  <a:schemeClr val="tx1"/>
                </a:solidFill>
                <a:effectLst/>
                <a:latin typeface="Arial" panose="020B0604020202020204" pitchFamily="34" charset="0"/>
                <a:ea typeface="+mn-ea"/>
                <a:cs typeface="Arial" panose="020B0604020202020204" pitchFamily="34" charset="0"/>
              </a:rPr>
              <a:t>is more appropriate for these special characters, so we removed these special characters in our data preprocessing process.</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4</a:t>
            </a:fld>
            <a:endParaRPr kumimoji="1" lang="zh-CN" altLang="en-US"/>
          </a:p>
        </p:txBody>
      </p:sp>
    </p:spTree>
    <p:extLst>
      <p:ext uri="{BB962C8B-B14F-4D97-AF65-F5344CB8AC3E}">
        <p14:creationId xmlns:p14="http://schemas.microsoft.com/office/powerpoint/2010/main" val="274947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Next, we found out that the label distribution in the original data set is uneven.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We can see they are much more words tagged with the label ‘O’.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In other words, in the train data set, because our task is binary classification, if for every input we predict it always as the tag ‘O’, then we have an accuracy of 1-5.5% = 94.5%. Thus, in our case, we should pay more attention on the recall rate, since we want to find people’s names and the consequence of not correctly finding the persons names is serious, because user privacy leaks are risky.</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5</a:t>
            </a:fld>
            <a:endParaRPr kumimoji="1" lang="zh-CN" altLang="en-US"/>
          </a:p>
        </p:txBody>
      </p:sp>
    </p:spTree>
    <p:extLst>
      <p:ext uri="{BB962C8B-B14F-4D97-AF65-F5344CB8AC3E}">
        <p14:creationId xmlns:p14="http://schemas.microsoft.com/office/powerpoint/2010/main" val="189323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We also find out that the same words can have multiple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For example, the word “Brown” can not only be a person, but also be a location.</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6</a:t>
            </a:fld>
            <a:endParaRPr kumimoji="1" lang="zh-CN" altLang="en-US"/>
          </a:p>
        </p:txBody>
      </p:sp>
    </p:spTree>
    <p:extLst>
      <p:ext uri="{BB962C8B-B14F-4D97-AF65-F5344CB8AC3E}">
        <p14:creationId xmlns:p14="http://schemas.microsoft.com/office/powerpoint/2010/main" val="288186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 word may have different tags even in the same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For example, the word “Mother” is tagged as O and PER in this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Furthermore, these two words both starts with a capital letter, which suggests that a simple approach like if the word starts with a capital letter then it’s a person may not work in this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This observation reminds us to devise a method which should based on the context.</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7</a:t>
            </a:fld>
            <a:endParaRPr kumimoji="1" lang="zh-CN" altLang="en-US"/>
          </a:p>
        </p:txBody>
      </p:sp>
    </p:spTree>
    <p:extLst>
      <p:ext uri="{BB962C8B-B14F-4D97-AF65-F5344CB8AC3E}">
        <p14:creationId xmlns:p14="http://schemas.microsoft.com/office/powerpoint/2010/main" val="216780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使用的是</a:t>
            </a:r>
            <a:r>
              <a:rPr lang="en-US" altLang="zh-CN" sz="1200" b="0" kern="1200" dirty="0" err="1">
                <a:solidFill>
                  <a:schemeClr val="tx1"/>
                </a:solidFill>
                <a:effectLst/>
                <a:latin typeface="+mn-lt"/>
                <a:ea typeface="+mn-ea"/>
                <a:cs typeface="+mn-cs"/>
              </a:rPr>
              <a:t>bert</a:t>
            </a:r>
            <a:r>
              <a:rPr lang="en-US" altLang="zh-CN" sz="1200" b="0" kern="1200" dirty="0">
                <a:solidFill>
                  <a:schemeClr val="tx1"/>
                </a:solidFill>
                <a:effectLst/>
                <a:latin typeface="+mn-lt"/>
                <a:ea typeface="+mn-ea"/>
                <a:cs typeface="+mn-cs"/>
              </a:rPr>
              <a:t>-large-case</a:t>
            </a:r>
            <a:r>
              <a:rPr lang="zh-CN" altLang="en-US" sz="1200" b="0" kern="1200" dirty="0">
                <a:solidFill>
                  <a:schemeClr val="tx1"/>
                </a:solidFill>
                <a:effectLst/>
                <a:latin typeface="+mn-lt"/>
                <a:ea typeface="+mn-ea"/>
                <a:cs typeface="+mn-cs"/>
              </a:rPr>
              <a:t>的</a:t>
            </a:r>
            <a:r>
              <a:rPr lang="en-US" altLang="zh-CN" sz="1200" b="0" kern="1200" dirty="0">
                <a:solidFill>
                  <a:schemeClr val="tx1"/>
                </a:solidFill>
                <a:effectLst/>
                <a:latin typeface="+mn-lt"/>
                <a:ea typeface="+mn-ea"/>
                <a:cs typeface="+mn-cs"/>
              </a:rPr>
              <a:t>model</a:t>
            </a:r>
            <a:r>
              <a:rPr lang="zh-CN" altLang="en-US" sz="1200" b="0" kern="1200" dirty="0">
                <a:solidFill>
                  <a:schemeClr val="tx1"/>
                </a:solidFill>
                <a:effectLst/>
                <a:latin typeface="+mn-lt"/>
                <a:ea typeface="+mn-ea"/>
                <a:cs typeface="+mn-cs"/>
              </a:rPr>
              <a:t>和</a:t>
            </a:r>
            <a:r>
              <a:rPr lang="en-US" altLang="zh-CN" sz="1200" b="0" kern="1200" dirty="0">
                <a:solidFill>
                  <a:schemeClr val="tx1"/>
                </a:solidFill>
                <a:effectLst/>
                <a:latin typeface="+mn-lt"/>
                <a:ea typeface="+mn-ea"/>
                <a:cs typeface="+mn-cs"/>
              </a:rPr>
              <a:t>tokenizer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Finally, we used the </a:t>
            </a:r>
            <a:r>
              <a:rPr lang="en-US" altLang="zh-CN" sz="1200" b="0" kern="1200" dirty="0" err="1">
                <a:solidFill>
                  <a:schemeClr val="tx1"/>
                </a:solidFill>
                <a:effectLst/>
                <a:latin typeface="+mn-lt"/>
                <a:ea typeface="+mn-ea"/>
                <a:cs typeface="+mn-cs"/>
              </a:rPr>
              <a:t>bert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larg</a:t>
            </a:r>
            <a:r>
              <a:rPr lang="en-US" altLang="zh-CN" sz="1200" b="0" kern="1200" dirty="0">
                <a:solidFill>
                  <a:schemeClr val="tx1"/>
                </a:solidFill>
                <a:effectLst/>
                <a:latin typeface="+mn-lt"/>
                <a:ea typeface="+mn-ea"/>
                <a:cs typeface="+mn-cs"/>
              </a:rPr>
              <a:t> case model to get the 1024-dimension representation for each token, then we average the tokens for the same word to get the 1024-dimension representation for a word.</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8</a:t>
            </a:fld>
            <a:endParaRPr kumimoji="1" lang="zh-CN" altLang="en-US"/>
          </a:p>
        </p:txBody>
      </p:sp>
    </p:spTree>
    <p:extLst>
      <p:ext uri="{BB962C8B-B14F-4D97-AF65-F5344CB8AC3E}">
        <p14:creationId xmlns:p14="http://schemas.microsoft.com/office/powerpoint/2010/main" val="211186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Then we conducted a PCA Analysis on these word representations, we found out that </a:t>
            </a:r>
            <a:r>
              <a:rPr kumimoji="1" lang="en-US" altLang="zh-CN" sz="1200" b="1" dirty="0"/>
              <a:t>The results of Bert are not very linearly separable.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Since the person’s name are mixed with words with tag “O”. Even if we removed the words with tag “O”, we can find out in the third picture that the persons names are also mixed with words with other tags.</a:t>
            </a:r>
          </a:p>
        </p:txBody>
      </p:sp>
      <p:sp>
        <p:nvSpPr>
          <p:cNvPr id="4" name="灯片编号占位符 3"/>
          <p:cNvSpPr>
            <a:spLocks noGrp="1"/>
          </p:cNvSpPr>
          <p:nvPr>
            <p:ph type="sldNum" sz="quarter" idx="5"/>
          </p:nvPr>
        </p:nvSpPr>
        <p:spPr/>
        <p:txBody>
          <a:bodyPr/>
          <a:lstStyle/>
          <a:p>
            <a:fld id="{3EC4C67C-E023-284E-8BE1-8E46437721DA}" type="slidenum">
              <a:rPr kumimoji="1" lang="zh-CN" altLang="en-US" smtClean="0"/>
              <a:t>9</a:t>
            </a:fld>
            <a:endParaRPr kumimoji="1" lang="zh-CN" altLang="en-US"/>
          </a:p>
        </p:txBody>
      </p:sp>
    </p:spTree>
    <p:extLst>
      <p:ext uri="{BB962C8B-B14F-4D97-AF65-F5344CB8AC3E}">
        <p14:creationId xmlns:p14="http://schemas.microsoft.com/office/powerpoint/2010/main" val="79567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a:t>So let’s make a quick recap for the preliminary part.</a:t>
            </a:r>
          </a:p>
          <a:p>
            <a:endParaRPr kumimoji="1" lang="en-US" altLang="zh-CN" dirty="0"/>
          </a:p>
          <a:p>
            <a:pPr marL="228600" indent="-228600">
              <a:buAutoNum type="arabicPeriod"/>
            </a:pPr>
            <a:r>
              <a:rPr kumimoji="1" lang="en-US" altLang="zh-CN" dirty="0"/>
              <a:t>Since the Bert ‘s representation combined with simple classifier has already achieved good results, our following tasks then will focus on building a pipeline which proves to be more efficient and more task-related than BERT’s model.</a:t>
            </a:r>
          </a:p>
          <a:p>
            <a:pPr marL="228600" indent="-228600">
              <a:buAutoNum type="arabicPeriod"/>
            </a:pPr>
            <a:r>
              <a:rPr kumimoji="1" lang="en-US" altLang="zh-CN" dirty="0"/>
              <a:t>In terms of challenges, we want to clean the dataset and propose a method to facilitate the training. Besides, considering the example of Brown, we also need to build a model to extract the contextual information. </a:t>
            </a:r>
            <a:br>
              <a:rPr kumimoji="1" lang="en-US" altLang="zh-CN" dirty="0"/>
            </a:br>
            <a:r>
              <a:rPr kumimoji="1" lang="en-US" altLang="zh-CN" dirty="0"/>
              <a:t>Moreover, we also want to infer the unseen word in test dataset, since BERT model use the words embedding so it may perform worse when classifying the word which is not in his dictionary.</a:t>
            </a:r>
          </a:p>
        </p:txBody>
      </p:sp>
      <p:sp>
        <p:nvSpPr>
          <p:cNvPr id="4" name="Slide Number Placeholder 3"/>
          <p:cNvSpPr>
            <a:spLocks noGrp="1"/>
          </p:cNvSpPr>
          <p:nvPr>
            <p:ph type="sldNum" sz="quarter" idx="5"/>
          </p:nvPr>
        </p:nvSpPr>
        <p:spPr/>
        <p:txBody>
          <a:bodyPr/>
          <a:lstStyle/>
          <a:p>
            <a:fld id="{3EC4C67C-E023-284E-8BE1-8E46437721DA}" type="slidenum">
              <a:rPr kumimoji="1" lang="zh-CN" altLang="en-US" smtClean="0"/>
              <a:t>10</a:t>
            </a:fld>
            <a:endParaRPr kumimoji="1" lang="zh-CN" altLang="en-US"/>
          </a:p>
        </p:txBody>
      </p:sp>
    </p:spTree>
    <p:extLst>
      <p:ext uri="{BB962C8B-B14F-4D97-AF65-F5344CB8AC3E}">
        <p14:creationId xmlns:p14="http://schemas.microsoft.com/office/powerpoint/2010/main" val="25905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ltLang="zh-CN"/>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5/24/21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5/24/21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5/24/21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EF0A-773E-2849-A7FB-6459DECBA1B6}"/>
              </a:ext>
            </a:extLst>
          </p:cNvPr>
          <p:cNvSpPr>
            <a:spLocks noGrp="1"/>
          </p:cNvSpPr>
          <p:nvPr>
            <p:ph type="ctrTitle"/>
          </p:nvPr>
        </p:nvSpPr>
        <p:spPr>
          <a:xfrm>
            <a:off x="1600200" y="645493"/>
            <a:ext cx="8991600" cy="1645920"/>
          </a:xfrm>
        </p:spPr>
        <p:txBody>
          <a:bodyPr/>
          <a:lstStyle/>
          <a:p>
            <a:r>
              <a:rPr kumimoji="1" lang="en-US" altLang="zh-CN" dirty="0"/>
              <a:t>Project</a:t>
            </a:r>
            <a:r>
              <a:rPr kumimoji="1" lang="zh-CN" altLang="en-US" dirty="0"/>
              <a:t> </a:t>
            </a:r>
            <a:r>
              <a:rPr kumimoji="1" lang="en-US" altLang="zh-CN" dirty="0"/>
              <a:t>Presentation </a:t>
            </a:r>
            <a:endParaRPr kumimoji="1" lang="zh-CN" altLang="en-US" dirty="0"/>
          </a:p>
        </p:txBody>
      </p:sp>
      <p:sp>
        <p:nvSpPr>
          <p:cNvPr id="3" name="Subtitle 2">
            <a:extLst>
              <a:ext uri="{FF2B5EF4-FFF2-40B4-BE49-F238E27FC236}">
                <a16:creationId xmlns:a16="http://schemas.microsoft.com/office/drawing/2014/main" id="{F0C2A7A0-D8FF-2B4E-8115-272DC30AB665}"/>
              </a:ext>
            </a:extLst>
          </p:cNvPr>
          <p:cNvSpPr>
            <a:spLocks noGrp="1"/>
          </p:cNvSpPr>
          <p:nvPr>
            <p:ph type="subTitle" idx="1"/>
          </p:nvPr>
        </p:nvSpPr>
        <p:spPr/>
        <p:txBody>
          <a:bodyPr/>
          <a:lstStyle/>
          <a:p>
            <a:r>
              <a:rPr kumimoji="1" lang="en-US" altLang="zh-CN" dirty="0" err="1"/>
              <a:t>Jingtian</a:t>
            </a:r>
            <a:r>
              <a:rPr kumimoji="1" lang="en-US" altLang="zh-CN" dirty="0"/>
              <a:t> Ji</a:t>
            </a:r>
            <a:br>
              <a:rPr kumimoji="1" lang="en-US" altLang="zh-CN" dirty="0"/>
            </a:br>
            <a:r>
              <a:rPr kumimoji="1" lang="en-US" altLang="zh-CN" dirty="0" err="1"/>
              <a:t>Yunhao</a:t>
            </a:r>
            <a:r>
              <a:rPr kumimoji="1" lang="en-US" altLang="zh-CN" dirty="0"/>
              <a:t> Yu</a:t>
            </a:r>
            <a:endParaRPr kumimoji="1" lang="zh-CN" altLang="en-US" dirty="0"/>
          </a:p>
        </p:txBody>
      </p:sp>
    </p:spTree>
    <p:extLst>
      <p:ext uri="{BB962C8B-B14F-4D97-AF65-F5344CB8AC3E}">
        <p14:creationId xmlns:p14="http://schemas.microsoft.com/office/powerpoint/2010/main" val="241543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Conclusion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r>
              <a:rPr kumimoji="1" lang="en-US" altLang="zh-CN" sz="2000" b="1" dirty="0"/>
              <a:t>Main Challenge</a:t>
            </a:r>
            <a:r>
              <a:rPr kumimoji="1" lang="en-US" altLang="zh-CN" sz="2000" dirty="0"/>
              <a:t>:</a:t>
            </a:r>
          </a:p>
          <a:p>
            <a:pPr lvl="1"/>
            <a:r>
              <a:rPr lang="en-US" sz="2000" dirty="0"/>
              <a:t>Special symbols may be tagged as ‘I-PER’ </a:t>
            </a:r>
            <a:r>
              <a:rPr lang="en-US" sz="2000" dirty="0">
                <a:sym typeface="Wingdings" pitchFamily="2" charset="2"/>
              </a:rPr>
              <a:t> Data Preprocessing</a:t>
            </a:r>
            <a:endParaRPr lang="en-US" sz="2000" dirty="0"/>
          </a:p>
          <a:p>
            <a:pPr lvl="1"/>
            <a:r>
              <a:rPr lang="en-US" sz="2000" dirty="0"/>
              <a:t>Unevenly distributed samples </a:t>
            </a:r>
            <a:r>
              <a:rPr lang="en-US" sz="2000" dirty="0">
                <a:sym typeface="Wingdings" pitchFamily="2" charset="2"/>
              </a:rPr>
              <a:t> Data Augmentation</a:t>
            </a:r>
          </a:p>
          <a:p>
            <a:pPr lvl="1"/>
            <a:r>
              <a:rPr lang="en-US" sz="2000" dirty="0"/>
              <a:t>Different labels may appear for the same word </a:t>
            </a:r>
            <a:r>
              <a:rPr lang="en-US" sz="2000" dirty="0">
                <a:sym typeface="Wingdings" pitchFamily="2" charset="2"/>
              </a:rPr>
              <a:t> </a:t>
            </a:r>
            <a:r>
              <a:rPr lang="en-US" sz="2000" dirty="0" err="1">
                <a:sym typeface="Wingdings" pitchFamily="2" charset="2"/>
              </a:rPr>
              <a:t>BiLSTM</a:t>
            </a:r>
            <a:endParaRPr lang="en-US" sz="2000" dirty="0"/>
          </a:p>
          <a:p>
            <a:pPr lvl="1"/>
            <a:r>
              <a:rPr kumimoji="1" lang="en-US" altLang="zh-CN" sz="2000" dirty="0"/>
              <a:t>Unobserved words during test </a:t>
            </a:r>
            <a:r>
              <a:rPr kumimoji="1" lang="en-US" altLang="zh-CN" sz="2000" dirty="0">
                <a:sym typeface="Wingdings" pitchFamily="2" charset="2"/>
              </a:rPr>
              <a:t> Char Embedding</a:t>
            </a:r>
            <a:endParaRPr kumimoji="1" lang="en-US" altLang="zh-CN" sz="2000" dirty="0"/>
          </a:p>
        </p:txBody>
      </p:sp>
    </p:spTree>
    <p:extLst>
      <p:ext uri="{BB962C8B-B14F-4D97-AF65-F5344CB8AC3E}">
        <p14:creationId xmlns:p14="http://schemas.microsoft.com/office/powerpoint/2010/main" val="366558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OUR Work: </a:t>
            </a:r>
            <a:br>
              <a:rPr kumimoji="1" lang="en-US" altLang="zh-CN" dirty="0"/>
            </a:br>
            <a:r>
              <a:rPr kumimoji="1" lang="en-US" altLang="zh-CN" dirty="0"/>
              <a:t>Data processing</a:t>
            </a:r>
            <a:endParaRPr kumimoji="1" lang="zh-CN" altLang="en-US" dirty="0"/>
          </a:p>
        </p:txBody>
      </p:sp>
      <p:pic>
        <p:nvPicPr>
          <p:cNvPr id="16" name="图片 15" descr="图形用户界面, 应用程序, Word&#10;&#10;描述已自动生成">
            <a:extLst>
              <a:ext uri="{FF2B5EF4-FFF2-40B4-BE49-F238E27FC236}">
                <a16:creationId xmlns:a16="http://schemas.microsoft.com/office/drawing/2014/main" id="{B592F000-5CEE-8D42-B19A-2ED5410CF7FA}"/>
              </a:ext>
            </a:extLst>
          </p:cNvPr>
          <p:cNvPicPr>
            <a:picLocks noChangeAspect="1"/>
          </p:cNvPicPr>
          <p:nvPr/>
        </p:nvPicPr>
        <p:blipFill>
          <a:blip r:embed="rId3"/>
          <a:stretch>
            <a:fillRect/>
          </a:stretch>
        </p:blipFill>
        <p:spPr>
          <a:xfrm>
            <a:off x="2231136" y="1843565"/>
            <a:ext cx="7729728" cy="4347972"/>
          </a:xfrm>
          <a:prstGeom prst="rect">
            <a:avLst/>
          </a:prstGeom>
        </p:spPr>
      </p:pic>
    </p:spTree>
    <p:extLst>
      <p:ext uri="{BB962C8B-B14F-4D97-AF65-F5344CB8AC3E}">
        <p14:creationId xmlns:p14="http://schemas.microsoft.com/office/powerpoint/2010/main" val="80649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OUR Work: </a:t>
            </a:r>
            <a:br>
              <a:rPr kumimoji="1" lang="en-US" altLang="zh-CN" dirty="0"/>
            </a:br>
            <a:r>
              <a:rPr kumimoji="1" lang="en-US" altLang="zh-CN" dirty="0"/>
              <a:t>Data processing</a:t>
            </a:r>
            <a:endParaRPr kumimoji="1" lang="zh-CN" altLang="en-US" dirty="0"/>
          </a:p>
        </p:txBody>
      </p:sp>
      <p:sp>
        <p:nvSpPr>
          <p:cNvPr id="8" name="Content Placeholder 2">
            <a:extLst>
              <a:ext uri="{FF2B5EF4-FFF2-40B4-BE49-F238E27FC236}">
                <a16:creationId xmlns:a16="http://schemas.microsoft.com/office/drawing/2014/main" id="{2730F474-B19D-F54F-A05A-3D942024FC85}"/>
              </a:ext>
            </a:extLst>
          </p:cNvPr>
          <p:cNvSpPr>
            <a:spLocks noGrp="1"/>
          </p:cNvSpPr>
          <p:nvPr>
            <p:ph idx="1"/>
          </p:nvPr>
        </p:nvSpPr>
        <p:spPr>
          <a:xfrm>
            <a:off x="183345" y="2453219"/>
            <a:ext cx="5434260" cy="3791938"/>
          </a:xfrm>
        </p:spPr>
        <p:txBody>
          <a:bodyPr>
            <a:normAutofit fontScale="92500"/>
          </a:bodyPr>
          <a:lstStyle/>
          <a:p>
            <a:pPr lvl="1"/>
            <a:r>
              <a:rPr lang="en-US" sz="2000" b="1" dirty="0"/>
              <a:t>Problem</a:t>
            </a:r>
            <a:r>
              <a:rPr lang="en-US" sz="2000" dirty="0"/>
              <a:t>: </a:t>
            </a:r>
          </a:p>
          <a:p>
            <a:pPr lvl="2"/>
            <a:r>
              <a:rPr lang="en-US" sz="2000" dirty="0"/>
              <a:t>Uneven label distribution </a:t>
            </a:r>
          </a:p>
          <a:p>
            <a:pPr lvl="1"/>
            <a:r>
              <a:rPr lang="en-US" sz="2000" b="1" dirty="0"/>
              <a:t>Main idea</a:t>
            </a:r>
            <a:r>
              <a:rPr lang="en-US" sz="2000" dirty="0"/>
              <a:t>: </a:t>
            </a:r>
          </a:p>
          <a:p>
            <a:pPr lvl="2"/>
            <a:r>
              <a:rPr lang="en-US" sz="2000" dirty="0"/>
              <a:t>Increase the proportion of sentences involving names</a:t>
            </a:r>
          </a:p>
          <a:p>
            <a:pPr lvl="2"/>
            <a:r>
              <a:rPr lang="en-US" sz="2000" dirty="0"/>
              <a:t>Classification should be invariant to any name.</a:t>
            </a:r>
          </a:p>
          <a:p>
            <a:pPr lvl="2"/>
            <a:r>
              <a:rPr lang="en-US" sz="2000" dirty="0"/>
              <a:t>Replace </a:t>
            </a:r>
            <a:r>
              <a:rPr lang="en-US" altLang="zh-CN" sz="2000" dirty="0"/>
              <a:t>randomly </a:t>
            </a:r>
            <a:r>
              <a:rPr lang="en-US" sz="2000" dirty="0"/>
              <a:t>the people’s name </a:t>
            </a:r>
            <a:r>
              <a:rPr lang="en-US" altLang="zh-CN" sz="2000" dirty="0"/>
              <a:t>in the sentence </a:t>
            </a:r>
            <a:r>
              <a:rPr lang="en-US" sz="2000" dirty="0"/>
              <a:t>with the names of the same length.</a:t>
            </a:r>
          </a:p>
          <a:p>
            <a:pPr lvl="2"/>
            <a:r>
              <a:rPr lang="en-US" sz="2000" dirty="0"/>
              <a:t>Only consider sentences with </a:t>
            </a:r>
            <a:r>
              <a:rPr lang="en-US" sz="2000" b="1" dirty="0"/>
              <a:t>dense</a:t>
            </a:r>
            <a:r>
              <a:rPr lang="en-US" sz="2000" dirty="0"/>
              <a:t> ’I-PER’ tags.</a:t>
            </a:r>
          </a:p>
          <a:p>
            <a:pPr lvl="2"/>
            <a:endParaRPr kumimoji="1" lang="en-US" altLang="zh-CN" dirty="0"/>
          </a:p>
          <a:p>
            <a:endParaRPr kumimoji="1" lang="zh-CN" altLang="en-US" dirty="0"/>
          </a:p>
        </p:txBody>
      </p:sp>
      <p:pic>
        <p:nvPicPr>
          <p:cNvPr id="9" name="Picture 4">
            <a:extLst>
              <a:ext uri="{FF2B5EF4-FFF2-40B4-BE49-F238E27FC236}">
                <a16:creationId xmlns:a16="http://schemas.microsoft.com/office/drawing/2014/main" id="{3684E126-84DB-4A48-A964-645A51553A23}"/>
              </a:ext>
            </a:extLst>
          </p:cNvPr>
          <p:cNvPicPr>
            <a:picLocks noChangeAspect="1"/>
          </p:cNvPicPr>
          <p:nvPr/>
        </p:nvPicPr>
        <p:blipFill>
          <a:blip r:embed="rId3"/>
          <a:stretch>
            <a:fillRect/>
          </a:stretch>
        </p:blipFill>
        <p:spPr>
          <a:xfrm>
            <a:off x="5828371" y="3429000"/>
            <a:ext cx="6096000" cy="1778000"/>
          </a:xfrm>
          <a:prstGeom prst="rect">
            <a:avLst/>
          </a:prstGeom>
        </p:spPr>
      </p:pic>
    </p:spTree>
    <p:extLst>
      <p:ext uri="{BB962C8B-B14F-4D97-AF65-F5344CB8AC3E}">
        <p14:creationId xmlns:p14="http://schemas.microsoft.com/office/powerpoint/2010/main" val="161680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113A8-87B4-8A4B-80AB-52D95EC783AC}"/>
              </a:ext>
            </a:extLst>
          </p:cNvPr>
          <p:cNvSpPr>
            <a:spLocks noGrp="1"/>
          </p:cNvSpPr>
          <p:nvPr>
            <p:ph idx="1"/>
          </p:nvPr>
        </p:nvSpPr>
        <p:spPr>
          <a:xfrm>
            <a:off x="116530" y="1535679"/>
            <a:ext cx="6237808" cy="4709478"/>
          </a:xfrm>
        </p:spPr>
        <p:txBody>
          <a:bodyPr>
            <a:normAutofit/>
          </a:bodyPr>
          <a:lstStyle/>
          <a:p>
            <a:r>
              <a:rPr kumimoji="1" lang="en-US" altLang="zh-CN" b="1" dirty="0"/>
              <a:t>Problem</a:t>
            </a:r>
            <a:r>
              <a:rPr kumimoji="1" lang="en-US" altLang="zh-CN" dirty="0"/>
              <a:t>: Basic tokenization and word embedding can not infer unobserved word in test</a:t>
            </a:r>
          </a:p>
          <a:p>
            <a:r>
              <a:rPr kumimoji="1" lang="en-US" altLang="zh-CN" b="1" dirty="0"/>
              <a:t>Main Idea</a:t>
            </a:r>
            <a:r>
              <a:rPr kumimoji="1" lang="en-US" altLang="zh-CN" dirty="0"/>
              <a:t>: Combine character embedding and word embedding</a:t>
            </a:r>
          </a:p>
          <a:p>
            <a:pPr lvl="1"/>
            <a:r>
              <a:rPr kumimoji="1" lang="en-US" altLang="zh-CN" b="1" dirty="0"/>
              <a:t>Word Embedding</a:t>
            </a:r>
            <a:r>
              <a:rPr kumimoji="1" lang="en-US" altLang="zh-CN" dirty="0"/>
              <a:t>: we apply a 2-layer BiLSTM on the tokenized word to extract contextual information.</a:t>
            </a:r>
          </a:p>
          <a:p>
            <a:pPr lvl="1"/>
            <a:r>
              <a:rPr kumimoji="1" lang="en-US" altLang="zh-CN" b="1" dirty="0"/>
              <a:t>Char Embedding</a:t>
            </a:r>
            <a:r>
              <a:rPr kumimoji="1" lang="en-US" altLang="zh-CN" dirty="0"/>
              <a:t>: </a:t>
            </a:r>
          </a:p>
          <a:p>
            <a:pPr lvl="2"/>
            <a:r>
              <a:rPr lang="en-US" dirty="0"/>
              <a:t>Apply multiple 1D Convolution filters with different sizes and MaxPooling filters on the character.</a:t>
            </a:r>
          </a:p>
          <a:p>
            <a:pPr lvl="2"/>
            <a:r>
              <a:rPr lang="en-US" dirty="0"/>
              <a:t>Add the highway module to add nonlinearity.</a:t>
            </a:r>
          </a:p>
          <a:p>
            <a:pPr lvl="2"/>
            <a:r>
              <a:rPr kumimoji="1" lang="en-US" altLang="zh-CN" dirty="0"/>
              <a:t>Apply a 2-layer BiLSTM on the concatenated characters.</a:t>
            </a:r>
          </a:p>
          <a:p>
            <a:pPr lvl="1"/>
            <a:r>
              <a:rPr kumimoji="1" lang="en-US" b="1" dirty="0"/>
              <a:t>Attention Encoder</a:t>
            </a:r>
            <a:r>
              <a:rPr kumimoji="1" lang="en-US" dirty="0"/>
              <a:t>:</a:t>
            </a:r>
          </a:p>
          <a:p>
            <a:pPr lvl="2"/>
            <a:r>
              <a:rPr lang="en-US" dirty="0"/>
              <a:t>We apply self attention module before the classifier to extract more contextual information.</a:t>
            </a:r>
          </a:p>
        </p:txBody>
      </p:sp>
      <p:grpSp>
        <p:nvGrpSpPr>
          <p:cNvPr id="78" name="Group 77">
            <a:extLst>
              <a:ext uri="{FF2B5EF4-FFF2-40B4-BE49-F238E27FC236}">
                <a16:creationId xmlns:a16="http://schemas.microsoft.com/office/drawing/2014/main" id="{179C103F-1090-754E-8607-0463072E7BEB}"/>
              </a:ext>
            </a:extLst>
          </p:cNvPr>
          <p:cNvGrpSpPr/>
          <p:nvPr/>
        </p:nvGrpSpPr>
        <p:grpSpPr>
          <a:xfrm>
            <a:off x="6556442" y="2407020"/>
            <a:ext cx="5414199" cy="3680841"/>
            <a:chOff x="2177778" y="3082901"/>
            <a:chExt cx="5977634" cy="3680841"/>
          </a:xfrm>
        </p:grpSpPr>
        <p:grpSp>
          <p:nvGrpSpPr>
            <p:cNvPr id="79" name="Group 78">
              <a:extLst>
                <a:ext uri="{FF2B5EF4-FFF2-40B4-BE49-F238E27FC236}">
                  <a16:creationId xmlns:a16="http://schemas.microsoft.com/office/drawing/2014/main" id="{FB5313A3-037A-9545-82AA-31BC6ED7A460}"/>
                </a:ext>
              </a:extLst>
            </p:cNvPr>
            <p:cNvGrpSpPr/>
            <p:nvPr/>
          </p:nvGrpSpPr>
          <p:grpSpPr>
            <a:xfrm>
              <a:off x="2177778" y="5175481"/>
              <a:ext cx="2182861" cy="1516214"/>
              <a:chOff x="2373518" y="4286340"/>
              <a:chExt cx="2182861" cy="1516214"/>
            </a:xfrm>
          </p:grpSpPr>
          <p:grpSp>
            <p:nvGrpSpPr>
              <p:cNvPr id="158" name="Group 157">
                <a:extLst>
                  <a:ext uri="{FF2B5EF4-FFF2-40B4-BE49-F238E27FC236}">
                    <a16:creationId xmlns:a16="http://schemas.microsoft.com/office/drawing/2014/main" id="{50FACD08-525B-454B-80BF-B641AF872C54}"/>
                  </a:ext>
                </a:extLst>
              </p:cNvPr>
              <p:cNvGrpSpPr/>
              <p:nvPr/>
            </p:nvGrpSpPr>
            <p:grpSpPr>
              <a:xfrm>
                <a:off x="3677794" y="4286340"/>
                <a:ext cx="878585" cy="1516214"/>
                <a:chOff x="3677794" y="4286340"/>
                <a:chExt cx="878585" cy="1516214"/>
              </a:xfrm>
            </p:grpSpPr>
            <p:sp>
              <p:nvSpPr>
                <p:cNvPr id="167" name="Rounded Rectangle 166">
                  <a:extLst>
                    <a:ext uri="{FF2B5EF4-FFF2-40B4-BE49-F238E27FC236}">
                      <a16:creationId xmlns:a16="http://schemas.microsoft.com/office/drawing/2014/main" id="{EC323687-E450-9A42-810D-B6222B4CA07B}"/>
                    </a:ext>
                  </a:extLst>
                </p:cNvPr>
                <p:cNvSpPr/>
                <p:nvPr/>
              </p:nvSpPr>
              <p:spPr>
                <a:xfrm>
                  <a:off x="3677794" y="5496128"/>
                  <a:ext cx="878585" cy="306426"/>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apple</a:t>
                  </a:r>
                  <a:endParaRPr kumimoji="1" lang="zh-CN" altLang="en-US" dirty="0">
                    <a:solidFill>
                      <a:schemeClr val="tx1"/>
                    </a:solidFill>
                  </a:endParaRPr>
                </a:p>
              </p:txBody>
            </p:sp>
            <p:cxnSp>
              <p:nvCxnSpPr>
                <p:cNvPr id="168" name="Straight Arrow Connector 167">
                  <a:extLst>
                    <a:ext uri="{FF2B5EF4-FFF2-40B4-BE49-F238E27FC236}">
                      <a16:creationId xmlns:a16="http://schemas.microsoft.com/office/drawing/2014/main" id="{4282D42D-3771-0740-83C6-01FD3A254CE6}"/>
                    </a:ext>
                  </a:extLst>
                </p:cNvPr>
                <p:cNvCxnSpPr>
                  <a:cxnSpLocks/>
                  <a:stCxn id="167" idx="0"/>
                </p:cNvCxnSpPr>
                <p:nvPr/>
              </p:nvCxnSpPr>
              <p:spPr>
                <a:xfrm flipV="1">
                  <a:off x="4117087" y="5128206"/>
                  <a:ext cx="0" cy="36792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Rounded Rectangle 168">
                  <a:extLst>
                    <a:ext uri="{FF2B5EF4-FFF2-40B4-BE49-F238E27FC236}">
                      <a16:creationId xmlns:a16="http://schemas.microsoft.com/office/drawing/2014/main" id="{383E00D8-880D-1540-86C9-74F92D8F52CF}"/>
                    </a:ext>
                  </a:extLst>
                </p:cNvPr>
                <p:cNvSpPr/>
                <p:nvPr/>
              </p:nvSpPr>
              <p:spPr>
                <a:xfrm>
                  <a:off x="3838446" y="4791846"/>
                  <a:ext cx="557282" cy="336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w</a:t>
                  </a:r>
                  <a:endParaRPr kumimoji="1" lang="zh-CN" altLang="en-US" dirty="0"/>
                </a:p>
              </p:txBody>
            </p:sp>
            <p:sp>
              <p:nvSpPr>
                <p:cNvPr id="170" name="Rounded Rectangle 169">
                  <a:extLst>
                    <a:ext uri="{FF2B5EF4-FFF2-40B4-BE49-F238E27FC236}">
                      <a16:creationId xmlns:a16="http://schemas.microsoft.com/office/drawing/2014/main" id="{B50BF762-B52A-7247-AA7D-564E9793C611}"/>
                    </a:ext>
                  </a:extLst>
                </p:cNvPr>
                <p:cNvSpPr/>
                <p:nvPr/>
              </p:nvSpPr>
              <p:spPr>
                <a:xfrm>
                  <a:off x="3895659" y="4286340"/>
                  <a:ext cx="442853" cy="325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a:t>
                  </a:r>
                  <a:endParaRPr kumimoji="1" lang="zh-CN" altLang="en-US" dirty="0"/>
                </a:p>
              </p:txBody>
            </p:sp>
            <p:cxnSp>
              <p:nvCxnSpPr>
                <p:cNvPr id="171" name="Straight Arrow Connector 170">
                  <a:extLst>
                    <a:ext uri="{FF2B5EF4-FFF2-40B4-BE49-F238E27FC236}">
                      <a16:creationId xmlns:a16="http://schemas.microsoft.com/office/drawing/2014/main" id="{FC40C8BB-03C7-DF40-A1FA-0789E0BFB8A9}"/>
                    </a:ext>
                  </a:extLst>
                </p:cNvPr>
                <p:cNvCxnSpPr>
                  <a:stCxn id="169" idx="0"/>
                  <a:endCxn id="170" idx="2"/>
                </p:cNvCxnSpPr>
                <p:nvPr/>
              </p:nvCxnSpPr>
              <p:spPr>
                <a:xfrm flipH="1" flipV="1">
                  <a:off x="4117086" y="4612238"/>
                  <a:ext cx="1"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F857280B-EDBA-1442-911E-E29229E89FF5}"/>
                  </a:ext>
                </a:extLst>
              </p:cNvPr>
              <p:cNvGrpSpPr/>
              <p:nvPr/>
            </p:nvGrpSpPr>
            <p:grpSpPr>
              <a:xfrm>
                <a:off x="2373518" y="4286340"/>
                <a:ext cx="878585" cy="1516214"/>
                <a:chOff x="3677794" y="4286340"/>
                <a:chExt cx="878585" cy="1516214"/>
              </a:xfrm>
            </p:grpSpPr>
            <p:sp>
              <p:nvSpPr>
                <p:cNvPr id="162" name="Rounded Rectangle 161">
                  <a:extLst>
                    <a:ext uri="{FF2B5EF4-FFF2-40B4-BE49-F238E27FC236}">
                      <a16:creationId xmlns:a16="http://schemas.microsoft.com/office/drawing/2014/main" id="{74917B92-0FFD-D142-ADB1-9B45FA8D13C1}"/>
                    </a:ext>
                  </a:extLst>
                </p:cNvPr>
                <p:cNvSpPr/>
                <p:nvPr/>
              </p:nvSpPr>
              <p:spPr>
                <a:xfrm>
                  <a:off x="3677794" y="5496128"/>
                  <a:ext cx="878585" cy="306426"/>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green</a:t>
                  </a:r>
                  <a:endParaRPr kumimoji="1" lang="zh-CN" altLang="en-US" dirty="0">
                    <a:solidFill>
                      <a:schemeClr val="tx1"/>
                    </a:solidFill>
                  </a:endParaRPr>
                </a:p>
              </p:txBody>
            </p:sp>
            <p:cxnSp>
              <p:nvCxnSpPr>
                <p:cNvPr id="163" name="Straight Arrow Connector 162">
                  <a:extLst>
                    <a:ext uri="{FF2B5EF4-FFF2-40B4-BE49-F238E27FC236}">
                      <a16:creationId xmlns:a16="http://schemas.microsoft.com/office/drawing/2014/main" id="{DA92698A-7F4B-5A46-9D72-82BF47276267}"/>
                    </a:ext>
                  </a:extLst>
                </p:cNvPr>
                <p:cNvCxnSpPr>
                  <a:cxnSpLocks/>
                  <a:stCxn id="162" idx="0"/>
                </p:cNvCxnSpPr>
                <p:nvPr/>
              </p:nvCxnSpPr>
              <p:spPr>
                <a:xfrm flipV="1">
                  <a:off x="4117087" y="5128206"/>
                  <a:ext cx="0" cy="36792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63">
                  <a:extLst>
                    <a:ext uri="{FF2B5EF4-FFF2-40B4-BE49-F238E27FC236}">
                      <a16:creationId xmlns:a16="http://schemas.microsoft.com/office/drawing/2014/main" id="{4BE748BD-A17C-D342-AA44-DD3EED260C6E}"/>
                    </a:ext>
                  </a:extLst>
                </p:cNvPr>
                <p:cNvSpPr/>
                <p:nvPr/>
              </p:nvSpPr>
              <p:spPr>
                <a:xfrm>
                  <a:off x="3838446" y="4791846"/>
                  <a:ext cx="557282" cy="336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w</a:t>
                  </a:r>
                  <a:endParaRPr kumimoji="1" lang="zh-CN" altLang="en-US" dirty="0"/>
                </a:p>
              </p:txBody>
            </p:sp>
            <p:sp>
              <p:nvSpPr>
                <p:cNvPr id="165" name="Rounded Rectangle 164">
                  <a:extLst>
                    <a:ext uri="{FF2B5EF4-FFF2-40B4-BE49-F238E27FC236}">
                      <a16:creationId xmlns:a16="http://schemas.microsoft.com/office/drawing/2014/main" id="{6A7C3DB6-04C9-354D-84D0-FBB930E39B2C}"/>
                    </a:ext>
                  </a:extLst>
                </p:cNvPr>
                <p:cNvSpPr/>
                <p:nvPr/>
              </p:nvSpPr>
              <p:spPr>
                <a:xfrm>
                  <a:off x="3895659" y="4286340"/>
                  <a:ext cx="442853" cy="325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a:t>
                  </a:r>
                  <a:endParaRPr kumimoji="1" lang="zh-CN" altLang="en-US" dirty="0"/>
                </a:p>
              </p:txBody>
            </p:sp>
            <p:cxnSp>
              <p:nvCxnSpPr>
                <p:cNvPr id="166" name="Straight Arrow Connector 165">
                  <a:extLst>
                    <a:ext uri="{FF2B5EF4-FFF2-40B4-BE49-F238E27FC236}">
                      <a16:creationId xmlns:a16="http://schemas.microsoft.com/office/drawing/2014/main" id="{AC1E6E95-9AB2-0945-A6E5-F59DDA7AFE8C}"/>
                    </a:ext>
                  </a:extLst>
                </p:cNvPr>
                <p:cNvCxnSpPr>
                  <a:stCxn id="164" idx="0"/>
                  <a:endCxn id="165" idx="2"/>
                </p:cNvCxnSpPr>
                <p:nvPr/>
              </p:nvCxnSpPr>
              <p:spPr>
                <a:xfrm flipH="1" flipV="1">
                  <a:off x="4117086" y="4612238"/>
                  <a:ext cx="1"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0" name="Straight Arrow Connector 159">
                <a:extLst>
                  <a:ext uri="{FF2B5EF4-FFF2-40B4-BE49-F238E27FC236}">
                    <a16:creationId xmlns:a16="http://schemas.microsoft.com/office/drawing/2014/main" id="{ADAF2604-D301-F74D-A6BF-5F959793A0AF}"/>
                  </a:ext>
                </a:extLst>
              </p:cNvPr>
              <p:cNvCxnSpPr>
                <a:stCxn id="164" idx="3"/>
                <a:endCxn id="169" idx="1"/>
              </p:cNvCxnSpPr>
              <p:nvPr/>
            </p:nvCxnSpPr>
            <p:spPr>
              <a:xfrm>
                <a:off x="3091452" y="4960026"/>
                <a:ext cx="746994"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66">
                <a:extLst>
                  <a:ext uri="{FF2B5EF4-FFF2-40B4-BE49-F238E27FC236}">
                    <a16:creationId xmlns:a16="http://schemas.microsoft.com/office/drawing/2014/main" id="{6774FB99-ACBC-BA47-AB48-09B69EA2C8E5}"/>
                  </a:ext>
                </a:extLst>
              </p:cNvPr>
              <p:cNvSpPr txBox="1"/>
              <p:nvPr/>
            </p:nvSpPr>
            <p:spPr>
              <a:xfrm>
                <a:off x="3183386" y="4697277"/>
                <a:ext cx="558166"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1200" dirty="0">
                    <a:solidFill>
                      <a:schemeClr val="tx1">
                        <a:lumMod val="50000"/>
                        <a:lumOff val="50000"/>
                      </a:schemeClr>
                    </a:solidFill>
                  </a:rPr>
                  <a:t>bilstm</a:t>
                </a:r>
                <a:endParaRPr kumimoji="1" lang="zh-CN" altLang="en-US" sz="1200" dirty="0">
                  <a:solidFill>
                    <a:schemeClr val="tx1">
                      <a:lumMod val="50000"/>
                      <a:lumOff val="50000"/>
                    </a:schemeClr>
                  </a:solidFill>
                </a:endParaRPr>
              </a:p>
            </p:txBody>
          </p:sp>
        </p:grpSp>
        <p:grpSp>
          <p:nvGrpSpPr>
            <p:cNvPr id="80" name="Group 79">
              <a:extLst>
                <a:ext uri="{FF2B5EF4-FFF2-40B4-BE49-F238E27FC236}">
                  <a16:creationId xmlns:a16="http://schemas.microsoft.com/office/drawing/2014/main" id="{E769665C-7923-6044-9C9B-A5A8884DEA32}"/>
                </a:ext>
              </a:extLst>
            </p:cNvPr>
            <p:cNvGrpSpPr/>
            <p:nvPr/>
          </p:nvGrpSpPr>
          <p:grpSpPr>
            <a:xfrm>
              <a:off x="5598997" y="4598228"/>
              <a:ext cx="2556415" cy="2165514"/>
              <a:chOff x="5761522" y="3958515"/>
              <a:chExt cx="2556415" cy="2165514"/>
            </a:xfrm>
          </p:grpSpPr>
          <p:grpSp>
            <p:nvGrpSpPr>
              <p:cNvPr id="101" name="Group 100">
                <a:extLst>
                  <a:ext uri="{FF2B5EF4-FFF2-40B4-BE49-F238E27FC236}">
                    <a16:creationId xmlns:a16="http://schemas.microsoft.com/office/drawing/2014/main" id="{AD0BC893-E21E-5642-BA01-13621140BF59}"/>
                  </a:ext>
                </a:extLst>
              </p:cNvPr>
              <p:cNvGrpSpPr/>
              <p:nvPr/>
            </p:nvGrpSpPr>
            <p:grpSpPr>
              <a:xfrm>
                <a:off x="5761522" y="4389117"/>
                <a:ext cx="1165042" cy="1734912"/>
                <a:chOff x="5761528" y="4560742"/>
                <a:chExt cx="1242672" cy="1563291"/>
              </a:xfrm>
            </p:grpSpPr>
            <p:sp>
              <p:nvSpPr>
                <p:cNvPr id="138" name="Rounded Rectangle 137">
                  <a:extLst>
                    <a:ext uri="{FF2B5EF4-FFF2-40B4-BE49-F238E27FC236}">
                      <a16:creationId xmlns:a16="http://schemas.microsoft.com/office/drawing/2014/main" id="{1D836042-FBC3-764E-9198-BAE82EB91460}"/>
                    </a:ext>
                  </a:extLst>
                </p:cNvPr>
                <p:cNvSpPr/>
                <p:nvPr/>
              </p:nvSpPr>
              <p:spPr>
                <a:xfrm>
                  <a:off x="5761529" y="5627451"/>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39" name="Rounded Rectangle 138">
                  <a:extLst>
                    <a:ext uri="{FF2B5EF4-FFF2-40B4-BE49-F238E27FC236}">
                      <a16:creationId xmlns:a16="http://schemas.microsoft.com/office/drawing/2014/main" id="{1A90B22A-C4BB-6147-B7CB-EBA5E4C72FC4}"/>
                    </a:ext>
                  </a:extLst>
                </p:cNvPr>
                <p:cNvSpPr/>
                <p:nvPr/>
              </p:nvSpPr>
              <p:spPr>
                <a:xfrm>
                  <a:off x="6002941" y="5627451"/>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40" name="Rounded Rectangle 139">
                  <a:extLst>
                    <a:ext uri="{FF2B5EF4-FFF2-40B4-BE49-F238E27FC236}">
                      <a16:creationId xmlns:a16="http://schemas.microsoft.com/office/drawing/2014/main" id="{C6EED9F2-B141-5D40-9823-EB26596EF033}"/>
                    </a:ext>
                  </a:extLst>
                </p:cNvPr>
                <p:cNvSpPr/>
                <p:nvPr/>
              </p:nvSpPr>
              <p:spPr>
                <a:xfrm>
                  <a:off x="6267754" y="5627450"/>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41" name="Rounded Rectangle 140">
                  <a:extLst>
                    <a:ext uri="{FF2B5EF4-FFF2-40B4-BE49-F238E27FC236}">
                      <a16:creationId xmlns:a16="http://schemas.microsoft.com/office/drawing/2014/main" id="{F34CF990-DBE2-7748-943B-C2136DECBA4A}"/>
                    </a:ext>
                  </a:extLst>
                </p:cNvPr>
                <p:cNvSpPr/>
                <p:nvPr/>
              </p:nvSpPr>
              <p:spPr>
                <a:xfrm>
                  <a:off x="6532567" y="5627449"/>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42" name="Rounded Rectangle 141">
                  <a:extLst>
                    <a:ext uri="{FF2B5EF4-FFF2-40B4-BE49-F238E27FC236}">
                      <a16:creationId xmlns:a16="http://schemas.microsoft.com/office/drawing/2014/main" id="{0A3FF6B1-5632-9F45-A723-3A089E71E5E4}"/>
                    </a:ext>
                  </a:extLst>
                </p:cNvPr>
                <p:cNvSpPr/>
                <p:nvPr/>
              </p:nvSpPr>
              <p:spPr>
                <a:xfrm>
                  <a:off x="6797380" y="5627448"/>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43" name="Rounded Rectangle 142">
                  <a:extLst>
                    <a:ext uri="{FF2B5EF4-FFF2-40B4-BE49-F238E27FC236}">
                      <a16:creationId xmlns:a16="http://schemas.microsoft.com/office/drawing/2014/main" id="{3A672409-FB1A-E441-9848-CF67411A233E}"/>
                    </a:ext>
                  </a:extLst>
                </p:cNvPr>
                <p:cNvSpPr/>
                <p:nvPr/>
              </p:nvSpPr>
              <p:spPr>
                <a:xfrm>
                  <a:off x="5761529" y="5316520"/>
                  <a:ext cx="1238152" cy="179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1d CNN</a:t>
                  </a:r>
                  <a:endParaRPr kumimoji="1" lang="zh-CN" altLang="en-US" dirty="0"/>
                </a:p>
              </p:txBody>
            </p:sp>
            <p:cxnSp>
              <p:nvCxnSpPr>
                <p:cNvPr id="144" name="Straight Arrow Connector 143">
                  <a:extLst>
                    <a:ext uri="{FF2B5EF4-FFF2-40B4-BE49-F238E27FC236}">
                      <a16:creationId xmlns:a16="http://schemas.microsoft.com/office/drawing/2014/main" id="{6579494F-D624-5643-9E21-0A8B77876EA7}"/>
                    </a:ext>
                  </a:extLst>
                </p:cNvPr>
                <p:cNvCxnSpPr>
                  <a:stCxn id="138" idx="0"/>
                </p:cNvCxnSpPr>
                <p:nvPr/>
              </p:nvCxnSpPr>
              <p:spPr>
                <a:xfrm flipH="1" flipV="1">
                  <a:off x="5862679" y="5496128"/>
                  <a:ext cx="1" cy="1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A2F69D6-EC88-F445-BBED-0F9BCC20122F}"/>
                    </a:ext>
                  </a:extLst>
                </p:cNvPr>
                <p:cNvCxnSpPr>
                  <a:cxnSpLocks/>
                  <a:stCxn id="139" idx="0"/>
                </p:cNvCxnSpPr>
                <p:nvPr/>
              </p:nvCxnSpPr>
              <p:spPr>
                <a:xfrm flipH="1" flipV="1">
                  <a:off x="6104091" y="5488230"/>
                  <a:ext cx="1" cy="1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3FF40C1-926E-D749-8AE9-1198A52B825B}"/>
                    </a:ext>
                  </a:extLst>
                </p:cNvPr>
                <p:cNvCxnSpPr/>
                <p:nvPr/>
              </p:nvCxnSpPr>
              <p:spPr>
                <a:xfrm flipH="1" flipV="1">
                  <a:off x="6368904" y="5496125"/>
                  <a:ext cx="1" cy="1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78D8DF9-237E-D349-9309-FB999FF0F283}"/>
                    </a:ext>
                  </a:extLst>
                </p:cNvPr>
                <p:cNvCxnSpPr>
                  <a:cxnSpLocks/>
                </p:cNvCxnSpPr>
                <p:nvPr/>
              </p:nvCxnSpPr>
              <p:spPr>
                <a:xfrm flipV="1">
                  <a:off x="6640991" y="5496125"/>
                  <a:ext cx="0" cy="16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21E981BF-DB4E-E54C-BA3B-828F91B0ED32}"/>
                    </a:ext>
                  </a:extLst>
                </p:cNvPr>
                <p:cNvCxnSpPr>
                  <a:cxnSpLocks/>
                </p:cNvCxnSpPr>
                <p:nvPr/>
              </p:nvCxnSpPr>
              <p:spPr>
                <a:xfrm flipV="1">
                  <a:off x="6898530" y="5488230"/>
                  <a:ext cx="0" cy="16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64167AF4-EF81-094B-AD9C-E63CAC593C5D}"/>
                    </a:ext>
                  </a:extLst>
                </p:cNvPr>
                <p:cNvCxnSpPr>
                  <a:stCxn id="143" idx="0"/>
                </p:cNvCxnSpPr>
                <p:nvPr/>
              </p:nvCxnSpPr>
              <p:spPr>
                <a:xfrm flipV="1">
                  <a:off x="6380605" y="5136912"/>
                  <a:ext cx="0"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Rounded Rectangle 149">
                  <a:extLst>
                    <a:ext uri="{FF2B5EF4-FFF2-40B4-BE49-F238E27FC236}">
                      <a16:creationId xmlns:a16="http://schemas.microsoft.com/office/drawing/2014/main" id="{61AD15EB-74E9-A140-895F-8FE258F9BB9E}"/>
                    </a:ext>
                  </a:extLst>
                </p:cNvPr>
                <p:cNvSpPr/>
                <p:nvPr/>
              </p:nvSpPr>
              <p:spPr>
                <a:xfrm>
                  <a:off x="5766048" y="4967064"/>
                  <a:ext cx="1238152" cy="179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Highway</a:t>
                  </a:r>
                  <a:endParaRPr kumimoji="1" lang="zh-CN" altLang="en-US" dirty="0"/>
                </a:p>
              </p:txBody>
            </p:sp>
            <p:cxnSp>
              <p:nvCxnSpPr>
                <p:cNvPr id="151" name="Straight Arrow Connector 150">
                  <a:extLst>
                    <a:ext uri="{FF2B5EF4-FFF2-40B4-BE49-F238E27FC236}">
                      <a16:creationId xmlns:a16="http://schemas.microsoft.com/office/drawing/2014/main" id="{07FDE08A-D7D9-1B4C-AF67-BE04F1CC60A7}"/>
                    </a:ext>
                  </a:extLst>
                </p:cNvPr>
                <p:cNvCxnSpPr/>
                <p:nvPr/>
              </p:nvCxnSpPr>
              <p:spPr>
                <a:xfrm flipV="1">
                  <a:off x="6380200" y="4787456"/>
                  <a:ext cx="0"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B4541A65-6834-2F4B-A117-A320703252CB}"/>
                    </a:ext>
                  </a:extLst>
                </p:cNvPr>
                <p:cNvSpPr/>
                <p:nvPr/>
              </p:nvSpPr>
              <p:spPr>
                <a:xfrm>
                  <a:off x="6138500" y="4560742"/>
                  <a:ext cx="483400" cy="216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w</a:t>
                  </a:r>
                  <a:endParaRPr kumimoji="1" lang="zh-CN" altLang="en-US" dirty="0"/>
                </a:p>
              </p:txBody>
            </p:sp>
            <p:sp>
              <p:nvSpPr>
                <p:cNvPr id="153" name="Rounded Rectangle 152">
                  <a:extLst>
                    <a:ext uri="{FF2B5EF4-FFF2-40B4-BE49-F238E27FC236}">
                      <a16:creationId xmlns:a16="http://schemas.microsoft.com/office/drawing/2014/main" id="{F05A38D2-6E36-3142-94BD-60B6B934A809}"/>
                    </a:ext>
                  </a:extLst>
                </p:cNvPr>
                <p:cNvSpPr/>
                <p:nvPr/>
              </p:nvSpPr>
              <p:spPr>
                <a:xfrm>
                  <a:off x="5761528" y="591712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g</a:t>
                  </a:r>
                  <a:endParaRPr kumimoji="1" lang="zh-CN" altLang="en-US" dirty="0">
                    <a:solidFill>
                      <a:schemeClr val="tx1"/>
                    </a:solidFill>
                  </a:endParaRPr>
                </a:p>
              </p:txBody>
            </p:sp>
            <p:sp>
              <p:nvSpPr>
                <p:cNvPr id="154" name="Rounded Rectangle 153">
                  <a:extLst>
                    <a:ext uri="{FF2B5EF4-FFF2-40B4-BE49-F238E27FC236}">
                      <a16:creationId xmlns:a16="http://schemas.microsoft.com/office/drawing/2014/main" id="{E0021A43-AE2A-5C47-AF69-71B054F47771}"/>
                    </a:ext>
                  </a:extLst>
                </p:cNvPr>
                <p:cNvSpPr/>
                <p:nvPr/>
              </p:nvSpPr>
              <p:spPr>
                <a:xfrm>
                  <a:off x="6797380"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n</a:t>
                  </a:r>
                  <a:endParaRPr kumimoji="1" lang="zh-CN" altLang="en-US" dirty="0">
                    <a:solidFill>
                      <a:schemeClr val="tx1"/>
                    </a:solidFill>
                  </a:endParaRPr>
                </a:p>
              </p:txBody>
            </p:sp>
            <p:sp>
              <p:nvSpPr>
                <p:cNvPr id="155" name="Rounded Rectangle 154">
                  <a:extLst>
                    <a:ext uri="{FF2B5EF4-FFF2-40B4-BE49-F238E27FC236}">
                      <a16:creationId xmlns:a16="http://schemas.microsoft.com/office/drawing/2014/main" id="{091983F0-FB5A-6141-B62D-D18090685C6D}"/>
                    </a:ext>
                  </a:extLst>
                </p:cNvPr>
                <p:cNvSpPr/>
                <p:nvPr/>
              </p:nvSpPr>
              <p:spPr>
                <a:xfrm>
                  <a:off x="6532567"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e</a:t>
                  </a:r>
                  <a:endParaRPr kumimoji="1" lang="zh-CN" altLang="en-US" dirty="0">
                    <a:solidFill>
                      <a:schemeClr val="tx1"/>
                    </a:solidFill>
                  </a:endParaRPr>
                </a:p>
              </p:txBody>
            </p:sp>
            <p:sp>
              <p:nvSpPr>
                <p:cNvPr id="156" name="Rounded Rectangle 155">
                  <a:extLst>
                    <a:ext uri="{FF2B5EF4-FFF2-40B4-BE49-F238E27FC236}">
                      <a16:creationId xmlns:a16="http://schemas.microsoft.com/office/drawing/2014/main" id="{ADDCD839-E6BE-4B49-A22F-5295A30FD819}"/>
                    </a:ext>
                  </a:extLst>
                </p:cNvPr>
                <p:cNvSpPr/>
                <p:nvPr/>
              </p:nvSpPr>
              <p:spPr>
                <a:xfrm>
                  <a:off x="6279049"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e</a:t>
                  </a:r>
                  <a:endParaRPr kumimoji="1" lang="zh-CN" altLang="en-US" dirty="0">
                    <a:solidFill>
                      <a:schemeClr val="tx1"/>
                    </a:solidFill>
                  </a:endParaRPr>
                </a:p>
              </p:txBody>
            </p:sp>
            <p:sp>
              <p:nvSpPr>
                <p:cNvPr id="157" name="Rounded Rectangle 156">
                  <a:extLst>
                    <a:ext uri="{FF2B5EF4-FFF2-40B4-BE49-F238E27FC236}">
                      <a16:creationId xmlns:a16="http://schemas.microsoft.com/office/drawing/2014/main" id="{EF3CA728-E4A0-C44D-B346-15B188D61856}"/>
                    </a:ext>
                  </a:extLst>
                </p:cNvPr>
                <p:cNvSpPr/>
                <p:nvPr/>
              </p:nvSpPr>
              <p:spPr>
                <a:xfrm>
                  <a:off x="6008338" y="591712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r</a:t>
                  </a:r>
                  <a:endParaRPr kumimoji="1" lang="zh-CN" altLang="en-US" dirty="0">
                    <a:solidFill>
                      <a:schemeClr val="tx1"/>
                    </a:solidFill>
                  </a:endParaRPr>
                </a:p>
              </p:txBody>
            </p:sp>
          </p:grpSp>
          <p:grpSp>
            <p:nvGrpSpPr>
              <p:cNvPr id="102" name="Group 101">
                <a:extLst>
                  <a:ext uri="{FF2B5EF4-FFF2-40B4-BE49-F238E27FC236}">
                    <a16:creationId xmlns:a16="http://schemas.microsoft.com/office/drawing/2014/main" id="{30605C89-6AF8-5045-9B80-B3AE6217EC0C}"/>
                  </a:ext>
                </a:extLst>
              </p:cNvPr>
              <p:cNvGrpSpPr/>
              <p:nvPr/>
            </p:nvGrpSpPr>
            <p:grpSpPr>
              <a:xfrm>
                <a:off x="7152895" y="4384845"/>
                <a:ext cx="1165042" cy="1734912"/>
                <a:chOff x="5761528" y="4560742"/>
                <a:chExt cx="1242672" cy="1563291"/>
              </a:xfrm>
            </p:grpSpPr>
            <p:sp>
              <p:nvSpPr>
                <p:cNvPr id="110" name="Rounded Rectangle 109">
                  <a:extLst>
                    <a:ext uri="{FF2B5EF4-FFF2-40B4-BE49-F238E27FC236}">
                      <a16:creationId xmlns:a16="http://schemas.microsoft.com/office/drawing/2014/main" id="{6C582E27-D094-264B-9A7E-7C4196556989}"/>
                    </a:ext>
                  </a:extLst>
                </p:cNvPr>
                <p:cNvSpPr/>
                <p:nvPr/>
              </p:nvSpPr>
              <p:spPr>
                <a:xfrm>
                  <a:off x="5761529" y="5627451"/>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11" name="Rounded Rectangle 110">
                  <a:extLst>
                    <a:ext uri="{FF2B5EF4-FFF2-40B4-BE49-F238E27FC236}">
                      <a16:creationId xmlns:a16="http://schemas.microsoft.com/office/drawing/2014/main" id="{F5554154-32B3-8347-8786-7AED09F0776C}"/>
                    </a:ext>
                  </a:extLst>
                </p:cNvPr>
                <p:cNvSpPr/>
                <p:nvPr/>
              </p:nvSpPr>
              <p:spPr>
                <a:xfrm>
                  <a:off x="6002941" y="5627451"/>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12" name="Rounded Rectangle 111">
                  <a:extLst>
                    <a:ext uri="{FF2B5EF4-FFF2-40B4-BE49-F238E27FC236}">
                      <a16:creationId xmlns:a16="http://schemas.microsoft.com/office/drawing/2014/main" id="{4EC818BC-6C00-CA4F-B321-1AEFBB88E019}"/>
                    </a:ext>
                  </a:extLst>
                </p:cNvPr>
                <p:cNvSpPr/>
                <p:nvPr/>
              </p:nvSpPr>
              <p:spPr>
                <a:xfrm>
                  <a:off x="6267754" y="5627450"/>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13" name="Rounded Rectangle 112">
                  <a:extLst>
                    <a:ext uri="{FF2B5EF4-FFF2-40B4-BE49-F238E27FC236}">
                      <a16:creationId xmlns:a16="http://schemas.microsoft.com/office/drawing/2014/main" id="{B6CE011F-3C45-D144-9490-50E649FEC7C5}"/>
                    </a:ext>
                  </a:extLst>
                </p:cNvPr>
                <p:cNvSpPr/>
                <p:nvPr/>
              </p:nvSpPr>
              <p:spPr>
                <a:xfrm>
                  <a:off x="6532567" y="5627449"/>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15" name="Rounded Rectangle 114">
                  <a:extLst>
                    <a:ext uri="{FF2B5EF4-FFF2-40B4-BE49-F238E27FC236}">
                      <a16:creationId xmlns:a16="http://schemas.microsoft.com/office/drawing/2014/main" id="{033D2F24-8E1D-924B-A7AF-CE78C1C517EE}"/>
                    </a:ext>
                  </a:extLst>
                </p:cNvPr>
                <p:cNvSpPr/>
                <p:nvPr/>
              </p:nvSpPr>
              <p:spPr>
                <a:xfrm>
                  <a:off x="6797380" y="5627448"/>
                  <a:ext cx="202301" cy="206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c</a:t>
                  </a:r>
                  <a:endParaRPr kumimoji="1" lang="zh-CN" altLang="en-US" dirty="0"/>
                </a:p>
              </p:txBody>
            </p:sp>
            <p:sp>
              <p:nvSpPr>
                <p:cNvPr id="117" name="Rounded Rectangle 116">
                  <a:extLst>
                    <a:ext uri="{FF2B5EF4-FFF2-40B4-BE49-F238E27FC236}">
                      <a16:creationId xmlns:a16="http://schemas.microsoft.com/office/drawing/2014/main" id="{25EACBBB-9F12-3647-A611-CA83A9816327}"/>
                    </a:ext>
                  </a:extLst>
                </p:cNvPr>
                <p:cNvSpPr/>
                <p:nvPr/>
              </p:nvSpPr>
              <p:spPr>
                <a:xfrm>
                  <a:off x="5761529" y="5316520"/>
                  <a:ext cx="1238152" cy="179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1d CNN</a:t>
                  </a:r>
                  <a:endParaRPr kumimoji="1" lang="zh-CN" altLang="en-US" dirty="0"/>
                </a:p>
              </p:txBody>
            </p:sp>
            <p:cxnSp>
              <p:nvCxnSpPr>
                <p:cNvPr id="121" name="Straight Arrow Connector 120">
                  <a:extLst>
                    <a:ext uri="{FF2B5EF4-FFF2-40B4-BE49-F238E27FC236}">
                      <a16:creationId xmlns:a16="http://schemas.microsoft.com/office/drawing/2014/main" id="{BE934CB7-702F-E544-AE9F-D7453E019F2C}"/>
                    </a:ext>
                  </a:extLst>
                </p:cNvPr>
                <p:cNvCxnSpPr>
                  <a:stCxn id="110" idx="0"/>
                </p:cNvCxnSpPr>
                <p:nvPr/>
              </p:nvCxnSpPr>
              <p:spPr>
                <a:xfrm flipH="1" flipV="1">
                  <a:off x="5862679" y="5496128"/>
                  <a:ext cx="1" cy="1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845236D-3628-0E4B-B9E0-C7799E16E4F0}"/>
                    </a:ext>
                  </a:extLst>
                </p:cNvPr>
                <p:cNvCxnSpPr>
                  <a:cxnSpLocks/>
                  <a:stCxn id="111" idx="0"/>
                </p:cNvCxnSpPr>
                <p:nvPr/>
              </p:nvCxnSpPr>
              <p:spPr>
                <a:xfrm flipH="1" flipV="1">
                  <a:off x="6104091" y="5488230"/>
                  <a:ext cx="1" cy="1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85EA9E6-80FD-1D4E-A706-1DA4BF647A1E}"/>
                    </a:ext>
                  </a:extLst>
                </p:cNvPr>
                <p:cNvCxnSpPr/>
                <p:nvPr/>
              </p:nvCxnSpPr>
              <p:spPr>
                <a:xfrm flipH="1" flipV="1">
                  <a:off x="6368904" y="5496125"/>
                  <a:ext cx="1" cy="1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5171B0B-936D-B544-ACC9-747095BE6F2C}"/>
                    </a:ext>
                  </a:extLst>
                </p:cNvPr>
                <p:cNvCxnSpPr>
                  <a:cxnSpLocks/>
                </p:cNvCxnSpPr>
                <p:nvPr/>
              </p:nvCxnSpPr>
              <p:spPr>
                <a:xfrm flipV="1">
                  <a:off x="6640991" y="5496125"/>
                  <a:ext cx="0" cy="16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46DB2A41-9A5F-5F4C-BBF3-388C991495C4}"/>
                    </a:ext>
                  </a:extLst>
                </p:cNvPr>
                <p:cNvCxnSpPr>
                  <a:cxnSpLocks/>
                </p:cNvCxnSpPr>
                <p:nvPr/>
              </p:nvCxnSpPr>
              <p:spPr>
                <a:xfrm flipV="1">
                  <a:off x="6898530" y="5488230"/>
                  <a:ext cx="0" cy="16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F0F0E36-EF47-184C-9896-FF9EFBC88A39}"/>
                    </a:ext>
                  </a:extLst>
                </p:cNvPr>
                <p:cNvCxnSpPr>
                  <a:stCxn id="117" idx="0"/>
                </p:cNvCxnSpPr>
                <p:nvPr/>
              </p:nvCxnSpPr>
              <p:spPr>
                <a:xfrm flipV="1">
                  <a:off x="6380605" y="5136912"/>
                  <a:ext cx="0"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ounded Rectangle 129">
                  <a:extLst>
                    <a:ext uri="{FF2B5EF4-FFF2-40B4-BE49-F238E27FC236}">
                      <a16:creationId xmlns:a16="http://schemas.microsoft.com/office/drawing/2014/main" id="{33D79231-B6F1-664C-9B50-9E0F88024C34}"/>
                    </a:ext>
                  </a:extLst>
                </p:cNvPr>
                <p:cNvSpPr/>
                <p:nvPr/>
              </p:nvSpPr>
              <p:spPr>
                <a:xfrm>
                  <a:off x="5766048" y="4967064"/>
                  <a:ext cx="1238152" cy="179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Highway</a:t>
                  </a:r>
                  <a:endParaRPr kumimoji="1" lang="zh-CN" altLang="en-US" dirty="0"/>
                </a:p>
              </p:txBody>
            </p:sp>
            <p:cxnSp>
              <p:nvCxnSpPr>
                <p:cNvPr id="131" name="Straight Arrow Connector 130">
                  <a:extLst>
                    <a:ext uri="{FF2B5EF4-FFF2-40B4-BE49-F238E27FC236}">
                      <a16:creationId xmlns:a16="http://schemas.microsoft.com/office/drawing/2014/main" id="{E3EB70CD-9352-924C-81E0-6363AA2EE74A}"/>
                    </a:ext>
                  </a:extLst>
                </p:cNvPr>
                <p:cNvCxnSpPr/>
                <p:nvPr/>
              </p:nvCxnSpPr>
              <p:spPr>
                <a:xfrm flipV="1">
                  <a:off x="6380200" y="4787456"/>
                  <a:ext cx="0" cy="17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048787A4-59E7-6E4C-BCAD-15208B9BC2C5}"/>
                    </a:ext>
                  </a:extLst>
                </p:cNvPr>
                <p:cNvSpPr/>
                <p:nvPr/>
              </p:nvSpPr>
              <p:spPr>
                <a:xfrm>
                  <a:off x="6138500" y="4560742"/>
                  <a:ext cx="483400" cy="216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w</a:t>
                  </a:r>
                  <a:endParaRPr kumimoji="1" lang="zh-CN" altLang="en-US" dirty="0"/>
                </a:p>
              </p:txBody>
            </p:sp>
            <p:sp>
              <p:nvSpPr>
                <p:cNvPr id="133" name="Rounded Rectangle 132">
                  <a:extLst>
                    <a:ext uri="{FF2B5EF4-FFF2-40B4-BE49-F238E27FC236}">
                      <a16:creationId xmlns:a16="http://schemas.microsoft.com/office/drawing/2014/main" id="{7527B2FC-277A-5C4C-B140-5DB06B4E89AA}"/>
                    </a:ext>
                  </a:extLst>
                </p:cNvPr>
                <p:cNvSpPr/>
                <p:nvPr/>
              </p:nvSpPr>
              <p:spPr>
                <a:xfrm>
                  <a:off x="5761528" y="591712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a</a:t>
                  </a:r>
                  <a:endParaRPr kumimoji="1" lang="zh-CN" altLang="en-US" dirty="0">
                    <a:solidFill>
                      <a:schemeClr val="tx1"/>
                    </a:solidFill>
                  </a:endParaRPr>
                </a:p>
              </p:txBody>
            </p:sp>
            <p:sp>
              <p:nvSpPr>
                <p:cNvPr id="134" name="Rounded Rectangle 133">
                  <a:extLst>
                    <a:ext uri="{FF2B5EF4-FFF2-40B4-BE49-F238E27FC236}">
                      <a16:creationId xmlns:a16="http://schemas.microsoft.com/office/drawing/2014/main" id="{75427D2F-88AD-084B-BC19-8A14DC6EB3F3}"/>
                    </a:ext>
                  </a:extLst>
                </p:cNvPr>
                <p:cNvSpPr/>
                <p:nvPr/>
              </p:nvSpPr>
              <p:spPr>
                <a:xfrm>
                  <a:off x="6797380"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e</a:t>
                  </a:r>
                  <a:endParaRPr kumimoji="1" lang="zh-CN" altLang="en-US" dirty="0">
                    <a:solidFill>
                      <a:schemeClr val="tx1"/>
                    </a:solidFill>
                  </a:endParaRPr>
                </a:p>
              </p:txBody>
            </p:sp>
            <p:sp>
              <p:nvSpPr>
                <p:cNvPr id="135" name="Rounded Rectangle 134">
                  <a:extLst>
                    <a:ext uri="{FF2B5EF4-FFF2-40B4-BE49-F238E27FC236}">
                      <a16:creationId xmlns:a16="http://schemas.microsoft.com/office/drawing/2014/main" id="{7628014A-02B3-5947-B286-A23984FDC98B}"/>
                    </a:ext>
                  </a:extLst>
                </p:cNvPr>
                <p:cNvSpPr/>
                <p:nvPr/>
              </p:nvSpPr>
              <p:spPr>
                <a:xfrm>
                  <a:off x="6532567"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l</a:t>
                  </a:r>
                  <a:endParaRPr kumimoji="1" lang="zh-CN" altLang="en-US" dirty="0">
                    <a:solidFill>
                      <a:schemeClr val="tx1"/>
                    </a:solidFill>
                  </a:endParaRPr>
                </a:p>
              </p:txBody>
            </p:sp>
            <p:sp>
              <p:nvSpPr>
                <p:cNvPr id="136" name="Rounded Rectangle 135">
                  <a:extLst>
                    <a:ext uri="{FF2B5EF4-FFF2-40B4-BE49-F238E27FC236}">
                      <a16:creationId xmlns:a16="http://schemas.microsoft.com/office/drawing/2014/main" id="{B2188715-782A-FE4D-9424-D8C1CBDACA19}"/>
                    </a:ext>
                  </a:extLst>
                </p:cNvPr>
                <p:cNvSpPr/>
                <p:nvPr/>
              </p:nvSpPr>
              <p:spPr>
                <a:xfrm>
                  <a:off x="6279049" y="591327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p</a:t>
                  </a:r>
                  <a:endParaRPr kumimoji="1" lang="zh-CN" altLang="en-US" dirty="0">
                    <a:solidFill>
                      <a:schemeClr val="tx1"/>
                    </a:solidFill>
                  </a:endParaRPr>
                </a:p>
              </p:txBody>
            </p:sp>
            <p:sp>
              <p:nvSpPr>
                <p:cNvPr id="137" name="Rounded Rectangle 136">
                  <a:extLst>
                    <a:ext uri="{FF2B5EF4-FFF2-40B4-BE49-F238E27FC236}">
                      <a16:creationId xmlns:a16="http://schemas.microsoft.com/office/drawing/2014/main" id="{DB96A239-38E0-7B4F-BF42-559969BB9055}"/>
                    </a:ext>
                  </a:extLst>
                </p:cNvPr>
                <p:cNvSpPr/>
                <p:nvPr/>
              </p:nvSpPr>
              <p:spPr>
                <a:xfrm>
                  <a:off x="6008338" y="5917126"/>
                  <a:ext cx="202301" cy="2069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rPr>
                    <a:t>p</a:t>
                  </a:r>
                  <a:endParaRPr kumimoji="1" lang="zh-CN" altLang="en-US" dirty="0">
                    <a:solidFill>
                      <a:schemeClr val="tx1"/>
                    </a:solidFill>
                  </a:endParaRPr>
                </a:p>
              </p:txBody>
            </p:sp>
          </p:grpSp>
          <p:cxnSp>
            <p:nvCxnSpPr>
              <p:cNvPr id="104" name="Straight Arrow Connector 103">
                <a:extLst>
                  <a:ext uri="{FF2B5EF4-FFF2-40B4-BE49-F238E27FC236}">
                    <a16:creationId xmlns:a16="http://schemas.microsoft.com/office/drawing/2014/main" id="{37FD8C21-30B2-4A4C-B934-B9BB643FF5BE}"/>
                  </a:ext>
                </a:extLst>
              </p:cNvPr>
              <p:cNvCxnSpPr>
                <a:cxnSpLocks/>
                <a:endCxn id="132" idx="1"/>
              </p:cNvCxnSpPr>
              <p:nvPr/>
            </p:nvCxnSpPr>
            <p:spPr>
              <a:xfrm>
                <a:off x="6556629" y="4505234"/>
                <a:ext cx="949695"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8">
                <a:extLst>
                  <a:ext uri="{FF2B5EF4-FFF2-40B4-BE49-F238E27FC236}">
                    <a16:creationId xmlns:a16="http://schemas.microsoft.com/office/drawing/2014/main" id="{533F4489-3D34-E44A-B676-F133F9FA6EA8}"/>
                  </a:ext>
                </a:extLst>
              </p:cNvPr>
              <p:cNvSpPr txBox="1"/>
              <p:nvPr/>
            </p:nvSpPr>
            <p:spPr>
              <a:xfrm>
                <a:off x="6758155" y="4261200"/>
                <a:ext cx="558166"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1200" dirty="0">
                    <a:solidFill>
                      <a:schemeClr val="tx1">
                        <a:lumMod val="50000"/>
                        <a:lumOff val="50000"/>
                      </a:schemeClr>
                    </a:solidFill>
                  </a:rPr>
                  <a:t>bilstm</a:t>
                </a:r>
                <a:endParaRPr kumimoji="1" lang="zh-CN" altLang="en-US" sz="1200" dirty="0"/>
              </a:p>
            </p:txBody>
          </p:sp>
          <p:cxnSp>
            <p:nvCxnSpPr>
              <p:cNvPr id="106" name="Straight Arrow Connector 105">
                <a:extLst>
                  <a:ext uri="{FF2B5EF4-FFF2-40B4-BE49-F238E27FC236}">
                    <a16:creationId xmlns:a16="http://schemas.microsoft.com/office/drawing/2014/main" id="{F26766A7-3751-B845-BB1A-0EDFDF220826}"/>
                  </a:ext>
                </a:extLst>
              </p:cNvPr>
              <p:cNvCxnSpPr>
                <a:stCxn id="152" idx="0"/>
              </p:cNvCxnSpPr>
              <p:nvPr/>
            </p:nvCxnSpPr>
            <p:spPr>
              <a:xfrm flipH="1" flipV="1">
                <a:off x="6341551" y="4191000"/>
                <a:ext cx="1"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083B867-BCCA-D24F-A250-C8B0A8A140F1}"/>
                  </a:ext>
                </a:extLst>
              </p:cNvPr>
              <p:cNvCxnSpPr/>
              <p:nvPr/>
            </p:nvCxnSpPr>
            <p:spPr>
              <a:xfrm flipH="1" flipV="1">
                <a:off x="7744942" y="4183979"/>
                <a:ext cx="1"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0701140E-EEF1-F04D-B224-086DCB11D777}"/>
                  </a:ext>
                </a:extLst>
              </p:cNvPr>
              <p:cNvSpPr/>
              <p:nvPr/>
            </p:nvSpPr>
            <p:spPr>
              <a:xfrm>
                <a:off x="6114951" y="3967769"/>
                <a:ext cx="453202" cy="240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a:t>
                </a:r>
                <a:endParaRPr kumimoji="1" lang="zh-CN" altLang="en-US" dirty="0"/>
              </a:p>
            </p:txBody>
          </p:sp>
          <p:sp>
            <p:nvSpPr>
              <p:cNvPr id="109" name="Rounded Rectangle 108">
                <a:extLst>
                  <a:ext uri="{FF2B5EF4-FFF2-40B4-BE49-F238E27FC236}">
                    <a16:creationId xmlns:a16="http://schemas.microsoft.com/office/drawing/2014/main" id="{1D8AB758-C204-1C40-8535-1C8D815BBB7E}"/>
                  </a:ext>
                </a:extLst>
              </p:cNvPr>
              <p:cNvSpPr/>
              <p:nvPr/>
            </p:nvSpPr>
            <p:spPr>
              <a:xfrm>
                <a:off x="7524222" y="3958515"/>
                <a:ext cx="453202" cy="240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t>h</a:t>
                </a:r>
                <a:endParaRPr kumimoji="1" lang="zh-CN" altLang="en-US" dirty="0"/>
              </a:p>
            </p:txBody>
          </p:sp>
        </p:grpSp>
        <p:cxnSp>
          <p:nvCxnSpPr>
            <p:cNvPr id="83" name="Elbow Connector 82">
              <a:extLst>
                <a:ext uri="{FF2B5EF4-FFF2-40B4-BE49-F238E27FC236}">
                  <a16:creationId xmlns:a16="http://schemas.microsoft.com/office/drawing/2014/main" id="{99148EAA-0496-AE45-8151-6D6589D3E2EC}"/>
                </a:ext>
              </a:extLst>
            </p:cNvPr>
            <p:cNvCxnSpPr>
              <a:cxnSpLocks/>
              <a:stCxn id="165" idx="0"/>
              <a:endCxn id="108" idx="0"/>
            </p:cNvCxnSpPr>
            <p:nvPr/>
          </p:nvCxnSpPr>
          <p:spPr>
            <a:xfrm rot="5400000" flipH="1" flipV="1">
              <a:off x="4114049" y="3110504"/>
              <a:ext cx="567999" cy="3561957"/>
            </a:xfrm>
            <a:prstGeom prst="bentConnector3">
              <a:avLst>
                <a:gd name="adj1" fmla="val 140247"/>
              </a:avLst>
            </a:prstGeom>
            <a:ln w="25400"/>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4ACE8FDA-BE66-654E-BD6F-89A17D634C37}"/>
                </a:ext>
              </a:extLst>
            </p:cNvPr>
            <p:cNvCxnSpPr>
              <a:cxnSpLocks/>
            </p:cNvCxnSpPr>
            <p:nvPr/>
          </p:nvCxnSpPr>
          <p:spPr>
            <a:xfrm rot="5400000" flipH="1" flipV="1">
              <a:off x="5466195" y="3138732"/>
              <a:ext cx="577253" cy="3666952"/>
            </a:xfrm>
            <a:prstGeom prst="bentConnector3">
              <a:avLst>
                <a:gd name="adj1" fmla="val 139601"/>
              </a:avLst>
            </a:prstGeom>
            <a:ln w="25400"/>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BEBBB-334A-2649-87DF-4C1E915E4A82}"/>
                </a:ext>
              </a:extLst>
            </p:cNvPr>
            <p:cNvCxnSpPr>
              <a:cxnSpLocks/>
            </p:cNvCxnSpPr>
            <p:nvPr/>
          </p:nvCxnSpPr>
          <p:spPr>
            <a:xfrm flipV="1">
              <a:off x="4199988" y="4000500"/>
              <a:ext cx="0" cy="36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7F25233-6A93-CB44-AEDC-4530B2AD2485}"/>
                </a:ext>
              </a:extLst>
            </p:cNvPr>
            <p:cNvCxnSpPr>
              <a:cxnSpLocks/>
            </p:cNvCxnSpPr>
            <p:nvPr/>
          </p:nvCxnSpPr>
          <p:spPr>
            <a:xfrm flipV="1">
              <a:off x="5807179" y="4000500"/>
              <a:ext cx="0" cy="4283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6" name="TextBox 10">
              <a:extLst>
                <a:ext uri="{FF2B5EF4-FFF2-40B4-BE49-F238E27FC236}">
                  <a16:creationId xmlns:a16="http://schemas.microsoft.com/office/drawing/2014/main" id="{64C9DD31-8B17-B24C-AE07-40F4829C47D0}"/>
                </a:ext>
              </a:extLst>
            </p:cNvPr>
            <p:cNvSpPr txBox="1"/>
            <p:nvPr/>
          </p:nvSpPr>
          <p:spPr>
            <a:xfrm>
              <a:off x="3642706" y="4120408"/>
              <a:ext cx="44287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1200" dirty="0">
                  <a:solidFill>
                    <a:schemeClr val="tx1">
                      <a:lumMod val="50000"/>
                      <a:lumOff val="50000"/>
                    </a:schemeClr>
                  </a:solidFill>
                </a:rPr>
                <a:t>Add</a:t>
              </a:r>
              <a:endParaRPr kumimoji="1" lang="zh-CN" altLang="en-US" sz="1200" dirty="0">
                <a:solidFill>
                  <a:schemeClr val="tx1">
                    <a:lumMod val="50000"/>
                    <a:lumOff val="50000"/>
                  </a:schemeClr>
                </a:solidFill>
              </a:endParaRPr>
            </a:p>
          </p:txBody>
        </p:sp>
        <p:sp>
          <p:nvSpPr>
            <p:cNvPr id="97" name="TextBox 11">
              <a:extLst>
                <a:ext uri="{FF2B5EF4-FFF2-40B4-BE49-F238E27FC236}">
                  <a16:creationId xmlns:a16="http://schemas.microsoft.com/office/drawing/2014/main" id="{B98E82CD-4028-B447-8A0F-2802FECB00CC}"/>
                </a:ext>
              </a:extLst>
            </p:cNvPr>
            <p:cNvSpPr txBox="1"/>
            <p:nvPr/>
          </p:nvSpPr>
          <p:spPr>
            <a:xfrm>
              <a:off x="5754821" y="4139506"/>
              <a:ext cx="44287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1200" dirty="0">
                  <a:solidFill>
                    <a:schemeClr val="tx1">
                      <a:lumMod val="50000"/>
                      <a:lumOff val="50000"/>
                    </a:schemeClr>
                  </a:solidFill>
                </a:rPr>
                <a:t>Add</a:t>
              </a:r>
              <a:endParaRPr kumimoji="1" lang="zh-CN" altLang="en-US" sz="1200" dirty="0">
                <a:solidFill>
                  <a:schemeClr val="tx1">
                    <a:lumMod val="50000"/>
                    <a:lumOff val="50000"/>
                  </a:schemeClr>
                </a:solidFill>
              </a:endParaRPr>
            </a:p>
          </p:txBody>
        </p:sp>
        <p:sp>
          <p:nvSpPr>
            <p:cNvPr id="98" name="Rounded Rectangle 97">
              <a:extLst>
                <a:ext uri="{FF2B5EF4-FFF2-40B4-BE49-F238E27FC236}">
                  <a16:creationId xmlns:a16="http://schemas.microsoft.com/office/drawing/2014/main" id="{232AFB94-9858-8646-82A7-CCEE10973C70}"/>
                </a:ext>
              </a:extLst>
            </p:cNvPr>
            <p:cNvSpPr/>
            <p:nvPr/>
          </p:nvSpPr>
          <p:spPr>
            <a:xfrm>
              <a:off x="3409950" y="3585920"/>
              <a:ext cx="3013572" cy="41458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dirty="0">
                  <a:solidFill>
                    <a:schemeClr val="accent3">
                      <a:lumMod val="75000"/>
                    </a:schemeClr>
                  </a:solidFill>
                </a:rPr>
                <a:t>Self Attention</a:t>
              </a:r>
              <a:endParaRPr kumimoji="1" lang="zh-CN" altLang="en-US" dirty="0">
                <a:solidFill>
                  <a:schemeClr val="accent3">
                    <a:lumMod val="75000"/>
                  </a:schemeClr>
                </a:solidFill>
              </a:endParaRPr>
            </a:p>
          </p:txBody>
        </p:sp>
        <p:cxnSp>
          <p:nvCxnSpPr>
            <p:cNvPr id="99" name="Straight Arrow Connector 98">
              <a:extLst>
                <a:ext uri="{FF2B5EF4-FFF2-40B4-BE49-F238E27FC236}">
                  <a16:creationId xmlns:a16="http://schemas.microsoft.com/office/drawing/2014/main" id="{D32F70BF-E6EE-B947-A183-1E1F2EF06925}"/>
                </a:ext>
              </a:extLst>
            </p:cNvPr>
            <p:cNvCxnSpPr>
              <a:stCxn id="98" idx="0"/>
            </p:cNvCxnSpPr>
            <p:nvPr/>
          </p:nvCxnSpPr>
          <p:spPr>
            <a:xfrm flipH="1" flipV="1">
              <a:off x="4914900" y="3343275"/>
              <a:ext cx="1836" cy="24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593A65B-F8F0-EA4D-9A38-5A964F444AF9}"/>
                </a:ext>
              </a:extLst>
            </p:cNvPr>
            <p:cNvSpPr/>
            <p:nvPr/>
          </p:nvSpPr>
          <p:spPr>
            <a:xfrm>
              <a:off x="4349220" y="3082901"/>
              <a:ext cx="1131360" cy="2762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zh-CN" sz="1400" dirty="0">
                  <a:solidFill>
                    <a:schemeClr val="tx2">
                      <a:lumMod val="50000"/>
                    </a:schemeClr>
                  </a:solidFill>
                </a:rPr>
                <a:t>Classifier</a:t>
              </a:r>
              <a:endParaRPr kumimoji="1" lang="zh-CN" altLang="en-US" sz="1400" dirty="0">
                <a:solidFill>
                  <a:schemeClr val="tx2">
                    <a:lumMod val="50000"/>
                  </a:schemeClr>
                </a:solidFill>
              </a:endParaRPr>
            </a:p>
          </p:txBody>
        </p:sp>
      </p:grpSp>
      <p:sp>
        <p:nvSpPr>
          <p:cNvPr id="172" name="Title 1">
            <a:extLst>
              <a:ext uri="{FF2B5EF4-FFF2-40B4-BE49-F238E27FC236}">
                <a16:creationId xmlns:a16="http://schemas.microsoft.com/office/drawing/2014/main" id="{B50FE591-F979-EF4C-9809-BFAD1DAA5FD4}"/>
              </a:ext>
            </a:extLst>
          </p:cNvPr>
          <p:cNvSpPr txBox="1">
            <a:spLocks/>
          </p:cNvSpPr>
          <p:nvPr/>
        </p:nvSpPr>
        <p:spPr bwMode="black">
          <a:xfrm>
            <a:off x="1858631" y="500111"/>
            <a:ext cx="8926490" cy="715396"/>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kumimoji="1" lang="en-US" altLang="zh-CN"/>
              <a:t>Our work: Word &amp; char embedding</a:t>
            </a:r>
            <a:endParaRPr kumimoji="1" lang="zh-CN" altLang="en-US" dirty="0"/>
          </a:p>
        </p:txBody>
      </p:sp>
    </p:spTree>
    <p:extLst>
      <p:ext uri="{BB962C8B-B14F-4D97-AF65-F5344CB8AC3E}">
        <p14:creationId xmlns:p14="http://schemas.microsoft.com/office/powerpoint/2010/main" val="374288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0A46-AB0F-F949-99EE-8CC10CB00511}"/>
              </a:ext>
            </a:extLst>
          </p:cNvPr>
          <p:cNvSpPr>
            <a:spLocks noGrp="1"/>
          </p:cNvSpPr>
          <p:nvPr>
            <p:ph type="title"/>
          </p:nvPr>
        </p:nvSpPr>
        <p:spPr>
          <a:xfrm>
            <a:off x="1858631" y="500111"/>
            <a:ext cx="8926490" cy="715396"/>
          </a:xfrm>
        </p:spPr>
        <p:txBody>
          <a:bodyPr>
            <a:normAutofit fontScale="90000"/>
          </a:bodyPr>
          <a:lstStyle/>
          <a:p>
            <a:r>
              <a:rPr kumimoji="1" lang="en-US" altLang="zh-CN" dirty="0"/>
              <a:t>Our work: Word &amp; char embedding</a:t>
            </a:r>
            <a:endParaRPr kumimoji="1" lang="zh-CN" altLang="en-US" dirty="0"/>
          </a:p>
        </p:txBody>
      </p:sp>
      <p:sp>
        <p:nvSpPr>
          <p:cNvPr id="3" name="Content Placeholder 2">
            <a:extLst>
              <a:ext uri="{FF2B5EF4-FFF2-40B4-BE49-F238E27FC236}">
                <a16:creationId xmlns:a16="http://schemas.microsoft.com/office/drawing/2014/main" id="{8462C6D9-4E4B-4A40-AF82-0013854479CF}"/>
              </a:ext>
            </a:extLst>
          </p:cNvPr>
          <p:cNvSpPr>
            <a:spLocks noGrp="1"/>
          </p:cNvSpPr>
          <p:nvPr>
            <p:ph idx="1"/>
          </p:nvPr>
        </p:nvSpPr>
        <p:spPr>
          <a:xfrm>
            <a:off x="363425" y="1509636"/>
            <a:ext cx="5842822" cy="4848253"/>
          </a:xfrm>
        </p:spPr>
        <p:txBody>
          <a:bodyPr/>
          <a:lstStyle/>
          <a:p>
            <a:r>
              <a:rPr kumimoji="1" lang="en-US" altLang="zh-CN" b="1" dirty="0"/>
              <a:t>Intuition behind network</a:t>
            </a:r>
            <a:r>
              <a:rPr kumimoji="1" lang="en-US" altLang="zh-CN" dirty="0"/>
              <a:t>:</a:t>
            </a:r>
          </a:p>
          <a:p>
            <a:pPr lvl="1"/>
            <a:r>
              <a:rPr kumimoji="1" lang="en-US" altLang="zh-CN" dirty="0"/>
              <a:t>Why char embedding ?</a:t>
            </a:r>
          </a:p>
          <a:p>
            <a:pPr lvl="2"/>
            <a:r>
              <a:rPr lang="en-US" dirty="0"/>
              <a:t>Filters of different sizes can learn word components such as prefixes, affixes, and infer the unseen words.</a:t>
            </a:r>
          </a:p>
          <a:p>
            <a:pPr lvl="2"/>
            <a:r>
              <a:rPr lang="en-US" dirty="0"/>
              <a:t>Char embedding can adapt to input noise such as spelling errors.</a:t>
            </a:r>
          </a:p>
          <a:p>
            <a:pPr lvl="1"/>
            <a:r>
              <a:rPr lang="en-US" dirty="0"/>
              <a:t>Why word embedding ?</a:t>
            </a:r>
          </a:p>
          <a:p>
            <a:pPr lvl="2"/>
            <a:r>
              <a:rPr lang="en-US" dirty="0"/>
              <a:t>Combine char and word embedding is like an ensemble method to improve the performance.</a:t>
            </a:r>
          </a:p>
          <a:p>
            <a:pPr lvl="1"/>
            <a:r>
              <a:rPr lang="en-US" dirty="0"/>
              <a:t>Why add a self attention ?</a:t>
            </a:r>
          </a:p>
          <a:p>
            <a:pPr lvl="2"/>
            <a:r>
              <a:rPr lang="en-US" dirty="0"/>
              <a:t>Char and word embedding could complement each other, which provide more contextual information to extract.</a:t>
            </a:r>
          </a:p>
          <a:p>
            <a:pPr lvl="2"/>
            <a:r>
              <a:rPr lang="en-US" dirty="0"/>
              <a:t>Name classification does not need extra long term dependency.</a:t>
            </a:r>
          </a:p>
          <a:p>
            <a:pPr lvl="1"/>
            <a:endParaRPr lang="en-US" dirty="0"/>
          </a:p>
          <a:p>
            <a:pPr lvl="1"/>
            <a:endParaRPr lang="fr-FR" dirty="0"/>
          </a:p>
          <a:p>
            <a:endParaRPr lang="fr-FR" dirty="0"/>
          </a:p>
          <a:p>
            <a:pPr lvl="1"/>
            <a:endParaRPr kumimoji="1" lang="zh-CN" altLang="en-US" dirty="0"/>
          </a:p>
        </p:txBody>
      </p:sp>
      <p:pic>
        <p:nvPicPr>
          <p:cNvPr id="79" name="Picture 78">
            <a:extLst>
              <a:ext uri="{FF2B5EF4-FFF2-40B4-BE49-F238E27FC236}">
                <a16:creationId xmlns:a16="http://schemas.microsoft.com/office/drawing/2014/main" id="{750954B7-3C2A-BA4C-8ADF-05D7E5C8C02A}"/>
              </a:ext>
            </a:extLst>
          </p:cNvPr>
          <p:cNvPicPr>
            <a:picLocks noChangeAspect="1"/>
          </p:cNvPicPr>
          <p:nvPr/>
        </p:nvPicPr>
        <p:blipFill>
          <a:blip r:embed="rId3"/>
          <a:stretch>
            <a:fillRect/>
          </a:stretch>
        </p:blipFill>
        <p:spPr>
          <a:xfrm>
            <a:off x="8657617" y="1349834"/>
            <a:ext cx="1906486" cy="1747146"/>
          </a:xfrm>
          <a:prstGeom prst="rect">
            <a:avLst/>
          </a:prstGeom>
        </p:spPr>
      </p:pic>
      <p:pic>
        <p:nvPicPr>
          <p:cNvPr id="81" name="Picture 80">
            <a:extLst>
              <a:ext uri="{FF2B5EF4-FFF2-40B4-BE49-F238E27FC236}">
                <a16:creationId xmlns:a16="http://schemas.microsoft.com/office/drawing/2014/main" id="{D499579A-E996-A042-A47D-A5251CE79656}"/>
              </a:ext>
            </a:extLst>
          </p:cNvPr>
          <p:cNvPicPr>
            <a:picLocks noChangeAspect="1"/>
          </p:cNvPicPr>
          <p:nvPr/>
        </p:nvPicPr>
        <p:blipFill>
          <a:blip r:embed="rId4"/>
          <a:stretch>
            <a:fillRect/>
          </a:stretch>
        </p:blipFill>
        <p:spPr>
          <a:xfrm>
            <a:off x="8433879" y="3498474"/>
            <a:ext cx="2130224" cy="1534203"/>
          </a:xfrm>
          <a:prstGeom prst="rect">
            <a:avLst/>
          </a:prstGeom>
        </p:spPr>
      </p:pic>
      <p:pic>
        <p:nvPicPr>
          <p:cNvPr id="83" name="Picture 82">
            <a:extLst>
              <a:ext uri="{FF2B5EF4-FFF2-40B4-BE49-F238E27FC236}">
                <a16:creationId xmlns:a16="http://schemas.microsoft.com/office/drawing/2014/main" id="{41008236-D2AD-914D-BAF1-D0C9DDBBC301}"/>
              </a:ext>
            </a:extLst>
          </p:cNvPr>
          <p:cNvPicPr>
            <a:picLocks noChangeAspect="1"/>
          </p:cNvPicPr>
          <p:nvPr/>
        </p:nvPicPr>
        <p:blipFill>
          <a:blip r:embed="rId5"/>
          <a:stretch>
            <a:fillRect/>
          </a:stretch>
        </p:blipFill>
        <p:spPr>
          <a:xfrm>
            <a:off x="5924143" y="3492032"/>
            <a:ext cx="2130223" cy="1532654"/>
          </a:xfrm>
          <a:prstGeom prst="rect">
            <a:avLst/>
          </a:prstGeom>
        </p:spPr>
      </p:pic>
      <p:sp>
        <p:nvSpPr>
          <p:cNvPr id="84" name="TextBox 83">
            <a:extLst>
              <a:ext uri="{FF2B5EF4-FFF2-40B4-BE49-F238E27FC236}">
                <a16:creationId xmlns:a16="http://schemas.microsoft.com/office/drawing/2014/main" id="{D69D3908-F68B-EB4D-86BD-BE9A1DA2B8B1}"/>
              </a:ext>
            </a:extLst>
          </p:cNvPr>
          <p:cNvSpPr txBox="1"/>
          <p:nvPr/>
        </p:nvSpPr>
        <p:spPr>
          <a:xfrm>
            <a:off x="6487406" y="4982185"/>
            <a:ext cx="1285801" cy="369332"/>
          </a:xfrm>
          <a:prstGeom prst="rect">
            <a:avLst/>
          </a:prstGeom>
          <a:noFill/>
        </p:spPr>
        <p:txBody>
          <a:bodyPr wrap="none" rtlCol="0">
            <a:spAutoFit/>
          </a:bodyPr>
          <a:lstStyle/>
          <a:p>
            <a:r>
              <a:rPr kumimoji="1" lang="en-US" altLang="zh-CN" dirty="0" err="1"/>
              <a:t>Word&amp;char</a:t>
            </a:r>
            <a:endParaRPr kumimoji="1" lang="zh-CN" altLang="en-US" dirty="0"/>
          </a:p>
        </p:txBody>
      </p:sp>
      <p:sp>
        <p:nvSpPr>
          <p:cNvPr id="85" name="TextBox 84">
            <a:extLst>
              <a:ext uri="{FF2B5EF4-FFF2-40B4-BE49-F238E27FC236}">
                <a16:creationId xmlns:a16="http://schemas.microsoft.com/office/drawing/2014/main" id="{94FD64EE-9054-1A41-A448-7AF8096D0E42}"/>
              </a:ext>
            </a:extLst>
          </p:cNvPr>
          <p:cNvSpPr txBox="1"/>
          <p:nvPr/>
        </p:nvSpPr>
        <p:spPr>
          <a:xfrm>
            <a:off x="9144000" y="4982185"/>
            <a:ext cx="1173078" cy="369332"/>
          </a:xfrm>
          <a:prstGeom prst="rect">
            <a:avLst/>
          </a:prstGeom>
          <a:noFill/>
        </p:spPr>
        <p:txBody>
          <a:bodyPr wrap="none" rtlCol="0">
            <a:spAutoFit/>
          </a:bodyPr>
          <a:lstStyle/>
          <a:p>
            <a:r>
              <a:rPr kumimoji="1" lang="en-US" altLang="zh-CN" dirty="0"/>
              <a:t>Only Char</a:t>
            </a:r>
            <a:endParaRPr kumimoji="1" lang="zh-CN" altLang="en-US" dirty="0"/>
          </a:p>
        </p:txBody>
      </p:sp>
      <p:sp>
        <p:nvSpPr>
          <p:cNvPr id="86" name="TextBox 85">
            <a:extLst>
              <a:ext uri="{FF2B5EF4-FFF2-40B4-BE49-F238E27FC236}">
                <a16:creationId xmlns:a16="http://schemas.microsoft.com/office/drawing/2014/main" id="{F1E81258-B668-EF47-885C-A0681805C853}"/>
              </a:ext>
            </a:extLst>
          </p:cNvPr>
          <p:cNvSpPr txBox="1"/>
          <p:nvPr/>
        </p:nvSpPr>
        <p:spPr>
          <a:xfrm>
            <a:off x="8901112" y="3071734"/>
            <a:ext cx="1684435" cy="369332"/>
          </a:xfrm>
          <a:prstGeom prst="rect">
            <a:avLst/>
          </a:prstGeom>
          <a:noFill/>
        </p:spPr>
        <p:txBody>
          <a:bodyPr wrap="none" rtlCol="0">
            <a:spAutoFit/>
          </a:bodyPr>
          <a:lstStyle/>
          <a:p>
            <a:r>
              <a:rPr kumimoji="1" lang="en-US" altLang="zh-CN" dirty="0"/>
              <a:t>Final embedding</a:t>
            </a:r>
            <a:endParaRPr kumimoji="1" lang="zh-CN" altLang="en-US" dirty="0"/>
          </a:p>
        </p:txBody>
      </p:sp>
    </p:spTree>
    <p:extLst>
      <p:ext uri="{BB962C8B-B14F-4D97-AF65-F5344CB8AC3E}">
        <p14:creationId xmlns:p14="http://schemas.microsoft.com/office/powerpoint/2010/main" val="148505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a:bodyPr>
          <a:lstStyle/>
          <a:p>
            <a:r>
              <a:rPr kumimoji="1" lang="en-US" altLang="zh-CN" dirty="0"/>
              <a:t>Conclusion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8590843" cy="4679004"/>
          </a:xfrm>
        </p:spPr>
        <p:txBody>
          <a:bodyPr>
            <a:normAutofit/>
          </a:bodyPr>
          <a:lstStyle/>
          <a:p>
            <a:r>
              <a:rPr kumimoji="1" lang="en-US" altLang="zh-CN" sz="2000" dirty="0"/>
              <a:t>What we learn ?</a:t>
            </a:r>
          </a:p>
          <a:p>
            <a:pPr lvl="1"/>
            <a:r>
              <a:rPr kumimoji="1" lang="en-US" altLang="zh-CN" sz="1800" dirty="0"/>
              <a:t>Familiar with using c++ as python library and understand the importance of algorithms optimization.</a:t>
            </a:r>
          </a:p>
          <a:p>
            <a:pPr lvl="1"/>
            <a:r>
              <a:rPr kumimoji="1" lang="en-US" altLang="zh-CN" sz="1800" dirty="0"/>
              <a:t>Propose a data augmentation method to</a:t>
            </a:r>
            <a:r>
              <a:rPr lang="en-US" sz="1800" dirty="0"/>
              <a:t> alleviate the unevenly distributed data.</a:t>
            </a:r>
          </a:p>
          <a:p>
            <a:pPr lvl="1"/>
            <a:r>
              <a:rPr lang="en-US" sz="1800" dirty="0"/>
              <a:t>Combine word embedding and character embedding to propose a efficient and light neural network</a:t>
            </a:r>
          </a:p>
          <a:p>
            <a:r>
              <a:rPr kumimoji="1" lang="en-US" altLang="zh-CN" sz="2200" dirty="0"/>
              <a:t>What we can do ?</a:t>
            </a:r>
          </a:p>
          <a:p>
            <a:pPr lvl="1"/>
            <a:r>
              <a:rPr kumimoji="1" lang="en-US" altLang="zh-CN" sz="2000" dirty="0"/>
              <a:t>Admittedly, we still underperform the BERT’s representation.</a:t>
            </a:r>
          </a:p>
          <a:p>
            <a:pPr lvl="1"/>
            <a:r>
              <a:rPr lang="en-US" sz="2000" dirty="0"/>
              <a:t>Train our model on a bigger data set</a:t>
            </a:r>
            <a:endParaRPr kumimoji="1" lang="en-US" sz="2000" dirty="0"/>
          </a:p>
          <a:p>
            <a:pPr lvl="1"/>
            <a:r>
              <a:rPr lang="en-US" sz="1800" dirty="0"/>
              <a:t>Redesign out tokenization process</a:t>
            </a:r>
          </a:p>
          <a:p>
            <a:pPr lvl="1"/>
            <a:r>
              <a:rPr lang="en-US" sz="1800" dirty="0"/>
              <a:t>Try more unsupervised learning or more models</a:t>
            </a:r>
            <a:endParaRPr kumimoji="1" lang="en-US" altLang="zh-CN" sz="1800" dirty="0"/>
          </a:p>
        </p:txBody>
      </p:sp>
    </p:spTree>
    <p:extLst>
      <p:ext uri="{BB962C8B-B14F-4D97-AF65-F5344CB8AC3E}">
        <p14:creationId xmlns:p14="http://schemas.microsoft.com/office/powerpoint/2010/main" val="397175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B9A-03F0-1A49-AC87-898B3FA78B9B}"/>
              </a:ext>
            </a:extLst>
          </p:cNvPr>
          <p:cNvSpPr>
            <a:spLocks noGrp="1"/>
          </p:cNvSpPr>
          <p:nvPr>
            <p:ph type="title"/>
          </p:nvPr>
        </p:nvSpPr>
        <p:spPr>
          <a:xfrm>
            <a:off x="2231136" y="2698064"/>
            <a:ext cx="7729728" cy="1188720"/>
          </a:xfrm>
        </p:spPr>
        <p:txBody>
          <a:bodyPr/>
          <a:lstStyle/>
          <a:p>
            <a:r>
              <a:rPr kumimoji="1" lang="en-US" altLang="zh-CN" dirty="0"/>
              <a:t>Thanks For your attention</a:t>
            </a:r>
            <a:endParaRPr kumimoji="1" lang="zh-CN" altLang="en-US" dirty="0"/>
          </a:p>
        </p:txBody>
      </p:sp>
    </p:spTree>
    <p:extLst>
      <p:ext uri="{BB962C8B-B14F-4D97-AF65-F5344CB8AC3E}">
        <p14:creationId xmlns:p14="http://schemas.microsoft.com/office/powerpoint/2010/main" val="10364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a:bodyPr>
          <a:lstStyle/>
          <a:p>
            <a:r>
              <a:rPr kumimoji="1" lang="en-US" altLang="zh-CN" dirty="0"/>
              <a:t>Introduction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r>
              <a:rPr kumimoji="1" lang="en-US" altLang="zh-CN" sz="2000" b="1" dirty="0"/>
              <a:t>Main Purpose</a:t>
            </a:r>
            <a:r>
              <a:rPr kumimoji="1" lang="en-US" altLang="zh-CN" sz="2000" dirty="0"/>
              <a:t>:</a:t>
            </a:r>
          </a:p>
          <a:p>
            <a:pPr lvl="1"/>
            <a:r>
              <a:rPr lang="en-US" sz="2000" dirty="0"/>
              <a:t>Identify people’s names in the texts</a:t>
            </a:r>
          </a:p>
          <a:p>
            <a:pPr lvl="1"/>
            <a:r>
              <a:rPr kumimoji="1" lang="en-US" altLang="zh-CN" sz="2000" dirty="0"/>
              <a:t>Compare with classifier based on Bert’s representation</a:t>
            </a:r>
          </a:p>
        </p:txBody>
      </p:sp>
    </p:spTree>
    <p:extLst>
      <p:ext uri="{BB962C8B-B14F-4D97-AF65-F5344CB8AC3E}">
        <p14:creationId xmlns:p14="http://schemas.microsoft.com/office/powerpoint/2010/main" val="219478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Logistic Regression &amp; SVM</a:t>
            </a:r>
            <a:endParaRPr kumimoji="1" lang="zh-CN" altLang="en-US" dirty="0"/>
          </a:p>
        </p:txBody>
      </p:sp>
      <p:pic>
        <p:nvPicPr>
          <p:cNvPr id="7" name="内容占位符 6" descr="表格&#10;&#10;描述已自动生成">
            <a:extLst>
              <a:ext uri="{FF2B5EF4-FFF2-40B4-BE49-F238E27FC236}">
                <a16:creationId xmlns:a16="http://schemas.microsoft.com/office/drawing/2014/main" id="{195211C3-CFAC-5E44-936C-36238EBC7DD9}"/>
              </a:ext>
            </a:extLst>
          </p:cNvPr>
          <p:cNvPicPr>
            <a:picLocks noGrp="1" noChangeAspect="1"/>
          </p:cNvPicPr>
          <p:nvPr>
            <p:ph idx="1"/>
          </p:nvPr>
        </p:nvPicPr>
        <p:blipFill>
          <a:blip r:embed="rId3"/>
          <a:stretch>
            <a:fillRect/>
          </a:stretch>
        </p:blipFill>
        <p:spPr>
          <a:xfrm>
            <a:off x="6096000" y="4074310"/>
            <a:ext cx="4568059" cy="1549400"/>
          </a:xfrm>
        </p:spPr>
      </p:pic>
      <p:pic>
        <p:nvPicPr>
          <p:cNvPr id="9" name="图片 8" descr="表格&#10;&#10;描述已自动生成">
            <a:extLst>
              <a:ext uri="{FF2B5EF4-FFF2-40B4-BE49-F238E27FC236}">
                <a16:creationId xmlns:a16="http://schemas.microsoft.com/office/drawing/2014/main" id="{84B49E1A-DFED-C64A-B211-469CE14B2CB8}"/>
              </a:ext>
            </a:extLst>
          </p:cNvPr>
          <p:cNvPicPr>
            <a:picLocks noChangeAspect="1"/>
          </p:cNvPicPr>
          <p:nvPr/>
        </p:nvPicPr>
        <p:blipFill>
          <a:blip r:embed="rId4"/>
          <a:stretch>
            <a:fillRect/>
          </a:stretch>
        </p:blipFill>
        <p:spPr>
          <a:xfrm>
            <a:off x="1239813" y="4074310"/>
            <a:ext cx="4419600" cy="1549400"/>
          </a:xfrm>
          <a:prstGeom prst="rect">
            <a:avLst/>
          </a:prstGeom>
        </p:spPr>
      </p:pic>
      <p:sp>
        <p:nvSpPr>
          <p:cNvPr id="10" name="Content Placeholder 2">
            <a:extLst>
              <a:ext uri="{FF2B5EF4-FFF2-40B4-BE49-F238E27FC236}">
                <a16:creationId xmlns:a16="http://schemas.microsoft.com/office/drawing/2014/main" id="{DF7331A6-DEF1-E74A-BA93-BDA644193F0F}"/>
              </a:ext>
            </a:extLst>
          </p:cNvPr>
          <p:cNvSpPr txBox="1">
            <a:spLocks/>
          </p:cNvSpPr>
          <p:nvPr/>
        </p:nvSpPr>
        <p:spPr>
          <a:xfrm>
            <a:off x="2071991" y="2178996"/>
            <a:ext cx="7888873" cy="35610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kumimoji="1" lang="en-US" altLang="zh-CN" sz="2000" b="1" dirty="0" err="1"/>
              <a:t>Pybind</a:t>
            </a:r>
            <a:r>
              <a:rPr kumimoji="1" lang="en-US" altLang="zh-CN" sz="2000" dirty="0"/>
              <a:t>:</a:t>
            </a:r>
          </a:p>
          <a:p>
            <a:pPr lvl="1"/>
            <a:r>
              <a:rPr lang="en-US" altLang="zh-CN" sz="2000" dirty="0"/>
              <a:t>Python: Data Importation</a:t>
            </a:r>
          </a:p>
          <a:p>
            <a:pPr lvl="1"/>
            <a:r>
              <a:rPr lang="en-US" altLang="zh-CN" sz="2000" dirty="0"/>
              <a:t>C++: Logistic Regression &amp; SVM</a:t>
            </a:r>
            <a:endParaRPr kumimoji="1" lang="en-US" altLang="zh-CN" sz="2000" dirty="0"/>
          </a:p>
          <a:p>
            <a:r>
              <a:rPr kumimoji="1" lang="en-US" altLang="zh-CN" sz="2000" b="1" dirty="0"/>
              <a:t>Compared with </a:t>
            </a:r>
            <a:r>
              <a:rPr kumimoji="1" lang="en-US" altLang="zh-CN" sz="2000" b="1" dirty="0" err="1"/>
              <a:t>Sklearn</a:t>
            </a:r>
            <a:r>
              <a:rPr kumimoji="1" lang="en-US" altLang="zh-CN" sz="2000" b="1" dirty="0"/>
              <a:t>:</a:t>
            </a:r>
          </a:p>
          <a:p>
            <a:pPr lvl="1"/>
            <a:endParaRPr lang="en-US" sz="2000" dirty="0"/>
          </a:p>
        </p:txBody>
      </p:sp>
    </p:spTree>
    <p:extLst>
      <p:ext uri="{BB962C8B-B14F-4D97-AF65-F5344CB8AC3E}">
        <p14:creationId xmlns:p14="http://schemas.microsoft.com/office/powerpoint/2010/main" val="363155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lnSpcReduction="10000"/>
          </a:bodyPr>
          <a:lstStyle/>
          <a:p>
            <a:pPr marL="457200" indent="-457200">
              <a:buAutoNum type="arabicPeriod"/>
            </a:pPr>
            <a:r>
              <a:rPr kumimoji="1" lang="en-US" altLang="zh-CN" sz="2000" b="1" dirty="0"/>
              <a:t>Special symbols may be tagged as ‘I-PER’</a:t>
            </a:r>
          </a:p>
          <a:p>
            <a:pPr marL="0" indent="0">
              <a:buNone/>
            </a:pPr>
            <a:r>
              <a:rPr kumimoji="1" lang="en-US" altLang="zh-CN" sz="2000" dirty="0"/>
              <a:t>‘</a:t>
            </a:r>
            <a:r>
              <a:rPr kumimoji="1" lang="en-US" altLang="zh-CN" sz="2000" dirty="0">
                <a:solidFill>
                  <a:srgbClr val="0070C0"/>
                </a:solidFill>
              </a:rPr>
              <a:t>(</a:t>
            </a:r>
            <a:r>
              <a:rPr kumimoji="1" lang="en-US" altLang="zh-CN" sz="2000" dirty="0"/>
              <a:t>‘ or ‘</a:t>
            </a:r>
            <a:r>
              <a:rPr kumimoji="1" lang="en-US" altLang="zh-CN" sz="2000" dirty="0">
                <a:solidFill>
                  <a:srgbClr val="0070C0"/>
                </a:solidFill>
              </a:rPr>
              <a:t>)</a:t>
            </a:r>
            <a:r>
              <a:rPr kumimoji="1" lang="en-US" altLang="zh-CN" sz="2000" dirty="0"/>
              <a:t>’ in sentence: </a:t>
            </a:r>
          </a:p>
          <a:p>
            <a:pPr marL="0" indent="0">
              <a:buNone/>
            </a:pPr>
            <a:r>
              <a:rPr kumimoji="1" lang="en-US" altLang="zh-CN" sz="2000" dirty="0"/>
              <a:t>I remember Nolan Ryan saying in ' 91 or ' 92 that he was the best young pitcher coming around in a long time and he saw </a:t>
            </a:r>
            <a:r>
              <a:rPr kumimoji="1" lang="en-US" altLang="zh-CN" sz="2000" dirty="0">
                <a:solidFill>
                  <a:srgbClr val="0070C0"/>
                </a:solidFill>
              </a:rPr>
              <a:t>(</a:t>
            </a:r>
            <a:r>
              <a:rPr kumimoji="1" lang="en-US" altLang="zh-CN" sz="2000" dirty="0"/>
              <a:t> Tom </a:t>
            </a:r>
            <a:r>
              <a:rPr kumimoji="1" lang="en-US" altLang="zh-CN" sz="2000" dirty="0">
                <a:solidFill>
                  <a:srgbClr val="0070C0"/>
                </a:solidFill>
              </a:rPr>
              <a:t>)</a:t>
            </a:r>
            <a:r>
              <a:rPr kumimoji="1" lang="en-US" altLang="zh-CN" sz="2000" dirty="0"/>
              <a:t> </a:t>
            </a:r>
            <a:r>
              <a:rPr kumimoji="1" lang="en-US" altLang="zh-CN" sz="2000" dirty="0" err="1"/>
              <a:t>Seaver</a:t>
            </a:r>
            <a:r>
              <a:rPr kumimoji="1" lang="en-US" altLang="zh-CN" sz="2000" dirty="0"/>
              <a:t> and </a:t>
            </a:r>
            <a:r>
              <a:rPr kumimoji="1" lang="en-US" altLang="zh-CN" sz="2000" dirty="0">
                <a:solidFill>
                  <a:srgbClr val="0070C0"/>
                </a:solidFill>
              </a:rPr>
              <a:t>(</a:t>
            </a:r>
            <a:r>
              <a:rPr kumimoji="1" lang="en-US" altLang="zh-CN" sz="2000" dirty="0"/>
              <a:t> Jerry </a:t>
            </a:r>
            <a:r>
              <a:rPr kumimoji="1" lang="en-US" altLang="zh-CN" sz="2000" dirty="0">
                <a:solidFill>
                  <a:srgbClr val="0070C0"/>
                </a:solidFill>
              </a:rPr>
              <a:t>)</a:t>
            </a:r>
            <a:r>
              <a:rPr kumimoji="1" lang="en-US" altLang="zh-CN" sz="2000" dirty="0"/>
              <a:t> </a:t>
            </a:r>
            <a:r>
              <a:rPr kumimoji="1" lang="en-US" altLang="zh-CN" sz="2000" dirty="0" err="1"/>
              <a:t>Koosman</a:t>
            </a:r>
            <a:r>
              <a:rPr kumimoji="1" lang="en-US" altLang="zh-CN" sz="2000" dirty="0"/>
              <a:t> when they were starting . "</a:t>
            </a:r>
          </a:p>
          <a:p>
            <a:pPr marL="0" indent="0">
              <a:buNone/>
            </a:pPr>
            <a:endParaRPr kumimoji="1" lang="en-US" altLang="zh-CN" sz="2000" b="1" dirty="0"/>
          </a:p>
          <a:p>
            <a:pPr marL="0" indent="0">
              <a:buNone/>
            </a:pPr>
            <a:r>
              <a:rPr kumimoji="1" lang="en-US" altLang="zh-CN" sz="2000" dirty="0"/>
              <a:t>‘ </a:t>
            </a:r>
            <a:r>
              <a:rPr kumimoji="1" lang="en-US" altLang="zh-CN" sz="2000" dirty="0">
                <a:solidFill>
                  <a:srgbClr val="0070C0"/>
                </a:solidFill>
              </a:rPr>
              <a:t>"</a:t>
            </a:r>
            <a:r>
              <a:rPr kumimoji="1" lang="en-US" altLang="zh-CN" sz="2000" dirty="0"/>
              <a:t> ’ in sentence:</a:t>
            </a:r>
          </a:p>
          <a:p>
            <a:pPr marL="0" indent="0">
              <a:buNone/>
            </a:pPr>
            <a:r>
              <a:rPr kumimoji="1" lang="en-US" altLang="zh-CN" sz="2000" dirty="0"/>
              <a:t>Panamanian boxing legend Roberto </a:t>
            </a:r>
            <a:r>
              <a:rPr kumimoji="1" lang="en-US" altLang="zh-CN" sz="2000" dirty="0">
                <a:solidFill>
                  <a:srgbClr val="0070C0"/>
                </a:solidFill>
              </a:rPr>
              <a:t>"</a:t>
            </a:r>
            <a:r>
              <a:rPr kumimoji="1" lang="en-US" altLang="zh-CN" sz="2000" dirty="0"/>
              <a:t> Hands of Stone </a:t>
            </a:r>
            <a:r>
              <a:rPr kumimoji="1" lang="en-US" altLang="zh-CN" sz="2000" dirty="0">
                <a:solidFill>
                  <a:srgbClr val="0070C0"/>
                </a:solidFill>
              </a:rPr>
              <a:t>"</a:t>
            </a:r>
            <a:r>
              <a:rPr kumimoji="1" lang="en-US" altLang="zh-CN" sz="2000" dirty="0"/>
              <a:t> Duran climbs into the ring on Saturday in another age-defying attempt to sustain his long career .</a:t>
            </a:r>
          </a:p>
        </p:txBody>
      </p:sp>
    </p:spTree>
    <p:extLst>
      <p:ext uri="{BB962C8B-B14F-4D97-AF65-F5344CB8AC3E}">
        <p14:creationId xmlns:p14="http://schemas.microsoft.com/office/powerpoint/2010/main" val="141347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pPr marL="457200" indent="-457200">
              <a:buAutoNum type="arabicPeriod"/>
            </a:pPr>
            <a:r>
              <a:rPr kumimoji="1" lang="en-US" altLang="zh-CN" sz="2000" b="1" dirty="0"/>
              <a:t>Special symbols may be tagged as ‘I-PER’</a:t>
            </a:r>
          </a:p>
          <a:p>
            <a:pPr marL="457200" indent="-457200">
              <a:buFont typeface="Arial" panose="020B0604020202020204" pitchFamily="34" charset="0"/>
              <a:buAutoNum type="arabicPeriod"/>
            </a:pPr>
            <a:r>
              <a:rPr kumimoji="1" lang="en-US" altLang="zh-CN" sz="2000" b="1" dirty="0"/>
              <a:t>Label distribution in the original data set is uneven.</a:t>
            </a:r>
          </a:p>
          <a:p>
            <a:pPr marL="0" indent="0">
              <a:buNone/>
            </a:pPr>
            <a:endParaRPr kumimoji="1" lang="en-US" altLang="zh-CN" sz="2000" b="1" dirty="0"/>
          </a:p>
        </p:txBody>
      </p:sp>
      <p:pic>
        <p:nvPicPr>
          <p:cNvPr id="6" name="图片 5" descr="图表&#10;&#10;低可信度描述已自动生成">
            <a:extLst>
              <a:ext uri="{FF2B5EF4-FFF2-40B4-BE49-F238E27FC236}">
                <a16:creationId xmlns:a16="http://schemas.microsoft.com/office/drawing/2014/main" id="{ACB425BC-4764-4B41-9883-959130D6B446}"/>
              </a:ext>
            </a:extLst>
          </p:cNvPr>
          <p:cNvPicPr>
            <a:picLocks noChangeAspect="1"/>
          </p:cNvPicPr>
          <p:nvPr/>
        </p:nvPicPr>
        <p:blipFill>
          <a:blip r:embed="rId3"/>
          <a:stretch>
            <a:fillRect/>
          </a:stretch>
        </p:blipFill>
        <p:spPr>
          <a:xfrm>
            <a:off x="353122" y="3310601"/>
            <a:ext cx="11485756" cy="3038940"/>
          </a:xfrm>
          <a:prstGeom prst="rect">
            <a:avLst/>
          </a:prstGeom>
        </p:spPr>
      </p:pic>
    </p:spTree>
    <p:extLst>
      <p:ext uri="{BB962C8B-B14F-4D97-AF65-F5344CB8AC3E}">
        <p14:creationId xmlns:p14="http://schemas.microsoft.com/office/powerpoint/2010/main" val="336715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lnSpcReduction="10000"/>
          </a:bodyPr>
          <a:lstStyle/>
          <a:p>
            <a:pPr marL="457200" indent="-457200">
              <a:buAutoNum type="arabicPeriod"/>
            </a:pPr>
            <a:r>
              <a:rPr kumimoji="1" lang="en-US" altLang="zh-CN" sz="2000" b="1" dirty="0"/>
              <a:t>Special symbols may be tagged as ‘I-PER’</a:t>
            </a:r>
          </a:p>
          <a:p>
            <a:pPr marL="457200" indent="-457200">
              <a:buFont typeface="Arial" panose="020B0604020202020204" pitchFamily="34" charset="0"/>
              <a:buAutoNum type="arabicPeriod"/>
            </a:pPr>
            <a:r>
              <a:rPr kumimoji="1" lang="en-US" altLang="zh-CN" sz="2000" b="1" dirty="0"/>
              <a:t>Label distribution in the original data set is uneven.</a:t>
            </a:r>
          </a:p>
          <a:p>
            <a:pPr marL="457200" indent="-457200">
              <a:buFont typeface="Arial" panose="020B0604020202020204" pitchFamily="34" charset="0"/>
              <a:buAutoNum type="arabicPeriod"/>
            </a:pPr>
            <a:r>
              <a:rPr kumimoji="1" lang="en-US" altLang="zh-CN" sz="2000" b="1" dirty="0"/>
              <a:t>Different labels may appear for the same word</a:t>
            </a:r>
          </a:p>
          <a:p>
            <a:pPr marL="0" indent="0">
              <a:buNone/>
            </a:pPr>
            <a:r>
              <a:rPr kumimoji="1" lang="en-US" altLang="zh-CN" sz="2000" b="1" dirty="0"/>
              <a:t>Ex: Multiple Tags</a:t>
            </a:r>
          </a:p>
          <a:p>
            <a:pPr marL="0" indent="0">
              <a:buNone/>
            </a:pPr>
            <a:r>
              <a:rPr kumimoji="1" lang="en-US" altLang="zh-CN" sz="2000" dirty="0">
                <a:solidFill>
                  <a:srgbClr val="0070C0"/>
                </a:solidFill>
              </a:rPr>
              <a:t>Brown</a:t>
            </a:r>
            <a:r>
              <a:rPr kumimoji="1" lang="en-US" altLang="zh-CN" sz="2000" dirty="0"/>
              <a:t> : 	</a:t>
            </a:r>
            <a:br>
              <a:rPr kumimoji="1" lang="en-US" altLang="zh-CN" sz="2000" dirty="0"/>
            </a:br>
            <a:r>
              <a:rPr kumimoji="1" lang="en-US" altLang="zh-CN" sz="2000" dirty="0"/>
              <a:t>	 I-LOC in sentence</a:t>
            </a:r>
          </a:p>
          <a:p>
            <a:pPr marL="0" indent="0">
              <a:buNone/>
            </a:pPr>
            <a:r>
              <a:rPr kumimoji="1" lang="en-US" altLang="zh-CN" sz="2000" dirty="0"/>
              <a:t>	 6,739-yard </a:t>
            </a:r>
            <a:r>
              <a:rPr kumimoji="1" lang="en-US" altLang="zh-CN" sz="2000" dirty="0">
                <a:solidFill>
                  <a:srgbClr val="0070C0"/>
                </a:solidFill>
              </a:rPr>
              <a:t>Brown</a:t>
            </a:r>
            <a:r>
              <a:rPr kumimoji="1" lang="en-US" altLang="zh-CN" sz="2000" dirty="0"/>
              <a:t> Deer Park Golf Course after the first round</a:t>
            </a:r>
          </a:p>
          <a:p>
            <a:pPr marL="0" indent="0">
              <a:buNone/>
            </a:pPr>
            <a:r>
              <a:rPr kumimoji="1" lang="en-US" altLang="zh-CN" sz="2000" dirty="0"/>
              <a:t>	 I-PER in sentence</a:t>
            </a:r>
          </a:p>
          <a:p>
            <a:pPr marL="0" indent="0">
              <a:buNone/>
            </a:pPr>
            <a:r>
              <a:rPr kumimoji="1" lang="en-US" altLang="zh-CN" sz="2000" dirty="0"/>
              <a:t>	 6. Steve </a:t>
            </a:r>
            <a:r>
              <a:rPr kumimoji="1" lang="en-US" altLang="zh-CN" sz="2000" dirty="0">
                <a:solidFill>
                  <a:srgbClr val="0070C0"/>
                </a:solidFill>
              </a:rPr>
              <a:t>Brown</a:t>
            </a:r>
            <a:r>
              <a:rPr kumimoji="1" lang="en-US" altLang="zh-CN" sz="2000" dirty="0"/>
              <a:t> ( U.S. ) 13.53</a:t>
            </a:r>
          </a:p>
        </p:txBody>
      </p:sp>
    </p:spTree>
    <p:extLst>
      <p:ext uri="{BB962C8B-B14F-4D97-AF65-F5344CB8AC3E}">
        <p14:creationId xmlns:p14="http://schemas.microsoft.com/office/powerpoint/2010/main" val="280306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pPr marL="457200" indent="-457200">
              <a:buAutoNum type="arabicPeriod"/>
            </a:pPr>
            <a:r>
              <a:rPr kumimoji="1" lang="en-US" altLang="zh-CN" sz="2000" b="1" dirty="0"/>
              <a:t>Special symbols may be tagged as ‘I-PER’</a:t>
            </a:r>
          </a:p>
          <a:p>
            <a:pPr marL="457200" indent="-457200">
              <a:buFont typeface="Arial" panose="020B0604020202020204" pitchFamily="34" charset="0"/>
              <a:buAutoNum type="arabicPeriod"/>
            </a:pPr>
            <a:r>
              <a:rPr kumimoji="1" lang="en-US" altLang="zh-CN" sz="2000" b="1" dirty="0"/>
              <a:t>Label distribution in the original data set is uneven.</a:t>
            </a:r>
          </a:p>
          <a:p>
            <a:pPr marL="457200" indent="-457200">
              <a:buFont typeface="Arial" panose="020B0604020202020204" pitchFamily="34" charset="0"/>
              <a:buAutoNum type="arabicPeriod"/>
            </a:pPr>
            <a:r>
              <a:rPr kumimoji="1" lang="en-US" altLang="zh-CN" sz="2000" b="1" dirty="0"/>
              <a:t>Different labels may appear for the same word</a:t>
            </a:r>
          </a:p>
          <a:p>
            <a:pPr marL="0" indent="0">
              <a:buNone/>
            </a:pPr>
            <a:r>
              <a:rPr kumimoji="1" lang="en-US" altLang="zh-CN" sz="2000" b="1" dirty="0"/>
              <a:t>Ex: Multiple Tags in a same sentence.</a:t>
            </a:r>
          </a:p>
          <a:p>
            <a:pPr marL="0" indent="0">
              <a:buNone/>
            </a:pPr>
            <a:r>
              <a:rPr kumimoji="1" lang="en-US" altLang="zh-CN" sz="2000" dirty="0">
                <a:solidFill>
                  <a:srgbClr val="0070C0"/>
                </a:solidFill>
              </a:rPr>
              <a:t>Mother</a:t>
            </a:r>
            <a:r>
              <a:rPr kumimoji="1" lang="en-US" altLang="zh-CN" sz="2000" dirty="0"/>
              <a:t> : </a:t>
            </a:r>
          </a:p>
          <a:p>
            <a:pPr marL="0" indent="0">
              <a:buNone/>
            </a:pPr>
            <a:r>
              <a:rPr kumimoji="1" lang="en-US" altLang="zh-CN" sz="2000" dirty="0"/>
              <a:t>Happy Birthday to our Dearest </a:t>
            </a:r>
            <a:r>
              <a:rPr kumimoji="1" lang="en-US" altLang="zh-CN" sz="2000" dirty="0">
                <a:solidFill>
                  <a:srgbClr val="0070C0"/>
                </a:solidFill>
              </a:rPr>
              <a:t>Mother (O)</a:t>
            </a:r>
            <a:r>
              <a:rPr kumimoji="1" lang="en-US" altLang="zh-CN" sz="2000" dirty="0"/>
              <a:t> , " read a placard at the </a:t>
            </a:r>
            <a:r>
              <a:rPr kumimoji="1" lang="en-US" altLang="zh-CN" sz="2000" dirty="0" err="1"/>
              <a:t>Shishu</a:t>
            </a:r>
            <a:r>
              <a:rPr kumimoji="1" lang="en-US" altLang="zh-CN" sz="2000" dirty="0"/>
              <a:t> Bhavan children 's home in central Calcutta run by </a:t>
            </a:r>
            <a:r>
              <a:rPr kumimoji="1" lang="en-US" altLang="zh-CN" sz="2000" dirty="0">
                <a:solidFill>
                  <a:srgbClr val="0070C0"/>
                </a:solidFill>
              </a:rPr>
              <a:t>Mother (I-PER) </a:t>
            </a:r>
            <a:r>
              <a:rPr kumimoji="1" lang="en-US" altLang="zh-CN" sz="2000" dirty="0"/>
              <a:t>Teresa's Missionaries of Charity .</a:t>
            </a:r>
          </a:p>
        </p:txBody>
      </p:sp>
    </p:spTree>
    <p:extLst>
      <p:ext uri="{BB962C8B-B14F-4D97-AF65-F5344CB8AC3E}">
        <p14:creationId xmlns:p14="http://schemas.microsoft.com/office/powerpoint/2010/main" val="206621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pPr marL="457200" indent="-457200">
              <a:buAutoNum type="arabicPeriod"/>
            </a:pPr>
            <a:r>
              <a:rPr kumimoji="1" lang="en-US" altLang="zh-CN" sz="2000" b="1" dirty="0"/>
              <a:t>Special symbols may be tagged as ‘I-PER’</a:t>
            </a:r>
          </a:p>
          <a:p>
            <a:pPr marL="457200" indent="-457200">
              <a:buFont typeface="Arial" panose="020B0604020202020204" pitchFamily="34" charset="0"/>
              <a:buAutoNum type="arabicPeriod"/>
            </a:pPr>
            <a:r>
              <a:rPr kumimoji="1" lang="en-US" altLang="zh-CN" sz="2000" b="1" dirty="0"/>
              <a:t>Label distribution in the original data set is uneven.</a:t>
            </a:r>
          </a:p>
          <a:p>
            <a:pPr marL="457200" indent="-457200">
              <a:buFont typeface="Arial" panose="020B0604020202020204" pitchFamily="34" charset="0"/>
              <a:buAutoNum type="arabicPeriod"/>
            </a:pPr>
            <a:r>
              <a:rPr kumimoji="1" lang="en-US" altLang="zh-CN" sz="2000" b="1" dirty="0"/>
              <a:t>Different labels may appear for the same word</a:t>
            </a:r>
          </a:p>
          <a:p>
            <a:pPr marL="457200" indent="-457200">
              <a:buFont typeface="Arial" panose="020B0604020202020204" pitchFamily="34" charset="0"/>
              <a:buAutoNum type="arabicPeriod"/>
            </a:pPr>
            <a:r>
              <a:rPr kumimoji="1" lang="en-US" altLang="zh-CN" sz="2000" b="1" dirty="0"/>
              <a:t>The results of Bert are not very linearly separable.</a:t>
            </a:r>
          </a:p>
        </p:txBody>
      </p:sp>
    </p:spTree>
    <p:extLst>
      <p:ext uri="{BB962C8B-B14F-4D97-AF65-F5344CB8AC3E}">
        <p14:creationId xmlns:p14="http://schemas.microsoft.com/office/powerpoint/2010/main" val="408132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3D67-220C-7246-A892-B7F43BC0295F}"/>
              </a:ext>
            </a:extLst>
          </p:cNvPr>
          <p:cNvSpPr>
            <a:spLocks noGrp="1"/>
          </p:cNvSpPr>
          <p:nvPr>
            <p:ph type="title"/>
          </p:nvPr>
        </p:nvSpPr>
        <p:spPr>
          <a:xfrm>
            <a:off x="2231136" y="666463"/>
            <a:ext cx="7729728" cy="903019"/>
          </a:xfrm>
        </p:spPr>
        <p:txBody>
          <a:bodyPr>
            <a:normAutofit fontScale="90000"/>
          </a:bodyPr>
          <a:lstStyle/>
          <a:p>
            <a:r>
              <a:rPr kumimoji="1" lang="en-US" altLang="zh-CN" dirty="0"/>
              <a:t>Preliminary Test: </a:t>
            </a:r>
            <a:br>
              <a:rPr kumimoji="1" lang="en-US" altLang="zh-CN" dirty="0"/>
            </a:br>
            <a:r>
              <a:rPr kumimoji="1" lang="en-US" altLang="zh-CN" dirty="0"/>
              <a:t>Limitation of raw representation</a:t>
            </a:r>
            <a:endParaRPr kumimoji="1" lang="zh-CN" altLang="en-US" dirty="0"/>
          </a:p>
        </p:txBody>
      </p:sp>
      <p:sp>
        <p:nvSpPr>
          <p:cNvPr id="3" name="Content Placeholder 2">
            <a:extLst>
              <a:ext uri="{FF2B5EF4-FFF2-40B4-BE49-F238E27FC236}">
                <a16:creationId xmlns:a16="http://schemas.microsoft.com/office/drawing/2014/main" id="{3E5D60B0-5F7D-7E4B-BA3E-CDD0E678F594}"/>
              </a:ext>
            </a:extLst>
          </p:cNvPr>
          <p:cNvSpPr>
            <a:spLocks noGrp="1"/>
          </p:cNvSpPr>
          <p:nvPr>
            <p:ph idx="1"/>
          </p:nvPr>
        </p:nvSpPr>
        <p:spPr>
          <a:xfrm>
            <a:off x="2071991" y="2178996"/>
            <a:ext cx="7888873" cy="3561031"/>
          </a:xfrm>
        </p:spPr>
        <p:txBody>
          <a:bodyPr>
            <a:normAutofit/>
          </a:bodyPr>
          <a:lstStyle/>
          <a:p>
            <a:pPr marL="457200" indent="-457200">
              <a:buAutoNum type="arabicPeriod"/>
            </a:pPr>
            <a:r>
              <a:rPr kumimoji="1" lang="en-US" altLang="zh-CN" sz="2000" b="1" dirty="0"/>
              <a:t>Special symbols may be tagged as ‘I-PER’</a:t>
            </a:r>
          </a:p>
          <a:p>
            <a:pPr marL="457200" indent="-457200">
              <a:buFont typeface="Arial" panose="020B0604020202020204" pitchFamily="34" charset="0"/>
              <a:buAutoNum type="arabicPeriod"/>
            </a:pPr>
            <a:r>
              <a:rPr kumimoji="1" lang="en-US" altLang="zh-CN" sz="2000" b="1" dirty="0"/>
              <a:t>Label distribution in the original data set is uneven.</a:t>
            </a:r>
          </a:p>
          <a:p>
            <a:pPr marL="457200" indent="-457200">
              <a:buFont typeface="Arial" panose="020B0604020202020204" pitchFamily="34" charset="0"/>
              <a:buAutoNum type="arabicPeriod"/>
            </a:pPr>
            <a:r>
              <a:rPr kumimoji="1" lang="en-US" altLang="zh-CN" sz="2000" b="1" dirty="0"/>
              <a:t>Different labels may appear for the same word</a:t>
            </a:r>
          </a:p>
          <a:p>
            <a:pPr marL="457200" indent="-457200">
              <a:buFont typeface="Arial" panose="020B0604020202020204" pitchFamily="34" charset="0"/>
              <a:buAutoNum type="arabicPeriod"/>
            </a:pPr>
            <a:r>
              <a:rPr kumimoji="1" lang="en-US" altLang="zh-CN" sz="2000" b="1" dirty="0"/>
              <a:t>The results of Bert are not very linearly separable.</a:t>
            </a:r>
          </a:p>
        </p:txBody>
      </p:sp>
      <p:pic>
        <p:nvPicPr>
          <p:cNvPr id="5" name="图片 4" descr="图表, 散点图&#10;&#10;描述已自动生成">
            <a:extLst>
              <a:ext uri="{FF2B5EF4-FFF2-40B4-BE49-F238E27FC236}">
                <a16:creationId xmlns:a16="http://schemas.microsoft.com/office/drawing/2014/main" id="{A6030C6B-7862-1244-882F-957FD4BC5885}"/>
              </a:ext>
            </a:extLst>
          </p:cNvPr>
          <p:cNvPicPr>
            <a:picLocks noChangeAspect="1"/>
          </p:cNvPicPr>
          <p:nvPr/>
        </p:nvPicPr>
        <p:blipFill>
          <a:blip r:embed="rId3"/>
          <a:stretch>
            <a:fillRect/>
          </a:stretch>
        </p:blipFill>
        <p:spPr>
          <a:xfrm>
            <a:off x="666750" y="2018927"/>
            <a:ext cx="10858500" cy="3721100"/>
          </a:xfrm>
          <a:prstGeom prst="rect">
            <a:avLst/>
          </a:prstGeom>
        </p:spPr>
      </p:pic>
    </p:spTree>
    <p:extLst>
      <p:ext uri="{BB962C8B-B14F-4D97-AF65-F5344CB8AC3E}">
        <p14:creationId xmlns:p14="http://schemas.microsoft.com/office/powerpoint/2010/main" val="15108514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540</TotalTime>
  <Words>2549</Words>
  <Application>Microsoft Macintosh PowerPoint</Application>
  <PresentationFormat>Widescreen</PresentationFormat>
  <Paragraphs>224</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等线</vt:lpstr>
      <vt:lpstr>Arial</vt:lpstr>
      <vt:lpstr>Gill Sans MT</vt:lpstr>
      <vt:lpstr>Parcel</vt:lpstr>
      <vt:lpstr>Project Presentation </vt:lpstr>
      <vt:lpstr>Introduction</vt:lpstr>
      <vt:lpstr>Preliminary Test:  Logistic Regression &amp; SVM</vt:lpstr>
      <vt:lpstr>Preliminary Test:  Limitation of raw representation</vt:lpstr>
      <vt:lpstr>Preliminary Test:  Limitation of raw representation</vt:lpstr>
      <vt:lpstr>Preliminary Test:  Limitation of raw representation</vt:lpstr>
      <vt:lpstr>Preliminary Test:  Limitation of raw representation</vt:lpstr>
      <vt:lpstr>Preliminary Test:  Limitation of raw representation</vt:lpstr>
      <vt:lpstr>Preliminary Test:  Limitation of raw representation</vt:lpstr>
      <vt:lpstr>Preliminary Test:  Conclusion</vt:lpstr>
      <vt:lpstr>OUR Work:  Data processing</vt:lpstr>
      <vt:lpstr>OUR Work:  Data processing</vt:lpstr>
      <vt:lpstr>PowerPoint Presentation</vt:lpstr>
      <vt:lpstr>Our work: Word &amp; char embedding</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经天 季</dc:creator>
  <cp:lastModifiedBy>经天 季</cp:lastModifiedBy>
  <cp:revision>248</cp:revision>
  <dcterms:created xsi:type="dcterms:W3CDTF">2021-05-17T16:19:33Z</dcterms:created>
  <dcterms:modified xsi:type="dcterms:W3CDTF">2021-05-24T07:33:50Z</dcterms:modified>
</cp:coreProperties>
</file>