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  <p:sldId id="257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0:15:5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0:16:0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0:51:5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0:52:1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24575,'36'-1'0,"-1"-2"0,-1-1 0,56-15 0,-21 8 0,0 4 0,1 2 0,122 7 0,-67 1 0,33-5 0,143 6 0,-240 3 51,112 30 0,-122-23-418,0-3 0,0-2 1,63 3-1,-75-12-6459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0:54:14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0:55:56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24575,'1229'0'0,"-1196"-1"18,0-3-1,55-12 1,-19 3-1436,-30 7-5408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7:16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7:16:4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3383 24575,'-2'-21'0,"0"0"0,-1 0 0,-8-28 0,5 25 0,-5-49 0,-6-65 0,8 88 0,-1-77 0,11-326 0,-2 426 0,-2 0 0,-10-42 0,-2-26 0,9-379 0,9 261 0,-4 155 0,3 0 0,18-115 0,16-39 0,11 17 0,-40 166 0,2 0 0,23-50 0,-20 54 0,-1-2 0,-2 1 0,10-42 0,-16 47 0,1 0 0,1 0 0,1 0 0,0 1 0,2 0 0,0 0 0,1 1 0,2 0 0,-1 0 0,16-18 0,16-22 0,-35 47 0,1 1 0,0-1 0,0 2 0,1-1 0,1 1 0,0 0 0,21-16 0,122-64 0,-143 85 0,0 0 0,1 1 0,0 0 0,0 0 0,0 1 0,0 1 0,1 0 0,20-1 0,101 5 0,-64 1 0,43-4 0,89 4 0,-176 2-151,0 1-1,0 2 0,0 1 0,-1 0 1,0 2-1,-1 1 0,0 0 1,26 20-1,-32-19-6674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32532-C486-4805-99CC-91C94D6D65F8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7B9B-6EBC-4F4B-8B4B-E617A2E35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7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13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8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79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8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5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4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6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85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50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8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8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7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8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8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54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67B9B-6EBC-4F4B-8B4B-E617A2E353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6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502C1-22F4-4085-BCC1-2F2094A1D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C55890-861A-44D2-8D03-1D95512B6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4CA2F-70C8-4398-8B99-5AB61079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49514-A17C-4DD2-8C35-BE018DC0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9990B-09C3-4494-A21C-8EE967E1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4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B5A1-B848-485A-8640-A5DBB196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82E4-9394-49BA-B611-AFCB5FE01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473AB-B29C-46A6-B1B7-2F0C3675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198F2-58C7-47CE-A1C0-BC17DE94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47520-06F4-45AE-BD79-91A0F95A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8146AE-AEB0-4F0A-B4BB-5E3FFA10E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A029C3-8458-4A79-AB02-6538C5B35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2AAF0-ECFB-43E0-A842-7B2F605B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05A1E-E592-48F5-A501-2BC29161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8245C-7325-445F-991F-E6E5E9FC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4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58C4A-D8E0-4A84-B447-9DE17777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C7A5-BD43-47CE-BB87-346C086D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1FDE5-4EED-4002-9BD5-FF1D7B71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4798D-28D9-4BBD-B0D1-6EA3D417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EC5CC-8EA3-4B13-A4FD-CA8F08F2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3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CF14-DED1-4073-BD6F-79F6D961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C4F3-1799-4D35-BD05-BCBF48EAD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DC4CD-2F9C-4475-8E71-06B7E687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30505-AD96-4A64-B737-BE5191C3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0ADE6-B9DE-49AA-92C8-ADEB4C86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3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932B-25BC-47BD-8022-14777579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1B99E-4956-4A8A-B2E4-7D8BC4D7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3AC84-BF04-4456-BDE5-C3CE1C537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75FD0-8E14-462C-93E2-5469BC19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D5EF1-AB85-451E-B473-FBDEBDB1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95E3A-BA89-4163-B77D-8F99EA4B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6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C8B34-64EB-4844-885B-115E73AD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57D94-1F0C-442E-881A-06253235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FF20E5-C3BB-498D-93EA-90BBF87F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67E24-6451-4F31-B25F-06408FE17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36E783-1F99-4E30-A9BB-E75548BE2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EB0C2-7302-4D19-B3A0-5A1588CD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37FBF5-2E79-48B5-91D4-3BB70F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D3E43F-ED3D-40F8-8201-4DF2E838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6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BB5C-6BEA-4A25-9503-C626A671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4EF97F-C079-4328-A017-68534931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73F04F-002E-469D-A98E-FFF07196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A1A3B5-F59D-47D4-AB45-25BDCBB7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6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7F3A65-A0C9-4A5C-A5CC-640D4A1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BB764A-B0A4-433F-BD3B-58685B97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4C7B4E-BC9D-48AE-93B4-5D1672F5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B489A-B19C-476F-97FC-F187B786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66D5B-6C74-46EA-BED3-2D8ACFD4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FD69C-C13F-4C81-987E-B175523CD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71607-39E6-4922-9FB3-FAFC8FCB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0A843-B615-4A97-BEDF-77DC991F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01390-5ACD-4D6C-8D3C-EE1BD3E5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4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3FF98-7643-4EA7-BB5E-82D27BBA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00AF2-94C6-415C-9C3F-13A6989F4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7A19B-3293-45EA-996D-061971AE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8942A-75AF-4C73-BEC9-3DE89742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2D53B-58BE-4DE3-B77A-48D95D53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97C23-124A-47C5-8F8E-C19D9F6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59AEF-8B3B-479D-9828-4AD06075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694E1-644E-4581-B07B-F4C59FC9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B2013-5211-4EA7-8ED0-F6655602A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53B6-0445-41B4-AD27-D4283ED4CD5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9E881-B80E-40BC-8B85-21A0CD471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27331-6ACE-4766-ACD6-59744F775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8D7B-BB38-43C9-B5FA-AD8ABF02A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1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.jpeg"/><Relationship Id="rId5" Type="http://schemas.openxmlformats.org/officeDocument/2006/relationships/customXml" Target="../ink/ink4.xml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720916" y="250427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구성요소</a:t>
            </a:r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id="{00B7B851-472D-4D3D-9683-49061B80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29472"/>
              </p:ext>
            </p:extLst>
          </p:nvPr>
        </p:nvGraphicFramePr>
        <p:xfrm>
          <a:off x="720915" y="1013580"/>
          <a:ext cx="9080263" cy="368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471">
                  <a:extLst>
                    <a:ext uri="{9D8B030D-6E8A-4147-A177-3AD203B41FA5}">
                      <a16:colId xmlns:a16="http://schemas.microsoft.com/office/drawing/2014/main" val="2749889434"/>
                    </a:ext>
                  </a:extLst>
                </a:gridCol>
                <a:gridCol w="6551792">
                  <a:extLst>
                    <a:ext uri="{9D8B030D-6E8A-4147-A177-3AD203B41FA5}">
                      <a16:colId xmlns:a16="http://schemas.microsoft.com/office/drawing/2014/main" val="1082488982"/>
                    </a:ext>
                  </a:extLst>
                </a:gridCol>
              </a:tblGrid>
              <a:tr h="2437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79951"/>
                  </a:ext>
                </a:extLst>
              </a:tr>
              <a:tr h="1105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</a:t>
                      </a:r>
                      <a:r>
                        <a:rPr lang="en-US" altLang="ko-KR" dirty="0"/>
                        <a:t>Room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각종 이벤트들이 발생하는 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25057"/>
                  </a:ext>
                </a:extLst>
              </a:tr>
              <a:tr h="1105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사이를 이어주는 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72126"/>
                  </a:ext>
                </a:extLst>
              </a:tr>
              <a:tr h="1105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 </a:t>
                      </a:r>
                      <a:r>
                        <a:rPr lang="en-US" altLang="ko-KR" dirty="0"/>
                        <a:t>Room</a:t>
                      </a:r>
                      <a:r>
                        <a:rPr lang="ko-KR" altLang="en-US" dirty="0"/>
                        <a:t>에서 보스까지 진행되는 맵 과 통로의 집합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619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3BAE2DFE-3C20-4CCF-AB3D-D0F3064C1428}"/>
              </a:ext>
            </a:extLst>
          </p:cNvPr>
          <p:cNvSpPr/>
          <p:nvPr/>
        </p:nvSpPr>
        <p:spPr>
          <a:xfrm>
            <a:off x="9962910" y="1286062"/>
            <a:ext cx="839244" cy="1002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54F226-1BF6-4E32-BD58-4A7301A4D667}"/>
              </a:ext>
            </a:extLst>
          </p:cNvPr>
          <p:cNvSpPr/>
          <p:nvPr/>
        </p:nvSpPr>
        <p:spPr>
          <a:xfrm>
            <a:off x="9976544" y="2711163"/>
            <a:ext cx="663879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6AB967-9036-4AEC-8572-1C09370A7A23}"/>
              </a:ext>
            </a:extLst>
          </p:cNvPr>
          <p:cNvSpPr/>
          <p:nvPr/>
        </p:nvSpPr>
        <p:spPr>
          <a:xfrm>
            <a:off x="5945251" y="5196270"/>
            <a:ext cx="839244" cy="1002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47EA70-3A06-4EA6-B908-4B16C816E0EA}"/>
              </a:ext>
            </a:extLst>
          </p:cNvPr>
          <p:cNvSpPr/>
          <p:nvPr/>
        </p:nvSpPr>
        <p:spPr>
          <a:xfrm>
            <a:off x="6784495" y="5625194"/>
            <a:ext cx="663879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C5F766-4227-4AE6-B570-F2AA4278163D}"/>
              </a:ext>
            </a:extLst>
          </p:cNvPr>
          <p:cNvSpPr/>
          <p:nvPr/>
        </p:nvSpPr>
        <p:spPr>
          <a:xfrm>
            <a:off x="7448374" y="5269395"/>
            <a:ext cx="1014609" cy="7139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7D5644-8EA5-4E79-9E44-1747B35C179D}"/>
              </a:ext>
            </a:extLst>
          </p:cNvPr>
          <p:cNvSpPr/>
          <p:nvPr/>
        </p:nvSpPr>
        <p:spPr>
          <a:xfrm>
            <a:off x="5281372" y="5572893"/>
            <a:ext cx="663879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653278-F560-4D75-9857-E9B5BDB95F4C}"/>
              </a:ext>
            </a:extLst>
          </p:cNvPr>
          <p:cNvSpPr/>
          <p:nvPr/>
        </p:nvSpPr>
        <p:spPr>
          <a:xfrm>
            <a:off x="4406655" y="5280728"/>
            <a:ext cx="874717" cy="728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Room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4F98C07-8A85-48E2-950A-6A76468E648D}"/>
              </a:ext>
            </a:extLst>
          </p:cNvPr>
          <p:cNvSpPr/>
          <p:nvPr/>
        </p:nvSpPr>
        <p:spPr>
          <a:xfrm>
            <a:off x="3678040" y="4939357"/>
            <a:ext cx="5373666" cy="14113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E0F30-E417-46B4-A105-826D2EDB185C}"/>
              </a:ext>
            </a:extLst>
          </p:cNvPr>
          <p:cNvSpPr txBox="1"/>
          <p:nvPr/>
        </p:nvSpPr>
        <p:spPr>
          <a:xfrm>
            <a:off x="9247425" y="5255862"/>
            <a:ext cx="128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스테이지</a:t>
            </a:r>
          </a:p>
        </p:txBody>
      </p:sp>
    </p:spTree>
    <p:extLst>
      <p:ext uri="{BB962C8B-B14F-4D97-AF65-F5344CB8AC3E}">
        <p14:creationId xmlns:p14="http://schemas.microsoft.com/office/powerpoint/2010/main" val="211793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4056600" y="1161442"/>
            <a:ext cx="7780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6. </a:t>
            </a:r>
            <a:r>
              <a:rPr lang="ko-KR" altLang="en-US" dirty="0"/>
              <a:t>아이템 드랍 이벤트</a:t>
            </a:r>
            <a:r>
              <a:rPr lang="en-US" altLang="ko-KR" dirty="0"/>
              <a:t>(</a:t>
            </a:r>
            <a:r>
              <a:rPr lang="ko-KR" altLang="en-US" dirty="0"/>
              <a:t>사격장</a:t>
            </a:r>
            <a:r>
              <a:rPr lang="en-US" altLang="ko-KR" dirty="0"/>
              <a:t>) - </a:t>
            </a:r>
            <a:r>
              <a:rPr lang="ko-KR" altLang="en-US" dirty="0"/>
              <a:t>미니게임</a:t>
            </a:r>
          </a:p>
          <a:p>
            <a:pPr latinLnBrk="1"/>
            <a:r>
              <a:rPr lang="en-US" altLang="ko-KR" dirty="0"/>
              <a:t>(</a:t>
            </a:r>
            <a:r>
              <a:rPr lang="ko-KR" altLang="en-US" dirty="0"/>
              <a:t>에이펙스 레전드 드래곤</a:t>
            </a:r>
            <a:r>
              <a:rPr lang="en-US" altLang="ko-KR" dirty="0"/>
              <a:t>)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12</a:t>
            </a:r>
            <a:r>
              <a:rPr lang="ko-KR" altLang="en-US" dirty="0"/>
              <a:t>개의 드론이 날아다니며 </a:t>
            </a:r>
            <a:r>
              <a:rPr lang="en-US" altLang="ko-KR" dirty="0"/>
              <a:t>5</a:t>
            </a:r>
            <a:r>
              <a:rPr lang="ko-KR" altLang="en-US" dirty="0"/>
              <a:t>개의 드론은 아이템을 가지고 있다</a:t>
            </a:r>
            <a:endParaRPr lang="en-US" altLang="ko-KR" dirty="0"/>
          </a:p>
          <a:p>
            <a:pPr latinLnBrk="1"/>
            <a:r>
              <a:rPr lang="en-US" altLang="ko-KR" dirty="0"/>
              <a:t>1</a:t>
            </a:r>
            <a:r>
              <a:rPr lang="ko-KR" altLang="en-US" dirty="0"/>
              <a:t>개의 드론은 보물상자를 가지고 있다</a:t>
            </a:r>
            <a:endParaRPr lang="en-US" altLang="ko-KR" dirty="0"/>
          </a:p>
          <a:p>
            <a:pPr latinLnBrk="1"/>
            <a:r>
              <a:rPr lang="ko-KR" altLang="en-US" dirty="0"/>
              <a:t>아이템을 가지고 있는 드론을 격추시키면 아이템을 획득할 수 있다</a:t>
            </a:r>
            <a:endParaRPr lang="en-US" altLang="ko-KR" dirty="0"/>
          </a:p>
          <a:p>
            <a:pPr latinLnBrk="1"/>
            <a:r>
              <a:rPr lang="ko-KR" altLang="en-US" dirty="0"/>
              <a:t>드론은 나오자마자 재빨리 사라진다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7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latinLnBrk="1"/>
            <a:r>
              <a:rPr lang="en-US" altLang="ko-KR" dirty="0"/>
              <a:t>(</a:t>
            </a:r>
            <a:r>
              <a:rPr lang="ko-KR" altLang="en-US" dirty="0"/>
              <a:t>왼쪽 환풍구에서 나와서 맵 한바퀴 돈 후 오른쪽 환풍구로 사라짐</a:t>
            </a:r>
            <a:r>
              <a:rPr lang="en-US" altLang="ko-KR" dirty="0"/>
              <a:t>)</a:t>
            </a:r>
          </a:p>
          <a:p>
            <a:pPr latinLnBrk="1"/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드론 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9056D2-6E24-4210-8FC3-29DFDC21A3AF}"/>
              </a:ext>
            </a:extLst>
          </p:cNvPr>
          <p:cNvSpPr/>
          <p:nvPr/>
        </p:nvSpPr>
        <p:spPr>
          <a:xfrm>
            <a:off x="789140" y="1161442"/>
            <a:ext cx="3129673" cy="436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E788C49-7033-4306-A4F5-967CD7634906}"/>
              </a:ext>
            </a:extLst>
          </p:cNvPr>
          <p:cNvSpPr/>
          <p:nvPr/>
        </p:nvSpPr>
        <p:spPr>
          <a:xfrm>
            <a:off x="1099042" y="3661782"/>
            <a:ext cx="338203" cy="3507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0A8C0FA-782E-491C-9D62-B0FA810F8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35" y="4226543"/>
            <a:ext cx="4221362" cy="237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카메라 드론 무료 아이콘">
            <a:extLst>
              <a:ext uri="{FF2B5EF4-FFF2-40B4-BE49-F238E27FC236}">
                <a16:creationId xmlns:a16="http://schemas.microsoft.com/office/drawing/2014/main" id="{ED07870D-3745-4DF3-92A6-275F94DD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53" y="2754767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카메라 드론 무료 아이콘">
            <a:extLst>
              <a:ext uri="{FF2B5EF4-FFF2-40B4-BE49-F238E27FC236}">
                <a16:creationId xmlns:a16="http://schemas.microsoft.com/office/drawing/2014/main" id="{0B6F4BA6-7AE3-43E9-A2E5-5C4785C4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76" y="3797212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카메라 드론 무료 아이콘">
            <a:extLst>
              <a:ext uri="{FF2B5EF4-FFF2-40B4-BE49-F238E27FC236}">
                <a16:creationId xmlns:a16="http://schemas.microsoft.com/office/drawing/2014/main" id="{8024ABB2-7258-43A5-88AE-3F597955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98" y="4606461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카메라 드론 무료 아이콘">
            <a:extLst>
              <a:ext uri="{FF2B5EF4-FFF2-40B4-BE49-F238E27FC236}">
                <a16:creationId xmlns:a16="http://schemas.microsoft.com/office/drawing/2014/main" id="{C5A80351-2273-441D-BE14-A5C22F09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53" y="1392429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카메라 드론 무료 아이콘">
            <a:extLst>
              <a:ext uri="{FF2B5EF4-FFF2-40B4-BE49-F238E27FC236}">
                <a16:creationId xmlns:a16="http://schemas.microsoft.com/office/drawing/2014/main" id="{E8994AE6-134E-4B85-AB75-3EA54222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08" y="2000867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카메라 드론 무료 아이콘">
            <a:extLst>
              <a:ext uri="{FF2B5EF4-FFF2-40B4-BE49-F238E27FC236}">
                <a16:creationId xmlns:a16="http://schemas.microsoft.com/office/drawing/2014/main" id="{A387B2AE-4671-469D-8161-B6B7C29AB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73" y="4017738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카메라 드론 무료 아이콘">
            <a:extLst>
              <a:ext uri="{FF2B5EF4-FFF2-40B4-BE49-F238E27FC236}">
                <a16:creationId xmlns:a16="http://schemas.microsoft.com/office/drawing/2014/main" id="{38F94E55-DC70-4216-BC62-4EE303E2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267" y="1491796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6AE06C-0440-4154-9082-8E6236035F6A}"/>
              </a:ext>
            </a:extLst>
          </p:cNvPr>
          <p:cNvSpPr/>
          <p:nvPr/>
        </p:nvSpPr>
        <p:spPr>
          <a:xfrm>
            <a:off x="2913662" y="3320714"/>
            <a:ext cx="514455" cy="125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33F04D3-2963-4878-A8B1-2BD953938062}"/>
              </a:ext>
            </a:extLst>
          </p:cNvPr>
          <p:cNvSpPr/>
          <p:nvPr/>
        </p:nvSpPr>
        <p:spPr>
          <a:xfrm>
            <a:off x="3127626" y="4583685"/>
            <a:ext cx="514455" cy="1253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6" descr="카메라 드론 무료 아이콘">
            <a:extLst>
              <a:ext uri="{FF2B5EF4-FFF2-40B4-BE49-F238E27FC236}">
                <a16:creationId xmlns:a16="http://schemas.microsoft.com/office/drawing/2014/main" id="{240446E2-6CA0-49BF-9D75-92A1DA584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22" y="1229488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486DFD-E691-42A2-9A26-A7BC22FF4D9A}"/>
              </a:ext>
            </a:extLst>
          </p:cNvPr>
          <p:cNvSpPr/>
          <p:nvPr/>
        </p:nvSpPr>
        <p:spPr>
          <a:xfrm>
            <a:off x="3155131" y="1795435"/>
            <a:ext cx="514455" cy="125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카메라 드론 무료 아이콘">
            <a:extLst>
              <a:ext uri="{FF2B5EF4-FFF2-40B4-BE49-F238E27FC236}">
                <a16:creationId xmlns:a16="http://schemas.microsoft.com/office/drawing/2014/main" id="{FEC0E15A-2E5C-4FE8-BE04-5330C20E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60" y="4824768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D1A183E-625A-4625-9C51-5D0AE44DC8ED}"/>
              </a:ext>
            </a:extLst>
          </p:cNvPr>
          <p:cNvSpPr/>
          <p:nvPr/>
        </p:nvSpPr>
        <p:spPr>
          <a:xfrm>
            <a:off x="2093969" y="5390715"/>
            <a:ext cx="514455" cy="125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6" descr="카메라 드론 무료 아이콘">
            <a:extLst>
              <a:ext uri="{FF2B5EF4-FFF2-40B4-BE49-F238E27FC236}">
                <a16:creationId xmlns:a16="http://schemas.microsoft.com/office/drawing/2014/main" id="{9793A62B-F67C-4986-A330-15224767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5" y="1626375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34FAFA0-5D71-42A1-8817-F40A55A1CC1F}"/>
              </a:ext>
            </a:extLst>
          </p:cNvPr>
          <p:cNvSpPr/>
          <p:nvPr/>
        </p:nvSpPr>
        <p:spPr>
          <a:xfrm>
            <a:off x="1033344" y="2192322"/>
            <a:ext cx="514455" cy="125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6" descr="카메라 드론 무료 아이콘">
            <a:extLst>
              <a:ext uri="{FF2B5EF4-FFF2-40B4-BE49-F238E27FC236}">
                <a16:creationId xmlns:a16="http://schemas.microsoft.com/office/drawing/2014/main" id="{EAE44243-0AFC-4B66-910C-86B52A61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61" y="3799431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카메라 드론 무료 아이콘">
            <a:extLst>
              <a:ext uri="{FF2B5EF4-FFF2-40B4-BE49-F238E27FC236}">
                <a16:creationId xmlns:a16="http://schemas.microsoft.com/office/drawing/2014/main" id="{CB932289-6E4F-45F8-84B1-407100FD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79" y="2589590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카메라 드론 무료 아이콘">
            <a:extLst>
              <a:ext uri="{FF2B5EF4-FFF2-40B4-BE49-F238E27FC236}">
                <a16:creationId xmlns:a16="http://schemas.microsoft.com/office/drawing/2014/main" id="{8D70B053-5943-44A3-A366-984E42107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09" y="2222771"/>
            <a:ext cx="588723" cy="5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8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3918813" y="1161442"/>
            <a:ext cx="8168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7. </a:t>
            </a:r>
            <a:r>
              <a:rPr lang="ko-KR" altLang="en-US" dirty="0"/>
              <a:t>타임 어택 이벤트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Room</a:t>
            </a:r>
            <a:r>
              <a:rPr lang="ko-KR" altLang="en-US" dirty="0"/>
              <a:t>의 크기에 따라 </a:t>
            </a:r>
            <a:r>
              <a:rPr lang="en-US" altLang="ko-KR" dirty="0"/>
              <a:t>40~1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/>
              <a:t>초 안에 몬스터를 처치하고 방을 탈출한다</a:t>
            </a:r>
            <a:endParaRPr lang="en-US" altLang="ko-KR" dirty="0"/>
          </a:p>
          <a:p>
            <a:pPr latinLnBrk="1"/>
            <a:r>
              <a:rPr lang="en-US" altLang="ko-KR" dirty="0"/>
              <a:t>Room</a:t>
            </a:r>
            <a:r>
              <a:rPr lang="ko-KR" altLang="en-US" dirty="0"/>
              <a:t>의 크기에 따라 </a:t>
            </a:r>
            <a:r>
              <a:rPr lang="en-US" altLang="ko-KR" dirty="0"/>
              <a:t>4~9</a:t>
            </a:r>
            <a:r>
              <a:rPr lang="ko-KR" altLang="en-US" dirty="0"/>
              <a:t> 마리의 일반 몬스터가 출현한다</a:t>
            </a:r>
            <a:endParaRPr lang="en-US" altLang="ko-KR" dirty="0"/>
          </a:p>
          <a:p>
            <a:r>
              <a:rPr lang="ko-KR" altLang="en-US" dirty="0"/>
              <a:t>일반 몬스터 처치 시 전리품을 획득할 수 있다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방이 밀폐되면서 산소 부족 이벤트 발생</a:t>
            </a:r>
            <a:endParaRPr lang="en-US" altLang="ko-KR" dirty="0"/>
          </a:p>
          <a:p>
            <a:pPr latinLnBrk="1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9056D2-6E24-4210-8FC3-29DFDC21A3AF}"/>
              </a:ext>
            </a:extLst>
          </p:cNvPr>
          <p:cNvSpPr/>
          <p:nvPr/>
        </p:nvSpPr>
        <p:spPr>
          <a:xfrm>
            <a:off x="789140" y="1161442"/>
            <a:ext cx="3129673" cy="436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B820BB-4F1C-480E-A4F0-363ACBF7C7C9}"/>
              </a:ext>
            </a:extLst>
          </p:cNvPr>
          <p:cNvSpPr/>
          <p:nvPr/>
        </p:nvSpPr>
        <p:spPr>
          <a:xfrm>
            <a:off x="2730674" y="4431801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A5B7A0-113D-4752-B420-80E48F4B9FB1}"/>
              </a:ext>
            </a:extLst>
          </p:cNvPr>
          <p:cNvSpPr/>
          <p:nvPr/>
        </p:nvSpPr>
        <p:spPr>
          <a:xfrm>
            <a:off x="3167093" y="1583104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2107D2-97D3-467C-B766-0BDE75CD0BE1}"/>
              </a:ext>
            </a:extLst>
          </p:cNvPr>
          <p:cNvSpPr/>
          <p:nvPr/>
        </p:nvSpPr>
        <p:spPr>
          <a:xfrm>
            <a:off x="1590805" y="1583105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79A475D-AC87-4976-AA83-59F1CEA4D393}"/>
              </a:ext>
            </a:extLst>
          </p:cNvPr>
          <p:cNvSpPr/>
          <p:nvPr/>
        </p:nvSpPr>
        <p:spPr>
          <a:xfrm>
            <a:off x="1099042" y="3661782"/>
            <a:ext cx="338203" cy="3507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9FCEB1-BAFF-4E71-AEF7-2018EAC4159F}"/>
              </a:ext>
            </a:extLst>
          </p:cNvPr>
          <p:cNvSpPr/>
          <p:nvPr/>
        </p:nvSpPr>
        <p:spPr>
          <a:xfrm>
            <a:off x="3133707" y="3612613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3918813" y="1161442"/>
            <a:ext cx="81688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8. </a:t>
            </a:r>
            <a:r>
              <a:rPr lang="ko-KR" altLang="en-US" dirty="0"/>
              <a:t>퍼즐 이벤트 </a:t>
            </a:r>
            <a:r>
              <a:rPr lang="en-US" altLang="ko-KR" dirty="0"/>
              <a:t>- </a:t>
            </a:r>
            <a:r>
              <a:rPr lang="ko-KR" altLang="en-US" dirty="0"/>
              <a:t>미니게임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이벤트 맵 에서만 사용할 수 있는 총 지급</a:t>
            </a:r>
            <a:endParaRPr lang="en-US" altLang="ko-KR" dirty="0"/>
          </a:p>
          <a:p>
            <a:pPr latinLnBrk="1"/>
            <a:r>
              <a:rPr lang="en-US" altLang="ko-KR" dirty="0"/>
              <a:t>7</a:t>
            </a:r>
            <a:r>
              <a:rPr lang="ko-KR" altLang="en-US" dirty="0"/>
              <a:t>발 장전되어 사격하여 유효한 발판을 찾을 수 있음</a:t>
            </a:r>
            <a:endParaRPr lang="en-US" altLang="ko-KR" dirty="0"/>
          </a:p>
          <a:p>
            <a:pPr latinLnBrk="1"/>
            <a:r>
              <a:rPr lang="ko-KR" altLang="en-US" dirty="0"/>
              <a:t>가짜 발판에 밟을 시 기회 </a:t>
            </a:r>
            <a:r>
              <a:rPr lang="en-US" altLang="ko-KR" dirty="0"/>
              <a:t>1</a:t>
            </a:r>
            <a:r>
              <a:rPr lang="ko-KR" altLang="en-US" dirty="0"/>
              <a:t>회 차감</a:t>
            </a:r>
            <a:endParaRPr lang="en-US" altLang="ko-KR" dirty="0"/>
          </a:p>
          <a:p>
            <a:pPr latinLnBrk="1"/>
            <a:r>
              <a:rPr lang="ko-KR" altLang="en-US" dirty="0"/>
              <a:t>도전 기회는 </a:t>
            </a:r>
            <a:r>
              <a:rPr lang="en-US" altLang="ko-KR" dirty="0"/>
              <a:t>3</a:t>
            </a:r>
            <a:r>
              <a:rPr lang="ko-KR" altLang="en-US" dirty="0"/>
              <a:t>회 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기회 전부 </a:t>
            </a:r>
            <a:r>
              <a:rPr lang="ko-KR" altLang="en-US" dirty="0" err="1"/>
              <a:t>소진시</a:t>
            </a:r>
            <a:r>
              <a:rPr lang="ko-KR" altLang="en-US" dirty="0"/>
              <a:t> 보상</a:t>
            </a:r>
            <a:r>
              <a:rPr lang="en-US" altLang="ko-KR" dirty="0"/>
              <a:t>x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9056D2-6E24-4210-8FC3-29DFDC21A3AF}"/>
              </a:ext>
            </a:extLst>
          </p:cNvPr>
          <p:cNvSpPr/>
          <p:nvPr/>
        </p:nvSpPr>
        <p:spPr>
          <a:xfrm>
            <a:off x="789140" y="1161442"/>
            <a:ext cx="3129673" cy="436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79A475D-AC87-4976-AA83-59F1CEA4D393}"/>
              </a:ext>
            </a:extLst>
          </p:cNvPr>
          <p:cNvSpPr/>
          <p:nvPr/>
        </p:nvSpPr>
        <p:spPr>
          <a:xfrm>
            <a:off x="2103897" y="4630379"/>
            <a:ext cx="338203" cy="3507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B69C8F-76A8-4299-A4E6-21F314C37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288005"/>
              </p:ext>
            </p:extLst>
          </p:nvPr>
        </p:nvGraphicFramePr>
        <p:xfrm>
          <a:off x="902347" y="2601032"/>
          <a:ext cx="2903255" cy="148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51">
                  <a:extLst>
                    <a:ext uri="{9D8B030D-6E8A-4147-A177-3AD203B41FA5}">
                      <a16:colId xmlns:a16="http://schemas.microsoft.com/office/drawing/2014/main" val="630804668"/>
                    </a:ext>
                  </a:extLst>
                </a:gridCol>
                <a:gridCol w="580651">
                  <a:extLst>
                    <a:ext uri="{9D8B030D-6E8A-4147-A177-3AD203B41FA5}">
                      <a16:colId xmlns:a16="http://schemas.microsoft.com/office/drawing/2014/main" val="2409141953"/>
                    </a:ext>
                  </a:extLst>
                </a:gridCol>
                <a:gridCol w="580651">
                  <a:extLst>
                    <a:ext uri="{9D8B030D-6E8A-4147-A177-3AD203B41FA5}">
                      <a16:colId xmlns:a16="http://schemas.microsoft.com/office/drawing/2014/main" val="2329236969"/>
                    </a:ext>
                  </a:extLst>
                </a:gridCol>
                <a:gridCol w="580651">
                  <a:extLst>
                    <a:ext uri="{9D8B030D-6E8A-4147-A177-3AD203B41FA5}">
                      <a16:colId xmlns:a16="http://schemas.microsoft.com/office/drawing/2014/main" val="4284871912"/>
                    </a:ext>
                  </a:extLst>
                </a:gridCol>
                <a:gridCol w="580651">
                  <a:extLst>
                    <a:ext uri="{9D8B030D-6E8A-4147-A177-3AD203B41FA5}">
                      <a16:colId xmlns:a16="http://schemas.microsoft.com/office/drawing/2014/main" val="3983880623"/>
                    </a:ext>
                  </a:extLst>
                </a:gridCol>
              </a:tblGrid>
              <a:tr h="3712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34927"/>
                  </a:ext>
                </a:extLst>
              </a:tr>
              <a:tr h="3712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676854"/>
                  </a:ext>
                </a:extLst>
              </a:tr>
              <a:tr h="3712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89272"/>
                  </a:ext>
                </a:extLst>
              </a:tr>
              <a:tr h="3712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28585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B3EE93-ADE5-495F-9D0D-61D1D391A32E}"/>
              </a:ext>
            </a:extLst>
          </p:cNvPr>
          <p:cNvSpPr/>
          <p:nvPr/>
        </p:nvSpPr>
        <p:spPr>
          <a:xfrm>
            <a:off x="2015772" y="1818586"/>
            <a:ext cx="514455" cy="1253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AFA4968-C4E2-4C84-8F18-D122202BA3B7}"/>
              </a:ext>
            </a:extLst>
          </p:cNvPr>
          <p:cNvSpPr/>
          <p:nvPr/>
        </p:nvSpPr>
        <p:spPr>
          <a:xfrm>
            <a:off x="2790842" y="3429000"/>
            <a:ext cx="252983" cy="203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B079A6D-8450-453B-ADCF-7A6D08538CC2}"/>
              </a:ext>
            </a:extLst>
          </p:cNvPr>
          <p:cNvSpPr/>
          <p:nvPr/>
        </p:nvSpPr>
        <p:spPr>
          <a:xfrm>
            <a:off x="2804224" y="3095622"/>
            <a:ext cx="252983" cy="203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06FB6F3-4897-4B9F-B4E7-41032866F070}"/>
              </a:ext>
            </a:extLst>
          </p:cNvPr>
          <p:cNvSpPr/>
          <p:nvPr/>
        </p:nvSpPr>
        <p:spPr>
          <a:xfrm>
            <a:off x="2146506" y="3043618"/>
            <a:ext cx="252983" cy="203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1A4BC2-862E-41EE-BD55-C48E51CF5B1F}"/>
              </a:ext>
            </a:extLst>
          </p:cNvPr>
          <p:cNvSpPr/>
          <p:nvPr/>
        </p:nvSpPr>
        <p:spPr>
          <a:xfrm>
            <a:off x="2808324" y="3793760"/>
            <a:ext cx="252983" cy="203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610A861-9E62-4246-9939-7B80A57040D3}"/>
              </a:ext>
            </a:extLst>
          </p:cNvPr>
          <p:cNvSpPr/>
          <p:nvPr/>
        </p:nvSpPr>
        <p:spPr>
          <a:xfrm>
            <a:off x="1615279" y="3066086"/>
            <a:ext cx="252983" cy="203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821549D-3205-4316-848D-65E628A816F8}"/>
              </a:ext>
            </a:extLst>
          </p:cNvPr>
          <p:cNvSpPr/>
          <p:nvPr/>
        </p:nvSpPr>
        <p:spPr>
          <a:xfrm>
            <a:off x="1619379" y="2666054"/>
            <a:ext cx="252983" cy="203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3918813" y="1161442"/>
            <a:ext cx="7780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9.</a:t>
            </a:r>
            <a:r>
              <a:rPr lang="ko-KR" altLang="en-US" dirty="0"/>
              <a:t> 중간보스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중간 보스가 등장한다</a:t>
            </a:r>
            <a:endParaRPr lang="en-US" altLang="ko-KR" dirty="0"/>
          </a:p>
          <a:p>
            <a:pPr latinLnBrk="1"/>
            <a:r>
              <a:rPr lang="ko-KR" altLang="en-US" dirty="0"/>
              <a:t>중간 보스를 처치 시 보물상자와 강화 혈청을 획득한다</a:t>
            </a:r>
            <a:endParaRPr lang="en-US" altLang="ko-KR" dirty="0"/>
          </a:p>
          <a:p>
            <a:pPr latinLnBrk="1"/>
            <a:r>
              <a:rPr lang="ko-KR" altLang="en-US" dirty="0"/>
              <a:t>스테이지에서 </a:t>
            </a:r>
            <a:r>
              <a:rPr lang="en-US" altLang="ko-KR" dirty="0"/>
              <a:t>1</a:t>
            </a:r>
            <a:r>
              <a:rPr lang="ko-KR" altLang="en-US" dirty="0"/>
              <a:t>회 이상 구현되야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중간보스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9056D2-6E24-4210-8FC3-29DFDC21A3AF}"/>
              </a:ext>
            </a:extLst>
          </p:cNvPr>
          <p:cNvSpPr/>
          <p:nvPr/>
        </p:nvSpPr>
        <p:spPr>
          <a:xfrm>
            <a:off x="789140" y="1161442"/>
            <a:ext cx="3129673" cy="436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E788C49-7033-4306-A4F5-967CD7634906}"/>
              </a:ext>
            </a:extLst>
          </p:cNvPr>
          <p:cNvSpPr/>
          <p:nvPr/>
        </p:nvSpPr>
        <p:spPr>
          <a:xfrm>
            <a:off x="1099042" y="3661782"/>
            <a:ext cx="338203" cy="3507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D5D29AC-E7FD-4284-9EB5-56DF3A9DD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10" t="6758" r="8459" b="89083"/>
          <a:stretch/>
        </p:blipFill>
        <p:spPr bwMode="auto">
          <a:xfrm>
            <a:off x="2560220" y="2174745"/>
            <a:ext cx="461243" cy="5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5E9C543B-4B79-436F-A492-5BF0EE052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10" t="6758" r="8459" b="89083"/>
          <a:stretch/>
        </p:blipFill>
        <p:spPr bwMode="auto">
          <a:xfrm>
            <a:off x="3918813" y="3278431"/>
            <a:ext cx="461243" cy="5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49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종류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11B46-8B43-42B4-85E2-D73EE65D47BC}"/>
              </a:ext>
            </a:extLst>
          </p:cNvPr>
          <p:cNvSpPr txBox="1"/>
          <p:nvPr/>
        </p:nvSpPr>
        <p:spPr>
          <a:xfrm>
            <a:off x="335927" y="1264415"/>
            <a:ext cx="11520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 Room : 1. </a:t>
            </a:r>
            <a:r>
              <a:rPr lang="ko-KR" altLang="en-US" dirty="0"/>
              <a:t>모든 적 처치 </a:t>
            </a:r>
            <a:r>
              <a:rPr lang="en-US" altLang="ko-KR" dirty="0"/>
              <a:t>, 2. </a:t>
            </a:r>
            <a:r>
              <a:rPr lang="ko-KR" altLang="en-US" dirty="0"/>
              <a:t>엘리트 몬스터 출현</a:t>
            </a:r>
            <a:r>
              <a:rPr lang="en-US" altLang="ko-KR" dirty="0"/>
              <a:t>, 3. </a:t>
            </a:r>
            <a:r>
              <a:rPr lang="ko-KR" altLang="en-US" dirty="0"/>
              <a:t>몬스터 디펜스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7. </a:t>
            </a:r>
            <a:r>
              <a:rPr lang="ko-KR" altLang="en-US" dirty="0"/>
              <a:t>타임 어택 이벤트 발생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Middle Room : 1. </a:t>
            </a:r>
            <a:r>
              <a:rPr lang="ko-KR" altLang="en-US" dirty="0"/>
              <a:t>모든 적 처치 </a:t>
            </a:r>
            <a:r>
              <a:rPr lang="en-US" altLang="ko-KR" dirty="0"/>
              <a:t>, 2. </a:t>
            </a:r>
            <a:r>
              <a:rPr lang="ko-KR" altLang="en-US" dirty="0"/>
              <a:t>엘리트 몬스터 출현</a:t>
            </a:r>
            <a:r>
              <a:rPr lang="en-US" altLang="ko-KR" dirty="0"/>
              <a:t>, 3. </a:t>
            </a:r>
            <a:r>
              <a:rPr lang="ko-KR" altLang="en-US" dirty="0"/>
              <a:t>몬스터 디펜스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7. </a:t>
            </a:r>
            <a:r>
              <a:rPr lang="ko-KR" altLang="en-US" dirty="0"/>
              <a:t>타임 어택 이벤트 발생</a:t>
            </a:r>
            <a:endParaRPr lang="en-US" altLang="ko-KR" dirty="0"/>
          </a:p>
          <a:p>
            <a:r>
              <a:rPr lang="en-US" altLang="ko-KR" dirty="0"/>
              <a:t>2 Small Room </a:t>
            </a:r>
            <a:r>
              <a:rPr lang="ko-KR" altLang="en-US" dirty="0"/>
              <a:t>크기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Large Room : 1. </a:t>
            </a:r>
            <a:r>
              <a:rPr lang="ko-KR" altLang="en-US" dirty="0"/>
              <a:t>모든 적 처치 </a:t>
            </a:r>
            <a:r>
              <a:rPr lang="en-US" altLang="ko-KR" dirty="0"/>
              <a:t>, 2. </a:t>
            </a:r>
            <a:r>
              <a:rPr lang="ko-KR" altLang="en-US" dirty="0"/>
              <a:t>엘리트 몬스터 출현</a:t>
            </a:r>
            <a:r>
              <a:rPr lang="en-US" altLang="ko-KR" dirty="0"/>
              <a:t>, 3. </a:t>
            </a:r>
            <a:r>
              <a:rPr lang="ko-KR" altLang="en-US" dirty="0"/>
              <a:t>몬스터 디펜스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7. </a:t>
            </a:r>
            <a:r>
              <a:rPr lang="ko-KR" altLang="en-US" dirty="0"/>
              <a:t>타임 어택 이벤트</a:t>
            </a:r>
            <a:r>
              <a:rPr lang="en-US" altLang="ko-KR" dirty="0"/>
              <a:t>, 9.</a:t>
            </a:r>
            <a:r>
              <a:rPr lang="ko-KR" altLang="en-US" dirty="0"/>
              <a:t> 중간보스 발생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/>
              <a:t>4 Small Room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강화 </a:t>
            </a:r>
            <a:r>
              <a:rPr lang="en-US" altLang="ko-KR" dirty="0"/>
              <a:t>Room : 4. </a:t>
            </a:r>
            <a:r>
              <a:rPr lang="ko-KR" altLang="en-US" dirty="0"/>
              <a:t>강화 이벤트 발생 </a:t>
            </a:r>
            <a:r>
              <a:rPr lang="en-US" altLang="ko-KR" dirty="0"/>
              <a:t>(Small Room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회복 </a:t>
            </a:r>
            <a:r>
              <a:rPr lang="en-US" altLang="ko-KR" dirty="0"/>
              <a:t>Room : 5. </a:t>
            </a:r>
            <a:r>
              <a:rPr lang="ko-KR" altLang="en-US" dirty="0"/>
              <a:t>회복 이벤트 발생 </a:t>
            </a:r>
            <a:r>
              <a:rPr lang="en-US" altLang="ko-KR" dirty="0"/>
              <a:t>(Small Room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미니게임 </a:t>
            </a:r>
            <a:r>
              <a:rPr lang="en-US" altLang="ko-KR" dirty="0"/>
              <a:t>– </a:t>
            </a:r>
            <a:r>
              <a:rPr lang="ko-KR" altLang="en-US" dirty="0"/>
              <a:t>사격장 </a:t>
            </a:r>
            <a:r>
              <a:rPr lang="en-US" altLang="ko-KR" dirty="0"/>
              <a:t>: 6. </a:t>
            </a:r>
            <a:r>
              <a:rPr lang="ko-KR" altLang="en-US" dirty="0"/>
              <a:t>아이템 드랍 이벤트</a:t>
            </a:r>
            <a:r>
              <a:rPr lang="en-US" altLang="ko-KR" dirty="0"/>
              <a:t> </a:t>
            </a:r>
            <a:r>
              <a:rPr lang="ko-KR" altLang="en-US" dirty="0"/>
              <a:t>발생 </a:t>
            </a:r>
            <a:r>
              <a:rPr lang="en-US" altLang="ko-KR" dirty="0"/>
              <a:t>(Middle Room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미니게임 </a:t>
            </a:r>
            <a:r>
              <a:rPr lang="en-US" altLang="ko-KR" dirty="0"/>
              <a:t>– </a:t>
            </a:r>
            <a:r>
              <a:rPr lang="ko-KR" altLang="en-US" dirty="0"/>
              <a:t>퍼즐 </a:t>
            </a:r>
            <a:r>
              <a:rPr lang="en-US" altLang="ko-KR" dirty="0"/>
              <a:t>: 8. </a:t>
            </a:r>
            <a:r>
              <a:rPr lang="ko-KR" altLang="en-US" dirty="0"/>
              <a:t>퍼즐 이벤트 </a:t>
            </a:r>
            <a:r>
              <a:rPr lang="en-US" altLang="ko-KR" dirty="0"/>
              <a:t>– </a:t>
            </a:r>
            <a:r>
              <a:rPr lang="ko-KR" altLang="en-US" dirty="0"/>
              <a:t>미니게임 발생 </a:t>
            </a:r>
            <a:r>
              <a:rPr lang="en-US" altLang="ko-KR" dirty="0"/>
              <a:t>(Middle Room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5005A0-5981-4D98-AD98-3CFF1181E149}"/>
              </a:ext>
            </a:extLst>
          </p:cNvPr>
          <p:cNvSpPr/>
          <p:nvPr/>
        </p:nvSpPr>
        <p:spPr>
          <a:xfrm>
            <a:off x="10948122" y="390566"/>
            <a:ext cx="942676" cy="12306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A4887A-FFBB-4CF9-BCF8-CCE95EE3245A}"/>
              </a:ext>
            </a:extLst>
          </p:cNvPr>
          <p:cNvSpPr/>
          <p:nvPr/>
        </p:nvSpPr>
        <p:spPr>
          <a:xfrm>
            <a:off x="11186115" y="390566"/>
            <a:ext cx="704682" cy="8837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5419BD-58A3-43B9-B41F-B15552AA5A70}"/>
              </a:ext>
            </a:extLst>
          </p:cNvPr>
          <p:cNvSpPr/>
          <p:nvPr/>
        </p:nvSpPr>
        <p:spPr>
          <a:xfrm>
            <a:off x="11405507" y="390566"/>
            <a:ext cx="475989" cy="6153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</a:t>
            </a:r>
            <a:r>
              <a:rPr lang="ko-KR" altLang="en-US" dirty="0"/>
              <a:t>통로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529893" y="1334409"/>
            <a:ext cx="71741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Room</a:t>
            </a:r>
            <a:r>
              <a:rPr lang="ko-KR" altLang="en-US" dirty="0"/>
              <a:t>을 이어주는 길로 일반 몬스터가 중간중간 배치되어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타입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일자 타입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ㄱ</a:t>
            </a:r>
            <a:r>
              <a:rPr lang="ko-KR" altLang="en-US" dirty="0"/>
              <a:t> 타입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 타입 </a:t>
            </a:r>
            <a:r>
              <a:rPr lang="en-US" altLang="ko-KR" dirty="0"/>
              <a:t>:</a:t>
            </a: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6B6498E1-9849-41F0-BBC8-A4D5214F7818}"/>
              </a:ext>
            </a:extLst>
          </p:cNvPr>
          <p:cNvSpPr/>
          <p:nvPr/>
        </p:nvSpPr>
        <p:spPr>
          <a:xfrm>
            <a:off x="2513411" y="1744850"/>
            <a:ext cx="2874240" cy="74541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77483-9BAE-4AF8-8DB9-3D6664CDB911}"/>
              </a:ext>
            </a:extLst>
          </p:cNvPr>
          <p:cNvSpPr/>
          <p:nvPr/>
        </p:nvSpPr>
        <p:spPr>
          <a:xfrm>
            <a:off x="2998554" y="3029884"/>
            <a:ext cx="663879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L 도형 14">
            <a:extLst>
              <a:ext uri="{FF2B5EF4-FFF2-40B4-BE49-F238E27FC236}">
                <a16:creationId xmlns:a16="http://schemas.microsoft.com/office/drawing/2014/main" id="{2390C800-6E9A-45CC-B546-401DE5A3A2ED}"/>
              </a:ext>
            </a:extLst>
          </p:cNvPr>
          <p:cNvSpPr/>
          <p:nvPr/>
        </p:nvSpPr>
        <p:spPr>
          <a:xfrm rot="5400000" flipH="1">
            <a:off x="3222952" y="3473725"/>
            <a:ext cx="539622" cy="1248406"/>
          </a:xfrm>
          <a:prstGeom prst="corner">
            <a:avLst>
              <a:gd name="adj1" fmla="val 17310"/>
              <a:gd name="adj2" fmla="val 2003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왼쪽/오른쪽/위쪽 2">
            <a:extLst>
              <a:ext uri="{FF2B5EF4-FFF2-40B4-BE49-F238E27FC236}">
                <a16:creationId xmlns:a16="http://schemas.microsoft.com/office/drawing/2014/main" id="{AC59D196-2B3C-466E-984E-9C5B6223E131}"/>
              </a:ext>
            </a:extLst>
          </p:cNvPr>
          <p:cNvSpPr/>
          <p:nvPr/>
        </p:nvSpPr>
        <p:spPr>
          <a:xfrm rot="16200000">
            <a:off x="3299178" y="4502969"/>
            <a:ext cx="726510" cy="1431005"/>
          </a:xfrm>
          <a:prstGeom prst="leftRightUpArrow">
            <a:avLst>
              <a:gd name="adj1" fmla="val 25000"/>
              <a:gd name="adj2" fmla="val 15517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1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475987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구조 예시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AF2488-15AE-470E-A514-ABF9EB218512}"/>
              </a:ext>
            </a:extLst>
          </p:cNvPr>
          <p:cNvSpPr/>
          <p:nvPr/>
        </p:nvSpPr>
        <p:spPr>
          <a:xfrm>
            <a:off x="9169051" y="1089764"/>
            <a:ext cx="1227552" cy="32818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E930B3-4BB4-4DAE-9CD9-9FE20D19F584}"/>
              </a:ext>
            </a:extLst>
          </p:cNvPr>
          <p:cNvSpPr/>
          <p:nvPr/>
        </p:nvSpPr>
        <p:spPr>
          <a:xfrm>
            <a:off x="8473469" y="1267015"/>
            <a:ext cx="663879" cy="1061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42EB25-C895-4FF5-8E39-3D1F62689F65}"/>
              </a:ext>
            </a:extLst>
          </p:cNvPr>
          <p:cNvSpPr/>
          <p:nvPr/>
        </p:nvSpPr>
        <p:spPr>
          <a:xfrm>
            <a:off x="8539816" y="4099246"/>
            <a:ext cx="663879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C776B7-6E03-4329-9903-92CC509C0BAD}"/>
              </a:ext>
            </a:extLst>
          </p:cNvPr>
          <p:cNvSpPr/>
          <p:nvPr/>
        </p:nvSpPr>
        <p:spPr>
          <a:xfrm>
            <a:off x="8565621" y="2730674"/>
            <a:ext cx="663879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FB3567CF-8EB1-486E-A19E-9D6AE7B0D19D}"/>
              </a:ext>
            </a:extLst>
          </p:cNvPr>
          <p:cNvSpPr/>
          <p:nvPr/>
        </p:nvSpPr>
        <p:spPr>
          <a:xfrm rot="5400000" flipH="1">
            <a:off x="6977070" y="3547160"/>
            <a:ext cx="539622" cy="1248406"/>
          </a:xfrm>
          <a:prstGeom prst="corner">
            <a:avLst>
              <a:gd name="adj1" fmla="val 17310"/>
              <a:gd name="adj2" fmla="val 2003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0FF933EF-9586-4AC1-B604-68927FF46F2E}"/>
              </a:ext>
            </a:extLst>
          </p:cNvPr>
          <p:cNvSpPr/>
          <p:nvPr/>
        </p:nvSpPr>
        <p:spPr>
          <a:xfrm>
            <a:off x="2200260" y="2478728"/>
            <a:ext cx="2874240" cy="74541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64F41B-C3B1-44F7-A9DD-A2D9E02899DC}"/>
              </a:ext>
            </a:extLst>
          </p:cNvPr>
          <p:cNvSpPr/>
          <p:nvPr/>
        </p:nvSpPr>
        <p:spPr>
          <a:xfrm>
            <a:off x="3879163" y="2090492"/>
            <a:ext cx="752090" cy="989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272B62C-BC28-4947-BB77-87096A7B789B}"/>
              </a:ext>
            </a:extLst>
          </p:cNvPr>
          <p:cNvSpPr/>
          <p:nvPr/>
        </p:nvSpPr>
        <p:spPr>
          <a:xfrm>
            <a:off x="3979571" y="3541447"/>
            <a:ext cx="663879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DB27C82-A03B-4417-B1CC-EE9D83FC57CD}"/>
              </a:ext>
            </a:extLst>
          </p:cNvPr>
          <p:cNvSpPr/>
          <p:nvPr/>
        </p:nvSpPr>
        <p:spPr>
          <a:xfrm>
            <a:off x="6827111" y="2902835"/>
            <a:ext cx="724966" cy="1172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더하기 기호 55">
            <a:extLst>
              <a:ext uri="{FF2B5EF4-FFF2-40B4-BE49-F238E27FC236}">
                <a16:creationId xmlns:a16="http://schemas.microsoft.com/office/drawing/2014/main" id="{0C147486-DC94-40C8-AA69-AA77C6552D11}"/>
              </a:ext>
            </a:extLst>
          </p:cNvPr>
          <p:cNvSpPr/>
          <p:nvPr/>
        </p:nvSpPr>
        <p:spPr>
          <a:xfrm>
            <a:off x="6634748" y="1697496"/>
            <a:ext cx="2874240" cy="745412"/>
          </a:xfrm>
          <a:prstGeom prst="mathPlu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449B5-F977-4724-8DF8-C1551F5B1B3F}"/>
              </a:ext>
            </a:extLst>
          </p:cNvPr>
          <p:cNvSpPr/>
          <p:nvPr/>
        </p:nvSpPr>
        <p:spPr>
          <a:xfrm>
            <a:off x="5632859" y="3198728"/>
            <a:ext cx="834406" cy="1070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C1E030-E368-44C4-B8DD-4500DC3CD392}"/>
              </a:ext>
            </a:extLst>
          </p:cNvPr>
          <p:cNvSpPr/>
          <p:nvPr/>
        </p:nvSpPr>
        <p:spPr>
          <a:xfrm>
            <a:off x="5546677" y="1758809"/>
            <a:ext cx="663879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542542-08B5-4011-901A-4468A8823A4C}"/>
              </a:ext>
            </a:extLst>
          </p:cNvPr>
          <p:cNvSpPr/>
          <p:nvPr/>
        </p:nvSpPr>
        <p:spPr>
          <a:xfrm rot="5400000">
            <a:off x="6186520" y="3266211"/>
            <a:ext cx="663879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87F8196-1075-4DD5-8389-02A8FE59A5E8}"/>
                  </a:ext>
                </a:extLst>
              </p14:cNvPr>
              <p14:cNvContentPartPr/>
              <p14:nvPr/>
            </p14:nvContentPartPr>
            <p14:xfrm>
              <a:off x="5665937" y="-865414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87F8196-1075-4DD5-8389-02A8FE59A5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937" y="-8740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5EE6E6B0-DA2E-4C5F-81B8-DF72B1CF0980}"/>
                  </a:ext>
                </a:extLst>
              </p14:cNvPr>
              <p14:cNvContentPartPr/>
              <p14:nvPr/>
            </p14:nvContentPartPr>
            <p14:xfrm>
              <a:off x="746573" y="5320087"/>
              <a:ext cx="618840" cy="3564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5EE6E6B0-DA2E-4C5F-81B8-DF72B1CF09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573" y="5311447"/>
                <a:ext cx="636480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DC0657E8-3465-4E4D-A38F-FB839B051D37}"/>
              </a:ext>
            </a:extLst>
          </p:cNvPr>
          <p:cNvSpPr txBox="1"/>
          <p:nvPr/>
        </p:nvSpPr>
        <p:spPr>
          <a:xfrm>
            <a:off x="1468208" y="5034914"/>
            <a:ext cx="8017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중간보스를 잡기 위해 통로를 되돌아가는 동선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보스 스테이지로 바로 향하는 동선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유저가 직접 동선을 짜서 효율적인 보상을 얻을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회복 이벤트를 </a:t>
            </a:r>
            <a:r>
              <a:rPr lang="ko-KR" altLang="en-US" dirty="0" err="1"/>
              <a:t>아껴두기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1A16564D-D087-43C9-B5BF-449491D1B9CB}"/>
                  </a:ext>
                </a:extLst>
              </p14:cNvPr>
              <p14:cNvContentPartPr/>
              <p14:nvPr/>
            </p14:nvContentPartPr>
            <p14:xfrm>
              <a:off x="4473617" y="2988026"/>
              <a:ext cx="360" cy="3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1A16564D-D087-43C9-B5BF-449491D1B9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64617" y="29793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EE9FD968-E177-437E-ABF8-AA99ADE1D225}"/>
                  </a:ext>
                </a:extLst>
              </p14:cNvPr>
              <p14:cNvContentPartPr/>
              <p14:nvPr/>
            </p14:nvContentPartPr>
            <p14:xfrm>
              <a:off x="713813" y="5731567"/>
              <a:ext cx="537120" cy="1512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EE9FD968-E177-437E-ABF8-AA99ADE1D2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5173" y="5722927"/>
                <a:ext cx="554760" cy="3276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C9B62B-0291-4E10-8015-113E6D492DE3}"/>
              </a:ext>
            </a:extLst>
          </p:cNvPr>
          <p:cNvSpPr/>
          <p:nvPr/>
        </p:nvSpPr>
        <p:spPr>
          <a:xfrm>
            <a:off x="6106149" y="1340924"/>
            <a:ext cx="942676" cy="12306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CA1630-316D-48AC-8125-81FDE063DB15}"/>
              </a:ext>
            </a:extLst>
          </p:cNvPr>
          <p:cNvSpPr/>
          <p:nvPr/>
        </p:nvSpPr>
        <p:spPr>
          <a:xfrm>
            <a:off x="1766169" y="2539789"/>
            <a:ext cx="874717" cy="7285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Room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8D07B664-CB1C-4BB8-86BE-0C5A20FE2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10" t="6758" r="8459" b="89083"/>
          <a:stretch/>
        </p:blipFill>
        <p:spPr bwMode="auto">
          <a:xfrm>
            <a:off x="6404126" y="1645949"/>
            <a:ext cx="461243" cy="5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C894A3-7764-4B97-B37F-31FD59407133}"/>
              </a:ext>
            </a:extLst>
          </p:cNvPr>
          <p:cNvSpPr/>
          <p:nvPr/>
        </p:nvSpPr>
        <p:spPr>
          <a:xfrm>
            <a:off x="4643450" y="2644799"/>
            <a:ext cx="942676" cy="123067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7CA993-1402-4872-B10A-87CCCEEF30C0}"/>
              </a:ext>
            </a:extLst>
          </p:cNvPr>
          <p:cNvSpPr/>
          <p:nvPr/>
        </p:nvSpPr>
        <p:spPr>
          <a:xfrm rot="5400000">
            <a:off x="4773054" y="1394723"/>
            <a:ext cx="704682" cy="883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3DCC42B-F780-43DF-952C-BC3AD9746D95}"/>
              </a:ext>
            </a:extLst>
          </p:cNvPr>
          <p:cNvSpPr/>
          <p:nvPr/>
        </p:nvSpPr>
        <p:spPr>
          <a:xfrm rot="5400000">
            <a:off x="7966012" y="3970510"/>
            <a:ext cx="475989" cy="6153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6989B90-29FF-4B66-AEDE-BB1A1CC15537}"/>
              </a:ext>
            </a:extLst>
          </p:cNvPr>
          <p:cNvSpPr/>
          <p:nvPr/>
        </p:nvSpPr>
        <p:spPr>
          <a:xfrm rot="5400000">
            <a:off x="6285034" y="2532922"/>
            <a:ext cx="475989" cy="6153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A3C3A78-A70F-419D-837E-28E13A5BBA7D}"/>
              </a:ext>
            </a:extLst>
          </p:cNvPr>
          <p:cNvSpPr/>
          <p:nvPr/>
        </p:nvSpPr>
        <p:spPr>
          <a:xfrm rot="5400000">
            <a:off x="3247725" y="2997961"/>
            <a:ext cx="704682" cy="883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5A99299-71A6-458B-8E52-1BEABA4374FC}"/>
              </a:ext>
            </a:extLst>
          </p:cNvPr>
          <p:cNvSpPr/>
          <p:nvPr/>
        </p:nvSpPr>
        <p:spPr>
          <a:xfrm rot="5400000">
            <a:off x="3368963" y="2009471"/>
            <a:ext cx="475989" cy="6153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BA011FC-26CC-4EDA-B3EC-C93A744C406F}"/>
              </a:ext>
            </a:extLst>
          </p:cNvPr>
          <p:cNvSpPr/>
          <p:nvPr/>
        </p:nvSpPr>
        <p:spPr>
          <a:xfrm rot="5400000">
            <a:off x="7706508" y="2263088"/>
            <a:ext cx="704682" cy="883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id="{1EBAE4DC-5E6C-40F4-800A-6E9583070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0" t="28287" r="51292" b="61428"/>
          <a:stretch/>
        </p:blipFill>
        <p:spPr bwMode="auto">
          <a:xfrm>
            <a:off x="7859768" y="2581135"/>
            <a:ext cx="424199" cy="3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EF0084E-14B1-4010-8689-0796089B6A92}"/>
              </a:ext>
            </a:extLst>
          </p:cNvPr>
          <p:cNvSpPr/>
          <p:nvPr/>
        </p:nvSpPr>
        <p:spPr>
          <a:xfrm rot="5400000">
            <a:off x="6295205" y="3305046"/>
            <a:ext cx="704682" cy="883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EB2F3C7-321B-4AE1-94CA-F758B42F641B}"/>
              </a:ext>
            </a:extLst>
          </p:cNvPr>
          <p:cNvSpPr/>
          <p:nvPr/>
        </p:nvSpPr>
        <p:spPr>
          <a:xfrm rot="5400000">
            <a:off x="7579475" y="3491045"/>
            <a:ext cx="991405" cy="1068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E4C91B-8591-4DF5-8945-CA288F513018}"/>
              </a:ext>
            </a:extLst>
          </p:cNvPr>
          <p:cNvSpPr/>
          <p:nvPr/>
        </p:nvSpPr>
        <p:spPr>
          <a:xfrm rot="5400000">
            <a:off x="7920857" y="1229681"/>
            <a:ext cx="475989" cy="6153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47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</a:t>
            </a:r>
            <a:r>
              <a:rPr lang="ko-KR" altLang="en-US" dirty="0"/>
              <a:t>스테이지 이벤트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11B46-8B43-42B4-85E2-D73EE65D47BC}"/>
              </a:ext>
            </a:extLst>
          </p:cNvPr>
          <p:cNvSpPr txBox="1"/>
          <p:nvPr/>
        </p:nvSpPr>
        <p:spPr>
          <a:xfrm>
            <a:off x="335927" y="1264415"/>
            <a:ext cx="11520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가속</a:t>
            </a:r>
            <a:r>
              <a:rPr lang="en-US" altLang="ko-KR" dirty="0"/>
              <a:t>, </a:t>
            </a:r>
            <a:r>
              <a:rPr lang="ko-KR" altLang="en-US" dirty="0"/>
              <a:t>감속 모드 </a:t>
            </a:r>
            <a:r>
              <a:rPr lang="en-US" altLang="ko-KR" dirty="0"/>
              <a:t>: </a:t>
            </a:r>
            <a:r>
              <a:rPr lang="ko-KR" altLang="en-US" dirty="0"/>
              <a:t>우주선의 중력 제어 장치 고장으로 스테이지 전체적으로 가속</a:t>
            </a:r>
            <a:r>
              <a:rPr lang="en-US" altLang="ko-KR" dirty="0"/>
              <a:t>, </a:t>
            </a:r>
            <a:r>
              <a:rPr lang="ko-KR" altLang="en-US" dirty="0"/>
              <a:t>감속모드 발동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일정 시간이 지난 후 자동 복구되어 이벤트 종료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신호 교란 </a:t>
            </a:r>
            <a:r>
              <a:rPr lang="en-US" altLang="ko-KR" dirty="0"/>
              <a:t>: </a:t>
            </a:r>
            <a:r>
              <a:rPr lang="ko-KR" altLang="en-US" dirty="0"/>
              <a:t>헬멧의 전자파로 인한 일시적 오류로 지도를 사용할 수 없음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일정 시간이 지난 후 자동 복구되어 이벤트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72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</a:t>
            </a:r>
            <a:r>
              <a:rPr lang="ko-KR" altLang="en-US" dirty="0" err="1"/>
              <a:t>히든</a:t>
            </a:r>
            <a:r>
              <a:rPr lang="ko-KR" altLang="en-US" dirty="0"/>
              <a:t> 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11B46-8B43-42B4-85E2-D73EE65D47BC}"/>
              </a:ext>
            </a:extLst>
          </p:cNvPr>
          <p:cNvSpPr txBox="1"/>
          <p:nvPr/>
        </p:nvSpPr>
        <p:spPr>
          <a:xfrm>
            <a:off x="335927" y="1264415"/>
            <a:ext cx="115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보스의 공격 패턴</a:t>
            </a:r>
            <a:r>
              <a:rPr lang="en-US" altLang="ko-KR" dirty="0"/>
              <a:t>(</a:t>
            </a:r>
            <a:r>
              <a:rPr lang="ko-KR" altLang="en-US" dirty="0" err="1"/>
              <a:t>브레스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을 금이 간 벽 방향으로 유도하여 벽에 </a:t>
            </a:r>
            <a:r>
              <a:rPr lang="ko-KR" altLang="en-US" dirty="0" err="1"/>
              <a:t>피격시</a:t>
            </a:r>
            <a:r>
              <a:rPr lang="ko-KR" altLang="en-US" dirty="0"/>
              <a:t> 숨은 통로 발견</a:t>
            </a:r>
            <a:br>
              <a:rPr lang="en-US" altLang="ko-KR" dirty="0"/>
            </a:br>
            <a:r>
              <a:rPr lang="ko-KR" altLang="en-US" dirty="0"/>
              <a:t>보스 클리어 후 </a:t>
            </a:r>
            <a:r>
              <a:rPr lang="ko-KR" altLang="en-US" dirty="0" err="1"/>
              <a:t>히든</a:t>
            </a:r>
            <a:r>
              <a:rPr lang="ko-KR" altLang="en-US" dirty="0"/>
              <a:t> 방에 가면 보상 획득 가능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57F06D-D6B8-49A4-BB21-F7BFD01DAACF}"/>
              </a:ext>
            </a:extLst>
          </p:cNvPr>
          <p:cNvSpPr/>
          <p:nvPr/>
        </p:nvSpPr>
        <p:spPr>
          <a:xfrm>
            <a:off x="10063482" y="3924704"/>
            <a:ext cx="1077239" cy="22797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D80DD9-526C-4CFC-AFDB-65D45486B12A}"/>
              </a:ext>
            </a:extLst>
          </p:cNvPr>
          <p:cNvSpPr/>
          <p:nvPr/>
        </p:nvSpPr>
        <p:spPr>
          <a:xfrm>
            <a:off x="10116516" y="2342593"/>
            <a:ext cx="918914" cy="6153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히든</a:t>
            </a:r>
            <a:r>
              <a:rPr lang="ko-KR" altLang="en-US" dirty="0"/>
              <a:t>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8F65F8-01AA-4372-979B-437298CC2911}"/>
              </a:ext>
            </a:extLst>
          </p:cNvPr>
          <p:cNvSpPr/>
          <p:nvPr/>
        </p:nvSpPr>
        <p:spPr>
          <a:xfrm rot="5400000">
            <a:off x="9912247" y="3422004"/>
            <a:ext cx="991405" cy="1068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젤다의 전설 꿈꾸는 섬 공략 - 챕터 7 꿈의 사당, 개구리의 소울, 참수리의 탑 - 콘솔 인벤 공략 | 콘솔 인벤">
            <a:extLst>
              <a:ext uri="{FF2B5EF4-FFF2-40B4-BE49-F238E27FC236}">
                <a16:creationId xmlns:a16="http://schemas.microsoft.com/office/drawing/2014/main" id="{45BD9F2F-D29A-4454-9AED-25A3993D2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2" t="16889" r="14974" b="30407"/>
          <a:stretch/>
        </p:blipFill>
        <p:spPr bwMode="auto">
          <a:xfrm>
            <a:off x="278402" y="4805311"/>
            <a:ext cx="1545753" cy="172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701507-3106-4DA4-ADE2-617CC08F1231}"/>
              </a:ext>
            </a:extLst>
          </p:cNvPr>
          <p:cNvGrpSpPr/>
          <p:nvPr/>
        </p:nvGrpSpPr>
        <p:grpSpPr>
          <a:xfrm>
            <a:off x="1226199" y="4080827"/>
            <a:ext cx="533880" cy="1230120"/>
            <a:chOff x="1226199" y="4080827"/>
            <a:chExt cx="533880" cy="12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0E0945A0-6854-4496-83BC-90F898283A75}"/>
                    </a:ext>
                  </a:extLst>
                </p14:cNvPr>
                <p14:cNvContentPartPr/>
                <p14:nvPr/>
              </p14:nvContentPartPr>
              <p14:xfrm>
                <a:off x="1265079" y="5310587"/>
                <a:ext cx="360" cy="3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0E0945A0-6854-4496-83BC-90F898283A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6439" y="53019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B51863C-F056-4C1C-B55B-4F0F20350AA8}"/>
                    </a:ext>
                  </a:extLst>
                </p14:cNvPr>
                <p14:cNvContentPartPr/>
                <p14:nvPr/>
              </p14:nvContentPartPr>
              <p14:xfrm>
                <a:off x="1226199" y="4080827"/>
                <a:ext cx="533880" cy="121788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B51863C-F056-4C1C-B55B-4F0F20350A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7559" y="4072187"/>
                  <a:ext cx="551520" cy="1235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A5A4475-563C-4AB0-81A7-C0E872F5D8B8}"/>
              </a:ext>
            </a:extLst>
          </p:cNvPr>
          <p:cNvSpPr txBox="1"/>
          <p:nvPr/>
        </p:nvSpPr>
        <p:spPr>
          <a:xfrm>
            <a:off x="1824155" y="3971144"/>
            <a:ext cx="290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벽의 패턴에 금이 가 있음</a:t>
            </a:r>
            <a:endParaRPr lang="en-US" altLang="ko-KR" dirty="0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9F0A59CE-CA52-49BB-8D1C-AB75F0E6D8D3}"/>
              </a:ext>
            </a:extLst>
          </p:cNvPr>
          <p:cNvSpPr/>
          <p:nvPr/>
        </p:nvSpPr>
        <p:spPr>
          <a:xfrm>
            <a:off x="10267130" y="4102044"/>
            <a:ext cx="292611" cy="6314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1F39F1-4F01-4671-AFC3-1102E1081FAA}"/>
              </a:ext>
            </a:extLst>
          </p:cNvPr>
          <p:cNvSpPr/>
          <p:nvPr/>
        </p:nvSpPr>
        <p:spPr>
          <a:xfrm>
            <a:off x="10103006" y="4916110"/>
            <a:ext cx="945934" cy="590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551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475987" y="328902"/>
            <a:ext cx="106764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규칙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스테이지의 구성은 각 단계마다 </a:t>
            </a:r>
            <a:r>
              <a:rPr lang="en-US" altLang="ko-KR" dirty="0"/>
              <a:t>8~16</a:t>
            </a:r>
            <a:r>
              <a:rPr lang="ko-KR" altLang="en-US" dirty="0"/>
              <a:t>개의 방이 랜덤하게 배치된다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2.Room</a:t>
            </a:r>
            <a:r>
              <a:rPr lang="ko-KR" altLang="en-US" dirty="0"/>
              <a:t>에는 다음 </a:t>
            </a:r>
            <a:r>
              <a:rPr lang="en-US" altLang="ko-KR" dirty="0"/>
              <a:t>Room</a:t>
            </a:r>
            <a:r>
              <a:rPr lang="ko-KR" altLang="en-US" dirty="0"/>
              <a:t>으로 이어지는 통로가 </a:t>
            </a:r>
            <a:r>
              <a:rPr lang="en-US" altLang="ko-KR" dirty="0"/>
              <a:t>1</a:t>
            </a:r>
            <a:r>
              <a:rPr lang="ko-KR" altLang="en-US" dirty="0"/>
              <a:t>개 이상 존재해야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기본적인 </a:t>
            </a:r>
            <a:r>
              <a:rPr lang="en-US" altLang="ko-KR" dirty="0"/>
              <a:t>Room</a:t>
            </a:r>
            <a:r>
              <a:rPr lang="ko-KR" altLang="en-US" dirty="0"/>
              <a:t>의 위치와 종류는 지도에 표시되지 않고 이어지는 통로만 표시된다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하지만 특정 이벤트</a:t>
            </a:r>
            <a:r>
              <a:rPr lang="en-US" altLang="ko-KR" dirty="0"/>
              <a:t>Room</a:t>
            </a:r>
            <a:r>
              <a:rPr lang="ko-KR" altLang="en-US" dirty="0"/>
              <a:t>은 지도에 표시된다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던파 미니맵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4.Room</a:t>
            </a:r>
            <a:r>
              <a:rPr lang="ko-KR" altLang="en-US" dirty="0"/>
              <a:t>을 클리어 한 후 다음 </a:t>
            </a:r>
            <a:r>
              <a:rPr lang="en-US" altLang="ko-KR" dirty="0"/>
              <a:t>Room</a:t>
            </a:r>
            <a:r>
              <a:rPr lang="ko-KR" altLang="en-US" dirty="0"/>
              <a:t>으로 진행하거나 클리어했던 </a:t>
            </a:r>
            <a:r>
              <a:rPr lang="en-US" altLang="ko-KR" dirty="0"/>
              <a:t>Room</a:t>
            </a:r>
            <a:r>
              <a:rPr lang="ko-KR" altLang="en-US" dirty="0"/>
              <a:t>으로 되돌아갈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스테이지별 </a:t>
            </a:r>
            <a:r>
              <a:rPr lang="en-US" altLang="ko-KR" dirty="0"/>
              <a:t>Room</a:t>
            </a:r>
            <a:r>
              <a:rPr lang="ko-KR" altLang="en-US" dirty="0"/>
              <a:t>에서 발생하는 이벤트는 최소 개수 이상 구현되야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처음 시작하는 </a:t>
            </a:r>
            <a:r>
              <a:rPr lang="en-US" altLang="ko-KR" dirty="0"/>
              <a:t>Room</a:t>
            </a:r>
            <a:r>
              <a:rPr lang="ko-KR" altLang="en-US" dirty="0"/>
              <a:t>은 </a:t>
            </a:r>
            <a:r>
              <a:rPr lang="en-US" altLang="ko-KR" dirty="0"/>
              <a:t>[</a:t>
            </a:r>
            <a:r>
              <a:rPr lang="ko-KR" altLang="en-US" dirty="0"/>
              <a:t>모든 적 처치</a:t>
            </a:r>
            <a:r>
              <a:rPr lang="en-US" altLang="ko-KR" dirty="0"/>
              <a:t>]</a:t>
            </a:r>
            <a:r>
              <a:rPr lang="ko-KR" altLang="en-US" dirty="0"/>
              <a:t> 이벤트가 고정적으로 발생한다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C67B35FD-8714-4385-9637-6BF8F56DE3AB}"/>
                  </a:ext>
                </a:extLst>
              </p14:cNvPr>
              <p14:cNvContentPartPr/>
              <p14:nvPr/>
            </p14:nvContentPartPr>
            <p14:xfrm>
              <a:off x="10660375" y="-299898"/>
              <a:ext cx="2520" cy="3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C67B35FD-8714-4385-9637-6BF8F56DE3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1375" y="-308898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5E227773-FD43-40B0-9330-E21A246C8067}"/>
                  </a:ext>
                </a:extLst>
              </p14:cNvPr>
              <p14:cNvContentPartPr/>
              <p14:nvPr/>
            </p14:nvContentPartPr>
            <p14:xfrm>
              <a:off x="11085895" y="-49698"/>
              <a:ext cx="360" cy="3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5E227773-FD43-40B0-9330-E21A246C8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6895" y="-583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F643E931-E921-48BF-B215-C4A630CFDE08}"/>
              </a:ext>
            </a:extLst>
          </p:cNvPr>
          <p:cNvSpPr/>
          <p:nvPr/>
        </p:nvSpPr>
        <p:spPr>
          <a:xfrm>
            <a:off x="8447356" y="634568"/>
            <a:ext cx="839244" cy="1002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A793A-4621-4986-B416-EC7B11D11B3B}"/>
              </a:ext>
            </a:extLst>
          </p:cNvPr>
          <p:cNvSpPr/>
          <p:nvPr/>
        </p:nvSpPr>
        <p:spPr>
          <a:xfrm>
            <a:off x="9286600" y="820566"/>
            <a:ext cx="663879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DF5DC0-FBC5-4803-9637-FCF370E42814}"/>
              </a:ext>
            </a:extLst>
          </p:cNvPr>
          <p:cNvSpPr/>
          <p:nvPr/>
        </p:nvSpPr>
        <p:spPr>
          <a:xfrm>
            <a:off x="9950479" y="37879"/>
            <a:ext cx="839244" cy="1002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58111-1FE3-4336-B0E9-AF945AABB834}"/>
              </a:ext>
            </a:extLst>
          </p:cNvPr>
          <p:cNvSpPr/>
          <p:nvPr/>
        </p:nvSpPr>
        <p:spPr>
          <a:xfrm>
            <a:off x="11152414" y="634568"/>
            <a:ext cx="839244" cy="1002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D5E1C-9197-40CA-90BE-76FAC6771B84}"/>
              </a:ext>
            </a:extLst>
          </p:cNvPr>
          <p:cNvSpPr/>
          <p:nvPr/>
        </p:nvSpPr>
        <p:spPr>
          <a:xfrm>
            <a:off x="9286600" y="1266043"/>
            <a:ext cx="1865814" cy="144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C6DC004F-0B03-4B5B-9B06-355C1DD0267E}"/>
              </a:ext>
            </a:extLst>
          </p:cNvPr>
          <p:cNvSpPr/>
          <p:nvPr/>
        </p:nvSpPr>
        <p:spPr>
          <a:xfrm>
            <a:off x="10873452" y="290403"/>
            <a:ext cx="546822" cy="38266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72C231-6204-4AAA-B7DC-B2CC8E98E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3456" y="1862732"/>
            <a:ext cx="1347581" cy="15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9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492316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7476BCB-7710-416C-A9C3-9B352E8AB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37539"/>
              </p:ext>
            </p:extLst>
          </p:nvPr>
        </p:nvGraphicFramePr>
        <p:xfrm>
          <a:off x="360980" y="1280508"/>
          <a:ext cx="1146359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886">
                  <a:extLst>
                    <a:ext uri="{9D8B030D-6E8A-4147-A177-3AD203B41FA5}">
                      <a16:colId xmlns:a16="http://schemas.microsoft.com/office/drawing/2014/main" val="639627423"/>
                    </a:ext>
                  </a:extLst>
                </a:gridCol>
                <a:gridCol w="7886704">
                  <a:extLst>
                    <a:ext uri="{9D8B030D-6E8A-4147-A177-3AD203B41FA5}">
                      <a16:colId xmlns:a16="http://schemas.microsoft.com/office/drawing/2014/main" val="2988719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6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모든 적 처치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배치되어 있는 일반 몬스터를 처치한다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9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엘리트 몬스터 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배치되어 있는 일반 몬스터와 엘리트 몬스터를 처치한다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1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몬스터 디펜스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제한시간 동안 방에서 리스폰 되는 몬스터를 처치한다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강화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능력 혈청을 가지고 있으면 능력을 강화할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9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회복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체력을 회복한다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8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 </a:t>
                      </a:r>
                      <a:r>
                        <a:rPr lang="ko-KR" altLang="en-US" dirty="0"/>
                        <a:t>아이템 드랍 이벤트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사격장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사방에서 아이템을 가지고 있는 드론이 나오면서 드론을 파괴하면 아이템을 획득할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 </a:t>
                      </a:r>
                      <a:r>
                        <a:rPr lang="ko-KR" altLang="en-US" dirty="0"/>
                        <a:t>타임 어택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정해진 시간 안에 몬스터를 처치하고 </a:t>
                      </a:r>
                      <a:r>
                        <a:rPr lang="en-US" altLang="ko-KR" dirty="0"/>
                        <a:t>Room</a:t>
                      </a:r>
                      <a:r>
                        <a:rPr lang="ko-KR" altLang="en-US" dirty="0"/>
                        <a:t>을 클리어해야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 </a:t>
                      </a:r>
                      <a:r>
                        <a:rPr lang="ko-KR" altLang="en-US" dirty="0"/>
                        <a:t>퍼즐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함정이 있는 발판을 사격을 통해 통과한다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</a:t>
                      </a:r>
                      <a:r>
                        <a:rPr lang="ko-KR" altLang="en-US" dirty="0"/>
                        <a:t> 중간보스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중간보스가 등장한다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3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10. </a:t>
                      </a:r>
                      <a:r>
                        <a:rPr lang="ko-KR" altLang="en-US" dirty="0" err="1"/>
                        <a:t>피킹</a:t>
                      </a:r>
                      <a:r>
                        <a:rPr lang="en-US" altLang="ko-KR" dirty="0"/>
                        <a:t> (ex.</a:t>
                      </a:r>
                      <a:r>
                        <a:rPr lang="ko-KR" altLang="en-US" dirty="0" err="1"/>
                        <a:t>발로란트</a:t>
                      </a:r>
                      <a:r>
                        <a:rPr lang="ko-KR" altLang="en-US" dirty="0"/>
                        <a:t> 스파이크 해체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9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4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7476BCB-7710-416C-A9C3-9B352E8AB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36910"/>
              </p:ext>
            </p:extLst>
          </p:nvPr>
        </p:nvGraphicFramePr>
        <p:xfrm>
          <a:off x="654622" y="1393242"/>
          <a:ext cx="836411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861">
                  <a:extLst>
                    <a:ext uri="{9D8B030D-6E8A-4147-A177-3AD203B41FA5}">
                      <a16:colId xmlns:a16="http://schemas.microsoft.com/office/drawing/2014/main" val="639627423"/>
                    </a:ext>
                  </a:extLst>
                </a:gridCol>
                <a:gridCol w="1140548">
                  <a:extLst>
                    <a:ext uri="{9D8B030D-6E8A-4147-A177-3AD203B41FA5}">
                      <a16:colId xmlns:a16="http://schemas.microsoft.com/office/drawing/2014/main" val="2988719555"/>
                    </a:ext>
                  </a:extLst>
                </a:gridCol>
                <a:gridCol w="3900708">
                  <a:extLst>
                    <a:ext uri="{9D8B030D-6E8A-4147-A177-3AD203B41FA5}">
                      <a16:colId xmlns:a16="http://schemas.microsoft.com/office/drawing/2014/main" val="429032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클리어 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6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모든 적 처치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9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엘리트 몬스터 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능력 혈청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1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몬스터 디펜스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(ex.</a:t>
                      </a:r>
                      <a:r>
                        <a:rPr lang="ko-KR" altLang="en-US" dirty="0"/>
                        <a:t>발로란트 스파이크 해체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강화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능력 강화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능력 혈청 필요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9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회복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 회복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8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 </a:t>
                      </a:r>
                      <a:r>
                        <a:rPr lang="ko-KR" altLang="en-US" dirty="0"/>
                        <a:t>아이템 드랍 이벤트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사격장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보물상자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 </a:t>
                      </a:r>
                      <a:r>
                        <a:rPr lang="ko-KR" altLang="en-US" dirty="0"/>
                        <a:t>타임 어택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 </a:t>
                      </a:r>
                      <a:r>
                        <a:rPr lang="ko-KR" altLang="en-US" dirty="0"/>
                        <a:t>퍼즐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보물상자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</a:t>
                      </a:r>
                      <a:r>
                        <a:rPr lang="ko-KR" altLang="en-US" dirty="0"/>
                        <a:t> 중간보스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능력 혈청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보물상자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37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654622" y="5696558"/>
            <a:ext cx="717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클리어 보상과는 별개로 몬스터 처치 시 아이템이 드랍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Mini: </a:t>
            </a:r>
            <a:r>
              <a:rPr lang="ko-KR" altLang="en-US" dirty="0"/>
              <a:t>미니게임 종류로 합 </a:t>
            </a:r>
            <a:r>
              <a:rPr lang="en-US" altLang="ko-KR" dirty="0"/>
              <a:t>1</a:t>
            </a:r>
            <a:r>
              <a:rPr lang="ko-KR" altLang="en-US" dirty="0"/>
              <a:t>회 이상 구현되야 한다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C9FAF-8864-4490-8612-00444F7CF628}"/>
              </a:ext>
            </a:extLst>
          </p:cNvPr>
          <p:cNvSpPr/>
          <p:nvPr/>
        </p:nvSpPr>
        <p:spPr>
          <a:xfrm>
            <a:off x="10253714" y="4694476"/>
            <a:ext cx="839244" cy="1002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230983C-C5C5-4373-93E5-0181958D5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10" t="6758" r="8459" b="89083"/>
          <a:stretch/>
        </p:blipFill>
        <p:spPr bwMode="auto">
          <a:xfrm>
            <a:off x="10442714" y="4902981"/>
            <a:ext cx="461243" cy="5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7FA40C-A85A-4A4B-844A-85B8D45B02EB}"/>
              </a:ext>
            </a:extLst>
          </p:cNvPr>
          <p:cNvSpPr txBox="1"/>
          <p:nvPr/>
        </p:nvSpPr>
        <p:spPr>
          <a:xfrm>
            <a:off x="9118323" y="4885378"/>
            <a:ext cx="141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중간보스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9056D2-6E24-4210-8FC3-29DFDC21A3AF}"/>
              </a:ext>
            </a:extLst>
          </p:cNvPr>
          <p:cNvSpPr/>
          <p:nvPr/>
        </p:nvSpPr>
        <p:spPr>
          <a:xfrm>
            <a:off x="10253714" y="3182552"/>
            <a:ext cx="839244" cy="1002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F1ECD48-5130-48B7-A78C-ED9697543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0" t="28287" r="51292" b="61428"/>
          <a:stretch/>
        </p:blipFill>
        <p:spPr bwMode="auto">
          <a:xfrm>
            <a:off x="10413727" y="3550943"/>
            <a:ext cx="424199" cy="3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123E7E-140D-4487-84B8-09C78ED0C073}"/>
              </a:ext>
            </a:extLst>
          </p:cNvPr>
          <p:cNvSpPr txBox="1"/>
          <p:nvPr/>
        </p:nvSpPr>
        <p:spPr>
          <a:xfrm>
            <a:off x="9166313" y="3472692"/>
            <a:ext cx="141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521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3918813" y="1161442"/>
            <a:ext cx="7174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1. </a:t>
            </a:r>
            <a:r>
              <a:rPr lang="ko-KR" altLang="en-US" dirty="0"/>
              <a:t>모든 적 처치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Room</a:t>
            </a:r>
            <a:r>
              <a:rPr lang="ko-KR" altLang="en-US" dirty="0"/>
              <a:t>의 크기에 따라 </a:t>
            </a:r>
            <a:r>
              <a:rPr lang="en-US" altLang="ko-KR" dirty="0"/>
              <a:t>6~13</a:t>
            </a:r>
            <a:r>
              <a:rPr lang="ko-KR" altLang="en-US" dirty="0"/>
              <a:t>마리의 일반 몬스터가 등장한다</a:t>
            </a:r>
            <a:endParaRPr lang="en-US" altLang="ko-KR" dirty="0"/>
          </a:p>
          <a:p>
            <a:pPr latinLnBrk="1"/>
            <a:r>
              <a:rPr lang="ko-KR" altLang="en-US" dirty="0"/>
              <a:t>일반 몬스터 처치 시 전리품을 획득할 수 있다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        : </a:t>
            </a:r>
            <a:r>
              <a:rPr lang="ko-KR" altLang="en-US" dirty="0"/>
              <a:t>일반 몬스터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        : </a:t>
            </a:r>
            <a:r>
              <a:rPr lang="ko-KR" altLang="en-US" dirty="0"/>
              <a:t>플레이어</a:t>
            </a:r>
            <a:endParaRPr lang="en-US" altLang="ko-KR" dirty="0"/>
          </a:p>
          <a:p>
            <a:pPr latinLnBrk="1"/>
            <a:r>
              <a:rPr lang="ko-KR" altLang="en-US" dirty="0"/>
              <a:t> 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9056D2-6E24-4210-8FC3-29DFDC21A3AF}"/>
              </a:ext>
            </a:extLst>
          </p:cNvPr>
          <p:cNvSpPr/>
          <p:nvPr/>
        </p:nvSpPr>
        <p:spPr>
          <a:xfrm>
            <a:off x="789140" y="1161442"/>
            <a:ext cx="3129673" cy="436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6337C0-F7D8-45F4-98FB-F9180D38C62C}"/>
              </a:ext>
            </a:extLst>
          </p:cNvPr>
          <p:cNvSpPr/>
          <p:nvPr/>
        </p:nvSpPr>
        <p:spPr>
          <a:xfrm>
            <a:off x="3267302" y="2050418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B820BB-4F1C-480E-A4F0-363ACBF7C7C9}"/>
              </a:ext>
            </a:extLst>
          </p:cNvPr>
          <p:cNvSpPr/>
          <p:nvPr/>
        </p:nvSpPr>
        <p:spPr>
          <a:xfrm>
            <a:off x="2730674" y="4431801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A5B7A0-113D-4752-B420-80E48F4B9FB1}"/>
              </a:ext>
            </a:extLst>
          </p:cNvPr>
          <p:cNvSpPr/>
          <p:nvPr/>
        </p:nvSpPr>
        <p:spPr>
          <a:xfrm>
            <a:off x="3167093" y="1583104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2107D2-97D3-467C-B766-0BDE75CD0BE1}"/>
              </a:ext>
            </a:extLst>
          </p:cNvPr>
          <p:cNvSpPr/>
          <p:nvPr/>
        </p:nvSpPr>
        <p:spPr>
          <a:xfrm>
            <a:off x="1590805" y="1583105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B30820-467D-426E-A9B3-F870A9F22814}"/>
              </a:ext>
            </a:extLst>
          </p:cNvPr>
          <p:cNvSpPr/>
          <p:nvPr/>
        </p:nvSpPr>
        <p:spPr>
          <a:xfrm>
            <a:off x="4092343" y="3077312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79A475D-AC87-4976-AA83-59F1CEA4D393}"/>
              </a:ext>
            </a:extLst>
          </p:cNvPr>
          <p:cNvSpPr/>
          <p:nvPr/>
        </p:nvSpPr>
        <p:spPr>
          <a:xfrm>
            <a:off x="1099042" y="3661782"/>
            <a:ext cx="338203" cy="3507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BC1C9F-D48F-4527-97D8-B62BB56FC5BF}"/>
              </a:ext>
            </a:extLst>
          </p:cNvPr>
          <p:cNvSpPr/>
          <p:nvPr/>
        </p:nvSpPr>
        <p:spPr>
          <a:xfrm>
            <a:off x="4081650" y="3627274"/>
            <a:ext cx="338203" cy="3507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9FCEB1-BAFF-4E71-AEF7-2018EAC4159F}"/>
              </a:ext>
            </a:extLst>
          </p:cNvPr>
          <p:cNvSpPr/>
          <p:nvPr/>
        </p:nvSpPr>
        <p:spPr>
          <a:xfrm>
            <a:off x="3133707" y="3612613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99809D0-E632-4B88-B813-0F81DC9D6C43}"/>
              </a:ext>
            </a:extLst>
          </p:cNvPr>
          <p:cNvSpPr/>
          <p:nvPr/>
        </p:nvSpPr>
        <p:spPr>
          <a:xfrm>
            <a:off x="2015773" y="2863409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0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3918813" y="1161442"/>
            <a:ext cx="8056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2. </a:t>
            </a:r>
            <a:r>
              <a:rPr lang="ko-KR" altLang="en-US" dirty="0"/>
              <a:t>엘리트 몬스터 출현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Room</a:t>
            </a:r>
            <a:r>
              <a:rPr lang="ko-KR" altLang="en-US" dirty="0"/>
              <a:t>의 크기에 따라 </a:t>
            </a:r>
            <a:r>
              <a:rPr lang="en-US" altLang="ko-KR" dirty="0"/>
              <a:t>3~9</a:t>
            </a:r>
            <a:r>
              <a:rPr lang="ko-KR" altLang="en-US" dirty="0"/>
              <a:t>마리의 일반 몬스터와 엘리트 몬스터가 등장한다  </a:t>
            </a:r>
            <a:endParaRPr lang="en-US" altLang="ko-KR" dirty="0"/>
          </a:p>
          <a:p>
            <a:r>
              <a:rPr lang="ko-KR" altLang="en-US" dirty="0"/>
              <a:t>일반 몬스터 처치 시 전리품을 획득할 수 있다</a:t>
            </a:r>
            <a:endParaRPr lang="en-US" altLang="ko-KR" dirty="0"/>
          </a:p>
          <a:p>
            <a:r>
              <a:rPr lang="ko-KR" altLang="en-US" dirty="0"/>
              <a:t>엘리트 몬스터 처치 시 능력 혈청을 획득한다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: </a:t>
            </a:r>
            <a:r>
              <a:rPr lang="ko-KR" altLang="en-US" dirty="0"/>
              <a:t>엘리트 몬스터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9056D2-6E24-4210-8FC3-29DFDC21A3AF}"/>
              </a:ext>
            </a:extLst>
          </p:cNvPr>
          <p:cNvSpPr/>
          <p:nvPr/>
        </p:nvSpPr>
        <p:spPr>
          <a:xfrm>
            <a:off x="789140" y="1161442"/>
            <a:ext cx="3129673" cy="436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6337C0-F7D8-45F4-98FB-F9180D38C62C}"/>
              </a:ext>
            </a:extLst>
          </p:cNvPr>
          <p:cNvSpPr/>
          <p:nvPr/>
        </p:nvSpPr>
        <p:spPr>
          <a:xfrm>
            <a:off x="3068877" y="1900106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B820BB-4F1C-480E-A4F0-363ACBF7C7C9}"/>
              </a:ext>
            </a:extLst>
          </p:cNvPr>
          <p:cNvSpPr/>
          <p:nvPr/>
        </p:nvSpPr>
        <p:spPr>
          <a:xfrm>
            <a:off x="2730674" y="4431801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2107D2-97D3-467C-B766-0BDE75CD0BE1}"/>
              </a:ext>
            </a:extLst>
          </p:cNvPr>
          <p:cNvSpPr/>
          <p:nvPr/>
        </p:nvSpPr>
        <p:spPr>
          <a:xfrm>
            <a:off x="1590805" y="1583105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463B4C-F927-411A-B196-9B96535AD9DF}"/>
              </a:ext>
            </a:extLst>
          </p:cNvPr>
          <p:cNvSpPr/>
          <p:nvPr/>
        </p:nvSpPr>
        <p:spPr>
          <a:xfrm>
            <a:off x="3050088" y="2964381"/>
            <a:ext cx="338203" cy="35072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0C0241-3D60-47C9-88AA-86B8701D8C3F}"/>
              </a:ext>
            </a:extLst>
          </p:cNvPr>
          <p:cNvSpPr/>
          <p:nvPr/>
        </p:nvSpPr>
        <p:spPr>
          <a:xfrm>
            <a:off x="4092343" y="3343490"/>
            <a:ext cx="338203" cy="35072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0CCD4-86DB-4388-9CDB-B366C7EDD1E6}"/>
              </a:ext>
            </a:extLst>
          </p:cNvPr>
          <p:cNvSpPr/>
          <p:nvPr/>
        </p:nvSpPr>
        <p:spPr>
          <a:xfrm>
            <a:off x="1099042" y="3661782"/>
            <a:ext cx="338203" cy="3507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7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3918813" y="1161442"/>
            <a:ext cx="7780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3. </a:t>
            </a:r>
            <a:r>
              <a:rPr lang="ko-KR" altLang="en-US" dirty="0"/>
              <a:t>몬스터 디펜스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Room</a:t>
            </a:r>
            <a:r>
              <a:rPr lang="ko-KR" altLang="en-US" dirty="0"/>
              <a:t>의 크기에 따라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  <a:r>
              <a:rPr lang="en-US" altLang="ko-KR" dirty="0"/>
              <a:t>~1</a:t>
            </a:r>
            <a:r>
              <a:rPr lang="ko-KR" altLang="en-US" dirty="0"/>
              <a:t>분 </a:t>
            </a:r>
            <a:r>
              <a:rPr lang="en-US" altLang="ko-KR" dirty="0"/>
              <a:t>15</a:t>
            </a:r>
            <a:r>
              <a:rPr lang="ko-KR" altLang="en-US" dirty="0"/>
              <a:t>초 동안 오브젝트를 지키며 리스폰되는 적을 처치한다</a:t>
            </a:r>
            <a:endParaRPr lang="en-US" altLang="ko-KR" dirty="0"/>
          </a:p>
          <a:p>
            <a:pPr latinLnBrk="1"/>
            <a:r>
              <a:rPr lang="en-US" altLang="ko-KR" dirty="0"/>
              <a:t>3~7</a:t>
            </a:r>
            <a:r>
              <a:rPr lang="ko-KR" altLang="en-US" dirty="0"/>
              <a:t>마리의 일반 몬스터를 </a:t>
            </a:r>
            <a:r>
              <a:rPr lang="en-US" altLang="ko-KR" dirty="0"/>
              <a:t>10</a:t>
            </a:r>
            <a:r>
              <a:rPr lang="ko-KR" altLang="en-US" dirty="0"/>
              <a:t>초 간격으로 리스폰한다</a:t>
            </a:r>
            <a:endParaRPr lang="en-US" altLang="ko-KR" dirty="0"/>
          </a:p>
          <a:p>
            <a:r>
              <a:rPr lang="ko-KR" altLang="en-US" dirty="0"/>
              <a:t>일반 몬스터 처치 시 전리품을 획득할 수 있다</a:t>
            </a:r>
            <a:endParaRPr lang="en-US" altLang="ko-KR" dirty="0"/>
          </a:p>
          <a:p>
            <a:r>
              <a:rPr lang="ko-KR" altLang="en-US" dirty="0"/>
              <a:t>문을 열기 위해 충전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발전기 </a:t>
            </a:r>
            <a:r>
              <a:rPr lang="en-US" altLang="ko-KR" dirty="0"/>
              <a:t>or </a:t>
            </a:r>
            <a:r>
              <a:rPr lang="ko-KR" altLang="en-US" dirty="0"/>
              <a:t>배터리 충전</a:t>
            </a:r>
            <a:r>
              <a:rPr lang="en-US" altLang="ko-KR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9056D2-6E24-4210-8FC3-29DFDC21A3AF}"/>
              </a:ext>
            </a:extLst>
          </p:cNvPr>
          <p:cNvSpPr/>
          <p:nvPr/>
        </p:nvSpPr>
        <p:spPr>
          <a:xfrm>
            <a:off x="789140" y="1161442"/>
            <a:ext cx="3129673" cy="436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6337C0-F7D8-45F4-98FB-F9180D38C62C}"/>
              </a:ext>
            </a:extLst>
          </p:cNvPr>
          <p:cNvSpPr/>
          <p:nvPr/>
        </p:nvSpPr>
        <p:spPr>
          <a:xfrm>
            <a:off x="3068877" y="1900106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B820BB-4F1C-480E-A4F0-363ACBF7C7C9}"/>
              </a:ext>
            </a:extLst>
          </p:cNvPr>
          <p:cNvSpPr/>
          <p:nvPr/>
        </p:nvSpPr>
        <p:spPr>
          <a:xfrm>
            <a:off x="2730674" y="4431801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F2107D2-97D3-467C-B766-0BDE75CD0BE1}"/>
              </a:ext>
            </a:extLst>
          </p:cNvPr>
          <p:cNvSpPr/>
          <p:nvPr/>
        </p:nvSpPr>
        <p:spPr>
          <a:xfrm>
            <a:off x="1590805" y="1583105"/>
            <a:ext cx="338203" cy="3507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E788C49-7033-4306-A4F5-967CD7634906}"/>
              </a:ext>
            </a:extLst>
          </p:cNvPr>
          <p:cNvSpPr/>
          <p:nvPr/>
        </p:nvSpPr>
        <p:spPr>
          <a:xfrm>
            <a:off x="1099042" y="3661782"/>
            <a:ext cx="338203" cy="3507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92AA6591-27ED-4C3E-A3C9-3D694183FFD2}"/>
              </a:ext>
            </a:extLst>
          </p:cNvPr>
          <p:cNvSpPr/>
          <p:nvPr/>
        </p:nvSpPr>
        <p:spPr>
          <a:xfrm>
            <a:off x="1099043" y="4431801"/>
            <a:ext cx="338202" cy="350729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A411B9B0-494B-475F-AF93-7E9402DCCA72}"/>
              </a:ext>
            </a:extLst>
          </p:cNvPr>
          <p:cNvSpPr/>
          <p:nvPr/>
        </p:nvSpPr>
        <p:spPr>
          <a:xfrm>
            <a:off x="4059614" y="3950034"/>
            <a:ext cx="338202" cy="350729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흥(Hng) ㅣ 스마트폰용 테슬라 슈퍼차저 등장! 가격은 얼마?">
            <a:extLst>
              <a:ext uri="{FF2B5EF4-FFF2-40B4-BE49-F238E27FC236}">
                <a16:creationId xmlns:a16="http://schemas.microsoft.com/office/drawing/2014/main" id="{98C98084-E6F5-4F65-A29C-9E29AB96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061" y="4431801"/>
            <a:ext cx="3350712" cy="206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9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3918813" y="1161442"/>
            <a:ext cx="7780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4. </a:t>
            </a:r>
            <a:r>
              <a:rPr lang="ko-KR" altLang="en-US" dirty="0"/>
              <a:t>강화 이벤트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강화 오브젝트와 상호작용 하면 강화 </a:t>
            </a:r>
            <a:r>
              <a:rPr lang="en-US" altLang="ko-KR" dirty="0"/>
              <a:t>UI</a:t>
            </a:r>
            <a:r>
              <a:rPr lang="ko-KR" altLang="en-US" dirty="0"/>
              <a:t>가 나타난다</a:t>
            </a:r>
            <a:endParaRPr lang="en-US" altLang="ko-KR" dirty="0"/>
          </a:p>
          <a:p>
            <a:pPr latinLnBrk="1"/>
            <a:r>
              <a:rPr lang="ko-KR" altLang="en-US" dirty="0"/>
              <a:t>능력 혈청을 사용하여 플레이어의 능력을 강화할 수 있다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강화 오브젝트 </a:t>
            </a:r>
            <a:r>
              <a:rPr lang="en-US" altLang="ko-KR" dirty="0"/>
              <a:t>(</a:t>
            </a:r>
            <a:r>
              <a:rPr lang="ko-KR" altLang="en-US" dirty="0"/>
              <a:t>유전자 연구 컴퓨터</a:t>
            </a:r>
            <a:r>
              <a:rPr lang="en-US" altLang="ko-KR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9056D2-6E24-4210-8FC3-29DFDC21A3AF}"/>
              </a:ext>
            </a:extLst>
          </p:cNvPr>
          <p:cNvSpPr/>
          <p:nvPr/>
        </p:nvSpPr>
        <p:spPr>
          <a:xfrm>
            <a:off x="789140" y="1161442"/>
            <a:ext cx="3129673" cy="436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E788C49-7033-4306-A4F5-967CD7634906}"/>
              </a:ext>
            </a:extLst>
          </p:cNvPr>
          <p:cNvSpPr/>
          <p:nvPr/>
        </p:nvSpPr>
        <p:spPr>
          <a:xfrm>
            <a:off x="1099042" y="3661782"/>
            <a:ext cx="338203" cy="3507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번개 3">
            <a:extLst>
              <a:ext uri="{FF2B5EF4-FFF2-40B4-BE49-F238E27FC236}">
                <a16:creationId xmlns:a16="http://schemas.microsoft.com/office/drawing/2014/main" id="{28E3C323-E5D2-44AD-BD97-CD1EB74ACBA1}"/>
              </a:ext>
            </a:extLst>
          </p:cNvPr>
          <p:cNvSpPr/>
          <p:nvPr/>
        </p:nvSpPr>
        <p:spPr>
          <a:xfrm>
            <a:off x="2680570" y="3115849"/>
            <a:ext cx="513567" cy="626301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번개 13">
            <a:extLst>
              <a:ext uri="{FF2B5EF4-FFF2-40B4-BE49-F238E27FC236}">
                <a16:creationId xmlns:a16="http://schemas.microsoft.com/office/drawing/2014/main" id="{315F9409-39EF-41E2-AD76-2C596E50CE34}"/>
              </a:ext>
            </a:extLst>
          </p:cNvPr>
          <p:cNvSpPr/>
          <p:nvPr/>
        </p:nvSpPr>
        <p:spPr>
          <a:xfrm>
            <a:off x="3923895" y="3523995"/>
            <a:ext cx="513567" cy="626301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44E52F-6585-4B09-BFCF-82450D32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28" y="4150296"/>
            <a:ext cx="4454331" cy="2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8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A66F-3C59-4B24-B9B1-B18911CC951D}"/>
              </a:ext>
            </a:extLst>
          </p:cNvPr>
          <p:cNvSpPr txBox="1"/>
          <p:nvPr/>
        </p:nvSpPr>
        <p:spPr>
          <a:xfrm>
            <a:off x="529894" y="328902"/>
            <a:ext cx="452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세부 요소 </a:t>
            </a:r>
            <a:r>
              <a:rPr lang="en-US" altLang="ko-KR" dirty="0"/>
              <a:t>: Room </a:t>
            </a:r>
            <a:r>
              <a:rPr lang="ko-KR" altLang="en-US" dirty="0"/>
              <a:t>이벤트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42DC-8BDE-4C53-9F7D-D1F17B0F6CDD}"/>
              </a:ext>
            </a:extLst>
          </p:cNvPr>
          <p:cNvSpPr txBox="1"/>
          <p:nvPr/>
        </p:nvSpPr>
        <p:spPr>
          <a:xfrm>
            <a:off x="4056600" y="1161442"/>
            <a:ext cx="7780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5. </a:t>
            </a:r>
            <a:r>
              <a:rPr lang="ko-KR" altLang="en-US" dirty="0"/>
              <a:t>회복 이벤트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회복 오브젝트와 상호작용 하면 플레이어의 체력이 회복된다</a:t>
            </a:r>
            <a:endParaRPr lang="en-US" altLang="ko-KR" dirty="0"/>
          </a:p>
          <a:p>
            <a:pPr latinLnBrk="1"/>
            <a:r>
              <a:rPr lang="ko-KR" altLang="en-US" dirty="0"/>
              <a:t>스테이지에서 </a:t>
            </a:r>
            <a:r>
              <a:rPr lang="en-US" altLang="ko-KR" dirty="0"/>
              <a:t>1</a:t>
            </a:r>
            <a:r>
              <a:rPr lang="ko-KR" altLang="en-US" dirty="0"/>
              <a:t>회 이상 구현되야 한다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회복 오브젝트 </a:t>
            </a:r>
            <a:r>
              <a:rPr lang="en-US" altLang="ko-KR" dirty="0"/>
              <a:t>(</a:t>
            </a:r>
            <a:r>
              <a:rPr lang="ko-KR" altLang="en-US" dirty="0"/>
              <a:t>치료 캡슐</a:t>
            </a:r>
            <a:r>
              <a:rPr lang="en-US" altLang="ko-KR" dirty="0"/>
              <a:t> or</a:t>
            </a:r>
            <a:r>
              <a:rPr lang="ko-KR" altLang="en-US" dirty="0"/>
              <a:t> 구급상자</a:t>
            </a:r>
            <a:r>
              <a:rPr lang="en-US" altLang="ko-KR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9056D2-6E24-4210-8FC3-29DFDC21A3AF}"/>
              </a:ext>
            </a:extLst>
          </p:cNvPr>
          <p:cNvSpPr/>
          <p:nvPr/>
        </p:nvSpPr>
        <p:spPr>
          <a:xfrm>
            <a:off x="789140" y="1161442"/>
            <a:ext cx="3129673" cy="4364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E788C49-7033-4306-A4F5-967CD7634906}"/>
              </a:ext>
            </a:extLst>
          </p:cNvPr>
          <p:cNvSpPr/>
          <p:nvPr/>
        </p:nvSpPr>
        <p:spPr>
          <a:xfrm>
            <a:off x="1099042" y="3661782"/>
            <a:ext cx="338203" cy="3507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01CA4233-CF49-447E-80BB-7B4AEEBCB822}"/>
              </a:ext>
            </a:extLst>
          </p:cNvPr>
          <p:cNvSpPr/>
          <p:nvPr/>
        </p:nvSpPr>
        <p:spPr>
          <a:xfrm>
            <a:off x="2540950" y="3005206"/>
            <a:ext cx="724676" cy="84758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A374FF30-1D2A-4E62-A074-296973C983DB}"/>
              </a:ext>
            </a:extLst>
          </p:cNvPr>
          <p:cNvSpPr/>
          <p:nvPr/>
        </p:nvSpPr>
        <p:spPr>
          <a:xfrm>
            <a:off x="3883069" y="3164923"/>
            <a:ext cx="724676" cy="84758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5F6B54-48B5-49BB-A5AE-560B521C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368" y="3852794"/>
            <a:ext cx="4183590" cy="26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1082</Words>
  <Application>Microsoft Office PowerPoint</Application>
  <PresentationFormat>와이드스크린</PresentationFormat>
  <Paragraphs>251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송명석</dc:creator>
  <cp:lastModifiedBy>송명석</cp:lastModifiedBy>
  <cp:revision>30</cp:revision>
  <dcterms:created xsi:type="dcterms:W3CDTF">2022-04-16T22:05:47Z</dcterms:created>
  <dcterms:modified xsi:type="dcterms:W3CDTF">2022-04-17T11:20:02Z</dcterms:modified>
</cp:coreProperties>
</file>