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0"/>
  </p:notesMasterIdLst>
  <p:sldIdLst>
    <p:sldId id="256" r:id="rId2"/>
    <p:sldId id="324" r:id="rId3"/>
    <p:sldId id="314" r:id="rId4"/>
    <p:sldId id="279" r:id="rId5"/>
    <p:sldId id="313" r:id="rId6"/>
    <p:sldId id="315" r:id="rId7"/>
    <p:sldId id="311" r:id="rId8"/>
    <p:sldId id="310" r:id="rId9"/>
    <p:sldId id="312" r:id="rId10"/>
    <p:sldId id="309" r:id="rId11"/>
    <p:sldId id="282" r:id="rId12"/>
    <p:sldId id="318" r:id="rId13"/>
    <p:sldId id="325" r:id="rId14"/>
    <p:sldId id="316" r:id="rId15"/>
    <p:sldId id="300" r:id="rId16"/>
    <p:sldId id="317" r:id="rId17"/>
    <p:sldId id="301" r:id="rId18"/>
    <p:sldId id="319" r:id="rId19"/>
    <p:sldId id="308" r:id="rId20"/>
    <p:sldId id="320" r:id="rId21"/>
    <p:sldId id="281" r:id="rId22"/>
    <p:sldId id="321" r:id="rId23"/>
    <p:sldId id="305" r:id="rId24"/>
    <p:sldId id="322" r:id="rId25"/>
    <p:sldId id="304" r:id="rId26"/>
    <p:sldId id="323" r:id="rId27"/>
    <p:sldId id="283" r:id="rId28"/>
    <p:sldId id="278" r:id="rId29"/>
  </p:sldIdLst>
  <p:sldSz cx="7920038" cy="611981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phael Freire" initials="" lastIdx="1" clrIdx="0"/>
  <p:cmAuthor id="1" name="Luciene Cavalcanti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F71"/>
    <a:srgbClr val="FBEACC"/>
    <a:srgbClr val="477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59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03T18:49:41.710" idx="1">
    <p:pos x="6000" y="0"/>
    <p:text>este negocio como vc acha melhor estar na apresentação tipo pensei em colocar
nome.java -&gt; nome.class -&gt; nome.jar
tem uma obs que vc falou sobre o nome ser o mesmo para tudo, vc faz um texto pra eu colocar no ppt por favor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10432" y="685800"/>
            <a:ext cx="4437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91006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098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702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592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43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970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218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322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572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821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598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29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382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252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802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623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589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70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879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1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42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867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345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262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28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930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70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594000" y="1883941"/>
            <a:ext cx="6731999" cy="1379699"/>
          </a:xfrm>
          <a:prstGeom prst="rect">
            <a:avLst/>
          </a:prstGeom>
        </p:spPr>
        <p:txBody>
          <a:bodyPr lIns="57150" tIns="57150" rIns="57150" bIns="57150" anchor="b" anchorCtr="0"/>
          <a:lstStyle>
            <a:lvl1pPr algn="ctr">
              <a:spcBef>
                <a:spcPts val="0"/>
              </a:spcBef>
              <a:buSzPct val="100000"/>
              <a:defRPr sz="3000"/>
            </a:lvl1pPr>
            <a:lvl2pPr algn="ctr">
              <a:spcBef>
                <a:spcPts val="0"/>
              </a:spcBef>
              <a:buSzPct val="100000"/>
              <a:defRPr sz="3000"/>
            </a:lvl2pPr>
            <a:lvl3pPr algn="ctr">
              <a:spcBef>
                <a:spcPts val="0"/>
              </a:spcBef>
              <a:buSzPct val="100000"/>
              <a:defRPr sz="3000"/>
            </a:lvl3pPr>
            <a:lvl4pPr algn="ctr">
              <a:spcBef>
                <a:spcPts val="0"/>
              </a:spcBef>
              <a:buSzPct val="100000"/>
              <a:defRPr sz="3000"/>
            </a:lvl4pPr>
            <a:lvl5pPr algn="ctr">
              <a:spcBef>
                <a:spcPts val="0"/>
              </a:spcBef>
              <a:buSzPct val="100000"/>
              <a:defRPr sz="3000"/>
            </a:lvl5pPr>
            <a:lvl6pPr algn="ctr">
              <a:spcBef>
                <a:spcPts val="0"/>
              </a:spcBef>
              <a:buSzPct val="100000"/>
              <a:defRPr sz="3000"/>
            </a:lvl6pPr>
            <a:lvl7pPr algn="ctr">
              <a:spcBef>
                <a:spcPts val="0"/>
              </a:spcBef>
              <a:buSzPct val="100000"/>
              <a:defRPr sz="3000"/>
            </a:lvl7pPr>
            <a:lvl8pPr algn="ctr">
              <a:spcBef>
                <a:spcPts val="0"/>
              </a:spcBef>
              <a:buSzPct val="100000"/>
              <a:defRPr sz="3000"/>
            </a:lvl8pPr>
            <a:lvl9pPr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594000" y="3379241"/>
            <a:ext cx="6731999" cy="933900"/>
          </a:xfrm>
          <a:prstGeom prst="rect">
            <a:avLst/>
          </a:prstGeom>
        </p:spPr>
        <p:txBody>
          <a:bodyPr lIns="57150" tIns="57150" rIns="57150" bIns="57150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9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9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9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9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9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9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9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411393" y="5651616"/>
            <a:ext cx="475199" cy="468300"/>
          </a:xfrm>
          <a:prstGeom prst="rect">
            <a:avLst/>
          </a:prstGeom>
        </p:spPr>
        <p:txBody>
          <a:bodyPr lIns="57150" tIns="57150" rIns="57150" bIns="57150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96000" y="245083"/>
            <a:ext cx="7127999" cy="1020000"/>
          </a:xfrm>
          <a:prstGeom prst="rect">
            <a:avLst/>
          </a:prstGeom>
        </p:spPr>
        <p:txBody>
          <a:bodyPr lIns="57150" tIns="57150" rIns="57150" bIns="57150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96000" y="1428000"/>
            <a:ext cx="7127999" cy="4432799"/>
          </a:xfrm>
          <a:prstGeom prst="rect">
            <a:avLst/>
          </a:prstGeom>
        </p:spPr>
        <p:txBody>
          <a:bodyPr lIns="57150" tIns="57150" rIns="57150" bIns="5715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411393" y="5651616"/>
            <a:ext cx="475199" cy="468300"/>
          </a:xfrm>
          <a:prstGeom prst="rect">
            <a:avLst/>
          </a:prstGeom>
        </p:spPr>
        <p:txBody>
          <a:bodyPr lIns="57150" tIns="57150" rIns="57150" bIns="57150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96000" y="245083"/>
            <a:ext cx="7127999" cy="1020000"/>
          </a:xfrm>
          <a:prstGeom prst="rect">
            <a:avLst/>
          </a:prstGeom>
        </p:spPr>
        <p:txBody>
          <a:bodyPr lIns="57150" tIns="57150" rIns="57150" bIns="57150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96000" y="1428000"/>
            <a:ext cx="3459900" cy="4432799"/>
          </a:xfrm>
          <a:prstGeom prst="rect">
            <a:avLst/>
          </a:prstGeom>
        </p:spPr>
        <p:txBody>
          <a:bodyPr lIns="57150" tIns="57150" rIns="57150" bIns="5715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064174" y="1428000"/>
            <a:ext cx="3459900" cy="4432799"/>
          </a:xfrm>
          <a:prstGeom prst="rect">
            <a:avLst/>
          </a:prstGeom>
        </p:spPr>
        <p:txBody>
          <a:bodyPr lIns="57150" tIns="57150" rIns="57150" bIns="5715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411393" y="5651616"/>
            <a:ext cx="475199" cy="468300"/>
          </a:xfrm>
          <a:prstGeom prst="rect">
            <a:avLst/>
          </a:prstGeom>
        </p:spPr>
        <p:txBody>
          <a:bodyPr lIns="57150" tIns="57150" rIns="57150" bIns="57150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96000" y="245083"/>
            <a:ext cx="7127999" cy="1020000"/>
          </a:xfrm>
          <a:prstGeom prst="rect">
            <a:avLst/>
          </a:prstGeom>
        </p:spPr>
        <p:txBody>
          <a:bodyPr lIns="57150" tIns="57150" rIns="57150" bIns="57150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411393" y="5651616"/>
            <a:ext cx="475199" cy="468300"/>
          </a:xfrm>
          <a:prstGeom prst="rect">
            <a:avLst/>
          </a:prstGeom>
        </p:spPr>
        <p:txBody>
          <a:bodyPr lIns="57150" tIns="57150" rIns="57150" bIns="57150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96000" y="5242852"/>
            <a:ext cx="7127999" cy="618000"/>
          </a:xfrm>
          <a:prstGeom prst="rect">
            <a:avLst/>
          </a:prstGeom>
        </p:spPr>
        <p:txBody>
          <a:bodyPr lIns="57150" tIns="57150" rIns="57150" bIns="57150" anchor="t" anchorCtr="0"/>
          <a:lstStyle>
            <a:lvl1pPr algn="ctr">
              <a:spcBef>
                <a:spcPts val="200"/>
              </a:spcBef>
              <a:buSzPct val="100000"/>
              <a:buNone/>
              <a:defRPr sz="11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411393" y="5651616"/>
            <a:ext cx="475199" cy="468300"/>
          </a:xfrm>
          <a:prstGeom prst="rect">
            <a:avLst/>
          </a:prstGeom>
        </p:spPr>
        <p:txBody>
          <a:bodyPr lIns="57150" tIns="57150" rIns="57150" bIns="57150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411393" y="5651616"/>
            <a:ext cx="475199" cy="468300"/>
          </a:xfrm>
          <a:prstGeom prst="rect">
            <a:avLst/>
          </a:prstGeom>
        </p:spPr>
        <p:txBody>
          <a:bodyPr lIns="57150" tIns="57150" rIns="57150" bIns="57150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96000" y="245083"/>
            <a:ext cx="7127999" cy="102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2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2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2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2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2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2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2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2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96000" y="1428000"/>
            <a:ext cx="7127999" cy="44327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>
              <a:spcBef>
                <a:spcPts val="300"/>
              </a:spcBef>
              <a:buClr>
                <a:schemeClr val="dk1"/>
              </a:buClr>
              <a:buSzPct val="100000"/>
              <a:defRPr sz="1900">
                <a:solidFill>
                  <a:schemeClr val="dk1"/>
                </a:solidFill>
              </a:defRPr>
            </a:lvl1pPr>
            <a:lvl2pPr>
              <a:spcBef>
                <a:spcPts val="300"/>
              </a:spcBef>
              <a:buClr>
                <a:schemeClr val="dk1"/>
              </a:buClr>
              <a:buSzPct val="100000"/>
              <a:defRPr sz="1400">
                <a:solidFill>
                  <a:schemeClr val="dk1"/>
                </a:solidFill>
              </a:defRPr>
            </a:lvl2pPr>
            <a:lvl3pPr>
              <a:spcBef>
                <a:spcPts val="300"/>
              </a:spcBef>
              <a:buClr>
                <a:schemeClr val="dk1"/>
              </a:buClr>
              <a:buSzPct val="100000"/>
              <a:defRPr sz="1400">
                <a:solidFill>
                  <a:schemeClr val="dk1"/>
                </a:solidFill>
              </a:defRPr>
            </a:lvl3pPr>
            <a:lvl4pPr>
              <a:spcBef>
                <a:spcPts val="200"/>
              </a:spcBef>
              <a:buClr>
                <a:schemeClr val="dk1"/>
              </a:buClr>
              <a:buSzPct val="100000"/>
              <a:defRPr sz="1100">
                <a:solidFill>
                  <a:schemeClr val="dk1"/>
                </a:solidFill>
              </a:defRPr>
            </a:lvl4pPr>
            <a:lvl5pPr>
              <a:spcBef>
                <a:spcPts val="200"/>
              </a:spcBef>
              <a:buClr>
                <a:schemeClr val="dk1"/>
              </a:buClr>
              <a:buSzPct val="100000"/>
              <a:defRPr sz="1100">
                <a:solidFill>
                  <a:schemeClr val="dk1"/>
                </a:solidFill>
              </a:defRPr>
            </a:lvl5pPr>
            <a:lvl6pPr>
              <a:spcBef>
                <a:spcPts val="200"/>
              </a:spcBef>
              <a:buClr>
                <a:schemeClr val="dk1"/>
              </a:buClr>
              <a:buSzPct val="100000"/>
              <a:defRPr sz="1100">
                <a:solidFill>
                  <a:schemeClr val="dk1"/>
                </a:solidFill>
              </a:defRPr>
            </a:lvl6pPr>
            <a:lvl7pPr>
              <a:spcBef>
                <a:spcPts val="200"/>
              </a:spcBef>
              <a:buClr>
                <a:schemeClr val="dk1"/>
              </a:buClr>
              <a:buSzPct val="100000"/>
              <a:defRPr sz="1100">
                <a:solidFill>
                  <a:schemeClr val="dk1"/>
                </a:solidFill>
              </a:defRPr>
            </a:lvl7pPr>
            <a:lvl8pPr>
              <a:spcBef>
                <a:spcPts val="200"/>
              </a:spcBef>
              <a:buClr>
                <a:schemeClr val="dk1"/>
              </a:buClr>
              <a:buSzPct val="100000"/>
              <a:defRPr sz="1100">
                <a:solidFill>
                  <a:schemeClr val="dk1"/>
                </a:solidFill>
              </a:defRPr>
            </a:lvl8pPr>
            <a:lvl9pPr>
              <a:spcBef>
                <a:spcPts val="200"/>
              </a:spcBef>
              <a:buClr>
                <a:schemeClr val="dk1"/>
              </a:buClr>
              <a:buSzPct val="100000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7411393" y="5651616"/>
            <a:ext cx="475199" cy="4683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>
            <a:noAutofit/>
          </a:bodyPr>
          <a:lstStyle>
            <a:lvl1pPr algn="r">
              <a:spcBef>
                <a:spcPts val="0"/>
              </a:spcBef>
              <a:buNone/>
              <a:defRPr sz="8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7" Type="http://schemas.openxmlformats.org/officeDocument/2006/relationships/image" Target="../media/image22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725" y="1244775"/>
            <a:ext cx="3677700" cy="33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444840" y="173416"/>
            <a:ext cx="7006281" cy="69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38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Curso de Python</a:t>
            </a: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3D647211-763D-EAAB-3D5B-1C153B99BAE1}"/>
              </a:ext>
            </a:extLst>
          </p:cNvPr>
          <p:cNvSpPr txBox="1"/>
          <p:nvPr/>
        </p:nvSpPr>
        <p:spPr>
          <a:xfrm>
            <a:off x="444839" y="4833473"/>
            <a:ext cx="7006281" cy="69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38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Luciene Cavalcanti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2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SESC 2024</a:t>
            </a:r>
            <a:endParaRPr lang="pt-BR" sz="2800"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http://pe-images.s3.amazonaws.com/essentials/web-resolution/thinking-chi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920038" cy="65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Shape 49"/>
          <p:cNvSpPr txBox="1"/>
          <p:nvPr/>
        </p:nvSpPr>
        <p:spPr>
          <a:xfrm>
            <a:off x="-1" y="1"/>
            <a:ext cx="7920039" cy="155834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6F6F71">
                  <a:alpha val="71000"/>
                </a:srgbClr>
              </a:gs>
            </a:gsLst>
            <a:lin ang="5400000" scaled="1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pt-BR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</a:rPr>
              <a:t>O objetivo fundamental de toda programação é construir algoritmos. </a:t>
            </a:r>
          </a:p>
          <a:p>
            <a:pPr algn="ctr"/>
            <a:r>
              <a:rPr lang="pt-BR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</a:rPr>
              <a:t>Mas, afinal, o que é um </a:t>
            </a:r>
            <a:r>
              <a:rPr lang="pt-B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</a:rPr>
              <a:t>algoritmo</a:t>
            </a:r>
            <a:r>
              <a:rPr lang="pt-BR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</a:rPr>
              <a:t>?</a:t>
            </a:r>
            <a:endParaRPr lang="pt-BR" sz="2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8505874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1" y="1"/>
            <a:ext cx="3999471" cy="1034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</a:p>
        </p:txBody>
      </p:sp>
      <p:cxnSp>
        <p:nvCxnSpPr>
          <p:cNvPr id="48" name="Shape 48"/>
          <p:cNvCxnSpPr/>
          <p:nvPr/>
        </p:nvCxnSpPr>
        <p:spPr>
          <a:xfrm>
            <a:off x="364089" y="815110"/>
            <a:ext cx="2482142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49"/>
          <p:cNvSpPr txBox="1"/>
          <p:nvPr/>
        </p:nvSpPr>
        <p:spPr>
          <a:xfrm>
            <a:off x="185351" y="1034052"/>
            <a:ext cx="7611764" cy="508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21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 termo </a:t>
            </a:r>
            <a:r>
              <a:rPr lang="pt-BR" sz="21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Algoritmo</a:t>
            </a:r>
            <a:r>
              <a:rPr lang="pt-BR" sz="21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não é algo exclusivo da Área de Informática, pode ser utilizado em várias situações, como sendo:</a:t>
            </a:r>
          </a:p>
          <a:p>
            <a:pPr lvl="0" algn="ctr"/>
            <a:endParaRPr lang="pt-BR" sz="21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/>
            <a:r>
              <a:rPr lang="pt-BR" sz="21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“Um conjunto de regras (instruções), bem definidas e em sequência lógica, para a solução de um problema”.</a:t>
            </a:r>
          </a:p>
          <a:p>
            <a:pPr lvl="0" algn="ctr"/>
            <a:endParaRPr lang="pt-BR" sz="21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/>
            <a:r>
              <a:rPr lang="pt-BR" sz="21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“Refere-se à utilização de regras para definir ou executar uma tarefa específica ou para resolver um problema específico (Dic. Michaelis)”.</a:t>
            </a:r>
          </a:p>
          <a:p>
            <a:pPr lvl="0" algn="ctr"/>
            <a:endParaRPr lang="pt-BR" sz="21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/>
            <a:r>
              <a:rPr lang="pt-BR" sz="21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“Um conjunto de regras e operações bem definidas e ordenadas, destinadas à solução de um problema, de uma classe de problemas, em um número finito de passos (MANZANO e OLIVEIRA, 2011)”.</a:t>
            </a:r>
          </a:p>
        </p:txBody>
      </p:sp>
    </p:spTree>
    <p:extLst>
      <p:ext uri="{BB962C8B-B14F-4D97-AF65-F5344CB8AC3E}">
        <p14:creationId xmlns:p14="http://schemas.microsoft.com/office/powerpoint/2010/main" val="37244096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1" y="1"/>
            <a:ext cx="3999471" cy="1034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</a:p>
        </p:txBody>
      </p:sp>
      <p:cxnSp>
        <p:nvCxnSpPr>
          <p:cNvPr id="48" name="Shape 48"/>
          <p:cNvCxnSpPr/>
          <p:nvPr/>
        </p:nvCxnSpPr>
        <p:spPr>
          <a:xfrm>
            <a:off x="364089" y="815110"/>
            <a:ext cx="2482142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49"/>
          <p:cNvSpPr txBox="1"/>
          <p:nvPr/>
        </p:nvSpPr>
        <p:spPr>
          <a:xfrm>
            <a:off x="185351" y="1034052"/>
            <a:ext cx="7611764" cy="508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Algoritmo é uma sequência de passos que visa atingir um objetivo bem definido (FORBELLONE, 1999).</a:t>
            </a:r>
          </a:p>
          <a:p>
            <a:pPr lvl="0" algn="ctr"/>
            <a:endParaRPr lang="pt-BR" sz="24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/>
            <a:endParaRPr lang="pt-BR" sz="24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/>
            <a:r>
              <a:rPr lang="pt-BR" sz="24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Algoritmo é uma descrição de uma sequência de passos que deve ser seguida para a realização de uma tarefa (ASCENCIO, 1999).</a:t>
            </a:r>
          </a:p>
        </p:txBody>
      </p:sp>
    </p:spTree>
    <p:extLst>
      <p:ext uri="{BB962C8B-B14F-4D97-AF65-F5344CB8AC3E}">
        <p14:creationId xmlns:p14="http://schemas.microsoft.com/office/powerpoint/2010/main" val="11495482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1" y="1"/>
            <a:ext cx="3999471" cy="1034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</a:p>
        </p:txBody>
      </p:sp>
      <p:cxnSp>
        <p:nvCxnSpPr>
          <p:cNvPr id="48" name="Shape 48"/>
          <p:cNvCxnSpPr/>
          <p:nvPr/>
        </p:nvCxnSpPr>
        <p:spPr>
          <a:xfrm>
            <a:off x="364089" y="815110"/>
            <a:ext cx="2482142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49"/>
          <p:cNvSpPr txBox="1"/>
          <p:nvPr/>
        </p:nvSpPr>
        <p:spPr>
          <a:xfrm>
            <a:off x="185351" y="1034052"/>
            <a:ext cx="7611764" cy="508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Algoritmo é uma sequência finita de instruções ou operações cuja execução, em tempo finito, resolve um problema computacional, qualquer que seja sua instância (SALVETTI, 1999).</a:t>
            </a:r>
          </a:p>
          <a:p>
            <a:pPr lvl="0" algn="ctr"/>
            <a:endParaRPr lang="pt-BR" sz="24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/>
            <a:endParaRPr lang="pt-BR" sz="24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/>
            <a:r>
              <a:rPr lang="pt-BR" sz="24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Portanto, um </a:t>
            </a:r>
            <a:r>
              <a:rPr lang="pt-BR" sz="24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programa</a:t>
            </a:r>
            <a:r>
              <a:rPr lang="pt-BR" sz="24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é a codificação de um algoritmo em uma determinada linguagem de programação (ASCENCIO, 1999).</a:t>
            </a:r>
          </a:p>
        </p:txBody>
      </p:sp>
    </p:spTree>
    <p:extLst>
      <p:ext uri="{BB962C8B-B14F-4D97-AF65-F5344CB8AC3E}">
        <p14:creationId xmlns:p14="http://schemas.microsoft.com/office/powerpoint/2010/main" val="21235930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ra Imprim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8" y="1053973"/>
            <a:ext cx="3408521" cy="5029803"/>
          </a:xfrm>
          <a:prstGeom prst="rect">
            <a:avLst/>
          </a:prstGeom>
          <a:noFill/>
          <a:ln>
            <a:solidFill>
              <a:srgbClr val="0066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extinova.com.br/images/Passos-de-Extinto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22" y="1053973"/>
            <a:ext cx="4223800" cy="193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27" y="3415754"/>
            <a:ext cx="4013200" cy="2678301"/>
          </a:xfrm>
          <a:prstGeom prst="rect">
            <a:avLst/>
          </a:prstGeom>
        </p:spPr>
      </p:pic>
      <p:sp>
        <p:nvSpPr>
          <p:cNvPr id="7" name="Shape 47"/>
          <p:cNvSpPr txBox="1"/>
          <p:nvPr/>
        </p:nvSpPr>
        <p:spPr>
          <a:xfrm>
            <a:off x="-304801" y="1"/>
            <a:ext cx="3999471" cy="1034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</a:p>
        </p:txBody>
      </p:sp>
      <p:cxnSp>
        <p:nvCxnSpPr>
          <p:cNvPr id="8" name="Shape 48"/>
          <p:cNvCxnSpPr/>
          <p:nvPr/>
        </p:nvCxnSpPr>
        <p:spPr>
          <a:xfrm>
            <a:off x="364089" y="815110"/>
            <a:ext cx="2482142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41759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1" y="1"/>
            <a:ext cx="4407243" cy="1346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Instruções</a:t>
            </a:r>
          </a:p>
        </p:txBody>
      </p:sp>
      <p:cxnSp>
        <p:nvCxnSpPr>
          <p:cNvPr id="48" name="Shape 48"/>
          <p:cNvCxnSpPr/>
          <p:nvPr/>
        </p:nvCxnSpPr>
        <p:spPr>
          <a:xfrm>
            <a:off x="210065" y="1034050"/>
            <a:ext cx="3435178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49"/>
          <p:cNvSpPr txBox="1"/>
          <p:nvPr/>
        </p:nvSpPr>
        <p:spPr>
          <a:xfrm>
            <a:off x="90152" y="1346886"/>
            <a:ext cx="7714445" cy="477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Em </a:t>
            </a:r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informática</a:t>
            </a: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instrução é a informação que indica a um computador uma ação elementar a executar.</a:t>
            </a:r>
          </a:p>
          <a:p>
            <a:pPr lvl="0" algn="ctr"/>
            <a:endParaRPr lang="pt-BR" sz="25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/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Em um </a:t>
            </a:r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algoritmo</a:t>
            </a: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pode ser considerado um passo da sua execução, uma sequência de instruções, em ordem lógica, que cumpre uma determinada tarefa.</a:t>
            </a:r>
          </a:p>
          <a:p>
            <a:pPr lvl="0" algn="ctr"/>
            <a:endParaRPr lang="pt-BR" sz="25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/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Devem ser claras, precisas e serem executadas em uma ordem adequada.</a:t>
            </a:r>
          </a:p>
          <a:p>
            <a:pPr lvl="0" algn="ctr"/>
            <a:endParaRPr lang="pt-BR" sz="25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175344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1" y="1"/>
            <a:ext cx="4407243" cy="1346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Instruções</a:t>
            </a:r>
          </a:p>
        </p:txBody>
      </p:sp>
      <p:cxnSp>
        <p:nvCxnSpPr>
          <p:cNvPr id="48" name="Shape 48"/>
          <p:cNvCxnSpPr/>
          <p:nvPr/>
        </p:nvCxnSpPr>
        <p:spPr>
          <a:xfrm>
            <a:off x="210065" y="1034050"/>
            <a:ext cx="3435178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49"/>
          <p:cNvSpPr txBox="1"/>
          <p:nvPr/>
        </p:nvSpPr>
        <p:spPr>
          <a:xfrm>
            <a:off x="90152" y="1346886"/>
            <a:ext cx="7714445" cy="477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Uma instrução isolada não permite realizar o processo completo, para isso é necessário um conjunto de instruções colocadas em ordem </a:t>
            </a:r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sequencial lógica</a:t>
            </a: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lvl="0" algn="ctr"/>
            <a:endParaRPr lang="pt-BR" sz="25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/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São representadas por frases com verbo no imperativo/infinitivo mais um complemento.</a:t>
            </a:r>
          </a:p>
          <a:p>
            <a:pPr lvl="0" algn="ctr"/>
            <a:endParaRPr lang="pt-BR" sz="25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/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Bata(Bater) duas claras em neve.</a:t>
            </a:r>
          </a:p>
          <a:p>
            <a:pPr lvl="0" algn="ctr"/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Ligue(Ligar) os faróis.</a:t>
            </a:r>
          </a:p>
          <a:p>
            <a:pPr lvl="0" algn="ctr"/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Abra(Abrir) a porta.</a:t>
            </a:r>
          </a:p>
        </p:txBody>
      </p:sp>
    </p:spTree>
    <p:extLst>
      <p:ext uri="{BB962C8B-B14F-4D97-AF65-F5344CB8AC3E}">
        <p14:creationId xmlns:p14="http://schemas.microsoft.com/office/powerpoint/2010/main" val="39077172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1" y="1"/>
            <a:ext cx="4407243" cy="1346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Instruções</a:t>
            </a:r>
          </a:p>
        </p:txBody>
      </p:sp>
      <p:cxnSp>
        <p:nvCxnSpPr>
          <p:cNvPr id="48" name="Shape 48"/>
          <p:cNvCxnSpPr/>
          <p:nvPr/>
        </p:nvCxnSpPr>
        <p:spPr>
          <a:xfrm>
            <a:off x="120800" y="1034050"/>
            <a:ext cx="3475018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t="11516" r="33472" b="11548"/>
          <a:stretch/>
        </p:blipFill>
        <p:spPr>
          <a:xfrm>
            <a:off x="159437" y="1171977"/>
            <a:ext cx="7609937" cy="494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962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1" y="1"/>
            <a:ext cx="4407243" cy="1346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Instruções</a:t>
            </a:r>
          </a:p>
        </p:txBody>
      </p:sp>
      <p:cxnSp>
        <p:nvCxnSpPr>
          <p:cNvPr id="48" name="Shape 48"/>
          <p:cNvCxnSpPr/>
          <p:nvPr/>
        </p:nvCxnSpPr>
        <p:spPr>
          <a:xfrm>
            <a:off x="120800" y="1034050"/>
            <a:ext cx="3475018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-1" t="11692" r="33716" b="11548"/>
          <a:stretch/>
        </p:blipFill>
        <p:spPr>
          <a:xfrm>
            <a:off x="120800" y="1151161"/>
            <a:ext cx="7670918" cy="499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431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1" y="1"/>
            <a:ext cx="6203325" cy="1346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Exemplos de Algoritmo</a:t>
            </a:r>
          </a:p>
        </p:txBody>
      </p:sp>
      <p:cxnSp>
        <p:nvCxnSpPr>
          <p:cNvPr id="48" name="Shape 48"/>
          <p:cNvCxnSpPr/>
          <p:nvPr/>
        </p:nvCxnSpPr>
        <p:spPr>
          <a:xfrm>
            <a:off x="420130" y="1034050"/>
            <a:ext cx="4770056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49"/>
          <p:cNvSpPr txBox="1"/>
          <p:nvPr/>
        </p:nvSpPr>
        <p:spPr>
          <a:xfrm>
            <a:off x="128788" y="1346887"/>
            <a:ext cx="7791211" cy="2748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Somar dois números quaisquer:</a:t>
            </a:r>
          </a:p>
          <a:p>
            <a:pPr marL="457200" lvl="0" indent="-457200"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Escreva o primeiro número no circulo </a:t>
            </a:r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marL="457200" lvl="0" indent="-457200"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Escreva o segundo número no circulo </a:t>
            </a:r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marL="457200" lvl="0" indent="-457200"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Some o número do círculo </a:t>
            </a:r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com o número do círculo </a:t>
            </a:r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 </a:t>
            </a: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 coloque o resultado no </a:t>
            </a:r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retângulo Resultado</a:t>
            </a: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marL="342900" lvl="0" indent="-342900" algn="ctr">
              <a:buFontTx/>
              <a:buChar char="-"/>
            </a:pPr>
            <a:endParaRPr lang="pt-BR" sz="25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 rtl="0">
              <a:spcBef>
                <a:spcPts val="0"/>
              </a:spcBef>
              <a:buNone/>
            </a:pPr>
            <a:endParaRPr lang="pt-BR" sz="2500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" name="Oval 3"/>
          <p:cNvSpPr/>
          <p:nvPr/>
        </p:nvSpPr>
        <p:spPr>
          <a:xfrm>
            <a:off x="448266" y="4293096"/>
            <a:ext cx="1512168" cy="136815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8"/>
          <p:cNvSpPr/>
          <p:nvPr/>
        </p:nvSpPr>
        <p:spPr>
          <a:xfrm>
            <a:off x="2996005" y="4293096"/>
            <a:ext cx="1512168" cy="136815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6"/>
          <p:cNvSpPr/>
          <p:nvPr/>
        </p:nvSpPr>
        <p:spPr>
          <a:xfrm>
            <a:off x="5704850" y="4293096"/>
            <a:ext cx="1728192" cy="1368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2108649" y="429309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+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43930" y="4377007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=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322" y="371703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34450" y="3729779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541601" y="3698981"/>
            <a:ext cx="2039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35202248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132" y="805189"/>
            <a:ext cx="3677700" cy="33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444842" y="4620725"/>
            <a:ext cx="7006281" cy="69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38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Algoritmos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5178521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1" y="-207824"/>
            <a:ext cx="6203325" cy="1346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Exemplos de Algoritmo</a:t>
            </a:r>
          </a:p>
        </p:txBody>
      </p:sp>
      <p:cxnSp>
        <p:nvCxnSpPr>
          <p:cNvPr id="48" name="Shape 48"/>
          <p:cNvCxnSpPr/>
          <p:nvPr/>
        </p:nvCxnSpPr>
        <p:spPr>
          <a:xfrm>
            <a:off x="420130" y="812373"/>
            <a:ext cx="4770056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49"/>
          <p:cNvSpPr txBox="1"/>
          <p:nvPr/>
        </p:nvSpPr>
        <p:spPr>
          <a:xfrm>
            <a:off x="128788" y="1346887"/>
            <a:ext cx="7791211" cy="2748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Somar três números quaisquer e mostrar o resultado:</a:t>
            </a:r>
          </a:p>
          <a:p>
            <a:pPr marL="457200" lvl="0" indent="-457200"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Escreva o primeiro número no circulo </a:t>
            </a:r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marL="457200" lvl="0" indent="-457200"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Escreva o segundo número no circulo </a:t>
            </a:r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Escreva o terceiro número no circulo </a:t>
            </a:r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marL="457200" lvl="0" indent="-457200"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Some o número do círculo </a:t>
            </a:r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com o número do círculo </a:t>
            </a:r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com o número do círculo </a:t>
            </a:r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e coloque o resultado no </a:t>
            </a:r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retângulo Resultado</a:t>
            </a: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lvl="0" algn="ctr" rtl="0">
              <a:spcBef>
                <a:spcPts val="0"/>
              </a:spcBef>
              <a:buNone/>
            </a:pPr>
            <a:endParaRPr lang="pt-BR" sz="2500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" name="Oval 3"/>
          <p:cNvSpPr/>
          <p:nvPr/>
        </p:nvSpPr>
        <p:spPr>
          <a:xfrm>
            <a:off x="2263010" y="4894590"/>
            <a:ext cx="974783" cy="8703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8"/>
          <p:cNvSpPr/>
          <p:nvPr/>
        </p:nvSpPr>
        <p:spPr>
          <a:xfrm>
            <a:off x="3970788" y="4857349"/>
            <a:ext cx="974783" cy="8703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6"/>
          <p:cNvSpPr/>
          <p:nvPr/>
        </p:nvSpPr>
        <p:spPr>
          <a:xfrm>
            <a:off x="6310341" y="4807562"/>
            <a:ext cx="1271242" cy="8703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3238307" y="4729578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+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53796" y="4646415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=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6261" y="413862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199133" y="4199560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043311" y="4261117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Resultado</a:t>
            </a:r>
            <a:endParaRPr lang="pt-BR" sz="3600" dirty="0"/>
          </a:p>
        </p:txBody>
      </p:sp>
      <p:sp>
        <p:nvSpPr>
          <p:cNvPr id="14" name="Oval 3"/>
          <p:cNvSpPr/>
          <p:nvPr/>
        </p:nvSpPr>
        <p:spPr>
          <a:xfrm>
            <a:off x="505054" y="4894588"/>
            <a:ext cx="974783" cy="8703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9"/>
          <p:cNvSpPr txBox="1"/>
          <p:nvPr/>
        </p:nvSpPr>
        <p:spPr>
          <a:xfrm>
            <a:off x="1537545" y="472957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+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2524217" y="4199561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29443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/>
        </p:nvSpPr>
        <p:spPr>
          <a:xfrm>
            <a:off x="167424" y="1173892"/>
            <a:ext cx="7752575" cy="4299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Faça um algoritmo para ir a escola: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Acordar cedo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Ir ao banheiro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Abrir o armário para escolher uma roupa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 o tempo estiver quente, pegar uma camiseta e calça jeans; caso contrário, pegar um agasalho e calça jeans.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Vestir a roupa escolhida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Tomar café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Pegar uma condução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Descer próximo a escola</a:t>
            </a:r>
          </a:p>
        </p:txBody>
      </p:sp>
      <p:sp>
        <p:nvSpPr>
          <p:cNvPr id="5" name="Shape 47"/>
          <p:cNvSpPr txBox="1"/>
          <p:nvPr/>
        </p:nvSpPr>
        <p:spPr>
          <a:xfrm>
            <a:off x="-304801" y="1"/>
            <a:ext cx="6203325" cy="1346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Exemplos de Algoritmo</a:t>
            </a:r>
          </a:p>
        </p:txBody>
      </p:sp>
      <p:cxnSp>
        <p:nvCxnSpPr>
          <p:cNvPr id="6" name="Shape 48"/>
          <p:cNvCxnSpPr/>
          <p:nvPr/>
        </p:nvCxnSpPr>
        <p:spPr>
          <a:xfrm>
            <a:off x="420130" y="1034050"/>
            <a:ext cx="4770056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5761610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/>
        </p:nvSpPr>
        <p:spPr>
          <a:xfrm>
            <a:off x="193182" y="1212529"/>
            <a:ext cx="7726817" cy="4299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Faça um algoritmo para sacar dinheiro no banco 24 horas: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Ir até um banco 24 horas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Colocar o cartão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Digitar a senha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Solicitar a quantia desejada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 o saldo for maior ou igual à quantia desejada, sacar; caso contrário, mostrar mensagem de impossibilidade de saque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Retirar o cartão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Sair do banco 24 horas</a:t>
            </a:r>
            <a:endParaRPr lang="pt-BR" sz="2500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" name="Shape 47"/>
          <p:cNvSpPr txBox="1"/>
          <p:nvPr/>
        </p:nvSpPr>
        <p:spPr>
          <a:xfrm>
            <a:off x="-304801" y="1"/>
            <a:ext cx="6203325" cy="1346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Exemplos de Algoritmo</a:t>
            </a:r>
          </a:p>
        </p:txBody>
      </p:sp>
      <p:cxnSp>
        <p:nvCxnSpPr>
          <p:cNvPr id="6" name="Shape 48"/>
          <p:cNvCxnSpPr/>
          <p:nvPr/>
        </p:nvCxnSpPr>
        <p:spPr>
          <a:xfrm>
            <a:off x="420130" y="1034050"/>
            <a:ext cx="4770056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2724914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0" y="0"/>
            <a:ext cx="8224838" cy="1223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Técnica de Construção de Algoritmos</a:t>
            </a:r>
          </a:p>
        </p:txBody>
      </p:sp>
      <p:cxnSp>
        <p:nvCxnSpPr>
          <p:cNvPr id="48" name="Shape 48"/>
          <p:cNvCxnSpPr/>
          <p:nvPr/>
        </p:nvCxnSpPr>
        <p:spPr>
          <a:xfrm>
            <a:off x="122708" y="928931"/>
            <a:ext cx="7450069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49"/>
          <p:cNvSpPr txBox="1"/>
          <p:nvPr/>
        </p:nvSpPr>
        <p:spPr>
          <a:xfrm>
            <a:off x="3786388" y="1348423"/>
            <a:ext cx="4005330" cy="242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2500" dirty="0">
                <a:solidFill>
                  <a:schemeClr val="accent1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Sim, existe uma técnica para você construir seus algoritmos:</a:t>
            </a:r>
          </a:p>
          <a:p>
            <a:pPr lvl="0" algn="ctr" rtl="0">
              <a:spcBef>
                <a:spcPts val="0"/>
              </a:spcBef>
              <a:buNone/>
            </a:pPr>
            <a:endParaRPr lang="pt-BR" sz="2500" dirty="0">
              <a:solidFill>
                <a:schemeClr val="accent1">
                  <a:lumMod val="75000"/>
                </a:schemeClr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 rtl="0">
              <a:spcBef>
                <a:spcPts val="0"/>
              </a:spcBef>
              <a:buNone/>
            </a:pPr>
            <a:endParaRPr lang="pt-BR" sz="2500" dirty="0">
              <a:solidFill>
                <a:schemeClr val="accent1">
                  <a:lumMod val="75000"/>
                </a:schemeClr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26" name="Picture 2" descr="http://2.bp.blogspot.com/_ObmJVHicZbM/RjgQzdv6KJI/AAAAAAAAA7w/fW4yKW_DNPc/s400/tico_teco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27" y="2790622"/>
            <a:ext cx="25717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zH6qdpUnN8s/Ux3xwMtp1AI/AAAAAAABNAc/VvgX2CES-fA/s1600/1+a+1+a+a+a+a+gen+cerebro+prin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8" y="1348424"/>
            <a:ext cx="39243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49"/>
          <p:cNvSpPr txBox="1"/>
          <p:nvPr/>
        </p:nvSpPr>
        <p:spPr>
          <a:xfrm>
            <a:off x="122708" y="3777298"/>
            <a:ext cx="4005330" cy="2213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2500" dirty="0">
                <a:solidFill>
                  <a:schemeClr val="accent1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Bote o tico e teco para pensar !</a:t>
            </a:r>
          </a:p>
          <a:p>
            <a:pPr lvl="0" algn="ctr" rtl="0">
              <a:spcBef>
                <a:spcPts val="0"/>
              </a:spcBef>
              <a:buNone/>
            </a:pPr>
            <a:endParaRPr lang="pt-BR" sz="2500" dirty="0">
              <a:solidFill>
                <a:schemeClr val="accent1">
                  <a:lumMod val="75000"/>
                </a:schemeClr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 rtl="0">
              <a:spcBef>
                <a:spcPts val="0"/>
              </a:spcBef>
              <a:buNone/>
            </a:pPr>
            <a:endParaRPr lang="pt-BR" sz="2500" dirty="0">
              <a:solidFill>
                <a:schemeClr val="accent1">
                  <a:lumMod val="75000"/>
                </a:schemeClr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2302204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05209" y="5754688"/>
            <a:ext cx="20574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6" name="Rounded Rectangle 16"/>
          <p:cNvSpPr/>
          <p:nvPr/>
        </p:nvSpPr>
        <p:spPr>
          <a:xfrm>
            <a:off x="412125" y="235049"/>
            <a:ext cx="1650330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Análise Preliminar</a:t>
            </a:r>
          </a:p>
        </p:txBody>
      </p:sp>
      <p:sp>
        <p:nvSpPr>
          <p:cNvPr id="7" name="Rounded Rectangle 17"/>
          <p:cNvSpPr/>
          <p:nvPr/>
        </p:nvSpPr>
        <p:spPr>
          <a:xfrm>
            <a:off x="412124" y="1747217"/>
            <a:ext cx="1658863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Construção da Solução</a:t>
            </a:r>
          </a:p>
        </p:txBody>
      </p:sp>
      <p:sp>
        <p:nvSpPr>
          <p:cNvPr id="8" name="Rounded Rectangle 18"/>
          <p:cNvSpPr/>
          <p:nvPr/>
        </p:nvSpPr>
        <p:spPr>
          <a:xfrm>
            <a:off x="412123" y="3331393"/>
            <a:ext cx="1677045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Teste de Qualidade</a:t>
            </a:r>
          </a:p>
        </p:txBody>
      </p:sp>
      <p:sp>
        <p:nvSpPr>
          <p:cNvPr id="10" name="Rounded Rectangle 20"/>
          <p:cNvSpPr/>
          <p:nvPr/>
        </p:nvSpPr>
        <p:spPr>
          <a:xfrm>
            <a:off x="3079099" y="3331393"/>
            <a:ext cx="151216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Ajustes</a:t>
            </a:r>
          </a:p>
        </p:txBody>
      </p:sp>
      <p:sp>
        <p:nvSpPr>
          <p:cNvPr id="11" name="Rounded Rectangle 21"/>
          <p:cNvSpPr/>
          <p:nvPr/>
        </p:nvSpPr>
        <p:spPr>
          <a:xfrm>
            <a:off x="412123" y="4915569"/>
            <a:ext cx="1677045" cy="7920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Produto Final</a:t>
            </a:r>
          </a:p>
        </p:txBody>
      </p:sp>
      <p:sp>
        <p:nvSpPr>
          <p:cNvPr id="12" name="Down Arrow 19"/>
          <p:cNvSpPr/>
          <p:nvPr/>
        </p:nvSpPr>
        <p:spPr>
          <a:xfrm>
            <a:off x="1126350" y="1125152"/>
            <a:ext cx="360040" cy="50405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Down Arrow 23"/>
          <p:cNvSpPr/>
          <p:nvPr/>
        </p:nvSpPr>
        <p:spPr>
          <a:xfrm>
            <a:off x="1126350" y="2683321"/>
            <a:ext cx="360040" cy="5040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Down Arrow 24"/>
          <p:cNvSpPr/>
          <p:nvPr/>
        </p:nvSpPr>
        <p:spPr>
          <a:xfrm>
            <a:off x="1134883" y="4339505"/>
            <a:ext cx="360040" cy="50405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ight Arrow 22"/>
          <p:cNvSpPr/>
          <p:nvPr/>
        </p:nvSpPr>
        <p:spPr>
          <a:xfrm>
            <a:off x="2287011" y="3331393"/>
            <a:ext cx="617190" cy="3165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Left Arrow 25"/>
          <p:cNvSpPr/>
          <p:nvPr/>
        </p:nvSpPr>
        <p:spPr>
          <a:xfrm>
            <a:off x="2287011" y="3812425"/>
            <a:ext cx="594246" cy="311056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4" descr="http://www.1papacaio.com.br/modules/Cliparts/gallery/cliparts_cartoons/cliparts_disney/pateta/pateta/pateta_escola_escrevend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792" y="105031"/>
            <a:ext cx="765417" cy="76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://mundoencantado.info/mundo_disney/pateta_946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51" y="1339399"/>
            <a:ext cx="800870" cy="98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://2.bp.blogspot.com/-dYUlsKdcQ2U/Udw3Q0JQFsI/AAAAAAAABHQ/ERgmtPAmbv0/s1600/pateta6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52" y="2520482"/>
            <a:ext cx="1154079" cy="96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://fc05.deviantart.net/fs70/f/2013/105/7/2/pateta__thor__by_yudinakagawa-d61w4d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08713" y="2366111"/>
            <a:ext cx="811223" cy="98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7"/>
          <p:cNvSpPr txBox="1"/>
          <p:nvPr/>
        </p:nvSpPr>
        <p:spPr>
          <a:xfrm>
            <a:off x="3104639" y="44783"/>
            <a:ext cx="4854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Entenda o problema, identifique os dados envolvidos e os resultados esperados. Tente montar um algoritmo dividindo o problema em três fases: </a:t>
            </a:r>
          </a:p>
          <a:p>
            <a:r>
              <a:rPr lang="pt-BR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 </a:t>
            </a:r>
            <a:r>
              <a:rPr lang="pt-BR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PROCESSAMENTO  SAÍDA.</a:t>
            </a:r>
            <a:endParaRPr lang="pt-BR" sz="1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33"/>
          <p:cNvSpPr txBox="1"/>
          <p:nvPr/>
        </p:nvSpPr>
        <p:spPr>
          <a:xfrm>
            <a:off x="3181911" y="1588785"/>
            <a:ext cx="580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Desenvolva uma sequência lógica e finita de instruções juntas resolvem o problema.</a:t>
            </a:r>
          </a:p>
        </p:txBody>
      </p:sp>
      <p:sp>
        <p:nvSpPr>
          <p:cNvPr id="23" name="TextBox 34"/>
          <p:cNvSpPr txBox="1"/>
          <p:nvPr/>
        </p:nvSpPr>
        <p:spPr>
          <a:xfrm>
            <a:off x="4849141" y="2644040"/>
            <a:ext cx="3070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Realize </a:t>
            </a: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Testes de Mesa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solução com o máximo de combinações. Caso encontre problemas, providencie os ajustes necessários e volte a testar.</a:t>
            </a:r>
          </a:p>
        </p:txBody>
      </p:sp>
      <p:pic>
        <p:nvPicPr>
          <p:cNvPr id="24" name="Picture 12" descr="http://www.gpdesenhos.com.br/imagens/disney/pateta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265" y="5084422"/>
            <a:ext cx="881350" cy="100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www.gpdesenhos.com.br/imagens/disney/pateta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17140" y="4201859"/>
            <a:ext cx="550181" cy="97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6"/>
          <p:cNvSpPr txBox="1"/>
          <p:nvPr/>
        </p:nvSpPr>
        <p:spPr>
          <a:xfrm>
            <a:off x="2287011" y="5271168"/>
            <a:ext cx="47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pronto e testado.</a:t>
            </a:r>
          </a:p>
        </p:txBody>
      </p:sp>
    </p:spTree>
    <p:extLst>
      <p:ext uri="{BB962C8B-B14F-4D97-AF65-F5344CB8AC3E}">
        <p14:creationId xmlns:p14="http://schemas.microsoft.com/office/powerpoint/2010/main" val="163431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106528" y="0"/>
            <a:ext cx="7813510" cy="153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Decomposição (Top-Down)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endParaRPr lang="pt-BR" sz="3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Shape 48"/>
          <p:cNvCxnSpPr/>
          <p:nvPr/>
        </p:nvCxnSpPr>
        <p:spPr>
          <a:xfrm flipV="1">
            <a:off x="106528" y="767099"/>
            <a:ext cx="5508661" cy="2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TextBox 28"/>
          <p:cNvSpPr txBox="1"/>
          <p:nvPr/>
        </p:nvSpPr>
        <p:spPr>
          <a:xfrm>
            <a:off x="106528" y="811302"/>
            <a:ext cx="7698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Consiste em pegar um problema considerado grande e dividi-lo em problemas menores e que são mais fáceis de serem resolvidos. A soma das soluções para os pequenos problemas representará a solução para o problema maior.</a:t>
            </a:r>
          </a:p>
        </p:txBody>
      </p:sp>
      <p:pic>
        <p:nvPicPr>
          <p:cNvPr id="6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1" y="2011631"/>
            <a:ext cx="7131399" cy="4090067"/>
          </a:xfrm>
          <a:prstGeom prst="rect">
            <a:avLst/>
          </a:prstGeom>
        </p:spPr>
      </p:pic>
      <p:sp>
        <p:nvSpPr>
          <p:cNvPr id="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7912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106528" y="0"/>
            <a:ext cx="7813510" cy="153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Decomposição (Top-Down)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endParaRPr lang="pt-BR" sz="3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Shape 48"/>
          <p:cNvCxnSpPr/>
          <p:nvPr/>
        </p:nvCxnSpPr>
        <p:spPr>
          <a:xfrm flipV="1">
            <a:off x="106528" y="767099"/>
            <a:ext cx="5508661" cy="2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9" name="Rounded Rectangle 3"/>
          <p:cNvSpPr/>
          <p:nvPr/>
        </p:nvSpPr>
        <p:spPr>
          <a:xfrm>
            <a:off x="113684" y="1035356"/>
            <a:ext cx="7652353" cy="644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ed Rectangle 11"/>
          <p:cNvSpPr/>
          <p:nvPr/>
        </p:nvSpPr>
        <p:spPr>
          <a:xfrm>
            <a:off x="113684" y="1741423"/>
            <a:ext cx="7652353" cy="10926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2"/>
          <p:cNvSpPr/>
          <p:nvPr/>
        </p:nvSpPr>
        <p:spPr>
          <a:xfrm>
            <a:off x="106528" y="2882647"/>
            <a:ext cx="7652353" cy="32371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2"/>
          <p:cNvSpPr/>
          <p:nvPr/>
        </p:nvSpPr>
        <p:spPr>
          <a:xfrm>
            <a:off x="231820" y="1340546"/>
            <a:ext cx="3957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1. Trocar lâmpada queimada.</a:t>
            </a:r>
            <a:endParaRPr lang="pt-BR" sz="1600" dirty="0"/>
          </a:p>
        </p:txBody>
      </p:sp>
      <p:sp>
        <p:nvSpPr>
          <p:cNvPr id="13" name="TextBox 5"/>
          <p:cNvSpPr txBox="1"/>
          <p:nvPr/>
        </p:nvSpPr>
        <p:spPr>
          <a:xfrm>
            <a:off x="99372" y="1014179"/>
            <a:ext cx="766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Decomposição 1</a:t>
            </a:r>
          </a:p>
        </p:txBody>
      </p:sp>
      <p:sp>
        <p:nvSpPr>
          <p:cNvPr id="14" name="Rectangle 6"/>
          <p:cNvSpPr/>
          <p:nvPr/>
        </p:nvSpPr>
        <p:spPr>
          <a:xfrm>
            <a:off x="231820" y="1983382"/>
            <a:ext cx="72750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Pegar a lâmpada nova.                        (Início)</a:t>
            </a:r>
          </a:p>
          <a:p>
            <a:pPr marL="342900" indent="-342900">
              <a:buAutoNum type="arabicPeriod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Trocar a lâmpada queimada pela lâmpada nova. (Meio)</a:t>
            </a:r>
          </a:p>
          <a:p>
            <a:pPr marL="342900" indent="-342900">
              <a:buAutoNum type="arabicPeriod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Colocar a lâmpada queimada no lixo.          (Fim)</a:t>
            </a:r>
            <a:endParaRPr lang="pt-BR" sz="1600" dirty="0"/>
          </a:p>
        </p:txBody>
      </p:sp>
      <p:sp>
        <p:nvSpPr>
          <p:cNvPr id="15" name="TextBox 7"/>
          <p:cNvSpPr txBox="1"/>
          <p:nvPr/>
        </p:nvSpPr>
        <p:spPr>
          <a:xfrm>
            <a:off x="99372" y="1682773"/>
            <a:ext cx="766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Decomposição 2</a:t>
            </a:r>
          </a:p>
        </p:txBody>
      </p:sp>
      <p:sp>
        <p:nvSpPr>
          <p:cNvPr id="16" name="Rectangle 8"/>
          <p:cNvSpPr/>
          <p:nvPr/>
        </p:nvSpPr>
        <p:spPr>
          <a:xfrm>
            <a:off x="231820" y="3212754"/>
            <a:ext cx="72893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Pegar a escada.                        </a:t>
            </a:r>
          </a:p>
          <a:p>
            <a:pPr marL="342900" indent="-342900">
              <a:buAutoNum type="arabicPeriod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Colocar a escada abaixo da lâmpada queimada.</a:t>
            </a:r>
          </a:p>
          <a:p>
            <a:pPr marL="342900" indent="-342900">
              <a:buAutoNum type="arabicPeriod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Pegar a lâmpada nova.</a:t>
            </a:r>
          </a:p>
          <a:p>
            <a:pPr marL="342900" indent="-342900">
              <a:buAutoNum type="arabicPeriod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Subir na escada.</a:t>
            </a:r>
          </a:p>
          <a:p>
            <a:pPr marL="342900" indent="-342900">
              <a:buAutoNum type="arabicPeriod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Retirar a luminária.</a:t>
            </a:r>
          </a:p>
          <a:p>
            <a:pPr marL="342900" indent="-342900">
              <a:buAutoNum type="arabicPeriod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Retirar a lâmpada queimada.</a:t>
            </a:r>
          </a:p>
          <a:p>
            <a:pPr marL="342900" indent="-342900">
              <a:buAutoNum type="arabicPeriod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Colocar a lâmpada nova.</a:t>
            </a:r>
          </a:p>
          <a:p>
            <a:pPr marL="342900" indent="-342900">
              <a:buAutoNum type="arabicPeriod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Recolocar a luminária.</a:t>
            </a:r>
          </a:p>
          <a:p>
            <a:pPr marL="342900" indent="-342900">
              <a:buAutoNum type="arabicPeriod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Descer da escada.</a:t>
            </a:r>
          </a:p>
          <a:p>
            <a:pPr marL="342900" indent="-342900">
              <a:buAutoNum type="arabicPeriod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Jogar a lâmpada queimada no lixo.</a:t>
            </a:r>
          </a:p>
          <a:p>
            <a:pPr marL="342900" indent="-342900">
              <a:buAutoNum type="arabicPeriod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Guardar a escada.</a:t>
            </a:r>
          </a:p>
          <a:p>
            <a:pPr marL="342900" indent="-342900">
              <a:buAutoNum type="arabicPeriod"/>
            </a:pPr>
            <a:endParaRPr lang="pt-BR" sz="1600" dirty="0"/>
          </a:p>
        </p:txBody>
      </p:sp>
      <p:sp>
        <p:nvSpPr>
          <p:cNvPr id="17" name="TextBox 9"/>
          <p:cNvSpPr txBox="1"/>
          <p:nvPr/>
        </p:nvSpPr>
        <p:spPr>
          <a:xfrm>
            <a:off x="113684" y="2886387"/>
            <a:ext cx="766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Decomposição 3</a:t>
            </a:r>
          </a:p>
        </p:txBody>
      </p:sp>
    </p:spTree>
    <p:extLst>
      <p:ext uri="{BB962C8B-B14F-4D97-AF65-F5344CB8AC3E}">
        <p14:creationId xmlns:p14="http://schemas.microsoft.com/office/powerpoint/2010/main" val="2109266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194936" y="0"/>
            <a:ext cx="7468030" cy="1034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Recapitulando ...</a:t>
            </a:r>
          </a:p>
        </p:txBody>
      </p:sp>
      <p:cxnSp>
        <p:nvCxnSpPr>
          <p:cNvPr id="48" name="Shape 48"/>
          <p:cNvCxnSpPr/>
          <p:nvPr/>
        </p:nvCxnSpPr>
        <p:spPr>
          <a:xfrm>
            <a:off x="194937" y="892381"/>
            <a:ext cx="3539936" cy="0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49"/>
          <p:cNvSpPr txBox="1"/>
          <p:nvPr/>
        </p:nvSpPr>
        <p:spPr>
          <a:xfrm>
            <a:off x="194936" y="1034050"/>
            <a:ext cx="7609661" cy="50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t-BR" sz="21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Para a construção de qualquer tipo de algoritmo , faça:</a:t>
            </a:r>
          </a:p>
          <a:p>
            <a:pPr lvl="0"/>
            <a:r>
              <a:rPr lang="pt-BR" sz="21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 – leia atentamente o enunciado, destacando os pontos mais importantes;</a:t>
            </a:r>
          </a:p>
          <a:p>
            <a:pPr lvl="0"/>
            <a:r>
              <a:rPr lang="pt-BR" sz="21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 – defina os dados de entrada, ou seja, quais dados serão fornecidos;</a:t>
            </a:r>
          </a:p>
          <a:p>
            <a:pPr lvl="0"/>
            <a:r>
              <a:rPr lang="pt-BR" sz="21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 – defina o processamento, ou seja, quais cálculos serão efetuados e quais as restrições para esses cálculos. O processamento é responsável pela transformação dos dados de entrada em dados de saída;</a:t>
            </a:r>
          </a:p>
          <a:p>
            <a:pPr lvl="0"/>
            <a:r>
              <a:rPr lang="pt-BR" sz="21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 – defina os dados de saída, ou seja, quais dados serão gerados depois do processamento;</a:t>
            </a:r>
          </a:p>
          <a:p>
            <a:pPr lvl="0"/>
            <a:r>
              <a:rPr lang="pt-BR" sz="21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5 – construa o algoritmo utilizando um dos tipos descritos na próxima seção;</a:t>
            </a:r>
          </a:p>
          <a:p>
            <a:pPr lvl="0"/>
            <a:r>
              <a:rPr lang="pt-BR" sz="21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6 </a:t>
            </a:r>
            <a:r>
              <a:rPr lang="pt-BR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– teste </a:t>
            </a:r>
            <a:r>
              <a:rPr lang="pt-BR" sz="21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 algoritmo realizando simulações.</a:t>
            </a:r>
            <a:endParaRPr lang="pt-BR" sz="2100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3668240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125" y="4620725"/>
            <a:ext cx="7920000" cy="69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3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Bom estudo!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837" y="792123"/>
            <a:ext cx="5217575" cy="3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-125" y="5234375"/>
            <a:ext cx="7920000" cy="55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luciene@luciene.pro.br</a:t>
            </a:r>
            <a:endParaRPr lang="pt-BR"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/>
        </p:nvSpPr>
        <p:spPr>
          <a:xfrm>
            <a:off x="0" y="-206062"/>
            <a:ext cx="7920038" cy="1970468"/>
          </a:xfrm>
          <a:prstGeom prst="rect">
            <a:avLst/>
          </a:prstGeom>
          <a:solidFill>
            <a:srgbClr val="477B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 computação vem evoluindo e tornando nossa vida cada vez mais fácil, faz parte do nosso cotidiano e auxilia em várias tarefas, na medicina, na educação, nas empresas e em tarefas domésticas.</a:t>
            </a:r>
            <a:endParaRPr lang="pt-BR" sz="2500" dirty="0">
              <a:solidFill>
                <a:schemeClr val="lt1"/>
              </a:solidFill>
              <a:latin typeface="Ubuntu"/>
            </a:endParaRPr>
          </a:p>
        </p:txBody>
      </p:sp>
      <p:pic>
        <p:nvPicPr>
          <p:cNvPr id="2050" name="Picture 2" descr="http://idgnow.com.br/idgimages/IoTNuvem_62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5"/>
          <a:stretch/>
        </p:blipFill>
        <p:spPr bwMode="auto">
          <a:xfrm>
            <a:off x="0" y="1545464"/>
            <a:ext cx="7920038" cy="529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4983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2neo.com.br/wp-content/uploads/2015/12/internet-das-coisas-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3687"/>
            <a:ext cx="7920038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Shape 49"/>
          <p:cNvSpPr txBox="1"/>
          <p:nvPr/>
        </p:nvSpPr>
        <p:spPr>
          <a:xfrm>
            <a:off x="197386" y="128789"/>
            <a:ext cx="7525265" cy="2501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Muita gente acha muito complicada a área de </a:t>
            </a:r>
            <a:r>
              <a:rPr lang="pt-BR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programação,</a:t>
            </a: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porém para aprender a programar temos que entender a lógica envolvida, e isso faz parte de nossa vida todos os dias.</a:t>
            </a:r>
            <a:endParaRPr lang="pt-BR" sz="2500" dirty="0">
              <a:solidFill>
                <a:schemeClr val="lt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5306574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304800" y="0"/>
            <a:ext cx="3000000" cy="153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Lógica</a:t>
            </a:r>
          </a:p>
        </p:txBody>
      </p:sp>
      <p:cxnSp>
        <p:nvCxnSpPr>
          <p:cNvPr id="48" name="Shape 48"/>
          <p:cNvCxnSpPr/>
          <p:nvPr/>
        </p:nvCxnSpPr>
        <p:spPr>
          <a:xfrm flipV="1">
            <a:off x="528034" y="1094704"/>
            <a:ext cx="1416676" cy="12879"/>
          </a:xfrm>
          <a:prstGeom prst="straightConnector1">
            <a:avLst/>
          </a:prstGeom>
          <a:noFill/>
          <a:ln w="76200" cap="flat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49"/>
          <p:cNvSpPr txBox="1"/>
          <p:nvPr/>
        </p:nvSpPr>
        <p:spPr>
          <a:xfrm>
            <a:off x="148280" y="1254122"/>
            <a:ext cx="7525265" cy="46214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 lógica de programação é necessária para pessoas que desejam trabalhar com desenvolvimento de sistemas e programas, ela permite definir a sequência lógica para o</a:t>
            </a:r>
          </a:p>
          <a:p>
            <a:pPr lvl="0" algn="ctr"/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desenvolvimento.</a:t>
            </a:r>
            <a:endParaRPr lang="pt-BR" sz="2500" dirty="0">
              <a:solidFill>
                <a:schemeClr val="lt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6720931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orisomail.com/img/13029010357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6" y="125985"/>
            <a:ext cx="7443989" cy="595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Shape 49"/>
          <p:cNvSpPr txBox="1"/>
          <p:nvPr/>
        </p:nvSpPr>
        <p:spPr>
          <a:xfrm>
            <a:off x="0" y="4971248"/>
            <a:ext cx="7920038" cy="1290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2500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A lógica da programação depende do raciocínio de quais passos terei que fazer para chegar ao objetivo.</a:t>
            </a:r>
            <a:endParaRPr lang="pt-BR" sz="2500" dirty="0">
              <a:solidFill>
                <a:schemeClr val="tx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8984714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humbs.dreamstime.com/z/algoritmo-com-o-homem-3d-2346006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4"/>
          <a:stretch/>
        </p:blipFill>
        <p:spPr bwMode="auto">
          <a:xfrm>
            <a:off x="0" y="0"/>
            <a:ext cx="7920038" cy="610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Shape 49"/>
          <p:cNvSpPr txBox="1"/>
          <p:nvPr/>
        </p:nvSpPr>
        <p:spPr>
          <a:xfrm>
            <a:off x="3351554" y="349342"/>
            <a:ext cx="4568484" cy="2369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2500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Lógica de programação é a técnica de encadear pensamentos para atingir determinado objetivo</a:t>
            </a: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endParaRPr lang="pt-BR" sz="2500" dirty="0">
              <a:solidFill>
                <a:schemeClr val="lt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3885044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semeucarrofalasse.com/wp-content/uploads/2013/03/troca-pneu-2057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75" y="1275008"/>
            <a:ext cx="7926513" cy="484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Shape 47"/>
          <p:cNvSpPr txBox="1"/>
          <p:nvPr/>
        </p:nvSpPr>
        <p:spPr>
          <a:xfrm>
            <a:off x="360608" y="1"/>
            <a:ext cx="7456868" cy="12750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pt-BR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Sequencia Lógica: </a:t>
            </a:r>
          </a:p>
          <a:p>
            <a:r>
              <a:rPr lang="pt-BR" sz="3800" dirty="0">
                <a:solidFill>
                  <a:schemeClr val="lt1"/>
                </a:solidFill>
                <a:latin typeface="Calibri" panose="020F0502020204030204" pitchFamily="34" charset="0"/>
                <a:ea typeface="Ubuntu"/>
                <a:cs typeface="Ubuntu"/>
                <a:sym typeface="Ubuntu"/>
              </a:rPr>
              <a:t>Como trocar o pneu de um carro?</a:t>
            </a:r>
            <a:endParaRPr lang="pt-BR" sz="3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x="148280" y="1408670"/>
            <a:ext cx="7525265" cy="46214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Sair do carro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Abrir porta malas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Pegar ferramentas e o estepe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Desapertar os parafusos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Levantar o carro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Retirar os parafusos, o pneu furado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Colocar o estepe, colocar os parafusos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Descer o carro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Apertar os parafusos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Guardar ferramentas e o pneu furado</a:t>
            </a:r>
            <a:endParaRPr lang="pt-BR" sz="2500" dirty="0">
              <a:solidFill>
                <a:schemeClr val="lt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3276953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/>
        </p:nvSpPr>
        <p:spPr>
          <a:xfrm>
            <a:off x="0" y="0"/>
            <a:ext cx="7920038" cy="3061431"/>
          </a:xfrm>
          <a:prstGeom prst="rect">
            <a:avLst/>
          </a:prstGeom>
          <a:solidFill>
            <a:srgbClr val="FBEA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2500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Segundo(Berg e Figueiró,2006,p.13) a lógica em geral trata-se da correção do pensamento e a arte pensar corretamente. Visto que a forma mais complexa do pensamento é o raciocínio, a lógica estuda ou tem em vista a “correção do raciocínio”. Podemos dizer que a lógica tem em vista a “ordem da razão” por isso a lógica ensina colocar ordem pensamento.</a:t>
            </a:r>
            <a:endParaRPr lang="pt-BR" sz="2500" dirty="0">
              <a:solidFill>
                <a:schemeClr val="tx1"/>
              </a:solidFill>
              <a:latin typeface="Ubuntu"/>
            </a:endParaRPr>
          </a:p>
        </p:txBody>
      </p:sp>
      <p:pic>
        <p:nvPicPr>
          <p:cNvPr id="6150" name="Picture 6" descr="http://site1385124972.hospedagemdesites.ws/wp-content/uploads/2014/04/pensamento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3" b="7313"/>
          <a:stretch/>
        </p:blipFill>
        <p:spPr bwMode="auto">
          <a:xfrm>
            <a:off x="0" y="3039417"/>
            <a:ext cx="7920038" cy="31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9779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1240</Words>
  <Application>Microsoft Office PowerPoint</Application>
  <PresentationFormat>Personalizar</PresentationFormat>
  <Paragraphs>150</Paragraphs>
  <Slides>28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Ubuntu</vt:lpstr>
      <vt:lpstr>Wingdings</vt:lpstr>
      <vt:lpstr>simple-light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LUCIENE CAVALCANTI RODRIGUES</cp:lastModifiedBy>
  <cp:revision>48</cp:revision>
  <dcterms:modified xsi:type="dcterms:W3CDTF">2024-04-03T22:55:58Z</dcterms:modified>
</cp:coreProperties>
</file>