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G2HZP2CTjC8zgvlTTcm7f/CbD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F6E46C-A9CE-42D9-8D41-A5B22E4E34A7}" v="407" dt="2023-12-01T15:03:54.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32" y="-20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 Biplov" userId="02b418ca-adec-4cf0-84fb-fdeb4cffc3a9" providerId="ADAL" clId="{92F6E46C-A9CE-42D9-8D41-A5B22E4E34A7}"/>
    <pc:docChg chg="undo custSel modSld">
      <pc:chgData name="Jha, Biplov" userId="02b418ca-adec-4cf0-84fb-fdeb4cffc3a9" providerId="ADAL" clId="{92F6E46C-A9CE-42D9-8D41-A5B22E4E34A7}" dt="2023-12-01T15:10:19.195" v="1015" actId="20577"/>
      <pc:docMkLst>
        <pc:docMk/>
      </pc:docMkLst>
      <pc:sldChg chg="modSp mod modTransition">
        <pc:chgData name="Jha, Biplov" userId="02b418ca-adec-4cf0-84fb-fdeb4cffc3a9" providerId="ADAL" clId="{92F6E46C-A9CE-42D9-8D41-A5B22E4E34A7}" dt="2023-12-01T14:06:31.582" v="10" actId="20577"/>
        <pc:sldMkLst>
          <pc:docMk/>
          <pc:sldMk cId="0" sldId="256"/>
        </pc:sldMkLst>
        <pc:spChg chg="mod">
          <ac:chgData name="Jha, Biplov" userId="02b418ca-adec-4cf0-84fb-fdeb4cffc3a9" providerId="ADAL" clId="{92F6E46C-A9CE-42D9-8D41-A5B22E4E34A7}" dt="2023-12-01T14:06:31.582" v="10" actId="20577"/>
          <ac:spMkLst>
            <pc:docMk/>
            <pc:sldMk cId="0" sldId="256"/>
            <ac:spMk id="89" creationId="{00000000-0000-0000-0000-000000000000}"/>
          </ac:spMkLst>
        </pc:spChg>
      </pc:sldChg>
      <pc:sldChg chg="addSp modSp mod modTransition">
        <pc:chgData name="Jha, Biplov" userId="02b418ca-adec-4cf0-84fb-fdeb4cffc3a9" providerId="ADAL" clId="{92F6E46C-A9CE-42D9-8D41-A5B22E4E34A7}" dt="2023-12-01T14:09:42.302" v="79" actId="20577"/>
        <pc:sldMkLst>
          <pc:docMk/>
          <pc:sldMk cId="0" sldId="257"/>
        </pc:sldMkLst>
        <pc:spChg chg="add mod">
          <ac:chgData name="Jha, Biplov" userId="02b418ca-adec-4cf0-84fb-fdeb4cffc3a9" providerId="ADAL" clId="{92F6E46C-A9CE-42D9-8D41-A5B22E4E34A7}" dt="2023-12-01T14:09:21.211" v="73" actId="1076"/>
          <ac:spMkLst>
            <pc:docMk/>
            <pc:sldMk cId="0" sldId="257"/>
            <ac:spMk id="2" creationId="{627B356C-D067-BC41-C3C7-21DBA91DED5C}"/>
          </ac:spMkLst>
        </pc:spChg>
        <pc:spChg chg="mod">
          <ac:chgData name="Jha, Biplov" userId="02b418ca-adec-4cf0-84fb-fdeb4cffc3a9" providerId="ADAL" clId="{92F6E46C-A9CE-42D9-8D41-A5B22E4E34A7}" dt="2023-12-01T14:09:42.302" v="79" actId="20577"/>
          <ac:spMkLst>
            <pc:docMk/>
            <pc:sldMk cId="0" sldId="257"/>
            <ac:spMk id="96" creationId="{00000000-0000-0000-0000-000000000000}"/>
          </ac:spMkLst>
        </pc:spChg>
      </pc:sldChg>
      <pc:sldChg chg="modSp modTransition modAnim">
        <pc:chgData name="Jha, Biplov" userId="02b418ca-adec-4cf0-84fb-fdeb4cffc3a9" providerId="ADAL" clId="{92F6E46C-A9CE-42D9-8D41-A5B22E4E34A7}" dt="2023-12-01T14:12:03.719" v="149" actId="6549"/>
        <pc:sldMkLst>
          <pc:docMk/>
          <pc:sldMk cId="0" sldId="258"/>
        </pc:sldMkLst>
        <pc:spChg chg="mod">
          <ac:chgData name="Jha, Biplov" userId="02b418ca-adec-4cf0-84fb-fdeb4cffc3a9" providerId="ADAL" clId="{92F6E46C-A9CE-42D9-8D41-A5B22E4E34A7}" dt="2023-12-01T14:12:03.719" v="149" actId="6549"/>
          <ac:spMkLst>
            <pc:docMk/>
            <pc:sldMk cId="0" sldId="258"/>
            <ac:spMk id="104" creationId="{00000000-0000-0000-0000-000000000000}"/>
          </ac:spMkLst>
        </pc:spChg>
      </pc:sldChg>
      <pc:sldChg chg="modSp mod modTransition modAnim">
        <pc:chgData name="Jha, Biplov" userId="02b418ca-adec-4cf0-84fb-fdeb4cffc3a9" providerId="ADAL" clId="{92F6E46C-A9CE-42D9-8D41-A5B22E4E34A7}" dt="2023-12-01T15:03:54.152" v="1005" actId="20577"/>
        <pc:sldMkLst>
          <pc:docMk/>
          <pc:sldMk cId="0" sldId="259"/>
        </pc:sldMkLst>
        <pc:spChg chg="mod">
          <ac:chgData name="Jha, Biplov" userId="02b418ca-adec-4cf0-84fb-fdeb4cffc3a9" providerId="ADAL" clId="{92F6E46C-A9CE-42D9-8D41-A5B22E4E34A7}" dt="2023-12-01T15:03:54.152" v="1005" actId="20577"/>
          <ac:spMkLst>
            <pc:docMk/>
            <pc:sldMk cId="0" sldId="259"/>
            <ac:spMk id="112" creationId="{00000000-0000-0000-0000-000000000000}"/>
          </ac:spMkLst>
        </pc:spChg>
      </pc:sldChg>
      <pc:sldChg chg="modSp mod modTransition modAnim">
        <pc:chgData name="Jha, Biplov" userId="02b418ca-adec-4cf0-84fb-fdeb4cffc3a9" providerId="ADAL" clId="{92F6E46C-A9CE-42D9-8D41-A5B22E4E34A7}" dt="2023-12-01T14:19:31.362" v="180" actId="14100"/>
        <pc:sldMkLst>
          <pc:docMk/>
          <pc:sldMk cId="0" sldId="260"/>
        </pc:sldMkLst>
        <pc:spChg chg="mod">
          <ac:chgData name="Jha, Biplov" userId="02b418ca-adec-4cf0-84fb-fdeb4cffc3a9" providerId="ADAL" clId="{92F6E46C-A9CE-42D9-8D41-A5B22E4E34A7}" dt="2023-12-01T14:19:31.362" v="180" actId="14100"/>
          <ac:spMkLst>
            <pc:docMk/>
            <pc:sldMk cId="0" sldId="260"/>
            <ac:spMk id="120" creationId="{00000000-0000-0000-0000-000000000000}"/>
          </ac:spMkLst>
        </pc:spChg>
      </pc:sldChg>
      <pc:sldChg chg="addSp delSp modSp mod modTransition addAnim delAnim modAnim">
        <pc:chgData name="Jha, Biplov" userId="02b418ca-adec-4cf0-84fb-fdeb4cffc3a9" providerId="ADAL" clId="{92F6E46C-A9CE-42D9-8D41-A5B22E4E34A7}" dt="2023-12-01T14:32:18.864" v="363"/>
        <pc:sldMkLst>
          <pc:docMk/>
          <pc:sldMk cId="0" sldId="261"/>
        </pc:sldMkLst>
        <pc:spChg chg="add mod">
          <ac:chgData name="Jha, Biplov" userId="02b418ca-adec-4cf0-84fb-fdeb4cffc3a9" providerId="ADAL" clId="{92F6E46C-A9CE-42D9-8D41-A5B22E4E34A7}" dt="2023-12-01T14:20:17.345" v="187" actId="571"/>
          <ac:spMkLst>
            <pc:docMk/>
            <pc:sldMk cId="0" sldId="261"/>
            <ac:spMk id="2" creationId="{91DDC458-4D25-9823-E813-81E7709DB7A7}"/>
          </ac:spMkLst>
        </pc:spChg>
        <pc:spChg chg="add del mod">
          <ac:chgData name="Jha, Biplov" userId="02b418ca-adec-4cf0-84fb-fdeb4cffc3a9" providerId="ADAL" clId="{92F6E46C-A9CE-42D9-8D41-A5B22E4E34A7}" dt="2023-12-01T14:32:06.391" v="359" actId="478"/>
          <ac:spMkLst>
            <pc:docMk/>
            <pc:sldMk cId="0" sldId="261"/>
            <ac:spMk id="4" creationId="{B65199F9-80A8-9D78-1599-C2F3423F720A}"/>
          </ac:spMkLst>
        </pc:spChg>
        <pc:spChg chg="mod">
          <ac:chgData name="Jha, Biplov" userId="02b418ca-adec-4cf0-84fb-fdeb4cffc3a9" providerId="ADAL" clId="{92F6E46C-A9CE-42D9-8D41-A5B22E4E34A7}" dt="2023-12-01T14:22:04.497" v="233" actId="20577"/>
          <ac:spMkLst>
            <pc:docMk/>
            <pc:sldMk cId="0" sldId="261"/>
            <ac:spMk id="127" creationId="{00000000-0000-0000-0000-000000000000}"/>
          </ac:spMkLst>
        </pc:spChg>
        <pc:picChg chg="add mod">
          <ac:chgData name="Jha, Biplov" userId="02b418ca-adec-4cf0-84fb-fdeb4cffc3a9" providerId="ADAL" clId="{92F6E46C-A9CE-42D9-8D41-A5B22E4E34A7}" dt="2023-12-01T14:20:17.345" v="187" actId="571"/>
          <ac:picMkLst>
            <pc:docMk/>
            <pc:sldMk cId="0" sldId="261"/>
            <ac:picMk id="3" creationId="{25C3678B-C582-B48C-202E-DA7954CBB437}"/>
          </ac:picMkLst>
        </pc:picChg>
        <pc:picChg chg="add del mod">
          <ac:chgData name="Jha, Biplov" userId="02b418ca-adec-4cf0-84fb-fdeb4cffc3a9" providerId="ADAL" clId="{92F6E46C-A9CE-42D9-8D41-A5B22E4E34A7}" dt="2023-12-01T14:32:06.391" v="359" actId="478"/>
          <ac:picMkLst>
            <pc:docMk/>
            <pc:sldMk cId="0" sldId="261"/>
            <ac:picMk id="129" creationId="{00000000-0000-0000-0000-000000000000}"/>
          </ac:picMkLst>
        </pc:picChg>
      </pc:sldChg>
      <pc:sldChg chg="modSp mod modTransition modAnim">
        <pc:chgData name="Jha, Biplov" userId="02b418ca-adec-4cf0-84fb-fdeb4cffc3a9" providerId="ADAL" clId="{92F6E46C-A9CE-42D9-8D41-A5B22E4E34A7}" dt="2023-12-01T14:27:35.520" v="283"/>
        <pc:sldMkLst>
          <pc:docMk/>
          <pc:sldMk cId="0" sldId="262"/>
        </pc:sldMkLst>
        <pc:spChg chg="mod">
          <ac:chgData name="Jha, Biplov" userId="02b418ca-adec-4cf0-84fb-fdeb4cffc3a9" providerId="ADAL" clId="{92F6E46C-A9CE-42D9-8D41-A5B22E4E34A7}" dt="2023-12-01T14:26:51.851" v="280" actId="14100"/>
          <ac:spMkLst>
            <pc:docMk/>
            <pc:sldMk cId="0" sldId="262"/>
            <ac:spMk id="135" creationId="{00000000-0000-0000-0000-000000000000}"/>
          </ac:spMkLst>
        </pc:spChg>
      </pc:sldChg>
      <pc:sldChg chg="addSp modSp mod modTransition modAnim">
        <pc:chgData name="Jha, Biplov" userId="02b418ca-adec-4cf0-84fb-fdeb4cffc3a9" providerId="ADAL" clId="{92F6E46C-A9CE-42D9-8D41-A5B22E4E34A7}" dt="2023-12-01T15:05:19.176" v="1006" actId="1076"/>
        <pc:sldMkLst>
          <pc:docMk/>
          <pc:sldMk cId="0" sldId="263"/>
        </pc:sldMkLst>
        <pc:spChg chg="add mod">
          <ac:chgData name="Jha, Biplov" userId="02b418ca-adec-4cf0-84fb-fdeb4cffc3a9" providerId="ADAL" clId="{92F6E46C-A9CE-42D9-8D41-A5B22E4E34A7}" dt="2023-12-01T14:33:02.908" v="395" actId="14100"/>
          <ac:spMkLst>
            <pc:docMk/>
            <pc:sldMk cId="0" sldId="263"/>
            <ac:spMk id="2" creationId="{EA8BCC2F-14C0-0926-12F1-E0A05A2AB06C}"/>
          </ac:spMkLst>
        </pc:spChg>
        <pc:spChg chg="mod">
          <ac:chgData name="Jha, Biplov" userId="02b418ca-adec-4cf0-84fb-fdeb4cffc3a9" providerId="ADAL" clId="{92F6E46C-A9CE-42D9-8D41-A5B22E4E34A7}" dt="2023-12-01T14:29:26.836" v="325" actId="179"/>
          <ac:spMkLst>
            <pc:docMk/>
            <pc:sldMk cId="0" sldId="263"/>
            <ac:spMk id="142" creationId="{00000000-0000-0000-0000-000000000000}"/>
          </ac:spMkLst>
        </pc:spChg>
        <pc:picChg chg="mod">
          <ac:chgData name="Jha, Biplov" userId="02b418ca-adec-4cf0-84fb-fdeb4cffc3a9" providerId="ADAL" clId="{92F6E46C-A9CE-42D9-8D41-A5B22E4E34A7}" dt="2023-12-01T15:05:19.176" v="1006" actId="1076"/>
          <ac:picMkLst>
            <pc:docMk/>
            <pc:sldMk cId="0" sldId="263"/>
            <ac:picMk id="144" creationId="{00000000-0000-0000-0000-000000000000}"/>
          </ac:picMkLst>
        </pc:picChg>
      </pc:sldChg>
      <pc:sldChg chg="addSp modSp mod modTransition modAnim">
        <pc:chgData name="Jha, Biplov" userId="02b418ca-adec-4cf0-84fb-fdeb4cffc3a9" providerId="ADAL" clId="{92F6E46C-A9CE-42D9-8D41-A5B22E4E34A7}" dt="2023-12-01T14:38:24.105" v="480" actId="20577"/>
        <pc:sldMkLst>
          <pc:docMk/>
          <pc:sldMk cId="0" sldId="264"/>
        </pc:sldMkLst>
        <pc:spChg chg="add mod">
          <ac:chgData name="Jha, Biplov" userId="02b418ca-adec-4cf0-84fb-fdeb4cffc3a9" providerId="ADAL" clId="{92F6E46C-A9CE-42D9-8D41-A5B22E4E34A7}" dt="2023-12-01T14:38:24.105" v="480" actId="20577"/>
          <ac:spMkLst>
            <pc:docMk/>
            <pc:sldMk cId="0" sldId="264"/>
            <ac:spMk id="2" creationId="{6165277E-D2E9-1839-781B-03880A0AF5E3}"/>
          </ac:spMkLst>
        </pc:spChg>
        <pc:spChg chg="mod">
          <ac:chgData name="Jha, Biplov" userId="02b418ca-adec-4cf0-84fb-fdeb4cffc3a9" providerId="ADAL" clId="{92F6E46C-A9CE-42D9-8D41-A5B22E4E34A7}" dt="2023-12-01T14:34:47.855" v="430" actId="20577"/>
          <ac:spMkLst>
            <pc:docMk/>
            <pc:sldMk cId="0" sldId="264"/>
            <ac:spMk id="150" creationId="{00000000-0000-0000-0000-000000000000}"/>
          </ac:spMkLst>
        </pc:spChg>
      </pc:sldChg>
      <pc:sldChg chg="addSp delSp modSp mod modTransition delAnim modAnim">
        <pc:chgData name="Jha, Biplov" userId="02b418ca-adec-4cf0-84fb-fdeb4cffc3a9" providerId="ADAL" clId="{92F6E46C-A9CE-42D9-8D41-A5B22E4E34A7}" dt="2023-12-01T14:39:31.111" v="489"/>
        <pc:sldMkLst>
          <pc:docMk/>
          <pc:sldMk cId="0" sldId="265"/>
        </pc:sldMkLst>
        <pc:spChg chg="add del mod">
          <ac:chgData name="Jha, Biplov" userId="02b418ca-adec-4cf0-84fb-fdeb4cffc3a9" providerId="ADAL" clId="{92F6E46C-A9CE-42D9-8D41-A5B22E4E34A7}" dt="2023-12-01T14:36:47.004" v="446" actId="478"/>
          <ac:spMkLst>
            <pc:docMk/>
            <pc:sldMk cId="0" sldId="265"/>
            <ac:spMk id="2" creationId="{B8DA1EF7-B19A-728C-B26B-2092F1CFD472}"/>
          </ac:spMkLst>
        </pc:spChg>
        <pc:spChg chg="add mod">
          <ac:chgData name="Jha, Biplov" userId="02b418ca-adec-4cf0-84fb-fdeb4cffc3a9" providerId="ADAL" clId="{92F6E46C-A9CE-42D9-8D41-A5B22E4E34A7}" dt="2023-12-01T14:37:57.460" v="475" actId="20577"/>
          <ac:spMkLst>
            <pc:docMk/>
            <pc:sldMk cId="0" sldId="265"/>
            <ac:spMk id="3" creationId="{674EC1D9-1CC0-61B4-0142-6F0FF12D87B6}"/>
          </ac:spMkLst>
        </pc:spChg>
        <pc:spChg chg="mod">
          <ac:chgData name="Jha, Biplov" userId="02b418ca-adec-4cf0-84fb-fdeb4cffc3a9" providerId="ADAL" clId="{92F6E46C-A9CE-42D9-8D41-A5B22E4E34A7}" dt="2023-12-01T14:39:14.513" v="488" actId="20577"/>
          <ac:spMkLst>
            <pc:docMk/>
            <pc:sldMk cId="0" sldId="265"/>
            <ac:spMk id="158" creationId="{00000000-0000-0000-0000-000000000000}"/>
          </ac:spMkLst>
        </pc:spChg>
        <pc:picChg chg="mod">
          <ac:chgData name="Jha, Biplov" userId="02b418ca-adec-4cf0-84fb-fdeb4cffc3a9" providerId="ADAL" clId="{92F6E46C-A9CE-42D9-8D41-A5B22E4E34A7}" dt="2023-12-01T14:36:02.539" v="439" actId="208"/>
          <ac:picMkLst>
            <pc:docMk/>
            <pc:sldMk cId="0" sldId="265"/>
            <ac:picMk id="160" creationId="{00000000-0000-0000-0000-000000000000}"/>
          </ac:picMkLst>
        </pc:picChg>
      </pc:sldChg>
      <pc:sldChg chg="addSp modSp mod modTransition modAnim">
        <pc:chgData name="Jha, Biplov" userId="02b418ca-adec-4cf0-84fb-fdeb4cffc3a9" providerId="ADAL" clId="{92F6E46C-A9CE-42D9-8D41-A5B22E4E34A7}" dt="2023-12-01T14:45:51.862" v="645" actId="14100"/>
        <pc:sldMkLst>
          <pc:docMk/>
          <pc:sldMk cId="0" sldId="266"/>
        </pc:sldMkLst>
        <pc:spChg chg="add mod">
          <ac:chgData name="Jha, Biplov" userId="02b418ca-adec-4cf0-84fb-fdeb4cffc3a9" providerId="ADAL" clId="{92F6E46C-A9CE-42D9-8D41-A5B22E4E34A7}" dt="2023-12-01T14:45:51.862" v="645" actId="14100"/>
          <ac:spMkLst>
            <pc:docMk/>
            <pc:sldMk cId="0" sldId="266"/>
            <ac:spMk id="2" creationId="{9EAC5B47-C0A5-29EB-2ED9-3EDC7CC5C5F5}"/>
          </ac:spMkLst>
        </pc:spChg>
        <pc:spChg chg="mod">
          <ac:chgData name="Jha, Biplov" userId="02b418ca-adec-4cf0-84fb-fdeb4cffc3a9" providerId="ADAL" clId="{92F6E46C-A9CE-42D9-8D41-A5B22E4E34A7}" dt="2023-12-01T14:41:27.269" v="527" actId="20577"/>
          <ac:spMkLst>
            <pc:docMk/>
            <pc:sldMk cId="0" sldId="266"/>
            <ac:spMk id="166" creationId="{00000000-0000-0000-0000-000000000000}"/>
          </ac:spMkLst>
        </pc:spChg>
        <pc:picChg chg="mod">
          <ac:chgData name="Jha, Biplov" userId="02b418ca-adec-4cf0-84fb-fdeb4cffc3a9" providerId="ADAL" clId="{92F6E46C-A9CE-42D9-8D41-A5B22E4E34A7}" dt="2023-12-01T14:41:44.314" v="529" actId="208"/>
          <ac:picMkLst>
            <pc:docMk/>
            <pc:sldMk cId="0" sldId="266"/>
            <ac:picMk id="168" creationId="{00000000-0000-0000-0000-000000000000}"/>
          </ac:picMkLst>
        </pc:picChg>
      </pc:sldChg>
      <pc:sldChg chg="addSp modSp mod modTransition modAnim">
        <pc:chgData name="Jha, Biplov" userId="02b418ca-adec-4cf0-84fb-fdeb4cffc3a9" providerId="ADAL" clId="{92F6E46C-A9CE-42D9-8D41-A5B22E4E34A7}" dt="2023-12-01T14:44:44.068" v="626"/>
        <pc:sldMkLst>
          <pc:docMk/>
          <pc:sldMk cId="0" sldId="267"/>
        </pc:sldMkLst>
        <pc:spChg chg="add mod">
          <ac:chgData name="Jha, Biplov" userId="02b418ca-adec-4cf0-84fb-fdeb4cffc3a9" providerId="ADAL" clId="{92F6E46C-A9CE-42D9-8D41-A5B22E4E34A7}" dt="2023-12-01T14:44:02.715" v="616" actId="20577"/>
          <ac:spMkLst>
            <pc:docMk/>
            <pc:sldMk cId="0" sldId="267"/>
            <ac:spMk id="2" creationId="{892999B1-9032-3519-B061-78CDAAB30126}"/>
          </ac:spMkLst>
        </pc:spChg>
        <pc:spChg chg="add mod">
          <ac:chgData name="Jha, Biplov" userId="02b418ca-adec-4cf0-84fb-fdeb4cffc3a9" providerId="ADAL" clId="{92F6E46C-A9CE-42D9-8D41-A5B22E4E34A7}" dt="2023-12-01T14:43:59.169" v="614" actId="20577"/>
          <ac:spMkLst>
            <pc:docMk/>
            <pc:sldMk cId="0" sldId="267"/>
            <ac:spMk id="3" creationId="{98B31AFF-0F32-A34A-4C2C-57DAABF87A9C}"/>
          </ac:spMkLst>
        </pc:spChg>
        <pc:spChg chg="mod">
          <ac:chgData name="Jha, Biplov" userId="02b418ca-adec-4cf0-84fb-fdeb4cffc3a9" providerId="ADAL" clId="{92F6E46C-A9CE-42D9-8D41-A5B22E4E34A7}" dt="2023-12-01T14:44:35.199" v="624" actId="20577"/>
          <ac:spMkLst>
            <pc:docMk/>
            <pc:sldMk cId="0" sldId="267"/>
            <ac:spMk id="174" creationId="{00000000-0000-0000-0000-000000000000}"/>
          </ac:spMkLst>
        </pc:spChg>
        <pc:picChg chg="mod">
          <ac:chgData name="Jha, Biplov" userId="02b418ca-adec-4cf0-84fb-fdeb4cffc3a9" providerId="ADAL" clId="{92F6E46C-A9CE-42D9-8D41-A5B22E4E34A7}" dt="2023-12-01T14:41:59.449" v="530" actId="1076"/>
          <ac:picMkLst>
            <pc:docMk/>
            <pc:sldMk cId="0" sldId="267"/>
            <ac:picMk id="176" creationId="{00000000-0000-0000-0000-000000000000}"/>
          </ac:picMkLst>
        </pc:picChg>
      </pc:sldChg>
      <pc:sldChg chg="addSp modSp mod modTransition modAnim">
        <pc:chgData name="Jha, Biplov" userId="02b418ca-adec-4cf0-84fb-fdeb4cffc3a9" providerId="ADAL" clId="{92F6E46C-A9CE-42D9-8D41-A5B22E4E34A7}" dt="2023-12-01T14:46:56.424" v="671" actId="20577"/>
        <pc:sldMkLst>
          <pc:docMk/>
          <pc:sldMk cId="0" sldId="268"/>
        </pc:sldMkLst>
        <pc:spChg chg="add mod">
          <ac:chgData name="Jha, Biplov" userId="02b418ca-adec-4cf0-84fb-fdeb4cffc3a9" providerId="ADAL" clId="{92F6E46C-A9CE-42D9-8D41-A5B22E4E34A7}" dt="2023-12-01T14:45:25.015" v="630" actId="20577"/>
          <ac:spMkLst>
            <pc:docMk/>
            <pc:sldMk cId="0" sldId="268"/>
            <ac:spMk id="2" creationId="{98EC1CEB-9B63-F21D-B8FA-71F756FB0453}"/>
          </ac:spMkLst>
        </pc:spChg>
        <pc:spChg chg="mod">
          <ac:chgData name="Jha, Biplov" userId="02b418ca-adec-4cf0-84fb-fdeb4cffc3a9" providerId="ADAL" clId="{92F6E46C-A9CE-42D9-8D41-A5B22E4E34A7}" dt="2023-12-01T14:46:56.424" v="671" actId="20577"/>
          <ac:spMkLst>
            <pc:docMk/>
            <pc:sldMk cId="0" sldId="268"/>
            <ac:spMk id="184" creationId="{00000000-0000-0000-0000-000000000000}"/>
          </ac:spMkLst>
        </pc:spChg>
      </pc:sldChg>
      <pc:sldChg chg="modSp modTransition modAnim">
        <pc:chgData name="Jha, Biplov" userId="02b418ca-adec-4cf0-84fb-fdeb4cffc3a9" providerId="ADAL" clId="{92F6E46C-A9CE-42D9-8D41-A5B22E4E34A7}" dt="2023-12-01T14:48:06.348" v="681" actId="113"/>
        <pc:sldMkLst>
          <pc:docMk/>
          <pc:sldMk cId="0" sldId="269"/>
        </pc:sldMkLst>
        <pc:spChg chg="mod">
          <ac:chgData name="Jha, Biplov" userId="02b418ca-adec-4cf0-84fb-fdeb4cffc3a9" providerId="ADAL" clId="{92F6E46C-A9CE-42D9-8D41-A5B22E4E34A7}" dt="2023-12-01T14:48:06.348" v="681" actId="113"/>
          <ac:spMkLst>
            <pc:docMk/>
            <pc:sldMk cId="0" sldId="269"/>
            <ac:spMk id="192" creationId="{00000000-0000-0000-0000-000000000000}"/>
          </ac:spMkLst>
        </pc:spChg>
      </pc:sldChg>
      <pc:sldChg chg="modSp mod modTransition modAnim">
        <pc:chgData name="Jha, Biplov" userId="02b418ca-adec-4cf0-84fb-fdeb4cffc3a9" providerId="ADAL" clId="{92F6E46C-A9CE-42D9-8D41-A5B22E4E34A7}" dt="2023-12-01T14:50:22.118" v="693" actId="14100"/>
        <pc:sldMkLst>
          <pc:docMk/>
          <pc:sldMk cId="0" sldId="270"/>
        </pc:sldMkLst>
        <pc:spChg chg="mod">
          <ac:chgData name="Jha, Biplov" userId="02b418ca-adec-4cf0-84fb-fdeb4cffc3a9" providerId="ADAL" clId="{92F6E46C-A9CE-42D9-8D41-A5B22E4E34A7}" dt="2023-12-01T14:50:22.118" v="693" actId="14100"/>
          <ac:spMkLst>
            <pc:docMk/>
            <pc:sldMk cId="0" sldId="270"/>
            <ac:spMk id="199" creationId="{00000000-0000-0000-0000-000000000000}"/>
          </ac:spMkLst>
        </pc:spChg>
      </pc:sldChg>
      <pc:sldChg chg="addSp modSp mod modTransition modAnim">
        <pc:chgData name="Jha, Biplov" userId="02b418ca-adec-4cf0-84fb-fdeb4cffc3a9" providerId="ADAL" clId="{92F6E46C-A9CE-42D9-8D41-A5B22E4E34A7}" dt="2023-12-01T14:51:42.226" v="735"/>
        <pc:sldMkLst>
          <pc:docMk/>
          <pc:sldMk cId="0" sldId="271"/>
        </pc:sldMkLst>
        <pc:spChg chg="add mod">
          <ac:chgData name="Jha, Biplov" userId="02b418ca-adec-4cf0-84fb-fdeb4cffc3a9" providerId="ADAL" clId="{92F6E46C-A9CE-42D9-8D41-A5B22E4E34A7}" dt="2023-12-01T14:51:24.638" v="732" actId="1076"/>
          <ac:spMkLst>
            <pc:docMk/>
            <pc:sldMk cId="0" sldId="271"/>
            <ac:spMk id="2" creationId="{21F83A8F-09CC-591D-1580-F425444D70BB}"/>
          </ac:spMkLst>
        </pc:spChg>
        <pc:picChg chg="mod">
          <ac:chgData name="Jha, Biplov" userId="02b418ca-adec-4cf0-84fb-fdeb4cffc3a9" providerId="ADAL" clId="{92F6E46C-A9CE-42D9-8D41-A5B22E4E34A7}" dt="2023-12-01T14:51:20.525" v="731" actId="14100"/>
          <ac:picMkLst>
            <pc:docMk/>
            <pc:sldMk cId="0" sldId="271"/>
            <ac:picMk id="208" creationId="{00000000-0000-0000-0000-000000000000}"/>
          </ac:picMkLst>
        </pc:picChg>
      </pc:sldChg>
      <pc:sldChg chg="modTransition modAnim">
        <pc:chgData name="Jha, Biplov" userId="02b418ca-adec-4cf0-84fb-fdeb4cffc3a9" providerId="ADAL" clId="{92F6E46C-A9CE-42D9-8D41-A5B22E4E34A7}" dt="2023-12-01T14:51:58.308" v="737"/>
        <pc:sldMkLst>
          <pc:docMk/>
          <pc:sldMk cId="0" sldId="272"/>
        </pc:sldMkLst>
      </pc:sldChg>
      <pc:sldChg chg="addSp modSp mod modTransition modAnim">
        <pc:chgData name="Jha, Biplov" userId="02b418ca-adec-4cf0-84fb-fdeb4cffc3a9" providerId="ADAL" clId="{92F6E46C-A9CE-42D9-8D41-A5B22E4E34A7}" dt="2023-12-01T14:55:21.427" v="829"/>
        <pc:sldMkLst>
          <pc:docMk/>
          <pc:sldMk cId="0" sldId="273"/>
        </pc:sldMkLst>
        <pc:spChg chg="add mod">
          <ac:chgData name="Jha, Biplov" userId="02b418ca-adec-4cf0-84fb-fdeb4cffc3a9" providerId="ADAL" clId="{92F6E46C-A9CE-42D9-8D41-A5B22E4E34A7}" dt="2023-12-01T14:54:51.712" v="825" actId="1076"/>
          <ac:spMkLst>
            <pc:docMk/>
            <pc:sldMk cId="0" sldId="273"/>
            <ac:spMk id="2" creationId="{9A9211F2-9F52-8251-8202-71D1D800A862}"/>
          </ac:spMkLst>
        </pc:spChg>
        <pc:spChg chg="mod">
          <ac:chgData name="Jha, Biplov" userId="02b418ca-adec-4cf0-84fb-fdeb4cffc3a9" providerId="ADAL" clId="{92F6E46C-A9CE-42D9-8D41-A5B22E4E34A7}" dt="2023-12-01T14:54:42.494" v="823" actId="1076"/>
          <ac:spMkLst>
            <pc:docMk/>
            <pc:sldMk cId="0" sldId="273"/>
            <ac:spMk id="221" creationId="{00000000-0000-0000-0000-000000000000}"/>
          </ac:spMkLst>
        </pc:spChg>
        <pc:picChg chg="mod">
          <ac:chgData name="Jha, Biplov" userId="02b418ca-adec-4cf0-84fb-fdeb4cffc3a9" providerId="ADAL" clId="{92F6E46C-A9CE-42D9-8D41-A5B22E4E34A7}" dt="2023-12-01T14:54:47.752" v="824" actId="14100"/>
          <ac:picMkLst>
            <pc:docMk/>
            <pc:sldMk cId="0" sldId="273"/>
            <ac:picMk id="223" creationId="{00000000-0000-0000-0000-000000000000}"/>
          </ac:picMkLst>
        </pc:picChg>
      </pc:sldChg>
      <pc:sldChg chg="modTransition modAnim">
        <pc:chgData name="Jha, Biplov" userId="02b418ca-adec-4cf0-84fb-fdeb4cffc3a9" providerId="ADAL" clId="{92F6E46C-A9CE-42D9-8D41-A5B22E4E34A7}" dt="2023-12-01T14:55:38.502" v="832"/>
        <pc:sldMkLst>
          <pc:docMk/>
          <pc:sldMk cId="0" sldId="274"/>
        </pc:sldMkLst>
      </pc:sldChg>
      <pc:sldChg chg="addSp modSp mod modTransition modAnim">
        <pc:chgData name="Jha, Biplov" userId="02b418ca-adec-4cf0-84fb-fdeb4cffc3a9" providerId="ADAL" clId="{92F6E46C-A9CE-42D9-8D41-A5B22E4E34A7}" dt="2023-12-01T14:57:38.530" v="946" actId="1076"/>
        <pc:sldMkLst>
          <pc:docMk/>
          <pc:sldMk cId="0" sldId="275"/>
        </pc:sldMkLst>
        <pc:spChg chg="add mod">
          <ac:chgData name="Jha, Biplov" userId="02b418ca-adec-4cf0-84fb-fdeb4cffc3a9" providerId="ADAL" clId="{92F6E46C-A9CE-42D9-8D41-A5B22E4E34A7}" dt="2023-12-01T14:57:38.530" v="946" actId="1076"/>
          <ac:spMkLst>
            <pc:docMk/>
            <pc:sldMk cId="0" sldId="275"/>
            <ac:spMk id="2" creationId="{6C13B1F3-53DE-735B-9326-ADCF10188B6E}"/>
          </ac:spMkLst>
        </pc:spChg>
      </pc:sldChg>
      <pc:sldChg chg="modSp mod modTransition modAnim">
        <pc:chgData name="Jha, Biplov" userId="02b418ca-adec-4cf0-84fb-fdeb4cffc3a9" providerId="ADAL" clId="{92F6E46C-A9CE-42D9-8D41-A5B22E4E34A7}" dt="2023-12-01T15:00:34.255" v="997" actId="113"/>
        <pc:sldMkLst>
          <pc:docMk/>
          <pc:sldMk cId="0" sldId="276"/>
        </pc:sldMkLst>
        <pc:spChg chg="mod">
          <ac:chgData name="Jha, Biplov" userId="02b418ca-adec-4cf0-84fb-fdeb4cffc3a9" providerId="ADAL" clId="{92F6E46C-A9CE-42D9-8D41-A5B22E4E34A7}" dt="2023-12-01T15:00:34.255" v="997" actId="113"/>
          <ac:spMkLst>
            <pc:docMk/>
            <pc:sldMk cId="0" sldId="276"/>
            <ac:spMk id="246" creationId="{00000000-0000-0000-0000-000000000000}"/>
          </ac:spMkLst>
        </pc:spChg>
      </pc:sldChg>
      <pc:sldChg chg="modSp mod modTransition modAnim">
        <pc:chgData name="Jha, Biplov" userId="02b418ca-adec-4cf0-84fb-fdeb4cffc3a9" providerId="ADAL" clId="{92F6E46C-A9CE-42D9-8D41-A5B22E4E34A7}" dt="2023-12-01T15:01:26.481" v="1004"/>
        <pc:sldMkLst>
          <pc:docMk/>
          <pc:sldMk cId="0" sldId="277"/>
        </pc:sldMkLst>
        <pc:spChg chg="mod">
          <ac:chgData name="Jha, Biplov" userId="02b418ca-adec-4cf0-84fb-fdeb4cffc3a9" providerId="ADAL" clId="{92F6E46C-A9CE-42D9-8D41-A5B22E4E34A7}" dt="2023-12-01T15:00:54.353" v="1000" actId="14100"/>
          <ac:spMkLst>
            <pc:docMk/>
            <pc:sldMk cId="0" sldId="277"/>
            <ac:spMk id="254" creationId="{00000000-0000-0000-0000-000000000000}"/>
          </ac:spMkLst>
        </pc:spChg>
      </pc:sldChg>
      <pc:sldChg chg="modTransition">
        <pc:chgData name="Jha, Biplov" userId="02b418ca-adec-4cf0-84fb-fdeb4cffc3a9" providerId="ADAL" clId="{92F6E46C-A9CE-42D9-8D41-A5B22E4E34A7}" dt="2023-12-01T14:06:05.135" v="0"/>
        <pc:sldMkLst>
          <pc:docMk/>
          <pc:sldMk cId="0" sldId="278"/>
        </pc:sldMkLst>
      </pc:sldChg>
      <pc:sldChg chg="modTransition">
        <pc:chgData name="Jha, Biplov" userId="02b418ca-adec-4cf0-84fb-fdeb4cffc3a9" providerId="ADAL" clId="{92F6E46C-A9CE-42D9-8D41-A5B22E4E34A7}" dt="2023-12-01T14:06:05.135" v="0"/>
        <pc:sldMkLst>
          <pc:docMk/>
          <pc:sldMk cId="0" sldId="279"/>
        </pc:sldMkLst>
      </pc:sldChg>
      <pc:sldChg chg="modTransition">
        <pc:chgData name="Jha, Biplov" userId="02b418ca-adec-4cf0-84fb-fdeb4cffc3a9" providerId="ADAL" clId="{92F6E46C-A9CE-42D9-8D41-A5B22E4E34A7}" dt="2023-12-01T14:06:05.135" v="0"/>
        <pc:sldMkLst>
          <pc:docMk/>
          <pc:sldMk cId="0" sldId="280"/>
        </pc:sldMkLst>
      </pc:sldChg>
      <pc:sldChg chg="modTransition">
        <pc:chgData name="Jha, Biplov" userId="02b418ca-adec-4cf0-84fb-fdeb4cffc3a9" providerId="ADAL" clId="{92F6E46C-A9CE-42D9-8D41-A5B22E4E34A7}" dt="2023-12-01T14:06:05.135" v="0"/>
        <pc:sldMkLst>
          <pc:docMk/>
          <pc:sldMk cId="0" sldId="281"/>
        </pc:sldMkLst>
      </pc:sldChg>
      <pc:sldChg chg="modSp mod modTransition">
        <pc:chgData name="Jha, Biplov" userId="02b418ca-adec-4cf0-84fb-fdeb4cffc3a9" providerId="ADAL" clId="{92F6E46C-A9CE-42D9-8D41-A5B22E4E34A7}" dt="2023-12-01T15:10:19.195" v="1015" actId="20577"/>
        <pc:sldMkLst>
          <pc:docMk/>
          <pc:sldMk cId="0" sldId="282"/>
        </pc:sldMkLst>
        <pc:spChg chg="mod">
          <ac:chgData name="Jha, Biplov" userId="02b418ca-adec-4cf0-84fb-fdeb4cffc3a9" providerId="ADAL" clId="{92F6E46C-A9CE-42D9-8D41-A5B22E4E34A7}" dt="2023-12-01T15:10:19.195" v="1015" actId="20577"/>
          <ac:spMkLst>
            <pc:docMk/>
            <pc:sldMk cId="0" sldId="282"/>
            <ac:spMk id="2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a0ea250674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2a0ea25067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0ea250674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a0ea25067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a0ea250674_1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2a0ea25067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a0ea250674_1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2a0ea25067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25a817c13_2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625a817c13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a0ea250674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a0ea25067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25a817c13_2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2625a817c13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a0ea250674_0_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Power electronics components are constantly evolving, and their failure mechanisms can change over time. As a result, a static predictive maintenance model trained on historical data may not be able to accurately predict the RUL of components under current conditions.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Incremental learning addresses this challenge by allowing the model to continuously adapt to new data as it becomes available. This ensures that the model remains up-to-date with the latest trends and patterns in the data, leading to more accurate RUL predictions.</a:t>
            </a:r>
            <a:endParaRPr/>
          </a:p>
          <a:p>
            <a:pPr marL="0" lvl="0" indent="0" algn="l" rtl="0">
              <a:spcBef>
                <a:spcPts val="0"/>
              </a:spcBef>
              <a:spcAft>
                <a:spcPts val="0"/>
              </a:spcAft>
              <a:buNone/>
            </a:pPr>
            <a:endParaRPr/>
          </a:p>
        </p:txBody>
      </p:sp>
      <p:sp>
        <p:nvSpPr>
          <p:cNvPr id="211" name="Google Shape;211;g2a0ea25067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a0ea250674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2a0ea25067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a0ebbf3f6c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2a0ebbf3f6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a0ebbf3f6c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2a0ebbf3f6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625a817c13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625a817c13_2_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2625a817c13_2_6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625a817c13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625a817c13_2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2625a817c13_2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a0ea25067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a0ea250674_0_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2a0ea250674_0_8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625a817c13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625a817c13_2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2625a817c13_2_7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a0ea250674_2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2a0ea250674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25a817c13_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AutoNum type="arabicPeriod"/>
            </a:pPr>
            <a:r>
              <a:rPr lang="en-US"/>
              <a:t>As core components in modern energy conversion and control, power electronics devices are being adopted with rising popularity in industrial and consumer products, such as industrial drives, renewables energy systems, electric vehicles and so on.</a:t>
            </a:r>
            <a:endParaRPr/>
          </a:p>
          <a:p>
            <a:pPr marL="0" lvl="0" indent="0" algn="l" rtl="0">
              <a:spcBef>
                <a:spcPts val="0"/>
              </a:spcBef>
              <a:spcAft>
                <a:spcPts val="0"/>
              </a:spcAft>
              <a:buNone/>
            </a:pPr>
            <a:r>
              <a:rPr lang="en-US"/>
              <a:t>3. According to Siemens’ report (published in 2023), the cost of downtime has significantly increased over the past two years (2021-22), with unplanned downtime now costing Fortune Global 500 companies 11% of their yearly turnover, almost $1.5 trillion, up from $864 billion two years ago (2019-20).</a:t>
            </a:r>
            <a:endParaRPr/>
          </a:p>
        </p:txBody>
      </p:sp>
      <p:sp>
        <p:nvSpPr>
          <p:cNvPr id="101" name="Google Shape;101;g2625a817c1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25a817c13_2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AutoNum type="arabicPeriod"/>
            </a:pPr>
            <a:r>
              <a:rPr lang="en-US"/>
              <a:t>According to the new “Value of Reliability” survey from ABB, over two-thirds of industrial businesses experience unplanned outages at least once a month, costing the typical business* close to $125,000 per hour**. Despite this, 21 percent of businesses surveyed still rely on run-to-fail maintenance.</a:t>
            </a:r>
            <a:endParaRPr/>
          </a:p>
        </p:txBody>
      </p:sp>
      <p:sp>
        <p:nvSpPr>
          <p:cNvPr id="109" name="Google Shape;109;g2625a817c13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25a817c13_2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goal of this project is to develop a predictive maintenance system for power electronics that can improve lifetime and reduce unplanned downtime. The system will use time series data of RDS (on-resistance) for MOSFETs and </a:t>
            </a:r>
            <a:r>
              <a:rPr lang="en-US">
                <a:latin typeface="Times New Roman"/>
                <a:ea typeface="Times New Roman"/>
                <a:cs typeface="Times New Roman"/>
                <a:sym typeface="Times New Roman"/>
              </a:rPr>
              <a:t>EIS (electrochemical impedance spectrum)</a:t>
            </a:r>
            <a:r>
              <a:rPr lang="en-US"/>
              <a:t> for capacitors to predict the remaining useful life (RUL) of these components. By predicting RUL, the system can be used to schedule maintenance before components fail, which can help to prevent unplanned downtime and extend the lifespan of power electronics components.</a:t>
            </a:r>
            <a:br>
              <a:rPr lang="en-US"/>
            </a:br>
            <a:br>
              <a:rPr lang="en-US"/>
            </a:br>
            <a:r>
              <a:rPr lang="en-US"/>
              <a:t>How does your project specifically address the problem statement?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Your project addresses the problem statement by developing a predictive maintenance system that can predict the RUL of power electronics components.</a:t>
            </a:r>
            <a:endParaRPr/>
          </a:p>
          <a:p>
            <a:pPr marL="0" lvl="0" indent="0" algn="l" rtl="0">
              <a:spcBef>
                <a:spcPts val="0"/>
              </a:spcBef>
              <a:spcAft>
                <a:spcPts val="0"/>
              </a:spcAft>
              <a:buClr>
                <a:schemeClr val="dk1"/>
              </a:buClr>
              <a:buSzPts val="1100"/>
              <a:buFont typeface="Arial"/>
              <a:buNone/>
            </a:pPr>
            <a:r>
              <a:rPr lang="en-US"/>
              <a:t>Predicting RUL allows you to schedule maintenance before components fail, which can help to prevent unplanned downtime and extend the lifespan of power electronics components.</a:t>
            </a:r>
            <a:endParaRPr/>
          </a:p>
          <a:p>
            <a:pPr marL="0" lvl="0" indent="0" algn="l" rtl="0">
              <a:spcBef>
                <a:spcPts val="0"/>
              </a:spcBef>
              <a:spcAft>
                <a:spcPts val="0"/>
              </a:spcAft>
              <a:buNone/>
            </a:pPr>
            <a:endParaRPr/>
          </a:p>
        </p:txBody>
      </p:sp>
      <p:sp>
        <p:nvSpPr>
          <p:cNvPr id="117" name="Google Shape;117;g2625a817c13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25a817c13_2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25a817c13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0ea250674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a0ea25067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0ea25067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a0ea2506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25a817c13_2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625a817c13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pic>
        <p:nvPicPr>
          <p:cNvPr id="19" name="Google Shape;19;p6" descr="AcademicBdlg.jpg"/>
          <p:cNvPicPr preferRelativeResize="0"/>
          <p:nvPr/>
        </p:nvPicPr>
        <p:blipFill rotWithShape="1">
          <a:blip r:embed="rId2">
            <a:alphaModFix/>
          </a:blip>
          <a:srcRect/>
          <a:stretch/>
        </p:blipFill>
        <p:spPr>
          <a:xfrm>
            <a:off x="264459" y="207095"/>
            <a:ext cx="11663082" cy="6453660"/>
          </a:xfrm>
          <a:prstGeom prst="rect">
            <a:avLst/>
          </a:prstGeom>
          <a:noFill/>
          <a:ln>
            <a:noFill/>
          </a:ln>
        </p:spPr>
      </p:pic>
      <p:sp>
        <p:nvSpPr>
          <p:cNvPr id="20" name="Google Shape;20;p6"/>
          <p:cNvSpPr/>
          <p:nvPr/>
        </p:nvSpPr>
        <p:spPr>
          <a:xfrm>
            <a:off x="264459" y="2705301"/>
            <a:ext cx="118872" cy="1371600"/>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6"/>
          <p:cNvSpPr/>
          <p:nvPr/>
        </p:nvSpPr>
        <p:spPr>
          <a:xfrm>
            <a:off x="11808669" y="2705301"/>
            <a:ext cx="118872" cy="1371600"/>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6"/>
          <p:cNvSpPr txBox="1">
            <a:spLocks noGrp="1"/>
          </p:cNvSpPr>
          <p:nvPr>
            <p:ph type="ctrTitle"/>
          </p:nvPr>
        </p:nvSpPr>
        <p:spPr>
          <a:xfrm>
            <a:off x="914400" y="2693989"/>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4200"/>
              <a:buFont typeface="Arial"/>
              <a:buNone/>
              <a:defRPr sz="42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subTitle" idx="1"/>
          </p:nvPr>
        </p:nvSpPr>
        <p:spPr>
          <a:xfrm>
            <a:off x="1828800" y="4235390"/>
            <a:ext cx="8534400" cy="1189892"/>
          </a:xfrm>
          <a:prstGeom prst="rect">
            <a:avLst/>
          </a:prstGeom>
          <a:noFill/>
          <a:ln>
            <a:noFill/>
          </a:ln>
        </p:spPr>
        <p:txBody>
          <a:bodyPr spcFirstLastPara="1" wrap="square" lIns="91425" tIns="45700" rIns="91425" bIns="45700" anchor="t" anchorCtr="0">
            <a:normAutofit/>
          </a:bodyPr>
          <a:lstStyle>
            <a:lvl1pPr lvl="0" algn="ctr">
              <a:spcBef>
                <a:spcPts val="560"/>
              </a:spcBef>
              <a:spcAft>
                <a:spcPts val="0"/>
              </a:spcAft>
              <a:buClr>
                <a:schemeClr val="lt1"/>
              </a:buClr>
              <a:buSzPts val="2800"/>
              <a:buNone/>
              <a:defRPr sz="2800" i="1">
                <a:solidFill>
                  <a:schemeClr val="lt1"/>
                </a:solidFill>
                <a:latin typeface="Georgia"/>
                <a:ea typeface="Georgia"/>
                <a:cs typeface="Georgia"/>
                <a:sym typeface="Georgia"/>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7" name="Google Shape;27;p6"/>
          <p:cNvPicPr preferRelativeResize="0"/>
          <p:nvPr/>
        </p:nvPicPr>
        <p:blipFill rotWithShape="1">
          <a:blip r:embed="rId3">
            <a:alphaModFix/>
          </a:blip>
          <a:srcRect/>
          <a:stretch/>
        </p:blipFill>
        <p:spPr>
          <a:xfrm>
            <a:off x="5647776" y="819398"/>
            <a:ext cx="896448" cy="7365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643466" y="101601"/>
            <a:ext cx="7687733"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7"/>
          <p:cNvSpPr txBox="1">
            <a:spLocks noGrp="1"/>
          </p:cNvSpPr>
          <p:nvPr>
            <p:ph type="body" idx="1"/>
          </p:nvPr>
        </p:nvSpPr>
        <p:spPr>
          <a:xfrm>
            <a:off x="609600" y="1478844"/>
            <a:ext cx="10972799" cy="4647321"/>
          </a:xfrm>
          <a:prstGeom prst="rect">
            <a:avLst/>
          </a:prstGeom>
          <a:noFill/>
          <a:ln>
            <a:noFill/>
          </a:ln>
        </p:spPr>
        <p:txBody>
          <a:bodyPr spcFirstLastPara="1" wrap="square" lIns="91425" tIns="45700" rIns="91425" bIns="45700" anchor="t" anchorCtr="0">
            <a:normAutofit/>
          </a:bodyPr>
          <a:lstStyle>
            <a:lvl1pPr marL="457200" lvl="0" indent="-228600" algn="l">
              <a:spcBef>
                <a:spcPts val="640"/>
              </a:spcBef>
              <a:spcAft>
                <a:spcPts val="0"/>
              </a:spcAft>
              <a:buClr>
                <a:srgbClr val="7F7F7F"/>
              </a:buClr>
              <a:buSzPts val="3200"/>
              <a:buNone/>
              <a:defRPr>
                <a:solidFill>
                  <a:srgbClr val="7F7F7F"/>
                </a:solidFill>
                <a:latin typeface="Arial"/>
                <a:ea typeface="Arial"/>
                <a:cs typeface="Arial"/>
                <a:sym typeface="Arial"/>
              </a:defRPr>
            </a:lvl1pPr>
            <a:lvl2pPr marL="914400" lvl="1" indent="-228600" algn="l">
              <a:spcBef>
                <a:spcPts val="560"/>
              </a:spcBef>
              <a:spcAft>
                <a:spcPts val="0"/>
              </a:spcAft>
              <a:buClr>
                <a:srgbClr val="7F7F7F"/>
              </a:buClr>
              <a:buSzPts val="2800"/>
              <a:buNone/>
              <a:defRPr>
                <a:solidFill>
                  <a:srgbClr val="7F7F7F"/>
                </a:solidFill>
                <a:latin typeface="Arial"/>
                <a:ea typeface="Arial"/>
                <a:cs typeface="Arial"/>
                <a:sym typeface="Arial"/>
              </a:defRPr>
            </a:lvl2pPr>
            <a:lvl3pPr marL="1371600" lvl="2" indent="-228600" algn="l">
              <a:spcBef>
                <a:spcPts val="480"/>
              </a:spcBef>
              <a:spcAft>
                <a:spcPts val="0"/>
              </a:spcAft>
              <a:buClr>
                <a:srgbClr val="7F7F7F"/>
              </a:buClr>
              <a:buSzPts val="2400"/>
              <a:buNone/>
              <a:defRPr>
                <a:solidFill>
                  <a:srgbClr val="7F7F7F"/>
                </a:solidFill>
                <a:latin typeface="Arial"/>
                <a:ea typeface="Arial"/>
                <a:cs typeface="Arial"/>
                <a:sym typeface="Arial"/>
              </a:defRPr>
            </a:lvl3pPr>
            <a:lvl4pPr marL="1828800" lvl="3" indent="-228600" algn="l">
              <a:spcBef>
                <a:spcPts val="400"/>
              </a:spcBef>
              <a:spcAft>
                <a:spcPts val="0"/>
              </a:spcAft>
              <a:buClr>
                <a:srgbClr val="7F7F7F"/>
              </a:buClr>
              <a:buSzPts val="2000"/>
              <a:buNone/>
              <a:defRPr>
                <a:solidFill>
                  <a:srgbClr val="7F7F7F"/>
                </a:solidFill>
                <a:latin typeface="Arial"/>
                <a:ea typeface="Arial"/>
                <a:cs typeface="Arial"/>
                <a:sym typeface="Arial"/>
              </a:defRPr>
            </a:lvl4pPr>
            <a:lvl5pPr marL="2286000" lvl="4" indent="-228600" algn="l">
              <a:spcBef>
                <a:spcPts val="400"/>
              </a:spcBef>
              <a:spcAft>
                <a:spcPts val="0"/>
              </a:spcAft>
              <a:buClr>
                <a:srgbClr val="7F7F7F"/>
              </a:buClr>
              <a:buSzPts val="2000"/>
              <a:buNone/>
              <a:defRPr>
                <a:solidFill>
                  <a:srgbClr val="7F7F7F"/>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pic>
        <p:nvPicPr>
          <p:cNvPr id="35" name="Google Shape;35;p8" descr="PSCwall.psd"/>
          <p:cNvPicPr preferRelativeResize="0"/>
          <p:nvPr/>
        </p:nvPicPr>
        <p:blipFill rotWithShape="1">
          <a:blip r:embed="rId2">
            <a:alphaModFix/>
          </a:blip>
          <a:srcRect/>
          <a:stretch/>
        </p:blipFill>
        <p:spPr>
          <a:xfrm>
            <a:off x="259938" y="208038"/>
            <a:ext cx="11672125" cy="6441925"/>
          </a:xfrm>
          <a:prstGeom prst="rect">
            <a:avLst/>
          </a:prstGeom>
          <a:noFill/>
          <a:ln>
            <a:noFill/>
          </a:ln>
        </p:spPr>
      </p:pic>
      <p:sp>
        <p:nvSpPr>
          <p:cNvPr id="36" name="Google Shape;36;p8"/>
          <p:cNvSpPr/>
          <p:nvPr/>
        </p:nvSpPr>
        <p:spPr>
          <a:xfrm>
            <a:off x="1060470" y="2093434"/>
            <a:ext cx="10071060" cy="2671132"/>
          </a:xfrm>
          <a:prstGeom prst="rect">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8"/>
          <p:cNvSpPr/>
          <p:nvPr/>
        </p:nvSpPr>
        <p:spPr>
          <a:xfrm>
            <a:off x="1060470" y="2742924"/>
            <a:ext cx="128016" cy="1371600"/>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38;p8"/>
          <p:cNvSpPr/>
          <p:nvPr/>
        </p:nvSpPr>
        <p:spPr>
          <a:xfrm>
            <a:off x="11003514" y="2758222"/>
            <a:ext cx="128016" cy="1371600"/>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 name="Google Shape;39;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8"/>
          <p:cNvSpPr txBox="1">
            <a:spLocks noGrp="1"/>
          </p:cNvSpPr>
          <p:nvPr>
            <p:ph type="title"/>
          </p:nvPr>
        </p:nvSpPr>
        <p:spPr>
          <a:xfrm>
            <a:off x="1499616" y="2872522"/>
            <a:ext cx="9192768"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00000"/>
              </a:buClr>
              <a:buSzPts val="3400"/>
              <a:buFont typeface="Arial"/>
              <a:buNone/>
              <a:defRPr sz="3400" b="1">
                <a:solidFill>
                  <a:srgbClr val="50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 name="Google Shape;43;p8" descr="TAM-LogoBox.png"/>
          <p:cNvPicPr preferRelativeResize="0"/>
          <p:nvPr/>
        </p:nvPicPr>
        <p:blipFill rotWithShape="1">
          <a:blip r:embed="rId3">
            <a:alphaModFix/>
          </a:blip>
          <a:srcRect/>
          <a:stretch/>
        </p:blipFill>
        <p:spPr>
          <a:xfrm>
            <a:off x="5444468" y="1424596"/>
            <a:ext cx="1303064" cy="130306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963084" y="4406902"/>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7" name="Google Shape;47;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609600" y="105476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609600" y="2294022"/>
            <a:ext cx="5384800" cy="383214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10"/>
          <p:cNvSpPr txBox="1">
            <a:spLocks noGrp="1"/>
          </p:cNvSpPr>
          <p:nvPr>
            <p:ph type="body" idx="2"/>
          </p:nvPr>
        </p:nvSpPr>
        <p:spPr>
          <a:xfrm>
            <a:off x="6197600" y="2294022"/>
            <a:ext cx="5384800" cy="383214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 name="Google Shape;54;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609600" y="966704"/>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609600" y="2307098"/>
            <a:ext cx="5386917"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11"/>
          <p:cNvSpPr txBox="1">
            <a:spLocks noGrp="1"/>
          </p:cNvSpPr>
          <p:nvPr>
            <p:ph type="body" idx="2"/>
          </p:nvPr>
        </p:nvSpPr>
        <p:spPr>
          <a:xfrm>
            <a:off x="609600" y="2946861"/>
            <a:ext cx="5386917" cy="317930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11"/>
          <p:cNvSpPr txBox="1">
            <a:spLocks noGrp="1"/>
          </p:cNvSpPr>
          <p:nvPr>
            <p:ph type="body" idx="3"/>
          </p:nvPr>
        </p:nvSpPr>
        <p:spPr>
          <a:xfrm>
            <a:off x="6193378" y="2307098"/>
            <a:ext cx="5389033"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2" name="Google Shape;62;p11"/>
          <p:cNvSpPr txBox="1">
            <a:spLocks noGrp="1"/>
          </p:cNvSpPr>
          <p:nvPr>
            <p:ph type="body" idx="4"/>
          </p:nvPr>
        </p:nvSpPr>
        <p:spPr>
          <a:xfrm>
            <a:off x="6193378" y="2946861"/>
            <a:ext cx="5389033" cy="317930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3" name="Google Shape;63;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609611" y="1171075"/>
            <a:ext cx="4011084" cy="11620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3"/>
          <p:cNvSpPr txBox="1">
            <a:spLocks noGrp="1"/>
          </p:cNvSpPr>
          <p:nvPr>
            <p:ph type="body" idx="1"/>
          </p:nvPr>
        </p:nvSpPr>
        <p:spPr>
          <a:xfrm>
            <a:off x="4766733" y="1171075"/>
            <a:ext cx="6815667" cy="495509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3" name="Google Shape;73;p13"/>
          <p:cNvSpPr txBox="1">
            <a:spLocks noGrp="1"/>
          </p:cNvSpPr>
          <p:nvPr>
            <p:ph type="body" idx="2"/>
          </p:nvPr>
        </p:nvSpPr>
        <p:spPr>
          <a:xfrm>
            <a:off x="609611" y="2406317"/>
            <a:ext cx="4011084" cy="3719851"/>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1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389717" y="4800602"/>
            <a:ext cx="7315200" cy="56673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4"/>
          <p:cNvSpPr>
            <a:spLocks noGrp="1"/>
          </p:cNvSpPr>
          <p:nvPr>
            <p:ph type="pic" idx="2"/>
          </p:nvPr>
        </p:nvSpPr>
        <p:spPr>
          <a:xfrm>
            <a:off x="2389717" y="1106905"/>
            <a:ext cx="7315200" cy="3620670"/>
          </a:xfrm>
          <a:prstGeom prst="rect">
            <a:avLst/>
          </a:prstGeom>
          <a:noFill/>
          <a:ln>
            <a:noFill/>
          </a:ln>
        </p:spPr>
      </p:sp>
      <p:sp>
        <p:nvSpPr>
          <p:cNvPr id="80" name="Google Shape;80;p14"/>
          <p:cNvSpPr txBox="1">
            <a:spLocks noGrp="1"/>
          </p:cNvSpPr>
          <p:nvPr>
            <p:ph type="body" idx="1"/>
          </p:nvPr>
        </p:nvSpPr>
        <p:spPr>
          <a:xfrm>
            <a:off x="2389717" y="5367343"/>
            <a:ext cx="7315200" cy="8048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1" name="Google Shape;81;p1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609600" y="979834"/>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609600" y="2122834"/>
            <a:ext cx="10972800" cy="400333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5"/>
          <p:cNvCxnSpPr/>
          <p:nvPr/>
        </p:nvCxnSpPr>
        <p:spPr>
          <a:xfrm>
            <a:off x="203205" y="6575107"/>
            <a:ext cx="9400417" cy="0"/>
          </a:xfrm>
          <a:prstGeom prst="straightConnector1">
            <a:avLst/>
          </a:prstGeom>
          <a:noFill/>
          <a:ln w="12700" cap="flat" cmpd="sng">
            <a:solidFill>
              <a:srgbClr val="E4002B"/>
            </a:solidFill>
            <a:prstDash val="solid"/>
            <a:miter lim="400000"/>
            <a:headEnd type="none" w="sm" len="sm"/>
            <a:tailEnd type="none" w="sm" len="sm"/>
          </a:ln>
        </p:spPr>
      </p:cxnSp>
      <p:pic>
        <p:nvPicPr>
          <p:cNvPr id="16" name="Google Shape;16;p5"/>
          <p:cNvPicPr preferRelativeResize="0"/>
          <p:nvPr/>
        </p:nvPicPr>
        <p:blipFill rotWithShape="1">
          <a:blip r:embed="rId11">
            <a:alphaModFix/>
          </a:blip>
          <a:srcRect/>
          <a:stretch/>
        </p:blipFill>
        <p:spPr>
          <a:xfrm>
            <a:off x="383823" y="231831"/>
            <a:ext cx="11424356" cy="926298"/>
          </a:xfrm>
          <a:prstGeom prst="rect">
            <a:avLst/>
          </a:prstGeom>
          <a:noFill/>
          <a:ln>
            <a:noFill/>
          </a:ln>
        </p:spPr>
      </p:pic>
      <p:sp>
        <p:nvSpPr>
          <p:cNvPr id="17" name="Google Shape;17;p5"/>
          <p:cNvSpPr/>
          <p:nvPr/>
        </p:nvSpPr>
        <p:spPr>
          <a:xfrm>
            <a:off x="383823" y="383114"/>
            <a:ext cx="120848" cy="582402"/>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electricaltimes.co.uk/abb-highlight-intelligent-power-solutions-data-centre-world/"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ssets.new.siemens.com/siemens/assets/api/uuid:3d606495-dbe0-43e4-80b1-d04e27ada920/dics-b10153-00-7600truecostofdowntime2022-144.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ew.abb.com/news/detail/107660/abb-survey-reveals-unplanned-downtime-costs-125000-per-hour#:~:text=ABB%20survey%20reveals%20unplanned%20downtime%20costs%20%24125%2C000%20per%20hour,-Press%20release%20%7C%20Zurich&amp;text=According%20to%20the%20new%20%E2%80%9CValue,to%20%24125%2C000%20per%20hou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osha.gov/sites/default/files/2019-03/electrical_safety_manual.pdf" TargetMode="External"/><Relationship Id="rId4" Type="http://schemas.openxmlformats.org/officeDocument/2006/relationships/hyperlink" Target="https://www.nfpa.org/education-and-research/research/nfpa-research/fire-statistical-reports/electrical-fir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asa.gov/intelligent-systems-division/discovery-and-systems-health/pcoe/pcoe-data-set-repositor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796775" y="1734950"/>
            <a:ext cx="10598400" cy="2052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Arial"/>
              <a:buNone/>
            </a:pPr>
            <a:r>
              <a:rPr lang="en-US"/>
              <a:t>LIFETIME IMPROVEMENT WITH PREDICTIVE MAINTENANCE OF POWER ELECTRONICS BASED ON RUL PREDICTION</a:t>
            </a:r>
            <a:endParaRPr/>
          </a:p>
        </p:txBody>
      </p:sp>
      <p:sp>
        <p:nvSpPr>
          <p:cNvPr id="89" name="Google Shape;89;p1"/>
          <p:cNvSpPr txBox="1">
            <a:spLocks noGrp="1"/>
          </p:cNvSpPr>
          <p:nvPr>
            <p:ph type="subTitle" idx="1"/>
          </p:nvPr>
        </p:nvSpPr>
        <p:spPr>
          <a:xfrm>
            <a:off x="4082674" y="5096800"/>
            <a:ext cx="5089035" cy="11898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lt1"/>
              </a:buClr>
              <a:buSzPts val="2800"/>
              <a:buNone/>
            </a:pPr>
            <a:r>
              <a:rPr lang="en-US" sz="2200" i="0" dirty="0"/>
              <a:t>Biplov Jha		[534001127]</a:t>
            </a:r>
            <a:endParaRPr sz="2200" i="0" dirty="0"/>
          </a:p>
          <a:p>
            <a:pPr marL="0" lvl="0" indent="0" algn="just" rtl="0">
              <a:spcBef>
                <a:spcPts val="0"/>
              </a:spcBef>
              <a:spcAft>
                <a:spcPts val="0"/>
              </a:spcAft>
              <a:buClr>
                <a:schemeClr val="lt1"/>
              </a:buClr>
              <a:buSzPts val="2800"/>
              <a:buNone/>
            </a:pPr>
            <a:r>
              <a:rPr lang="en-US" sz="2200" i="0" dirty="0"/>
              <a:t>Lin Dong       	     	[634007662]</a:t>
            </a:r>
            <a:endParaRPr sz="2200" i="0" dirty="0"/>
          </a:p>
        </p:txBody>
      </p:sp>
      <p:cxnSp>
        <p:nvCxnSpPr>
          <p:cNvPr id="90" name="Google Shape;90;p1"/>
          <p:cNvCxnSpPr/>
          <p:nvPr/>
        </p:nvCxnSpPr>
        <p:spPr>
          <a:xfrm>
            <a:off x="4082717" y="4011615"/>
            <a:ext cx="4026600" cy="0"/>
          </a:xfrm>
          <a:prstGeom prst="straightConnector1">
            <a:avLst/>
          </a:prstGeom>
          <a:noFill/>
          <a:ln w="9525" cap="flat" cmpd="sng">
            <a:solidFill>
              <a:srgbClr val="FF0000"/>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a0ea250674_0_23"/>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DATA ANALYSIS (</a:t>
            </a:r>
            <a:r>
              <a:rPr lang="en-US" sz="2000"/>
              <a:t>MOSFET</a:t>
            </a:r>
            <a:r>
              <a:rPr lang="en-US"/>
              <a:t>)</a:t>
            </a:r>
            <a:endParaRPr/>
          </a:p>
        </p:txBody>
      </p:sp>
      <p:sp>
        <p:nvSpPr>
          <p:cNvPr id="158" name="Google Shape;158;g2a0ea250674_0_23"/>
          <p:cNvSpPr txBox="1">
            <a:spLocks noGrp="1"/>
          </p:cNvSpPr>
          <p:nvPr>
            <p:ph type="body" idx="1"/>
          </p:nvPr>
        </p:nvSpPr>
        <p:spPr>
          <a:xfrm>
            <a:off x="317500" y="1534603"/>
            <a:ext cx="9693600" cy="5004300"/>
          </a:xfrm>
          <a:prstGeom prst="rect">
            <a:avLst/>
          </a:prstGeom>
          <a:noFill/>
          <a:ln>
            <a:noFill/>
          </a:ln>
        </p:spPr>
        <p:txBody>
          <a:bodyPr spcFirstLastPara="1" wrap="square" lIns="91425" tIns="45700" rIns="91425" bIns="45700" anchor="t" anchorCtr="0">
            <a:normAutofit/>
          </a:bodyPr>
          <a:lstStyle/>
          <a:p>
            <a:pPr marL="457200" lvl="0" indent="-425450" algn="l" rtl="0">
              <a:spcBef>
                <a:spcPts val="0"/>
              </a:spcBef>
              <a:spcAft>
                <a:spcPts val="0"/>
              </a:spcAft>
              <a:buClr>
                <a:schemeClr val="dk1"/>
              </a:buClr>
              <a:buSzPts val="3100"/>
              <a:buFont typeface="Times New Roman"/>
              <a:buAutoNum type="arabicPeriod"/>
            </a:pPr>
            <a:r>
              <a:rPr lang="en-US" sz="3100" dirty="0">
                <a:solidFill>
                  <a:schemeClr val="dk1"/>
                </a:solidFill>
                <a:latin typeface="Times New Roman"/>
                <a:ea typeface="Times New Roman"/>
                <a:cs typeface="Times New Roman"/>
                <a:sym typeface="Times New Roman"/>
              </a:rPr>
              <a:t>Data Cleaning</a:t>
            </a:r>
            <a:endParaRPr sz="3100" dirty="0">
              <a:solidFill>
                <a:schemeClr val="dk1"/>
              </a:solidFill>
              <a:latin typeface="Times New Roman"/>
              <a:ea typeface="Times New Roman"/>
              <a:cs typeface="Times New Roman"/>
              <a:sym typeface="Times New Roman"/>
            </a:endParaRPr>
          </a:p>
          <a:p>
            <a:pPr marL="914400" lvl="1" indent="-400050" algn="l" rtl="0">
              <a:spcBef>
                <a:spcPts val="0"/>
              </a:spcBef>
              <a:spcAft>
                <a:spcPts val="0"/>
              </a:spcAft>
              <a:buClr>
                <a:schemeClr val="dk1"/>
              </a:buClr>
              <a:buSzPts val="2700"/>
              <a:buFont typeface="Times New Roman"/>
              <a:buAutoNum type="alphaLcPeriod"/>
            </a:pPr>
            <a:r>
              <a:rPr lang="en-US" sz="2700" dirty="0">
                <a:solidFill>
                  <a:schemeClr val="dk1"/>
                </a:solidFill>
                <a:latin typeface="Times New Roman"/>
                <a:ea typeface="Times New Roman"/>
                <a:cs typeface="Times New Roman"/>
                <a:sym typeface="Times New Roman"/>
              </a:rPr>
              <a:t>Sampled the data for every 0.5 min.</a:t>
            </a:r>
            <a:endParaRPr sz="2700" dirty="0">
              <a:solidFill>
                <a:schemeClr val="dk1"/>
              </a:solidFill>
              <a:latin typeface="Times New Roman"/>
              <a:ea typeface="Times New Roman"/>
              <a:cs typeface="Times New Roman"/>
              <a:sym typeface="Times New Roman"/>
            </a:endParaRPr>
          </a:p>
          <a:p>
            <a:pPr marL="914400" lvl="1" indent="-400050" algn="l" rtl="0">
              <a:spcBef>
                <a:spcPts val="0"/>
              </a:spcBef>
              <a:spcAft>
                <a:spcPts val="0"/>
              </a:spcAft>
              <a:buClr>
                <a:schemeClr val="dk1"/>
              </a:buClr>
              <a:buSzPts val="2700"/>
              <a:buFont typeface="Times New Roman"/>
              <a:buAutoNum type="alphaLcPeriod"/>
            </a:pPr>
            <a:r>
              <a:rPr lang="en-US" sz="2700" dirty="0">
                <a:solidFill>
                  <a:schemeClr val="dk1"/>
                </a:solidFill>
                <a:latin typeface="Times New Roman"/>
                <a:ea typeface="Times New Roman"/>
                <a:cs typeface="Times New Roman"/>
                <a:sym typeface="Times New Roman"/>
              </a:rPr>
              <a:t>Every 30 sec data is averaged</a:t>
            </a:r>
            <a:br>
              <a:rPr lang="en-US" sz="2700" dirty="0">
                <a:solidFill>
                  <a:schemeClr val="dk1"/>
                </a:solidFill>
                <a:latin typeface="Times New Roman"/>
                <a:ea typeface="Times New Roman"/>
                <a:cs typeface="Times New Roman"/>
                <a:sym typeface="Times New Roman"/>
              </a:rPr>
            </a:br>
            <a:endParaRPr sz="2700" dirty="0">
              <a:solidFill>
                <a:schemeClr val="dk1"/>
              </a:solidFill>
              <a:latin typeface="Times New Roman"/>
              <a:ea typeface="Times New Roman"/>
              <a:cs typeface="Times New Roman"/>
              <a:sym typeface="Times New Roman"/>
            </a:endParaRPr>
          </a:p>
          <a:p>
            <a:pPr marL="457200" lvl="0" indent="-400050" algn="l" rtl="0">
              <a:spcBef>
                <a:spcPts val="0"/>
              </a:spcBef>
              <a:spcAft>
                <a:spcPts val="0"/>
              </a:spcAft>
              <a:buClr>
                <a:schemeClr val="dk1"/>
              </a:buClr>
              <a:buSzPts val="2700"/>
              <a:buFont typeface="Times New Roman"/>
              <a:buAutoNum type="arabicPeriod"/>
            </a:pPr>
            <a:r>
              <a:rPr lang="en-US" sz="2700" dirty="0">
                <a:solidFill>
                  <a:schemeClr val="dk1"/>
                </a:solidFill>
                <a:latin typeface="Times New Roman"/>
                <a:ea typeface="Times New Roman"/>
                <a:cs typeface="Times New Roman"/>
                <a:sym typeface="Times New Roman"/>
              </a:rPr>
              <a:t>Observation:</a:t>
            </a:r>
            <a:endParaRPr sz="2700" dirty="0">
              <a:solidFill>
                <a:schemeClr val="dk1"/>
              </a:solidFill>
              <a:latin typeface="Times New Roman"/>
              <a:ea typeface="Times New Roman"/>
              <a:cs typeface="Times New Roman"/>
              <a:sym typeface="Times New Roman"/>
            </a:endParaRPr>
          </a:p>
          <a:p>
            <a:pPr marL="914400" lvl="1" indent="-400050" algn="l" rtl="0">
              <a:spcBef>
                <a:spcPts val="0"/>
              </a:spcBef>
              <a:spcAft>
                <a:spcPts val="0"/>
              </a:spcAft>
              <a:buClr>
                <a:schemeClr val="dk1"/>
              </a:buClr>
              <a:buSzPts val="2700"/>
              <a:buFont typeface="Times New Roman"/>
              <a:buAutoNum type="alphaLcPeriod"/>
            </a:pPr>
            <a:r>
              <a:rPr lang="en-US" sz="2700" dirty="0">
                <a:solidFill>
                  <a:schemeClr val="dk1"/>
                </a:solidFill>
                <a:latin typeface="Times New Roman"/>
                <a:ea typeface="Times New Roman"/>
                <a:cs typeface="Times New Roman"/>
                <a:sym typeface="Times New Roman"/>
              </a:rPr>
              <a:t>Clean Data</a:t>
            </a:r>
            <a:endParaRPr sz="2700" dirty="0">
              <a:solidFill>
                <a:schemeClr val="dk1"/>
              </a:solidFill>
              <a:latin typeface="Times New Roman"/>
              <a:ea typeface="Times New Roman"/>
              <a:cs typeface="Times New Roman"/>
              <a:sym typeface="Times New Roman"/>
            </a:endParaRPr>
          </a:p>
          <a:p>
            <a:pPr marL="914400" lvl="1" indent="-400050" algn="l" rtl="0">
              <a:spcBef>
                <a:spcPts val="0"/>
              </a:spcBef>
              <a:spcAft>
                <a:spcPts val="0"/>
              </a:spcAft>
              <a:buClr>
                <a:schemeClr val="dk1"/>
              </a:buClr>
              <a:buSzPts val="2700"/>
              <a:buFont typeface="Times New Roman"/>
              <a:buAutoNum type="alphaLcPeriod"/>
            </a:pPr>
            <a:r>
              <a:rPr lang="en-US" sz="2700" dirty="0">
                <a:solidFill>
                  <a:schemeClr val="dk1"/>
                </a:solidFill>
                <a:latin typeface="Times New Roman"/>
                <a:ea typeface="Times New Roman"/>
                <a:cs typeface="Times New Roman"/>
                <a:sym typeface="Times New Roman"/>
              </a:rPr>
              <a:t>Can be utilized for further data investigation</a:t>
            </a:r>
            <a:endParaRPr sz="2700" dirty="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endParaRPr sz="3100" dirty="0">
              <a:solidFill>
                <a:schemeClr val="dk1"/>
              </a:solidFill>
              <a:latin typeface="Times New Roman"/>
              <a:ea typeface="Times New Roman"/>
              <a:cs typeface="Times New Roman"/>
              <a:sym typeface="Times New Roman"/>
            </a:endParaRPr>
          </a:p>
          <a:p>
            <a:pPr marL="38100" lvl="0" indent="0" algn="l" rtl="0">
              <a:spcBef>
                <a:spcPts val="0"/>
              </a:spcBef>
              <a:spcAft>
                <a:spcPts val="0"/>
              </a:spcAft>
              <a:buClr>
                <a:schemeClr val="dk1"/>
              </a:buClr>
              <a:buSzPts val="3000"/>
            </a:pPr>
            <a:r>
              <a:rPr lang="en-US" sz="3000" dirty="0">
                <a:solidFill>
                  <a:schemeClr val="dk1"/>
                </a:solidFill>
                <a:latin typeface="Times New Roman"/>
                <a:ea typeface="Times New Roman"/>
                <a:cs typeface="Times New Roman"/>
                <a:sym typeface="Times New Roman"/>
              </a:rPr>
              <a:t>3. Utilized the above cleaning strategy for all the datasets.</a:t>
            </a:r>
            <a:endParaRPr sz="3000" dirty="0">
              <a:solidFill>
                <a:schemeClr val="dk1"/>
              </a:solidFill>
              <a:latin typeface="Times New Roman"/>
              <a:ea typeface="Times New Roman"/>
              <a:cs typeface="Times New Roman"/>
              <a:sym typeface="Times New Roman"/>
            </a:endParaRPr>
          </a:p>
          <a:p>
            <a:pPr marL="914400" lvl="1" indent="-400050" algn="l" rtl="0">
              <a:spcBef>
                <a:spcPts val="0"/>
              </a:spcBef>
              <a:spcAft>
                <a:spcPts val="0"/>
              </a:spcAft>
              <a:buClr>
                <a:schemeClr val="dk1"/>
              </a:buClr>
              <a:buSzPts val="2700"/>
              <a:buFont typeface="Times New Roman"/>
              <a:buAutoNum type="alphaLcPeriod"/>
            </a:pPr>
            <a:r>
              <a:rPr lang="en-US" sz="2700" dirty="0">
                <a:solidFill>
                  <a:schemeClr val="dk1"/>
                </a:solidFill>
                <a:latin typeface="Times New Roman"/>
                <a:ea typeface="Times New Roman"/>
                <a:cs typeface="Times New Roman"/>
                <a:sym typeface="Times New Roman"/>
              </a:rPr>
              <a:t>Different dataset:</a:t>
            </a:r>
            <a:endParaRPr sz="2700" dirty="0">
              <a:solidFill>
                <a:schemeClr val="dk1"/>
              </a:solidFill>
              <a:latin typeface="Times New Roman"/>
              <a:ea typeface="Times New Roman"/>
              <a:cs typeface="Times New Roman"/>
              <a:sym typeface="Times New Roman"/>
            </a:endParaRPr>
          </a:p>
          <a:p>
            <a:pPr marL="1371600" lvl="2" indent="-374650" algn="l" rtl="0">
              <a:spcBef>
                <a:spcPts val="0"/>
              </a:spcBef>
              <a:spcAft>
                <a:spcPts val="0"/>
              </a:spcAft>
              <a:buClr>
                <a:schemeClr val="dk1"/>
              </a:buClr>
              <a:buSzPts val="2300"/>
              <a:buFont typeface="Times New Roman"/>
              <a:buAutoNum type="romanLcPeriod"/>
            </a:pPr>
            <a:r>
              <a:rPr lang="en-US" sz="2300" dirty="0">
                <a:solidFill>
                  <a:schemeClr val="dk1"/>
                </a:solidFill>
                <a:latin typeface="Times New Roman"/>
                <a:ea typeface="Times New Roman"/>
                <a:cs typeface="Times New Roman"/>
                <a:sym typeface="Times New Roman"/>
              </a:rPr>
              <a:t>Same MOSFET (type) but different aging environment condition.</a:t>
            </a:r>
            <a:endParaRPr sz="2300" dirty="0">
              <a:solidFill>
                <a:schemeClr val="dk1"/>
              </a:solidFill>
              <a:latin typeface="Times New Roman"/>
              <a:ea typeface="Times New Roman"/>
              <a:cs typeface="Times New Roman"/>
              <a:sym typeface="Times New Roman"/>
            </a:endParaRPr>
          </a:p>
        </p:txBody>
      </p:sp>
      <p:sp>
        <p:nvSpPr>
          <p:cNvPr id="159" name="Google Shape;159;g2a0ea250674_0_23"/>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160" name="Google Shape;160;g2a0ea250674_0_23"/>
          <p:cNvPicPr preferRelativeResize="0"/>
          <p:nvPr/>
        </p:nvPicPr>
        <p:blipFill>
          <a:blip r:embed="rId3">
            <a:alphaModFix/>
          </a:blip>
          <a:stretch>
            <a:fillRect/>
          </a:stretch>
        </p:blipFill>
        <p:spPr>
          <a:xfrm>
            <a:off x="6273800" y="1443900"/>
            <a:ext cx="5774851" cy="2632800"/>
          </a:xfrm>
          <a:prstGeom prst="rect">
            <a:avLst/>
          </a:prstGeom>
          <a:noFill/>
          <a:ln>
            <a:solidFill>
              <a:schemeClr val="tx1">
                <a:lumMod val="50000"/>
                <a:lumOff val="50000"/>
              </a:schemeClr>
            </a:solidFill>
          </a:ln>
        </p:spPr>
      </p:pic>
      <p:sp>
        <p:nvSpPr>
          <p:cNvPr id="3" name="TextBox 2">
            <a:extLst>
              <a:ext uri="{FF2B5EF4-FFF2-40B4-BE49-F238E27FC236}">
                <a16:creationId xmlns:a16="http://schemas.microsoft.com/office/drawing/2014/main" id="{674EC1D9-1CC0-61B4-0142-6F0FF12D87B6}"/>
              </a:ext>
            </a:extLst>
          </p:cNvPr>
          <p:cNvSpPr txBox="1"/>
          <p:nvPr/>
        </p:nvSpPr>
        <p:spPr>
          <a:xfrm>
            <a:off x="7865126" y="4137499"/>
            <a:ext cx="3717374" cy="461665"/>
          </a:xfrm>
          <a:prstGeom prst="rect">
            <a:avLst/>
          </a:prstGeom>
          <a:noFill/>
        </p:spPr>
        <p:txBody>
          <a:bodyPr wrap="square" rtlCol="0">
            <a:spAutoFit/>
          </a:bodyPr>
          <a:lstStyle/>
          <a:p>
            <a:r>
              <a:rPr lang="en-US" sz="1200" i="1" dirty="0">
                <a:solidFill>
                  <a:schemeClr val="tx1">
                    <a:lumMod val="50000"/>
                    <a:lumOff val="50000"/>
                  </a:schemeClr>
                </a:solidFill>
              </a:rPr>
              <a:t>Figure 5: MOSFET Cleaned data visualization </a:t>
            </a:r>
            <a:br>
              <a:rPr lang="en-US" sz="1200" i="1" dirty="0">
                <a:solidFill>
                  <a:schemeClr val="tx1">
                    <a:lumMod val="50000"/>
                    <a:lumOff val="50000"/>
                  </a:schemeClr>
                </a:solidFill>
              </a:rPr>
            </a:br>
            <a:r>
              <a:rPr lang="en-US" sz="1200" i="1" dirty="0">
                <a:solidFill>
                  <a:schemeClr val="tx1">
                    <a:lumMod val="50000"/>
                    <a:lumOff val="50000"/>
                  </a:schemeClr>
                </a:solidFill>
              </a:rPr>
              <a:t>(Test 10 run 7)</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a0ea250674_0_31"/>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DATA ANALYSIS (</a:t>
            </a:r>
            <a:r>
              <a:rPr lang="en-US" sz="2000"/>
              <a:t>MOSFET</a:t>
            </a:r>
            <a:r>
              <a:rPr lang="en-US"/>
              <a:t>)</a:t>
            </a:r>
            <a:endParaRPr/>
          </a:p>
        </p:txBody>
      </p:sp>
      <p:sp>
        <p:nvSpPr>
          <p:cNvPr id="166" name="Google Shape;166;g2a0ea250674_0_31"/>
          <p:cNvSpPr txBox="1">
            <a:spLocks noGrp="1"/>
          </p:cNvSpPr>
          <p:nvPr>
            <p:ph type="body" idx="1"/>
          </p:nvPr>
        </p:nvSpPr>
        <p:spPr>
          <a:xfrm>
            <a:off x="460875" y="1478850"/>
            <a:ext cx="6057900" cy="4989000"/>
          </a:xfrm>
          <a:prstGeom prst="rect">
            <a:avLst/>
          </a:prstGeom>
          <a:noFill/>
          <a:ln>
            <a:noFill/>
          </a:ln>
        </p:spPr>
        <p:txBody>
          <a:bodyPr spcFirstLastPara="1" wrap="square" lIns="91425" tIns="45700" rIns="91425" bIns="45700" anchor="t" anchorCtr="0">
            <a:normAutofit fontScale="85000" lnSpcReduction="20000"/>
          </a:bodyPr>
          <a:lstStyle/>
          <a:p>
            <a:pPr marL="457200" lvl="0" indent="-395922" algn="l" rtl="0">
              <a:spcBef>
                <a:spcPts val="0"/>
              </a:spcBef>
              <a:spcAft>
                <a:spcPts val="0"/>
              </a:spcAft>
              <a:buClr>
                <a:schemeClr val="dk1"/>
              </a:buClr>
              <a:buSzPct val="100000"/>
              <a:buFont typeface="Times New Roman"/>
              <a:buAutoNum type="arabicPeriod"/>
            </a:pPr>
            <a:r>
              <a:rPr lang="en-US" sz="3100" dirty="0">
                <a:solidFill>
                  <a:schemeClr val="dk1"/>
                </a:solidFill>
                <a:latin typeface="Times New Roman"/>
                <a:ea typeface="Times New Roman"/>
                <a:cs typeface="Times New Roman"/>
                <a:sym typeface="Times New Roman"/>
              </a:rPr>
              <a:t>Cumulative plot to realize the aging character of MOSFET</a:t>
            </a:r>
            <a:endParaRPr sz="3100" dirty="0">
              <a:solidFill>
                <a:schemeClr val="dk1"/>
              </a:solidFill>
              <a:latin typeface="Times New Roman"/>
              <a:ea typeface="Times New Roman"/>
              <a:cs typeface="Times New Roman"/>
              <a:sym typeface="Times New Roman"/>
            </a:endParaRPr>
          </a:p>
          <a:p>
            <a:pPr marL="914400" lvl="1" indent="-374332" algn="l" rtl="0">
              <a:spcBef>
                <a:spcPts val="0"/>
              </a:spcBef>
              <a:spcAft>
                <a:spcPts val="0"/>
              </a:spcAft>
              <a:buClr>
                <a:schemeClr val="dk1"/>
              </a:buClr>
              <a:buSzPct val="100000"/>
              <a:buFont typeface="Times New Roman"/>
              <a:buAutoNum type="alphaLcPeriod"/>
            </a:pPr>
            <a:r>
              <a:rPr lang="en-US" sz="2700" dirty="0" err="1">
                <a:solidFill>
                  <a:schemeClr val="dk1"/>
                </a:solidFill>
                <a:latin typeface="Times New Roman"/>
                <a:ea typeface="Times New Roman"/>
                <a:cs typeface="Times New Roman"/>
                <a:sym typeface="Times New Roman"/>
              </a:rPr>
              <a:t>Rds</a:t>
            </a:r>
            <a:r>
              <a:rPr lang="en-US" sz="2700" dirty="0">
                <a:solidFill>
                  <a:schemeClr val="dk1"/>
                </a:solidFill>
                <a:latin typeface="Times New Roman"/>
                <a:ea typeface="Times New Roman"/>
                <a:cs typeface="Times New Roman"/>
                <a:sym typeface="Times New Roman"/>
              </a:rPr>
              <a:t> increases with increasing temperature and time</a:t>
            </a:r>
            <a:endParaRPr sz="2700" dirty="0">
              <a:solidFill>
                <a:schemeClr val="dk1"/>
              </a:solidFill>
              <a:latin typeface="Times New Roman"/>
              <a:ea typeface="Times New Roman"/>
              <a:cs typeface="Times New Roman"/>
              <a:sym typeface="Times New Roman"/>
            </a:endParaRPr>
          </a:p>
          <a:p>
            <a:pPr marL="914400" lvl="1" indent="-374332" algn="l" rtl="0">
              <a:spcBef>
                <a:spcPts val="0"/>
              </a:spcBef>
              <a:spcAft>
                <a:spcPts val="0"/>
              </a:spcAft>
              <a:buClr>
                <a:schemeClr val="dk1"/>
              </a:buClr>
              <a:buSzPct val="100000"/>
              <a:buFont typeface="Times New Roman"/>
              <a:buAutoNum type="alphaLcPeriod"/>
            </a:pPr>
            <a:r>
              <a:rPr lang="en-US" sz="2700" dirty="0">
                <a:solidFill>
                  <a:schemeClr val="dk1"/>
                </a:solidFill>
                <a:latin typeface="Times New Roman"/>
                <a:ea typeface="Times New Roman"/>
                <a:cs typeface="Times New Roman"/>
                <a:sym typeface="Times New Roman"/>
              </a:rPr>
              <a:t>Increase in </a:t>
            </a:r>
            <a:r>
              <a:rPr lang="en-US" sz="2700" dirty="0" err="1">
                <a:solidFill>
                  <a:schemeClr val="dk1"/>
                </a:solidFill>
                <a:latin typeface="Times New Roman"/>
                <a:ea typeface="Times New Roman"/>
                <a:cs typeface="Times New Roman"/>
                <a:sym typeface="Times New Roman"/>
              </a:rPr>
              <a:t>Rds</a:t>
            </a:r>
            <a:r>
              <a:rPr lang="en-US" sz="2700" dirty="0">
                <a:solidFill>
                  <a:schemeClr val="dk1"/>
                </a:solidFill>
                <a:latin typeface="Times New Roman"/>
                <a:ea typeface="Times New Roman"/>
                <a:cs typeface="Times New Roman"/>
                <a:sym typeface="Times New Roman"/>
              </a:rPr>
              <a:t> = Power loss</a:t>
            </a:r>
            <a:endParaRPr sz="27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br>
              <a:rPr lang="en-US" sz="3100" dirty="0">
                <a:solidFill>
                  <a:schemeClr val="dk1"/>
                </a:solidFill>
                <a:latin typeface="Times New Roman"/>
                <a:ea typeface="Times New Roman"/>
                <a:cs typeface="Times New Roman"/>
                <a:sym typeface="Times New Roman"/>
              </a:rPr>
            </a:br>
            <a:endParaRPr sz="3100" dirty="0">
              <a:solidFill>
                <a:schemeClr val="dk1"/>
              </a:solidFill>
              <a:latin typeface="Times New Roman"/>
              <a:ea typeface="Times New Roman"/>
              <a:cs typeface="Times New Roman"/>
              <a:sym typeface="Times New Roman"/>
            </a:endParaRPr>
          </a:p>
          <a:p>
            <a:pPr marL="457200" lvl="0" indent="-395922" algn="l" rtl="0">
              <a:spcBef>
                <a:spcPts val="0"/>
              </a:spcBef>
              <a:spcAft>
                <a:spcPts val="0"/>
              </a:spcAft>
              <a:buClr>
                <a:schemeClr val="dk1"/>
              </a:buClr>
              <a:buSzPct val="100000"/>
              <a:buFont typeface="Times New Roman"/>
              <a:buAutoNum type="arabicPeriod"/>
            </a:pPr>
            <a:r>
              <a:rPr lang="en-US" sz="3100" dirty="0">
                <a:solidFill>
                  <a:schemeClr val="dk1"/>
                </a:solidFill>
                <a:latin typeface="Times New Roman"/>
                <a:ea typeface="Times New Roman"/>
                <a:cs typeface="Times New Roman"/>
                <a:sym typeface="Times New Roman"/>
              </a:rPr>
              <a:t>Observation:</a:t>
            </a:r>
            <a:endParaRPr sz="3100" dirty="0">
              <a:solidFill>
                <a:schemeClr val="dk1"/>
              </a:solidFill>
              <a:latin typeface="Times New Roman"/>
              <a:ea typeface="Times New Roman"/>
              <a:cs typeface="Times New Roman"/>
              <a:sym typeface="Times New Roman"/>
            </a:endParaRPr>
          </a:p>
          <a:p>
            <a:pPr marL="914400" lvl="1" indent="-374332" algn="l" rtl="0">
              <a:spcBef>
                <a:spcPts val="0"/>
              </a:spcBef>
              <a:spcAft>
                <a:spcPts val="0"/>
              </a:spcAft>
              <a:buClr>
                <a:schemeClr val="dk1"/>
              </a:buClr>
              <a:buSzPct val="100000"/>
              <a:buFont typeface="Times New Roman"/>
              <a:buAutoNum type="alphaLcPeriod"/>
            </a:pPr>
            <a:r>
              <a:rPr lang="en-US" sz="2700" dirty="0">
                <a:solidFill>
                  <a:schemeClr val="dk1"/>
                </a:solidFill>
                <a:latin typeface="Times New Roman"/>
                <a:ea typeface="Times New Roman"/>
                <a:cs typeface="Times New Roman"/>
                <a:sym typeface="Times New Roman"/>
              </a:rPr>
              <a:t>Identification of trends and patterns in the data</a:t>
            </a:r>
            <a:endParaRPr sz="2700" dirty="0">
              <a:solidFill>
                <a:schemeClr val="dk1"/>
              </a:solidFill>
              <a:latin typeface="Times New Roman"/>
              <a:ea typeface="Times New Roman"/>
              <a:cs typeface="Times New Roman"/>
              <a:sym typeface="Times New Roman"/>
            </a:endParaRPr>
          </a:p>
          <a:p>
            <a:pPr marL="914400" lvl="1" indent="-374332" algn="l" rtl="0">
              <a:spcBef>
                <a:spcPts val="0"/>
              </a:spcBef>
              <a:spcAft>
                <a:spcPts val="0"/>
              </a:spcAft>
              <a:buClr>
                <a:schemeClr val="dk1"/>
              </a:buClr>
              <a:buSzPct val="100000"/>
              <a:buFont typeface="Times New Roman"/>
              <a:buAutoNum type="alphaLcPeriod"/>
            </a:pPr>
            <a:r>
              <a:rPr lang="en-US" sz="2700" dirty="0">
                <a:solidFill>
                  <a:schemeClr val="dk1"/>
                </a:solidFill>
                <a:latin typeface="Times New Roman"/>
                <a:ea typeface="Times New Roman"/>
                <a:cs typeface="Times New Roman"/>
                <a:sym typeface="Times New Roman"/>
              </a:rPr>
              <a:t>Completion of Exploratory Data Analysis (EDA)</a:t>
            </a:r>
            <a:endParaRPr sz="2700" dirty="0">
              <a:solidFill>
                <a:schemeClr val="dk1"/>
              </a:solidFill>
              <a:latin typeface="Times New Roman"/>
              <a:ea typeface="Times New Roman"/>
              <a:cs typeface="Times New Roman"/>
              <a:sym typeface="Times New Roman"/>
            </a:endParaRPr>
          </a:p>
          <a:p>
            <a:pPr marL="914400" lvl="1" indent="-374332" algn="l" rtl="0">
              <a:spcBef>
                <a:spcPts val="0"/>
              </a:spcBef>
              <a:spcAft>
                <a:spcPts val="0"/>
              </a:spcAft>
              <a:buClr>
                <a:schemeClr val="dk1"/>
              </a:buClr>
              <a:buSzPct val="100000"/>
              <a:buFont typeface="Times New Roman"/>
              <a:buAutoNum type="alphaLcPeriod"/>
            </a:pPr>
            <a:r>
              <a:rPr lang="en-US" sz="2700" dirty="0">
                <a:solidFill>
                  <a:schemeClr val="dk1"/>
                </a:solidFill>
                <a:latin typeface="Times New Roman"/>
                <a:ea typeface="Times New Roman"/>
                <a:cs typeface="Times New Roman"/>
                <a:sym typeface="Times New Roman"/>
              </a:rPr>
              <a:t>Potential to perform modeling and predicting the behavior of systems that change over time i.e. Perform Time Series Analysis</a:t>
            </a:r>
            <a:endParaRPr sz="2700" dirty="0">
              <a:solidFill>
                <a:schemeClr val="dk1"/>
              </a:solidFill>
              <a:latin typeface="Times New Roman"/>
              <a:ea typeface="Times New Roman"/>
              <a:cs typeface="Times New Roman"/>
              <a:sym typeface="Times New Roman"/>
            </a:endParaRPr>
          </a:p>
        </p:txBody>
      </p:sp>
      <p:sp>
        <p:nvSpPr>
          <p:cNvPr id="167" name="Google Shape;167;g2a0ea250674_0_31"/>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168" name="Google Shape;168;g2a0ea250674_0_31"/>
          <p:cNvPicPr preferRelativeResize="0"/>
          <p:nvPr/>
        </p:nvPicPr>
        <p:blipFill>
          <a:blip r:embed="rId3">
            <a:alphaModFix/>
          </a:blip>
          <a:stretch>
            <a:fillRect/>
          </a:stretch>
        </p:blipFill>
        <p:spPr>
          <a:xfrm>
            <a:off x="6403050" y="1986812"/>
            <a:ext cx="5788952" cy="2884375"/>
          </a:xfrm>
          <a:prstGeom prst="rect">
            <a:avLst/>
          </a:prstGeom>
          <a:noFill/>
          <a:ln>
            <a:noFill/>
          </a:ln>
        </p:spPr>
      </p:pic>
      <p:sp>
        <p:nvSpPr>
          <p:cNvPr id="2" name="TextBox 1">
            <a:extLst>
              <a:ext uri="{FF2B5EF4-FFF2-40B4-BE49-F238E27FC236}">
                <a16:creationId xmlns:a16="http://schemas.microsoft.com/office/drawing/2014/main" id="{9EAC5B47-C0A5-29EB-2ED9-3EDC7CC5C5F5}"/>
              </a:ext>
            </a:extLst>
          </p:cNvPr>
          <p:cNvSpPr txBox="1"/>
          <p:nvPr/>
        </p:nvSpPr>
        <p:spPr>
          <a:xfrm>
            <a:off x="7438838" y="4871187"/>
            <a:ext cx="3927661" cy="276999"/>
          </a:xfrm>
          <a:prstGeom prst="rect">
            <a:avLst/>
          </a:prstGeom>
          <a:noFill/>
        </p:spPr>
        <p:txBody>
          <a:bodyPr wrap="square" rtlCol="0">
            <a:spAutoFit/>
          </a:bodyPr>
          <a:lstStyle/>
          <a:p>
            <a:r>
              <a:rPr lang="en-US" sz="1200" i="1" dirty="0">
                <a:solidFill>
                  <a:schemeClr val="tx1">
                    <a:lumMod val="50000"/>
                    <a:lumOff val="50000"/>
                  </a:schemeClr>
                </a:solidFill>
              </a:rPr>
              <a:t>Figure 6: Cumulative </a:t>
            </a:r>
            <a:r>
              <a:rPr lang="en-US" sz="1200" i="1" dirty="0" err="1">
                <a:solidFill>
                  <a:schemeClr val="tx1">
                    <a:lumMod val="50000"/>
                    <a:lumOff val="50000"/>
                  </a:schemeClr>
                </a:solidFill>
              </a:rPr>
              <a:t>Rds</a:t>
            </a:r>
            <a:r>
              <a:rPr lang="en-US" sz="1200" i="1" dirty="0">
                <a:solidFill>
                  <a:schemeClr val="tx1">
                    <a:lumMod val="50000"/>
                    <a:lumOff val="50000"/>
                  </a:schemeClr>
                </a:solidFill>
              </a:rPr>
              <a:t> Complete data visualization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2a0ea250674_1_10"/>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DATA ANALYSIS (</a:t>
            </a:r>
            <a:r>
              <a:rPr lang="en-US" sz="2000"/>
              <a:t>Capacitor</a:t>
            </a:r>
            <a:r>
              <a:rPr lang="en-US"/>
              <a:t>)</a:t>
            </a:r>
            <a:endParaRPr/>
          </a:p>
        </p:txBody>
      </p:sp>
      <p:sp>
        <p:nvSpPr>
          <p:cNvPr id="174" name="Google Shape;174;g2a0ea250674_1_10"/>
          <p:cNvSpPr txBox="1">
            <a:spLocks noGrp="1"/>
          </p:cNvSpPr>
          <p:nvPr>
            <p:ph type="body" idx="1"/>
          </p:nvPr>
        </p:nvSpPr>
        <p:spPr>
          <a:xfrm>
            <a:off x="609600" y="1365019"/>
            <a:ext cx="10972800" cy="4647300"/>
          </a:xfrm>
          <a:prstGeom prst="rect">
            <a:avLst/>
          </a:prstGeom>
          <a:noFill/>
          <a:ln>
            <a:noFill/>
          </a:ln>
        </p:spPr>
        <p:txBody>
          <a:bodyPr spcFirstLastPara="1" wrap="square" lIns="91425" tIns="45700" rIns="91425" bIns="45700" anchor="t" anchorCtr="0">
            <a:normAutofit/>
          </a:bodyPr>
          <a:lstStyle/>
          <a:p>
            <a:pPr marL="457200" lvl="0" indent="-407670" algn="l" rtl="0">
              <a:spcBef>
                <a:spcPts val="0"/>
              </a:spcBef>
              <a:spcAft>
                <a:spcPts val="0"/>
              </a:spcAft>
              <a:buClr>
                <a:schemeClr val="dk1"/>
              </a:buClr>
              <a:buSzPct val="100000"/>
              <a:buFont typeface="Times New Roman"/>
              <a:buAutoNum type="arabicPeriod"/>
            </a:pPr>
            <a:r>
              <a:rPr lang="en-US" sz="3317" dirty="0">
                <a:solidFill>
                  <a:schemeClr val="dk1"/>
                </a:solidFill>
                <a:latin typeface="Times New Roman"/>
                <a:ea typeface="Times New Roman"/>
                <a:cs typeface="Times New Roman"/>
                <a:sym typeface="Times New Roman"/>
              </a:rPr>
              <a:t>Downloaded and extracted the raw EIS data.</a:t>
            </a:r>
            <a:endParaRPr sz="2617"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3317" dirty="0">
              <a:solidFill>
                <a:schemeClr val="dk1"/>
              </a:solidFill>
              <a:latin typeface="Times New Roman"/>
              <a:ea typeface="Times New Roman"/>
              <a:cs typeface="Times New Roman"/>
              <a:sym typeface="Times New Roman"/>
            </a:endParaRPr>
          </a:p>
          <a:p>
            <a:pPr marL="49530" lvl="0" indent="0" algn="l" rtl="0">
              <a:spcBef>
                <a:spcPts val="0"/>
              </a:spcBef>
              <a:spcAft>
                <a:spcPts val="0"/>
              </a:spcAft>
              <a:buClr>
                <a:schemeClr val="dk1"/>
              </a:buClr>
              <a:buSzPct val="100000"/>
            </a:pPr>
            <a:r>
              <a:rPr lang="en-US" sz="3317" dirty="0">
                <a:solidFill>
                  <a:schemeClr val="dk1"/>
                </a:solidFill>
                <a:latin typeface="Times New Roman"/>
                <a:ea typeface="Times New Roman"/>
                <a:cs typeface="Times New Roman"/>
                <a:sym typeface="Times New Roman"/>
              </a:rPr>
              <a:t>2. Plotted the raw EIS data.</a:t>
            </a:r>
            <a:endParaRPr sz="3317"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317"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317"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317"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317"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317"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317"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317"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317"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317"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317" dirty="0">
              <a:solidFill>
                <a:schemeClr val="dk1"/>
              </a:solidFill>
              <a:latin typeface="Times New Roman"/>
              <a:ea typeface="Times New Roman"/>
              <a:cs typeface="Times New Roman"/>
              <a:sym typeface="Times New Roman"/>
            </a:endParaRPr>
          </a:p>
        </p:txBody>
      </p:sp>
      <p:sp>
        <p:nvSpPr>
          <p:cNvPr id="175" name="Google Shape;175;g2a0ea250674_1_10"/>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176" name="Google Shape;176;g2a0ea250674_1_10"/>
          <p:cNvPicPr preferRelativeResize="0"/>
          <p:nvPr/>
        </p:nvPicPr>
        <p:blipFill>
          <a:blip r:embed="rId3">
            <a:alphaModFix/>
          </a:blip>
          <a:stretch>
            <a:fillRect/>
          </a:stretch>
        </p:blipFill>
        <p:spPr>
          <a:xfrm>
            <a:off x="948513" y="2975600"/>
            <a:ext cx="3958925" cy="2889541"/>
          </a:xfrm>
          <a:prstGeom prst="rect">
            <a:avLst/>
          </a:prstGeom>
          <a:noFill/>
          <a:ln>
            <a:noFill/>
          </a:ln>
        </p:spPr>
      </p:pic>
      <p:pic>
        <p:nvPicPr>
          <p:cNvPr id="177" name="Google Shape;177;g2a0ea250674_1_10"/>
          <p:cNvPicPr preferRelativeResize="0"/>
          <p:nvPr/>
        </p:nvPicPr>
        <p:blipFill>
          <a:blip r:embed="rId4">
            <a:alphaModFix/>
          </a:blip>
          <a:stretch>
            <a:fillRect/>
          </a:stretch>
        </p:blipFill>
        <p:spPr>
          <a:xfrm>
            <a:off x="7182500" y="1969275"/>
            <a:ext cx="3958925" cy="2012650"/>
          </a:xfrm>
          <a:prstGeom prst="rect">
            <a:avLst/>
          </a:prstGeom>
          <a:noFill/>
          <a:ln>
            <a:noFill/>
          </a:ln>
        </p:spPr>
      </p:pic>
      <p:pic>
        <p:nvPicPr>
          <p:cNvPr id="178" name="Google Shape;178;g2a0ea250674_1_10"/>
          <p:cNvPicPr preferRelativeResize="0"/>
          <p:nvPr/>
        </p:nvPicPr>
        <p:blipFill>
          <a:blip r:embed="rId5">
            <a:alphaModFix/>
          </a:blip>
          <a:stretch>
            <a:fillRect/>
          </a:stretch>
        </p:blipFill>
        <p:spPr>
          <a:xfrm>
            <a:off x="5383750" y="3061704"/>
            <a:ext cx="3742876" cy="2318793"/>
          </a:xfrm>
          <a:prstGeom prst="rect">
            <a:avLst/>
          </a:prstGeom>
          <a:noFill/>
          <a:ln>
            <a:noFill/>
          </a:ln>
        </p:spPr>
      </p:pic>
      <p:sp>
        <p:nvSpPr>
          <p:cNvPr id="2" name="TextBox 1">
            <a:extLst>
              <a:ext uri="{FF2B5EF4-FFF2-40B4-BE49-F238E27FC236}">
                <a16:creationId xmlns:a16="http://schemas.microsoft.com/office/drawing/2014/main" id="{892999B1-9032-3519-B061-78CDAAB30126}"/>
              </a:ext>
            </a:extLst>
          </p:cNvPr>
          <p:cNvSpPr txBox="1"/>
          <p:nvPr/>
        </p:nvSpPr>
        <p:spPr>
          <a:xfrm>
            <a:off x="1279339" y="5855738"/>
            <a:ext cx="3717374" cy="276999"/>
          </a:xfrm>
          <a:prstGeom prst="rect">
            <a:avLst/>
          </a:prstGeom>
          <a:noFill/>
        </p:spPr>
        <p:txBody>
          <a:bodyPr wrap="square" rtlCol="0">
            <a:spAutoFit/>
          </a:bodyPr>
          <a:lstStyle/>
          <a:p>
            <a:r>
              <a:rPr lang="en-US" sz="1200" i="1" dirty="0">
                <a:solidFill>
                  <a:schemeClr val="tx1">
                    <a:lumMod val="50000"/>
                    <a:lumOff val="50000"/>
                  </a:schemeClr>
                </a:solidFill>
              </a:rPr>
              <a:t>Figure 8: Raw ESR’s data visualization </a:t>
            </a:r>
          </a:p>
        </p:txBody>
      </p:sp>
      <p:sp>
        <p:nvSpPr>
          <p:cNvPr id="3" name="TextBox 2">
            <a:extLst>
              <a:ext uri="{FF2B5EF4-FFF2-40B4-BE49-F238E27FC236}">
                <a16:creationId xmlns:a16="http://schemas.microsoft.com/office/drawing/2014/main" id="{98B31AFF-0F32-A34A-4C2C-57DAABF87A9C}"/>
              </a:ext>
            </a:extLst>
          </p:cNvPr>
          <p:cNvSpPr txBox="1"/>
          <p:nvPr/>
        </p:nvSpPr>
        <p:spPr>
          <a:xfrm>
            <a:off x="6878913" y="5492981"/>
            <a:ext cx="4364574" cy="276999"/>
          </a:xfrm>
          <a:prstGeom prst="rect">
            <a:avLst/>
          </a:prstGeom>
          <a:noFill/>
        </p:spPr>
        <p:txBody>
          <a:bodyPr wrap="square" rtlCol="0">
            <a:spAutoFit/>
          </a:bodyPr>
          <a:lstStyle/>
          <a:p>
            <a:r>
              <a:rPr lang="en-US" sz="1200" i="1" dirty="0">
                <a:solidFill>
                  <a:schemeClr val="tx1">
                    <a:lumMod val="50000"/>
                    <a:lumOff val="50000"/>
                  </a:schemeClr>
                </a:solidFill>
              </a:rPr>
              <a:t>Figure 7: Capacitor disorganized data pattern in MATLAB</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a0ea250674_1_20"/>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DATA ANALYSIS (</a:t>
            </a:r>
            <a:r>
              <a:rPr lang="en-US" sz="2000"/>
              <a:t>Capacitor</a:t>
            </a:r>
            <a:r>
              <a:rPr lang="en-US"/>
              <a:t>)</a:t>
            </a:r>
            <a:endParaRPr/>
          </a:p>
        </p:txBody>
      </p:sp>
      <p:sp>
        <p:nvSpPr>
          <p:cNvPr id="184" name="Google Shape;184;g2a0ea250674_1_20"/>
          <p:cNvSpPr txBox="1">
            <a:spLocks noGrp="1"/>
          </p:cNvSpPr>
          <p:nvPr>
            <p:ph type="body" idx="1"/>
          </p:nvPr>
        </p:nvSpPr>
        <p:spPr>
          <a:xfrm>
            <a:off x="609600" y="1365025"/>
            <a:ext cx="6057900" cy="5137500"/>
          </a:xfrm>
          <a:prstGeom prst="rect">
            <a:avLst/>
          </a:prstGeom>
          <a:noFill/>
          <a:ln>
            <a:noFill/>
          </a:ln>
        </p:spPr>
        <p:txBody>
          <a:bodyPr spcFirstLastPara="1" wrap="square" lIns="91425" tIns="45700" rIns="91425" bIns="45700" anchor="t" anchorCtr="0">
            <a:normAutofit fontScale="62500" lnSpcReduction="20000"/>
          </a:bodyPr>
          <a:lstStyle/>
          <a:p>
            <a:pPr marL="457200" lvl="0" indent="-355600" algn="l" rtl="0">
              <a:spcBef>
                <a:spcPts val="0"/>
              </a:spcBef>
              <a:spcAft>
                <a:spcPts val="0"/>
              </a:spcAft>
              <a:buClr>
                <a:schemeClr val="dk1"/>
              </a:buClr>
              <a:buSzPct val="100000"/>
              <a:buFont typeface="Times New Roman"/>
              <a:buAutoNum type="arabicPeriod" startAt="3"/>
            </a:pPr>
            <a:r>
              <a:rPr lang="en-US" dirty="0">
                <a:solidFill>
                  <a:schemeClr val="dk1"/>
                </a:solidFill>
                <a:latin typeface="Times New Roman"/>
                <a:ea typeface="Times New Roman"/>
                <a:cs typeface="Times New Roman"/>
                <a:sym typeface="Times New Roman"/>
              </a:rPr>
              <a:t>Establish equivalent circuit model to generate capacitance and resistance data. (using </a:t>
            </a:r>
            <a:r>
              <a:rPr lang="en-US" dirty="0" err="1">
                <a:solidFill>
                  <a:schemeClr val="dk1"/>
                </a:solidFill>
                <a:latin typeface="Times New Roman"/>
                <a:ea typeface="Times New Roman"/>
                <a:cs typeface="Times New Roman"/>
                <a:sym typeface="Times New Roman"/>
              </a:rPr>
              <a:t>curve_fit</a:t>
            </a:r>
            <a:r>
              <a:rPr lang="en-US" dirty="0">
                <a:solidFill>
                  <a:schemeClr val="dk1"/>
                </a:solidFill>
                <a:latin typeface="Times New Roman"/>
                <a:ea typeface="Times New Roman"/>
                <a:cs typeface="Times New Roman"/>
                <a:sym typeface="Times New Roman"/>
              </a:rPr>
              <a:t> function in </a:t>
            </a:r>
            <a:r>
              <a:rPr lang="en-US" dirty="0" err="1">
                <a:solidFill>
                  <a:schemeClr val="dk1"/>
                </a:solidFill>
                <a:latin typeface="Times New Roman"/>
                <a:ea typeface="Times New Roman"/>
                <a:cs typeface="Times New Roman"/>
                <a:sym typeface="Times New Roman"/>
              </a:rPr>
              <a:t>scipy</a:t>
            </a:r>
            <a:r>
              <a:rPr lang="en-US" dirty="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marL="914400" lvl="0" indent="-355600" algn="l" rtl="0">
              <a:spcBef>
                <a:spcPts val="0"/>
              </a:spcBef>
              <a:spcAft>
                <a:spcPts val="0"/>
              </a:spcAft>
              <a:buClr>
                <a:schemeClr val="dk1"/>
              </a:buClr>
              <a:buSzPct val="100000"/>
              <a:buFont typeface="Times New Roman"/>
              <a:buAutoNum type="alphaLcPeriod"/>
            </a:pPr>
            <a:r>
              <a:rPr lang="en-US" dirty="0">
                <a:solidFill>
                  <a:schemeClr val="dk1"/>
                </a:solidFill>
                <a:latin typeface="Times New Roman"/>
                <a:ea typeface="Times New Roman"/>
                <a:cs typeface="Times New Roman"/>
                <a:sym typeface="Times New Roman"/>
              </a:rPr>
              <a:t>8 capacitors</a:t>
            </a:r>
            <a:endParaRPr dirty="0">
              <a:solidFill>
                <a:schemeClr val="dk1"/>
              </a:solidFill>
              <a:latin typeface="Times New Roman"/>
              <a:ea typeface="Times New Roman"/>
              <a:cs typeface="Times New Roman"/>
              <a:sym typeface="Times New Roman"/>
            </a:endParaRPr>
          </a:p>
          <a:p>
            <a:pPr marL="914400" lvl="0" indent="-355600" algn="l" rtl="0">
              <a:spcBef>
                <a:spcPts val="0"/>
              </a:spcBef>
              <a:spcAft>
                <a:spcPts val="0"/>
              </a:spcAft>
              <a:buClr>
                <a:schemeClr val="dk1"/>
              </a:buClr>
              <a:buSzPct val="100000"/>
              <a:buFont typeface="Times New Roman"/>
              <a:buAutoNum type="alphaLcPeriod"/>
            </a:pPr>
            <a:r>
              <a:rPr lang="en-US" dirty="0">
                <a:solidFill>
                  <a:schemeClr val="dk1"/>
                </a:solidFill>
                <a:latin typeface="Times New Roman"/>
                <a:ea typeface="Times New Roman"/>
                <a:cs typeface="Times New Roman"/>
                <a:sym typeface="Times New Roman"/>
              </a:rPr>
              <a:t>73 different testing time</a:t>
            </a:r>
            <a:endParaRPr dirty="0">
              <a:solidFill>
                <a:schemeClr val="dk1"/>
              </a:solidFill>
              <a:latin typeface="Times New Roman"/>
              <a:ea typeface="Times New Roman"/>
              <a:cs typeface="Times New Roman"/>
              <a:sym typeface="Times New Roman"/>
            </a:endParaRPr>
          </a:p>
          <a:p>
            <a:pPr marL="914400" lvl="0" indent="-355600" algn="l" rtl="0">
              <a:spcBef>
                <a:spcPts val="0"/>
              </a:spcBef>
              <a:spcAft>
                <a:spcPts val="0"/>
              </a:spcAft>
              <a:buClr>
                <a:schemeClr val="dk1"/>
              </a:buClr>
              <a:buSzPct val="100000"/>
              <a:buFont typeface="Times New Roman"/>
              <a:buAutoNum type="alphaLcPeriod"/>
            </a:pPr>
            <a:r>
              <a:rPr lang="en-US" dirty="0">
                <a:solidFill>
                  <a:schemeClr val="dk1"/>
                </a:solidFill>
                <a:latin typeface="Times New Roman"/>
                <a:ea typeface="Times New Roman"/>
                <a:cs typeface="Times New Roman"/>
                <a:sym typeface="Times New Roman"/>
              </a:rPr>
              <a:t>3 voltage levels</a:t>
            </a:r>
            <a:endParaRPr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101600" lvl="0" indent="0" algn="l" rtl="0">
              <a:spcBef>
                <a:spcPts val="0"/>
              </a:spcBef>
              <a:spcAft>
                <a:spcPts val="0"/>
              </a:spcAft>
              <a:buClr>
                <a:schemeClr val="dk1"/>
              </a:buClr>
              <a:buSzPct val="100000"/>
            </a:pPr>
            <a:r>
              <a:rPr lang="en-US" dirty="0">
                <a:solidFill>
                  <a:schemeClr val="dk1"/>
                </a:solidFill>
                <a:latin typeface="Times New Roman"/>
                <a:ea typeface="Times New Roman"/>
                <a:cs typeface="Times New Roman"/>
                <a:sym typeface="Times New Roman"/>
              </a:rPr>
              <a:t>4. Plotted the raw capacitance data.</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101600" lvl="0" indent="0" algn="l" rtl="0">
              <a:spcBef>
                <a:spcPts val="0"/>
              </a:spcBef>
              <a:spcAft>
                <a:spcPts val="0"/>
              </a:spcAft>
              <a:buClr>
                <a:schemeClr val="dk1"/>
              </a:buClr>
              <a:buSzPct val="100000"/>
            </a:pPr>
            <a:r>
              <a:rPr lang="en-US" dirty="0">
                <a:solidFill>
                  <a:schemeClr val="dk1"/>
                </a:solidFill>
                <a:latin typeface="Times New Roman"/>
                <a:ea typeface="Times New Roman"/>
                <a:cs typeface="Times New Roman"/>
                <a:sym typeface="Times New Roman"/>
              </a:rPr>
              <a:t>5. OBSERVATION:</a:t>
            </a:r>
            <a:endParaRPr dirty="0">
              <a:solidFill>
                <a:schemeClr val="dk1"/>
              </a:solidFill>
              <a:latin typeface="Times New Roman"/>
              <a:ea typeface="Times New Roman"/>
              <a:cs typeface="Times New Roman"/>
              <a:sym typeface="Times New Roman"/>
            </a:endParaRPr>
          </a:p>
          <a:p>
            <a:pPr marL="914400" lvl="1" indent="-339725" algn="l" rtl="0">
              <a:spcBef>
                <a:spcPts val="0"/>
              </a:spcBef>
              <a:spcAft>
                <a:spcPts val="0"/>
              </a:spcAft>
              <a:buClr>
                <a:schemeClr val="dk1"/>
              </a:buClr>
              <a:buSzPct val="100000"/>
              <a:buFont typeface="Times New Roman"/>
              <a:buAutoNum type="alphaLcPeriod"/>
            </a:pPr>
            <a:r>
              <a:rPr lang="en-US" dirty="0">
                <a:solidFill>
                  <a:schemeClr val="dk1"/>
                </a:solidFill>
                <a:latin typeface="Times New Roman"/>
                <a:ea typeface="Times New Roman"/>
                <a:cs typeface="Times New Roman"/>
                <a:sym typeface="Times New Roman"/>
              </a:rPr>
              <a:t>Degradation occurred along with time before 300 hours. Then there’s a seeming “recovery” after that, which doesn’t make sense and is deemed that some interior physical change occurred.</a:t>
            </a:r>
            <a:endParaRPr dirty="0">
              <a:solidFill>
                <a:schemeClr val="dk1"/>
              </a:solidFill>
              <a:latin typeface="Times New Roman"/>
              <a:ea typeface="Times New Roman"/>
              <a:cs typeface="Times New Roman"/>
              <a:sym typeface="Times New Roman"/>
            </a:endParaRPr>
          </a:p>
          <a:p>
            <a:pPr marL="914400" lvl="1" indent="-339725" algn="l" rtl="0">
              <a:spcBef>
                <a:spcPts val="0"/>
              </a:spcBef>
              <a:spcAft>
                <a:spcPts val="0"/>
              </a:spcAft>
              <a:buClr>
                <a:schemeClr val="dk1"/>
              </a:buClr>
              <a:buSzPct val="100000"/>
              <a:buFont typeface="Times New Roman"/>
              <a:buAutoNum type="alphaLcPeriod"/>
            </a:pPr>
            <a:r>
              <a:rPr lang="en-US" dirty="0">
                <a:solidFill>
                  <a:schemeClr val="dk1"/>
                </a:solidFill>
                <a:latin typeface="Times New Roman"/>
                <a:ea typeface="Times New Roman"/>
                <a:cs typeface="Times New Roman"/>
                <a:sym typeface="Times New Roman"/>
              </a:rPr>
              <a:t>Capacitance is characterized by aging time and applied voltage.</a:t>
            </a:r>
            <a:endParaRPr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101600" lvl="0" indent="0" algn="l" rtl="0">
              <a:spcBef>
                <a:spcPts val="0"/>
              </a:spcBef>
              <a:spcAft>
                <a:spcPts val="0"/>
              </a:spcAft>
              <a:buClr>
                <a:schemeClr val="dk1"/>
              </a:buClr>
              <a:buSzPct val="100000"/>
            </a:pPr>
            <a:r>
              <a:rPr lang="en-US" dirty="0">
                <a:solidFill>
                  <a:schemeClr val="dk1"/>
                </a:solidFill>
                <a:latin typeface="Times New Roman"/>
                <a:ea typeface="Times New Roman"/>
                <a:cs typeface="Times New Roman"/>
                <a:sym typeface="Times New Roman"/>
              </a:rPr>
              <a:t>6. Data Cleaning: resampled the data, retained the data       before 300 hours.</a:t>
            </a:r>
            <a:endParaRPr dirty="0">
              <a:solidFill>
                <a:schemeClr val="dk1"/>
              </a:solidFill>
              <a:latin typeface="Times New Roman"/>
              <a:ea typeface="Times New Roman"/>
              <a:cs typeface="Times New Roman"/>
              <a:sym typeface="Times New Roman"/>
            </a:endParaRPr>
          </a:p>
        </p:txBody>
      </p:sp>
      <p:sp>
        <p:nvSpPr>
          <p:cNvPr id="185" name="Google Shape;185;g2a0ea250674_1_20"/>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186" name="Google Shape;186;g2a0ea250674_1_20"/>
          <p:cNvPicPr preferRelativeResize="0"/>
          <p:nvPr/>
        </p:nvPicPr>
        <p:blipFill>
          <a:blip r:embed="rId3">
            <a:alphaModFix/>
          </a:blip>
          <a:stretch>
            <a:fillRect/>
          </a:stretch>
        </p:blipFill>
        <p:spPr>
          <a:xfrm>
            <a:off x="6509350" y="1566588"/>
            <a:ext cx="5594475" cy="3724825"/>
          </a:xfrm>
          <a:prstGeom prst="rect">
            <a:avLst/>
          </a:prstGeom>
          <a:noFill/>
          <a:ln>
            <a:noFill/>
          </a:ln>
        </p:spPr>
      </p:pic>
      <p:sp>
        <p:nvSpPr>
          <p:cNvPr id="2" name="TextBox 1">
            <a:extLst>
              <a:ext uri="{FF2B5EF4-FFF2-40B4-BE49-F238E27FC236}">
                <a16:creationId xmlns:a16="http://schemas.microsoft.com/office/drawing/2014/main" id="{98EC1CEB-9B63-F21D-B8FA-71F756FB0453}"/>
              </a:ext>
            </a:extLst>
          </p:cNvPr>
          <p:cNvSpPr txBox="1"/>
          <p:nvPr/>
        </p:nvSpPr>
        <p:spPr>
          <a:xfrm>
            <a:off x="7447900" y="5215977"/>
            <a:ext cx="3717374" cy="276999"/>
          </a:xfrm>
          <a:prstGeom prst="rect">
            <a:avLst/>
          </a:prstGeom>
          <a:noFill/>
        </p:spPr>
        <p:txBody>
          <a:bodyPr wrap="square" rtlCol="0">
            <a:spAutoFit/>
          </a:bodyPr>
          <a:lstStyle/>
          <a:p>
            <a:r>
              <a:rPr lang="en-US" sz="1200" i="1" dirty="0">
                <a:solidFill>
                  <a:schemeClr val="tx1">
                    <a:lumMod val="50000"/>
                    <a:lumOff val="50000"/>
                  </a:schemeClr>
                </a:solidFill>
              </a:rPr>
              <a:t>Figure 9: Capacitor Complete data visualization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2625a817c13_2_38"/>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MODEL DEVELOPMENT (</a:t>
            </a:r>
            <a:r>
              <a:rPr lang="en-US" sz="2000"/>
              <a:t>MOSFET</a:t>
            </a:r>
            <a:r>
              <a:rPr lang="en-US"/>
              <a:t>)</a:t>
            </a:r>
            <a:endParaRPr/>
          </a:p>
        </p:txBody>
      </p:sp>
      <p:sp>
        <p:nvSpPr>
          <p:cNvPr id="192" name="Google Shape;192;g2625a817c13_2_38"/>
          <p:cNvSpPr txBox="1">
            <a:spLocks noGrp="1"/>
          </p:cNvSpPr>
          <p:nvPr>
            <p:ph type="body" idx="1"/>
          </p:nvPr>
        </p:nvSpPr>
        <p:spPr>
          <a:xfrm>
            <a:off x="522350" y="1440413"/>
            <a:ext cx="11276400" cy="4723800"/>
          </a:xfrm>
          <a:prstGeom prst="rect">
            <a:avLst/>
          </a:prstGeom>
          <a:noFill/>
          <a:ln>
            <a:noFill/>
          </a:ln>
        </p:spPr>
        <p:txBody>
          <a:bodyPr spcFirstLastPara="1" wrap="square" lIns="91425" tIns="45700" rIns="91425" bIns="45700" anchor="t" anchorCtr="0">
            <a:normAutofit fontScale="85000" lnSpcReduction="10000"/>
          </a:bodyPr>
          <a:lstStyle/>
          <a:p>
            <a:pPr marL="457200" lvl="0" indent="-401320" algn="l" rtl="0">
              <a:spcBef>
                <a:spcPts val="0"/>
              </a:spcBef>
              <a:spcAft>
                <a:spcPts val="0"/>
              </a:spcAft>
              <a:buClr>
                <a:schemeClr val="dk1"/>
              </a:buClr>
              <a:buSzPct val="100000"/>
              <a:buFont typeface="Times New Roman"/>
              <a:buAutoNum type="arabicPeriod"/>
            </a:pPr>
            <a:r>
              <a:rPr lang="en-US" dirty="0">
                <a:solidFill>
                  <a:schemeClr val="dk1"/>
                </a:solidFill>
                <a:latin typeface="Times New Roman"/>
                <a:ea typeface="Times New Roman"/>
                <a:cs typeface="Times New Roman"/>
                <a:sym typeface="Times New Roman"/>
              </a:rPr>
              <a:t>A Long Short-Term Memory (LSTM) neural network was used to model the time series data.</a:t>
            </a:r>
            <a:endParaRPr dirty="0">
              <a:solidFill>
                <a:schemeClr val="dk1"/>
              </a:solidFill>
              <a:latin typeface="Times New Roman"/>
              <a:ea typeface="Times New Roman"/>
              <a:cs typeface="Times New Roman"/>
              <a:sym typeface="Times New Roman"/>
            </a:endParaRPr>
          </a:p>
          <a:p>
            <a:pPr marL="457200" lvl="0" indent="-401320" algn="l" rtl="0">
              <a:spcBef>
                <a:spcPts val="0"/>
              </a:spcBef>
              <a:spcAft>
                <a:spcPts val="0"/>
              </a:spcAft>
              <a:buClr>
                <a:schemeClr val="dk1"/>
              </a:buClr>
              <a:buSzPct val="100000"/>
              <a:buFont typeface="Times New Roman"/>
              <a:buAutoNum type="arabicPeriod"/>
            </a:pPr>
            <a:r>
              <a:rPr lang="en-US" dirty="0">
                <a:solidFill>
                  <a:schemeClr val="dk1"/>
                </a:solidFill>
                <a:latin typeface="Times New Roman"/>
                <a:ea typeface="Times New Roman"/>
                <a:cs typeface="Times New Roman"/>
                <a:sym typeface="Times New Roman"/>
              </a:rPr>
              <a:t>LSTM networks are a type of recurrent neural network (RNN) that are well-suited for modeling time series data with long-range dependencies.</a:t>
            </a:r>
            <a:endParaRPr dirty="0">
              <a:solidFill>
                <a:schemeClr val="dk1"/>
              </a:solidFill>
              <a:latin typeface="Times New Roman"/>
              <a:ea typeface="Times New Roman"/>
              <a:cs typeface="Times New Roman"/>
              <a:sym typeface="Times New Roman"/>
            </a:endParaRPr>
          </a:p>
          <a:p>
            <a:pPr marL="457200" lvl="0" indent="-401320" algn="l" rtl="0">
              <a:spcBef>
                <a:spcPts val="0"/>
              </a:spcBef>
              <a:spcAft>
                <a:spcPts val="0"/>
              </a:spcAft>
              <a:buClr>
                <a:schemeClr val="dk1"/>
              </a:buClr>
              <a:buSzPct val="100000"/>
              <a:buFont typeface="Times New Roman"/>
              <a:buAutoNum type="arabicPeriod"/>
            </a:pPr>
            <a:r>
              <a:rPr lang="en-US" dirty="0">
                <a:solidFill>
                  <a:schemeClr val="dk1"/>
                </a:solidFill>
                <a:latin typeface="Times New Roman"/>
                <a:ea typeface="Times New Roman"/>
                <a:cs typeface="Times New Roman"/>
                <a:sym typeface="Times New Roman"/>
              </a:rPr>
              <a:t>Decision based on:</a:t>
            </a:r>
            <a:endParaRPr dirty="0">
              <a:solidFill>
                <a:schemeClr val="dk1"/>
              </a:solidFill>
              <a:latin typeface="Times New Roman"/>
              <a:ea typeface="Times New Roman"/>
              <a:cs typeface="Times New Roman"/>
              <a:sym typeface="Times New Roman"/>
            </a:endParaRPr>
          </a:p>
          <a:p>
            <a:pPr marL="914400" lvl="1" indent="-379730" algn="l" rtl="0">
              <a:spcBef>
                <a:spcPts val="0"/>
              </a:spcBef>
              <a:spcAft>
                <a:spcPts val="0"/>
              </a:spcAft>
              <a:buClr>
                <a:schemeClr val="dk1"/>
              </a:buClr>
              <a:buSzPct val="100000"/>
              <a:buFont typeface="Times New Roman"/>
              <a:buAutoNum type="alphaLcPeriod"/>
            </a:pPr>
            <a:r>
              <a:rPr lang="en-US" b="1" dirty="0">
                <a:solidFill>
                  <a:schemeClr val="dk1"/>
                </a:solidFill>
                <a:latin typeface="Times New Roman"/>
                <a:ea typeface="Times New Roman"/>
                <a:cs typeface="Times New Roman"/>
                <a:sym typeface="Times New Roman"/>
              </a:rPr>
              <a:t>Efficiently</a:t>
            </a:r>
            <a:r>
              <a:rPr lang="en-US" dirty="0">
                <a:solidFill>
                  <a:schemeClr val="dk1"/>
                </a:solidFill>
                <a:latin typeface="Times New Roman"/>
                <a:ea typeface="Times New Roman"/>
                <a:cs typeface="Times New Roman"/>
                <a:sym typeface="Times New Roman"/>
              </a:rPr>
              <a:t> Handles Long-Range Dependencies: LSTMs can learn complex relationships between past and future values in time series data, crucial for accurate RUL prediction.</a:t>
            </a:r>
            <a:endParaRPr dirty="0">
              <a:solidFill>
                <a:schemeClr val="dk1"/>
              </a:solidFill>
              <a:latin typeface="Times New Roman"/>
              <a:ea typeface="Times New Roman"/>
              <a:cs typeface="Times New Roman"/>
              <a:sym typeface="Times New Roman"/>
            </a:endParaRPr>
          </a:p>
          <a:p>
            <a:pPr marL="914400" lvl="1" indent="-379730" algn="l" rtl="0">
              <a:spcBef>
                <a:spcPts val="0"/>
              </a:spcBef>
              <a:spcAft>
                <a:spcPts val="0"/>
              </a:spcAft>
              <a:buClr>
                <a:schemeClr val="dk1"/>
              </a:buClr>
              <a:buSzPct val="100000"/>
              <a:buFont typeface="Times New Roman"/>
              <a:buAutoNum type="alphaLcPeriod"/>
            </a:pPr>
            <a:r>
              <a:rPr lang="en-US" b="1" dirty="0">
                <a:solidFill>
                  <a:schemeClr val="dk1"/>
                </a:solidFill>
                <a:latin typeface="Times New Roman"/>
                <a:ea typeface="Times New Roman"/>
                <a:cs typeface="Times New Roman"/>
                <a:sym typeface="Times New Roman"/>
              </a:rPr>
              <a:t>Adaptability</a:t>
            </a:r>
            <a:r>
              <a:rPr lang="en-US" dirty="0">
                <a:solidFill>
                  <a:schemeClr val="dk1"/>
                </a:solidFill>
                <a:latin typeface="Times New Roman"/>
                <a:ea typeface="Times New Roman"/>
                <a:cs typeface="Times New Roman"/>
                <a:sym typeface="Times New Roman"/>
              </a:rPr>
              <a:t>: LSTMs can adapt to non-linear and dynamic data patterns, commonly observed in power electronics degradation processes.</a:t>
            </a:r>
            <a:endParaRPr dirty="0">
              <a:solidFill>
                <a:schemeClr val="dk1"/>
              </a:solidFill>
              <a:latin typeface="Times New Roman"/>
              <a:ea typeface="Times New Roman"/>
              <a:cs typeface="Times New Roman"/>
              <a:sym typeface="Times New Roman"/>
            </a:endParaRPr>
          </a:p>
          <a:p>
            <a:pPr marL="914400" lvl="1" indent="-379730" algn="l" rtl="0">
              <a:spcBef>
                <a:spcPts val="0"/>
              </a:spcBef>
              <a:spcAft>
                <a:spcPts val="0"/>
              </a:spcAft>
              <a:buClr>
                <a:schemeClr val="dk1"/>
              </a:buClr>
              <a:buSzPct val="100000"/>
              <a:buFont typeface="Times New Roman"/>
              <a:buAutoNum type="alphaLcPeriod"/>
            </a:pPr>
            <a:r>
              <a:rPr lang="en-US" b="1" dirty="0">
                <a:solidFill>
                  <a:schemeClr val="dk1"/>
                </a:solidFill>
                <a:latin typeface="Times New Roman"/>
                <a:ea typeface="Times New Roman"/>
                <a:cs typeface="Times New Roman"/>
                <a:sym typeface="Times New Roman"/>
              </a:rPr>
              <a:t>High Performance</a:t>
            </a:r>
            <a:r>
              <a:rPr lang="en-US" dirty="0">
                <a:solidFill>
                  <a:schemeClr val="dk1"/>
                </a:solidFill>
                <a:latin typeface="Times New Roman"/>
                <a:ea typeface="Times New Roman"/>
                <a:cs typeface="Times New Roman"/>
                <a:sym typeface="Times New Roman"/>
              </a:rPr>
              <a:t>: LSTMs have achieved state-of-the-art results in various RUL prediction tasks compared to other machine learning models.</a:t>
            </a:r>
            <a:endParaRPr dirty="0">
              <a:solidFill>
                <a:schemeClr val="dk1"/>
              </a:solidFill>
              <a:latin typeface="Times New Roman"/>
              <a:ea typeface="Times New Roman"/>
              <a:cs typeface="Times New Roman"/>
              <a:sym typeface="Times New Roman"/>
            </a:endParaRPr>
          </a:p>
          <a:p>
            <a:pPr marL="914400" lvl="1" indent="-379730" algn="l" rtl="0">
              <a:spcBef>
                <a:spcPts val="0"/>
              </a:spcBef>
              <a:spcAft>
                <a:spcPts val="0"/>
              </a:spcAft>
              <a:buClr>
                <a:schemeClr val="dk1"/>
              </a:buClr>
              <a:buSzPct val="100000"/>
              <a:buFont typeface="Times New Roman"/>
              <a:buAutoNum type="alphaLcPeriod"/>
            </a:pPr>
            <a:r>
              <a:rPr lang="en-US" b="1" dirty="0">
                <a:solidFill>
                  <a:schemeClr val="dk1"/>
                </a:solidFill>
                <a:latin typeface="Times New Roman"/>
                <a:ea typeface="Times New Roman"/>
                <a:cs typeface="Times New Roman"/>
                <a:sym typeface="Times New Roman"/>
              </a:rPr>
              <a:t>Speed performance </a:t>
            </a:r>
            <a:r>
              <a:rPr lang="en-US" dirty="0">
                <a:solidFill>
                  <a:schemeClr val="dk1"/>
                </a:solidFill>
                <a:latin typeface="Times New Roman"/>
                <a:ea typeface="Times New Roman"/>
                <a:cs typeface="Times New Roman"/>
                <a:sym typeface="Times New Roman"/>
              </a:rPr>
              <a:t>for obtaining a data fit</a:t>
            </a:r>
            <a:endParaRPr dirty="0">
              <a:solidFill>
                <a:schemeClr val="dk1"/>
              </a:solidFill>
              <a:latin typeface="Times New Roman"/>
              <a:ea typeface="Times New Roman"/>
              <a:cs typeface="Times New Roman"/>
              <a:sym typeface="Times New Roman"/>
            </a:endParaRPr>
          </a:p>
        </p:txBody>
      </p:sp>
      <p:sp>
        <p:nvSpPr>
          <p:cNvPr id="193" name="Google Shape;193;g2625a817c13_2_38"/>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a0ea250674_0_49"/>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MODEL DEVELOPMENT (</a:t>
            </a:r>
            <a:r>
              <a:rPr lang="en-US" sz="2000"/>
              <a:t>MOSFET</a:t>
            </a:r>
            <a:r>
              <a:rPr lang="en-US"/>
              <a:t>)</a:t>
            </a:r>
            <a:endParaRPr/>
          </a:p>
        </p:txBody>
      </p:sp>
      <p:sp>
        <p:nvSpPr>
          <p:cNvPr id="199" name="Google Shape;199;g2a0ea250674_0_49"/>
          <p:cNvSpPr txBox="1">
            <a:spLocks noGrp="1"/>
          </p:cNvSpPr>
          <p:nvPr>
            <p:ph type="body" idx="1"/>
          </p:nvPr>
        </p:nvSpPr>
        <p:spPr>
          <a:xfrm>
            <a:off x="304800" y="1422400"/>
            <a:ext cx="11544300" cy="5092700"/>
          </a:xfrm>
          <a:prstGeom prst="rect">
            <a:avLst/>
          </a:prstGeom>
          <a:noFill/>
          <a:ln>
            <a:noFill/>
          </a:ln>
        </p:spPr>
        <p:txBody>
          <a:bodyPr spcFirstLastPara="1" wrap="square" lIns="91425" tIns="45700" rIns="91425" bIns="45700" anchor="t" anchorCtr="0">
            <a:noAutofit/>
          </a:bodyPr>
          <a:lstStyle/>
          <a:p>
            <a:pPr marL="457200" lvl="0" indent="-340360" algn="l" rtl="0">
              <a:spcBef>
                <a:spcPts val="0"/>
              </a:spcBef>
              <a:spcAft>
                <a:spcPts val="0"/>
              </a:spcAft>
              <a:buClr>
                <a:schemeClr val="dk1"/>
              </a:buClr>
              <a:buSzPts val="1760"/>
              <a:buFont typeface="Times New Roman"/>
              <a:buAutoNum type="arabicPeriod"/>
            </a:pPr>
            <a:r>
              <a:rPr lang="en-US" sz="1800" dirty="0">
                <a:solidFill>
                  <a:schemeClr val="dk1"/>
                </a:solidFill>
                <a:latin typeface="Times New Roman"/>
                <a:ea typeface="Times New Roman"/>
                <a:cs typeface="Times New Roman"/>
                <a:sym typeface="Times New Roman"/>
              </a:rPr>
              <a:t>Model Architecture Design:</a:t>
            </a:r>
            <a:endParaRPr sz="1800" dirty="0">
              <a:solidFill>
                <a:schemeClr val="dk1"/>
              </a:solidFill>
              <a:latin typeface="Times New Roman"/>
              <a:ea typeface="Times New Roman"/>
              <a:cs typeface="Times New Roman"/>
              <a:sym typeface="Times New Roman"/>
            </a:endParaRPr>
          </a:p>
          <a:p>
            <a:pPr marL="914400" lvl="1" indent="-326390" algn="l" rtl="0">
              <a:spcBef>
                <a:spcPts val="0"/>
              </a:spcBef>
              <a:spcAft>
                <a:spcPts val="0"/>
              </a:spcAft>
              <a:buClr>
                <a:schemeClr val="dk1"/>
              </a:buClr>
              <a:buSzPts val="1540"/>
              <a:buAutoNum type="alphaLcPeriod"/>
            </a:pPr>
            <a:r>
              <a:rPr lang="en-US" sz="1600" b="1" dirty="0">
                <a:solidFill>
                  <a:schemeClr val="dk1"/>
                </a:solidFill>
                <a:latin typeface="Times New Roman"/>
                <a:ea typeface="Times New Roman"/>
                <a:cs typeface="Times New Roman"/>
                <a:sym typeface="Times New Roman"/>
              </a:rPr>
              <a:t>LSTM Layer</a:t>
            </a:r>
            <a:r>
              <a:rPr lang="en-US" sz="1600" dirty="0">
                <a:solidFill>
                  <a:schemeClr val="dk1"/>
                </a:solidFill>
                <a:latin typeface="Times New Roman"/>
                <a:ea typeface="Times New Roman"/>
                <a:cs typeface="Times New Roman"/>
                <a:sym typeface="Times New Roman"/>
              </a:rPr>
              <a:t>: Employed a single LSTM layer with 35 neurons to capture temporal dependencies in the data.</a:t>
            </a:r>
            <a:endParaRPr sz="1600" dirty="0">
              <a:solidFill>
                <a:schemeClr val="dk1"/>
              </a:solidFill>
              <a:latin typeface="Times New Roman"/>
              <a:ea typeface="Times New Roman"/>
              <a:cs typeface="Times New Roman"/>
              <a:sym typeface="Times New Roman"/>
            </a:endParaRPr>
          </a:p>
          <a:p>
            <a:pPr marL="914400" lvl="1" indent="-326390" algn="l" rtl="0">
              <a:spcBef>
                <a:spcPts val="0"/>
              </a:spcBef>
              <a:spcAft>
                <a:spcPts val="0"/>
              </a:spcAft>
              <a:buClr>
                <a:schemeClr val="dk1"/>
              </a:buClr>
              <a:buSzPts val="1540"/>
              <a:buAutoNum type="alphaLcPeriod"/>
            </a:pPr>
            <a:r>
              <a:rPr lang="en-US" sz="1600" b="1" dirty="0">
                <a:solidFill>
                  <a:schemeClr val="dk1"/>
                </a:solidFill>
                <a:latin typeface="Times New Roman"/>
                <a:ea typeface="Times New Roman"/>
                <a:cs typeface="Times New Roman"/>
                <a:sym typeface="Times New Roman"/>
              </a:rPr>
              <a:t>Activation Function</a:t>
            </a:r>
            <a:r>
              <a:rPr lang="en-US" sz="1600" dirty="0">
                <a:solidFill>
                  <a:schemeClr val="dk1"/>
                </a:solidFill>
                <a:latin typeface="Times New Roman"/>
                <a:ea typeface="Times New Roman"/>
                <a:cs typeface="Times New Roman"/>
                <a:sym typeface="Times New Roman"/>
              </a:rPr>
              <a:t>: Used the rectified linear unit (</a:t>
            </a:r>
            <a:r>
              <a:rPr lang="en-US" sz="1600" dirty="0" err="1">
                <a:solidFill>
                  <a:schemeClr val="dk1"/>
                </a:solidFill>
                <a:latin typeface="Times New Roman"/>
                <a:ea typeface="Times New Roman"/>
                <a:cs typeface="Times New Roman"/>
                <a:sym typeface="Times New Roman"/>
              </a:rPr>
              <a:t>ReLU</a:t>
            </a:r>
            <a:r>
              <a:rPr lang="en-US" sz="1600" dirty="0">
                <a:solidFill>
                  <a:schemeClr val="dk1"/>
                </a:solidFill>
                <a:latin typeface="Times New Roman"/>
                <a:ea typeface="Times New Roman"/>
                <a:cs typeface="Times New Roman"/>
                <a:sym typeface="Times New Roman"/>
              </a:rPr>
              <a:t>) activation function for its non-linearity and efficient training.</a:t>
            </a:r>
            <a:endParaRPr sz="1600" dirty="0">
              <a:solidFill>
                <a:schemeClr val="dk1"/>
              </a:solidFill>
              <a:latin typeface="Times New Roman"/>
              <a:ea typeface="Times New Roman"/>
              <a:cs typeface="Times New Roman"/>
              <a:sym typeface="Times New Roman"/>
            </a:endParaRPr>
          </a:p>
          <a:p>
            <a:pPr marL="914400" lvl="1" indent="-326390" algn="l" rtl="0">
              <a:spcBef>
                <a:spcPts val="0"/>
              </a:spcBef>
              <a:spcAft>
                <a:spcPts val="0"/>
              </a:spcAft>
              <a:buClr>
                <a:schemeClr val="dk1"/>
              </a:buClr>
              <a:buSzPts val="1540"/>
              <a:buAutoNum type="alphaLcPeriod"/>
            </a:pPr>
            <a:r>
              <a:rPr lang="en-US" sz="1600" b="1" dirty="0">
                <a:solidFill>
                  <a:schemeClr val="dk1"/>
                </a:solidFill>
                <a:latin typeface="Times New Roman"/>
                <a:ea typeface="Times New Roman"/>
                <a:cs typeface="Times New Roman"/>
                <a:sym typeface="Times New Roman"/>
              </a:rPr>
              <a:t>Dropout Layer</a:t>
            </a:r>
            <a:r>
              <a:rPr lang="en-US" sz="1600" dirty="0">
                <a:solidFill>
                  <a:schemeClr val="dk1"/>
                </a:solidFill>
                <a:latin typeface="Times New Roman"/>
                <a:ea typeface="Times New Roman"/>
                <a:cs typeface="Times New Roman"/>
                <a:sym typeface="Times New Roman"/>
              </a:rPr>
              <a:t>: Incorporated a dropout layer with a dropout rate of 0.38 to prevent overfitting and improve generalization.</a:t>
            </a:r>
            <a:endParaRPr sz="1600" dirty="0">
              <a:solidFill>
                <a:schemeClr val="dk1"/>
              </a:solidFill>
              <a:latin typeface="Times New Roman"/>
              <a:ea typeface="Times New Roman"/>
              <a:cs typeface="Times New Roman"/>
              <a:sym typeface="Times New Roman"/>
            </a:endParaRPr>
          </a:p>
          <a:p>
            <a:pPr marL="457200" lvl="0" indent="-340360" algn="l" rtl="0">
              <a:spcBef>
                <a:spcPts val="0"/>
              </a:spcBef>
              <a:spcAft>
                <a:spcPts val="0"/>
              </a:spcAft>
              <a:buClr>
                <a:schemeClr val="dk1"/>
              </a:buClr>
              <a:buSzPts val="1760"/>
              <a:buFont typeface="Times New Roman"/>
              <a:buAutoNum type="arabicPeriod"/>
            </a:pPr>
            <a:r>
              <a:rPr lang="en-US" sz="1800" dirty="0">
                <a:solidFill>
                  <a:schemeClr val="dk1"/>
                </a:solidFill>
                <a:latin typeface="Times New Roman"/>
                <a:ea typeface="Times New Roman"/>
                <a:cs typeface="Times New Roman"/>
                <a:sym typeface="Times New Roman"/>
              </a:rPr>
              <a:t>Hyperparameter Tuning:</a:t>
            </a:r>
            <a:endParaRPr sz="1800" dirty="0">
              <a:solidFill>
                <a:schemeClr val="dk1"/>
              </a:solidFill>
              <a:latin typeface="Times New Roman"/>
              <a:ea typeface="Times New Roman"/>
              <a:cs typeface="Times New Roman"/>
              <a:sym typeface="Times New Roman"/>
            </a:endParaRPr>
          </a:p>
          <a:p>
            <a:pPr marL="914400" lvl="1" indent="-326390" algn="l" rtl="0">
              <a:spcBef>
                <a:spcPts val="0"/>
              </a:spcBef>
              <a:spcAft>
                <a:spcPts val="0"/>
              </a:spcAft>
              <a:buClr>
                <a:schemeClr val="dk1"/>
              </a:buClr>
              <a:buSzPts val="1540"/>
              <a:buAutoNum type="alphaLcPeriod"/>
            </a:pPr>
            <a:r>
              <a:rPr lang="en-US" sz="1600" b="1" dirty="0">
                <a:solidFill>
                  <a:schemeClr val="dk1"/>
                </a:solidFill>
                <a:latin typeface="Times New Roman"/>
                <a:ea typeface="Times New Roman"/>
                <a:cs typeface="Times New Roman"/>
                <a:sym typeface="Times New Roman"/>
              </a:rPr>
              <a:t>Optimizer</a:t>
            </a:r>
            <a:r>
              <a:rPr lang="en-US" sz="1600" dirty="0">
                <a:solidFill>
                  <a:schemeClr val="dk1"/>
                </a:solidFill>
                <a:latin typeface="Times New Roman"/>
                <a:ea typeface="Times New Roman"/>
                <a:cs typeface="Times New Roman"/>
                <a:sym typeface="Times New Roman"/>
              </a:rPr>
              <a:t>: Selected the Adam optimizer for its efficiency and adaptive learning rate adjustments.</a:t>
            </a:r>
            <a:endParaRPr sz="1600" dirty="0">
              <a:solidFill>
                <a:schemeClr val="dk1"/>
              </a:solidFill>
              <a:latin typeface="Times New Roman"/>
              <a:ea typeface="Times New Roman"/>
              <a:cs typeface="Times New Roman"/>
              <a:sym typeface="Times New Roman"/>
            </a:endParaRPr>
          </a:p>
          <a:p>
            <a:pPr marL="914400" lvl="1" indent="-326390" algn="l" rtl="0">
              <a:spcBef>
                <a:spcPts val="0"/>
              </a:spcBef>
              <a:spcAft>
                <a:spcPts val="0"/>
              </a:spcAft>
              <a:buClr>
                <a:schemeClr val="dk1"/>
              </a:buClr>
              <a:buSzPts val="1540"/>
              <a:buAutoNum type="alphaLcPeriod"/>
            </a:pPr>
            <a:r>
              <a:rPr lang="en-US" sz="1600" b="1" dirty="0">
                <a:solidFill>
                  <a:schemeClr val="dk1"/>
                </a:solidFill>
                <a:latin typeface="Times New Roman"/>
                <a:ea typeface="Times New Roman"/>
                <a:cs typeface="Times New Roman"/>
                <a:sym typeface="Times New Roman"/>
              </a:rPr>
              <a:t>Loss Function</a:t>
            </a:r>
            <a:r>
              <a:rPr lang="en-US" sz="1600" dirty="0">
                <a:solidFill>
                  <a:schemeClr val="dk1"/>
                </a:solidFill>
                <a:latin typeface="Times New Roman"/>
                <a:ea typeface="Times New Roman"/>
                <a:cs typeface="Times New Roman"/>
                <a:sym typeface="Times New Roman"/>
              </a:rPr>
              <a:t>: Used the mean squared error (MSE) loss function as it measures the average squared difference between predicted and actual RUL values.</a:t>
            </a:r>
            <a:endParaRPr sz="1600" dirty="0">
              <a:solidFill>
                <a:schemeClr val="dk1"/>
              </a:solidFill>
              <a:latin typeface="Times New Roman"/>
              <a:ea typeface="Times New Roman"/>
              <a:cs typeface="Times New Roman"/>
              <a:sym typeface="Times New Roman"/>
            </a:endParaRPr>
          </a:p>
          <a:p>
            <a:pPr marL="457200" lvl="0" indent="-340360" algn="l" rtl="0">
              <a:spcBef>
                <a:spcPts val="0"/>
              </a:spcBef>
              <a:spcAft>
                <a:spcPts val="0"/>
              </a:spcAft>
              <a:buClr>
                <a:schemeClr val="dk1"/>
              </a:buClr>
              <a:buSzPts val="1760"/>
              <a:buFont typeface="Times New Roman"/>
              <a:buAutoNum type="arabicPeriod"/>
            </a:pPr>
            <a:r>
              <a:rPr lang="en-US" sz="1800" dirty="0">
                <a:solidFill>
                  <a:schemeClr val="dk1"/>
                </a:solidFill>
                <a:latin typeface="Times New Roman"/>
                <a:ea typeface="Times New Roman"/>
                <a:cs typeface="Times New Roman"/>
                <a:sym typeface="Times New Roman"/>
              </a:rPr>
              <a:t>Model Training:</a:t>
            </a:r>
            <a:endParaRPr sz="1800" dirty="0">
              <a:solidFill>
                <a:schemeClr val="dk1"/>
              </a:solidFill>
              <a:latin typeface="Times New Roman"/>
              <a:ea typeface="Times New Roman"/>
              <a:cs typeface="Times New Roman"/>
              <a:sym typeface="Times New Roman"/>
            </a:endParaRPr>
          </a:p>
          <a:p>
            <a:pPr marL="914400" lvl="1" indent="-326390" algn="l" rtl="0">
              <a:spcBef>
                <a:spcPts val="0"/>
              </a:spcBef>
              <a:spcAft>
                <a:spcPts val="0"/>
              </a:spcAft>
              <a:buClr>
                <a:schemeClr val="dk1"/>
              </a:buClr>
              <a:buSzPts val="1540"/>
              <a:buAutoNum type="alphaLcPeriod"/>
            </a:pPr>
            <a:r>
              <a:rPr lang="en-US" sz="1600" b="1" dirty="0">
                <a:solidFill>
                  <a:schemeClr val="dk1"/>
                </a:solidFill>
                <a:latin typeface="Times New Roman"/>
                <a:ea typeface="Times New Roman"/>
                <a:cs typeface="Times New Roman"/>
                <a:sym typeface="Times New Roman"/>
              </a:rPr>
              <a:t>Training Data</a:t>
            </a:r>
            <a:r>
              <a:rPr lang="en-US" sz="1600" dirty="0">
                <a:solidFill>
                  <a:schemeClr val="dk1"/>
                </a:solidFill>
                <a:latin typeface="Times New Roman"/>
                <a:ea typeface="Times New Roman"/>
                <a:cs typeface="Times New Roman"/>
                <a:sym typeface="Times New Roman"/>
              </a:rPr>
              <a:t>: Trained the model on 80% of the preprocessed data, allowing it to learn the patterns and relationships in the data.</a:t>
            </a:r>
            <a:endParaRPr sz="1600" dirty="0">
              <a:solidFill>
                <a:schemeClr val="dk1"/>
              </a:solidFill>
              <a:latin typeface="Times New Roman"/>
              <a:ea typeface="Times New Roman"/>
              <a:cs typeface="Times New Roman"/>
              <a:sym typeface="Times New Roman"/>
            </a:endParaRPr>
          </a:p>
          <a:p>
            <a:pPr marL="914400" lvl="1" indent="-326390" algn="l" rtl="0">
              <a:spcBef>
                <a:spcPts val="0"/>
              </a:spcBef>
              <a:spcAft>
                <a:spcPts val="0"/>
              </a:spcAft>
              <a:buClr>
                <a:schemeClr val="dk1"/>
              </a:buClr>
              <a:buSzPts val="1540"/>
              <a:buAutoNum type="alphaLcPeriod"/>
            </a:pPr>
            <a:r>
              <a:rPr lang="en-US" sz="1600" b="1" dirty="0">
                <a:solidFill>
                  <a:schemeClr val="dk1"/>
                </a:solidFill>
                <a:latin typeface="Times New Roman"/>
                <a:ea typeface="Times New Roman"/>
                <a:cs typeface="Times New Roman"/>
                <a:sym typeface="Times New Roman"/>
              </a:rPr>
              <a:t>Validation Data</a:t>
            </a:r>
            <a:r>
              <a:rPr lang="en-US" sz="1600" dirty="0">
                <a:solidFill>
                  <a:schemeClr val="dk1"/>
                </a:solidFill>
                <a:latin typeface="Times New Roman"/>
                <a:ea typeface="Times New Roman"/>
                <a:cs typeface="Times New Roman"/>
                <a:sym typeface="Times New Roman"/>
              </a:rPr>
              <a:t>: Used 20% of the preprocessed data as validation data to monitor the model's performance during training and prevent overfitting.</a:t>
            </a:r>
            <a:endParaRPr sz="1600" dirty="0">
              <a:solidFill>
                <a:schemeClr val="dk1"/>
              </a:solidFill>
              <a:latin typeface="Times New Roman"/>
              <a:ea typeface="Times New Roman"/>
              <a:cs typeface="Times New Roman"/>
              <a:sym typeface="Times New Roman"/>
            </a:endParaRPr>
          </a:p>
          <a:p>
            <a:pPr marL="914400" lvl="1" indent="-326390" algn="l" rtl="0">
              <a:spcBef>
                <a:spcPts val="0"/>
              </a:spcBef>
              <a:spcAft>
                <a:spcPts val="0"/>
              </a:spcAft>
              <a:buClr>
                <a:schemeClr val="dk1"/>
              </a:buClr>
              <a:buSzPts val="1540"/>
              <a:buAutoNum type="alphaLcPeriod"/>
            </a:pPr>
            <a:r>
              <a:rPr lang="en-US" sz="1600" b="1" dirty="0">
                <a:solidFill>
                  <a:schemeClr val="dk1"/>
                </a:solidFill>
                <a:latin typeface="Times New Roman"/>
                <a:ea typeface="Times New Roman"/>
                <a:cs typeface="Times New Roman"/>
                <a:sym typeface="Times New Roman"/>
              </a:rPr>
              <a:t>Batch Size</a:t>
            </a:r>
            <a:r>
              <a:rPr lang="en-US" sz="1600" dirty="0">
                <a:solidFill>
                  <a:schemeClr val="dk1"/>
                </a:solidFill>
                <a:latin typeface="Times New Roman"/>
                <a:ea typeface="Times New Roman"/>
                <a:cs typeface="Times New Roman"/>
                <a:sym typeface="Times New Roman"/>
              </a:rPr>
              <a:t>: Employed a batch size of 32 to balance training efficiency and generalization.</a:t>
            </a:r>
            <a:endParaRPr sz="1600" dirty="0">
              <a:solidFill>
                <a:schemeClr val="dk1"/>
              </a:solidFill>
              <a:latin typeface="Times New Roman"/>
              <a:ea typeface="Times New Roman"/>
              <a:cs typeface="Times New Roman"/>
              <a:sym typeface="Times New Roman"/>
            </a:endParaRPr>
          </a:p>
          <a:p>
            <a:pPr marL="914400" lvl="1" indent="-326390" algn="l" rtl="0">
              <a:spcBef>
                <a:spcPts val="0"/>
              </a:spcBef>
              <a:spcAft>
                <a:spcPts val="0"/>
              </a:spcAft>
              <a:buClr>
                <a:schemeClr val="dk1"/>
              </a:buClr>
              <a:buSzPts val="1540"/>
              <a:buAutoNum type="alphaLcPeriod"/>
            </a:pPr>
            <a:r>
              <a:rPr lang="en-US" sz="1600" b="1" dirty="0">
                <a:solidFill>
                  <a:schemeClr val="dk1"/>
                </a:solidFill>
                <a:latin typeface="Times New Roman"/>
                <a:ea typeface="Times New Roman"/>
                <a:cs typeface="Times New Roman"/>
                <a:sym typeface="Times New Roman"/>
              </a:rPr>
              <a:t>Epochs</a:t>
            </a:r>
            <a:r>
              <a:rPr lang="en-US" sz="1600" dirty="0">
                <a:solidFill>
                  <a:schemeClr val="dk1"/>
                </a:solidFill>
                <a:latin typeface="Times New Roman"/>
                <a:ea typeface="Times New Roman"/>
                <a:cs typeface="Times New Roman"/>
                <a:sym typeface="Times New Roman"/>
              </a:rPr>
              <a:t>: Trained the model for 100 epochs, allowing it to learn effectively without overfitting.</a:t>
            </a:r>
            <a:endParaRPr sz="1600" dirty="0">
              <a:solidFill>
                <a:schemeClr val="dk1"/>
              </a:solidFill>
              <a:latin typeface="Times New Roman"/>
              <a:ea typeface="Times New Roman"/>
              <a:cs typeface="Times New Roman"/>
              <a:sym typeface="Times New Roman"/>
            </a:endParaRPr>
          </a:p>
          <a:p>
            <a:pPr marL="457200" lvl="0" indent="-340360" algn="l" rtl="0">
              <a:spcBef>
                <a:spcPts val="0"/>
              </a:spcBef>
              <a:spcAft>
                <a:spcPts val="0"/>
              </a:spcAft>
              <a:buClr>
                <a:schemeClr val="dk1"/>
              </a:buClr>
              <a:buSzPts val="1760"/>
              <a:buFont typeface="Times New Roman"/>
              <a:buAutoNum type="arabicPeriod"/>
            </a:pPr>
            <a:r>
              <a:rPr lang="en-US" sz="1800" dirty="0">
                <a:solidFill>
                  <a:schemeClr val="dk1"/>
                </a:solidFill>
                <a:latin typeface="Times New Roman"/>
                <a:ea typeface="Times New Roman"/>
                <a:cs typeface="Times New Roman"/>
                <a:sym typeface="Times New Roman"/>
              </a:rPr>
              <a:t>Model Evaluation:</a:t>
            </a:r>
            <a:endParaRPr sz="1800" dirty="0">
              <a:solidFill>
                <a:schemeClr val="dk1"/>
              </a:solidFill>
              <a:latin typeface="Times New Roman"/>
              <a:ea typeface="Times New Roman"/>
              <a:cs typeface="Times New Roman"/>
              <a:sym typeface="Times New Roman"/>
            </a:endParaRPr>
          </a:p>
          <a:p>
            <a:pPr marL="914400" lvl="1" indent="-326390" algn="l" rtl="0">
              <a:spcBef>
                <a:spcPts val="0"/>
              </a:spcBef>
              <a:spcAft>
                <a:spcPts val="0"/>
              </a:spcAft>
              <a:buClr>
                <a:schemeClr val="dk1"/>
              </a:buClr>
              <a:buSzPts val="1540"/>
              <a:buAutoNum type="alphaLcPeriod"/>
            </a:pPr>
            <a:r>
              <a:rPr lang="en-US" sz="1600" b="1" dirty="0">
                <a:solidFill>
                  <a:schemeClr val="dk1"/>
                </a:solidFill>
                <a:latin typeface="Times New Roman"/>
                <a:ea typeface="Times New Roman"/>
                <a:cs typeface="Times New Roman"/>
                <a:sym typeface="Times New Roman"/>
              </a:rPr>
              <a:t>R2 Score</a:t>
            </a:r>
            <a:r>
              <a:rPr lang="en-US" sz="1600" dirty="0">
                <a:solidFill>
                  <a:schemeClr val="dk1"/>
                </a:solidFill>
                <a:latin typeface="Times New Roman"/>
                <a:ea typeface="Times New Roman"/>
                <a:cs typeface="Times New Roman"/>
                <a:sym typeface="Times New Roman"/>
              </a:rPr>
              <a:t>: Achieved an R2 score of 0.7915, indicating that the model explains 79.15% of the variance in the RUL predictions.</a:t>
            </a:r>
            <a:endParaRPr sz="1600" dirty="0">
              <a:solidFill>
                <a:schemeClr val="dk1"/>
              </a:solidFill>
              <a:latin typeface="Times New Roman"/>
              <a:ea typeface="Times New Roman"/>
              <a:cs typeface="Times New Roman"/>
              <a:sym typeface="Times New Roman"/>
            </a:endParaRPr>
          </a:p>
          <a:p>
            <a:pPr marL="914400" lvl="1" indent="-326390" algn="l" rtl="0">
              <a:spcBef>
                <a:spcPts val="0"/>
              </a:spcBef>
              <a:spcAft>
                <a:spcPts val="0"/>
              </a:spcAft>
              <a:buClr>
                <a:schemeClr val="dk1"/>
              </a:buClr>
              <a:buSzPts val="1540"/>
              <a:buAutoNum type="alphaLcPeriod"/>
            </a:pPr>
            <a:r>
              <a:rPr lang="en-US" sz="1600" b="1" dirty="0">
                <a:solidFill>
                  <a:schemeClr val="dk1"/>
                </a:solidFill>
                <a:latin typeface="Times New Roman"/>
                <a:ea typeface="Times New Roman"/>
                <a:cs typeface="Times New Roman"/>
                <a:sym typeface="Times New Roman"/>
              </a:rPr>
              <a:t>Mean Squared Error</a:t>
            </a:r>
            <a:r>
              <a:rPr lang="en-US" sz="1600" dirty="0">
                <a:solidFill>
                  <a:schemeClr val="dk1"/>
                </a:solidFill>
                <a:latin typeface="Times New Roman"/>
                <a:ea typeface="Times New Roman"/>
                <a:cs typeface="Times New Roman"/>
                <a:sym typeface="Times New Roman"/>
              </a:rPr>
              <a:t> (MSE): Obtained an MSE of 0.0344, demonstrating the model's ability to make accurate RUL predictions.</a:t>
            </a:r>
            <a:endParaRPr sz="1600" dirty="0">
              <a:solidFill>
                <a:schemeClr val="dk1"/>
              </a:solidFill>
              <a:latin typeface="Times New Roman"/>
              <a:ea typeface="Times New Roman"/>
              <a:cs typeface="Times New Roman"/>
              <a:sym typeface="Times New Roman"/>
            </a:endParaRPr>
          </a:p>
        </p:txBody>
      </p:sp>
      <p:sp>
        <p:nvSpPr>
          <p:cNvPr id="200" name="Google Shape;200;g2a0ea250674_0_49"/>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9">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9">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9">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2625a817c13_2_47"/>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MODEL RESULT</a:t>
            </a:r>
            <a:endParaRPr/>
          </a:p>
        </p:txBody>
      </p:sp>
      <p:sp>
        <p:nvSpPr>
          <p:cNvPr id="206" name="Google Shape;206;g2625a817c13_2_47"/>
          <p:cNvSpPr txBox="1">
            <a:spLocks noGrp="1"/>
          </p:cNvSpPr>
          <p:nvPr>
            <p:ph type="body" idx="1"/>
          </p:nvPr>
        </p:nvSpPr>
        <p:spPr>
          <a:xfrm>
            <a:off x="609600" y="1478850"/>
            <a:ext cx="5709000" cy="4647300"/>
          </a:xfrm>
          <a:prstGeom prst="rect">
            <a:avLst/>
          </a:prstGeom>
          <a:noFill/>
          <a:ln>
            <a:noFill/>
          </a:ln>
        </p:spPr>
        <p:txBody>
          <a:bodyPr spcFirstLastPara="1" wrap="square" lIns="91425" tIns="45700" rIns="91425" bIns="45700" anchor="t" anchorCtr="0">
            <a:normAutofit/>
          </a:bodyPr>
          <a:lstStyle/>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Model tuned for complete dataset.</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Dissatisfactory performance for specific case scenarios.</a:t>
            </a:r>
            <a:endParaRPr dirty="0">
              <a:solidFill>
                <a:schemeClr val="dk1"/>
              </a:solidFill>
              <a:latin typeface="Times New Roman"/>
              <a:ea typeface="Times New Roman"/>
              <a:cs typeface="Times New Roman"/>
              <a:sym typeface="Times New Roman"/>
            </a:endParaRPr>
          </a:p>
        </p:txBody>
      </p:sp>
      <p:sp>
        <p:nvSpPr>
          <p:cNvPr id="207" name="Google Shape;207;g2625a817c13_2_47"/>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pic>
        <p:nvPicPr>
          <p:cNvPr id="208" name="Google Shape;208;g2625a817c13_2_47"/>
          <p:cNvPicPr preferRelativeResize="0"/>
          <p:nvPr/>
        </p:nvPicPr>
        <p:blipFill>
          <a:blip r:embed="rId3">
            <a:alphaModFix/>
          </a:blip>
          <a:stretch>
            <a:fillRect/>
          </a:stretch>
        </p:blipFill>
        <p:spPr>
          <a:xfrm>
            <a:off x="5930901" y="1478846"/>
            <a:ext cx="6104000" cy="3900304"/>
          </a:xfrm>
          <a:prstGeom prst="rect">
            <a:avLst/>
          </a:prstGeom>
          <a:noFill/>
          <a:ln>
            <a:noFill/>
          </a:ln>
        </p:spPr>
      </p:pic>
      <p:sp>
        <p:nvSpPr>
          <p:cNvPr id="2" name="TextBox 1">
            <a:extLst>
              <a:ext uri="{FF2B5EF4-FFF2-40B4-BE49-F238E27FC236}">
                <a16:creationId xmlns:a16="http://schemas.microsoft.com/office/drawing/2014/main" id="{21F83A8F-09CC-591D-1580-F425444D70BB}"/>
              </a:ext>
            </a:extLst>
          </p:cNvPr>
          <p:cNvSpPr txBox="1"/>
          <p:nvPr/>
        </p:nvSpPr>
        <p:spPr>
          <a:xfrm>
            <a:off x="7591239" y="5300242"/>
            <a:ext cx="3717374" cy="276999"/>
          </a:xfrm>
          <a:prstGeom prst="rect">
            <a:avLst/>
          </a:prstGeom>
          <a:noFill/>
        </p:spPr>
        <p:txBody>
          <a:bodyPr wrap="square" rtlCol="0">
            <a:spAutoFit/>
          </a:bodyPr>
          <a:lstStyle/>
          <a:p>
            <a:r>
              <a:rPr lang="en-US" sz="1200" i="1" dirty="0">
                <a:solidFill>
                  <a:schemeClr val="tx1">
                    <a:lumMod val="50000"/>
                    <a:lumOff val="50000"/>
                  </a:schemeClr>
                </a:solidFill>
              </a:rPr>
              <a:t>Figure 10: LSTM Network (True vs Predicted)</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a0ea250674_0_68"/>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MODEL DEVELOPMENT (</a:t>
            </a:r>
            <a:r>
              <a:rPr lang="en-US" sz="2000"/>
              <a:t>MOSFET</a:t>
            </a:r>
            <a:r>
              <a:rPr lang="en-US"/>
              <a:t>)</a:t>
            </a:r>
            <a:endParaRPr/>
          </a:p>
        </p:txBody>
      </p:sp>
      <p:sp>
        <p:nvSpPr>
          <p:cNvPr id="214" name="Google Shape;214;g2a0ea250674_0_68"/>
          <p:cNvSpPr txBox="1">
            <a:spLocks noGrp="1"/>
          </p:cNvSpPr>
          <p:nvPr>
            <p:ph type="body" idx="1"/>
          </p:nvPr>
        </p:nvSpPr>
        <p:spPr>
          <a:xfrm>
            <a:off x="609600" y="1478850"/>
            <a:ext cx="11303400" cy="4877400"/>
          </a:xfrm>
          <a:prstGeom prst="rect">
            <a:avLst/>
          </a:prstGeom>
          <a:noFill/>
          <a:ln>
            <a:noFill/>
          </a:ln>
        </p:spPr>
        <p:txBody>
          <a:bodyPr spcFirstLastPara="1" wrap="square" lIns="91425" tIns="45700" rIns="91425" bIns="45700" anchor="t" anchorCtr="0">
            <a:normAutofit/>
          </a:bodyPr>
          <a:lstStyle/>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Model Retraining - Applied Incremental Learning</a:t>
            </a:r>
            <a:endParaRPr dirty="0">
              <a:solidFill>
                <a:schemeClr val="dk1"/>
              </a:solidFill>
              <a:latin typeface="Times New Roman"/>
              <a:ea typeface="Times New Roman"/>
              <a:cs typeface="Times New Roman"/>
              <a:sym typeface="Times New Roman"/>
            </a:endParaRPr>
          </a:p>
          <a:p>
            <a:pPr marL="914400"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The model was retrained in an incremental learning fashion to adapt to new data as it becomes available.</a:t>
            </a:r>
            <a:endParaRPr dirty="0">
              <a:solidFill>
                <a:schemeClr val="dk1"/>
              </a:solidFill>
              <a:latin typeface="Times New Roman"/>
              <a:ea typeface="Times New Roman"/>
              <a:cs typeface="Times New Roman"/>
              <a:sym typeface="Times New Roman"/>
            </a:endParaRPr>
          </a:p>
          <a:p>
            <a:pPr marL="914400"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Incremental learning allows the model to continuously improve its performance without requiring retraining on the entire dataset.</a:t>
            </a:r>
            <a:endParaRPr dirty="0">
              <a:solidFill>
                <a:schemeClr val="dk1"/>
              </a:solidFill>
              <a:latin typeface="Times New Roman"/>
              <a:ea typeface="Times New Roman"/>
              <a:cs typeface="Times New Roman"/>
              <a:sym typeface="Times New Roman"/>
            </a:endParaRPr>
          </a:p>
        </p:txBody>
      </p:sp>
      <p:sp>
        <p:nvSpPr>
          <p:cNvPr id="215" name="Google Shape;215;g2a0ea250674_0_68"/>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a0ea250674_0_77"/>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lt1"/>
              </a:buClr>
              <a:buSzPct val="100000"/>
              <a:buFont typeface="Arial"/>
              <a:buNone/>
            </a:pPr>
            <a:r>
              <a:rPr lang="en-US"/>
              <a:t>MODEL RESULT AND VALIDATION</a:t>
            </a:r>
            <a:endParaRPr/>
          </a:p>
        </p:txBody>
      </p:sp>
      <p:sp>
        <p:nvSpPr>
          <p:cNvPr id="221" name="Google Shape;221;g2a0ea250674_0_77"/>
          <p:cNvSpPr txBox="1">
            <a:spLocks noGrp="1"/>
          </p:cNvSpPr>
          <p:nvPr>
            <p:ph type="body" idx="1"/>
          </p:nvPr>
        </p:nvSpPr>
        <p:spPr>
          <a:xfrm>
            <a:off x="319800" y="1415453"/>
            <a:ext cx="5776200" cy="4877400"/>
          </a:xfrm>
          <a:prstGeom prst="rect">
            <a:avLst/>
          </a:prstGeom>
          <a:noFill/>
          <a:ln>
            <a:noFill/>
          </a:ln>
        </p:spPr>
        <p:txBody>
          <a:bodyPr spcFirstLastPara="1" wrap="square" lIns="91425" tIns="45700" rIns="91425" bIns="45700" anchor="t" anchorCtr="0">
            <a:normAutofit fontScale="77500" lnSpcReduction="20000"/>
          </a:bodyPr>
          <a:lstStyle/>
          <a:p>
            <a:pPr marL="457200" lvl="0" indent="-386080" algn="l" rtl="0">
              <a:spcBef>
                <a:spcPts val="0"/>
              </a:spcBef>
              <a:spcAft>
                <a:spcPts val="0"/>
              </a:spcAft>
              <a:buClr>
                <a:schemeClr val="dk1"/>
              </a:buClr>
              <a:buSzPct val="100000"/>
              <a:buFont typeface="Times New Roman"/>
              <a:buAutoNum type="arabicPeriod"/>
            </a:pPr>
            <a:r>
              <a:rPr lang="en-US" dirty="0">
                <a:solidFill>
                  <a:schemeClr val="dk1"/>
                </a:solidFill>
                <a:latin typeface="Times New Roman"/>
                <a:ea typeface="Times New Roman"/>
                <a:cs typeface="Times New Roman"/>
                <a:sym typeface="Times New Roman"/>
              </a:rPr>
              <a:t>Benefits of Incremental Learning:</a:t>
            </a:r>
            <a:endParaRPr dirty="0">
              <a:solidFill>
                <a:schemeClr val="dk1"/>
              </a:solidFill>
              <a:latin typeface="Times New Roman"/>
              <a:ea typeface="Times New Roman"/>
              <a:cs typeface="Times New Roman"/>
              <a:sym typeface="Times New Roman"/>
            </a:endParaRPr>
          </a:p>
          <a:p>
            <a:pPr marL="914400" lvl="1" indent="-366394" algn="l" rtl="0">
              <a:spcBef>
                <a:spcPts val="0"/>
              </a:spcBef>
              <a:spcAft>
                <a:spcPts val="0"/>
              </a:spcAft>
              <a:buClr>
                <a:schemeClr val="dk1"/>
              </a:buClr>
              <a:buSzPct val="100000"/>
              <a:buAutoNum type="alphaLcPeriod"/>
            </a:pPr>
            <a:r>
              <a:rPr lang="en-US" b="1" dirty="0">
                <a:solidFill>
                  <a:schemeClr val="dk1"/>
                </a:solidFill>
                <a:latin typeface="Times New Roman"/>
                <a:ea typeface="Times New Roman"/>
                <a:cs typeface="Times New Roman"/>
                <a:sym typeface="Times New Roman"/>
              </a:rPr>
              <a:t>Improved Accuracy</a:t>
            </a:r>
            <a:r>
              <a:rPr lang="en-US" dirty="0">
                <a:solidFill>
                  <a:schemeClr val="dk1"/>
                </a:solidFill>
                <a:latin typeface="Times New Roman"/>
                <a:ea typeface="Times New Roman"/>
                <a:cs typeface="Times New Roman"/>
                <a:sym typeface="Times New Roman"/>
              </a:rPr>
              <a:t>: Incremental learning helps the model adapt to changes in the data over time, leading to more accurate RUL predictions.</a:t>
            </a:r>
            <a:endParaRPr dirty="0">
              <a:solidFill>
                <a:schemeClr val="dk1"/>
              </a:solidFill>
              <a:latin typeface="Times New Roman"/>
              <a:ea typeface="Times New Roman"/>
              <a:cs typeface="Times New Roman"/>
              <a:sym typeface="Times New Roman"/>
            </a:endParaRPr>
          </a:p>
          <a:p>
            <a:pPr marL="914400" lvl="1" indent="-366394" algn="l" rtl="0">
              <a:spcBef>
                <a:spcPts val="0"/>
              </a:spcBef>
              <a:spcAft>
                <a:spcPts val="0"/>
              </a:spcAft>
              <a:buClr>
                <a:schemeClr val="dk1"/>
              </a:buClr>
              <a:buSzPct val="100000"/>
              <a:buAutoNum type="alphaLcPeriod"/>
            </a:pPr>
            <a:r>
              <a:rPr lang="en-US" b="1" dirty="0">
                <a:solidFill>
                  <a:schemeClr val="dk1"/>
                </a:solidFill>
                <a:latin typeface="Times New Roman"/>
                <a:ea typeface="Times New Roman"/>
                <a:cs typeface="Times New Roman"/>
                <a:sym typeface="Times New Roman"/>
              </a:rPr>
              <a:t>Reduced Computational Cost</a:t>
            </a:r>
            <a:r>
              <a:rPr lang="en-US" dirty="0">
                <a:solidFill>
                  <a:schemeClr val="dk1"/>
                </a:solidFill>
                <a:latin typeface="Times New Roman"/>
                <a:ea typeface="Times New Roman"/>
                <a:cs typeface="Times New Roman"/>
                <a:sym typeface="Times New Roman"/>
              </a:rPr>
              <a:t>: Retraining the entire model on new data can be computationally expensive. Incremental learning only updates the model with the new data, reducing the computational burden.</a:t>
            </a:r>
            <a:endParaRPr dirty="0">
              <a:solidFill>
                <a:schemeClr val="dk1"/>
              </a:solidFill>
              <a:latin typeface="Times New Roman"/>
              <a:ea typeface="Times New Roman"/>
              <a:cs typeface="Times New Roman"/>
              <a:sym typeface="Times New Roman"/>
            </a:endParaRPr>
          </a:p>
          <a:p>
            <a:pPr marL="914400" lvl="1" indent="-366394" algn="l" rtl="0">
              <a:spcBef>
                <a:spcPts val="0"/>
              </a:spcBef>
              <a:spcAft>
                <a:spcPts val="0"/>
              </a:spcAft>
              <a:buClr>
                <a:schemeClr val="dk1"/>
              </a:buClr>
              <a:buSzPct val="100000"/>
              <a:buAutoNum type="alphaLcPeriod"/>
            </a:pPr>
            <a:r>
              <a:rPr lang="en-US" b="1" dirty="0">
                <a:solidFill>
                  <a:schemeClr val="dk1"/>
                </a:solidFill>
                <a:latin typeface="Times New Roman"/>
                <a:ea typeface="Times New Roman"/>
                <a:cs typeface="Times New Roman"/>
                <a:sym typeface="Times New Roman"/>
              </a:rPr>
              <a:t>Real-Time Updates</a:t>
            </a:r>
            <a:r>
              <a:rPr lang="en-US" dirty="0">
                <a:solidFill>
                  <a:schemeClr val="dk1"/>
                </a:solidFill>
                <a:latin typeface="Times New Roman"/>
                <a:ea typeface="Times New Roman"/>
                <a:cs typeface="Times New Roman"/>
                <a:sym typeface="Times New Roman"/>
              </a:rPr>
              <a:t>: Incremental learning allows the model to be updated in real-time as new data becomes available, ensuring that the predictions are always based on the most recent information.</a:t>
            </a:r>
            <a:endParaRPr dirty="0">
              <a:solidFill>
                <a:schemeClr val="dk1"/>
              </a:solidFill>
              <a:latin typeface="Times New Roman"/>
              <a:ea typeface="Times New Roman"/>
              <a:cs typeface="Times New Roman"/>
              <a:sym typeface="Times New Roman"/>
            </a:endParaRPr>
          </a:p>
        </p:txBody>
      </p:sp>
      <p:sp>
        <p:nvSpPr>
          <p:cNvPr id="222" name="Google Shape;222;g2a0ea250674_0_77"/>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pic>
        <p:nvPicPr>
          <p:cNvPr id="223" name="Google Shape;223;g2a0ea250674_0_77"/>
          <p:cNvPicPr preferRelativeResize="0"/>
          <p:nvPr/>
        </p:nvPicPr>
        <p:blipFill>
          <a:blip r:embed="rId3">
            <a:alphaModFix/>
          </a:blip>
          <a:stretch>
            <a:fillRect/>
          </a:stretch>
        </p:blipFill>
        <p:spPr>
          <a:xfrm>
            <a:off x="5943600" y="1397000"/>
            <a:ext cx="6096000" cy="3860800"/>
          </a:xfrm>
          <a:prstGeom prst="rect">
            <a:avLst/>
          </a:prstGeom>
          <a:noFill/>
          <a:ln>
            <a:noFill/>
          </a:ln>
        </p:spPr>
      </p:pic>
      <p:sp>
        <p:nvSpPr>
          <p:cNvPr id="2" name="TextBox 1">
            <a:extLst>
              <a:ext uri="{FF2B5EF4-FFF2-40B4-BE49-F238E27FC236}">
                <a16:creationId xmlns:a16="http://schemas.microsoft.com/office/drawing/2014/main" id="{9A9211F2-9F52-8251-8202-71D1D800A862}"/>
              </a:ext>
            </a:extLst>
          </p:cNvPr>
          <p:cNvSpPr txBox="1"/>
          <p:nvPr/>
        </p:nvSpPr>
        <p:spPr>
          <a:xfrm>
            <a:off x="6716001" y="5313661"/>
            <a:ext cx="5156199" cy="461665"/>
          </a:xfrm>
          <a:prstGeom prst="rect">
            <a:avLst/>
          </a:prstGeom>
          <a:noFill/>
        </p:spPr>
        <p:txBody>
          <a:bodyPr wrap="square" rtlCol="0">
            <a:spAutoFit/>
          </a:bodyPr>
          <a:lstStyle/>
          <a:p>
            <a:r>
              <a:rPr lang="en-US" sz="1200" i="1" dirty="0">
                <a:solidFill>
                  <a:schemeClr val="tx1">
                    <a:lumMod val="50000"/>
                    <a:lumOff val="50000"/>
                  </a:schemeClr>
                </a:solidFill>
              </a:rPr>
              <a:t>Figure 11: Incremental Learning on predeveloped LSTM model for MOSFET data</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a0ebbf3f6c_0_11"/>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MODEL DEVELOPMENT(</a:t>
            </a:r>
            <a:r>
              <a:rPr lang="en-US" sz="2000"/>
              <a:t>Capacitor</a:t>
            </a:r>
            <a:r>
              <a:rPr lang="en-US"/>
              <a:t>)</a:t>
            </a:r>
            <a:endParaRPr/>
          </a:p>
        </p:txBody>
      </p:sp>
      <p:sp>
        <p:nvSpPr>
          <p:cNvPr id="229" name="Google Shape;229;g2a0ebbf3f6c_0_11"/>
          <p:cNvSpPr txBox="1">
            <a:spLocks noGrp="1"/>
          </p:cNvSpPr>
          <p:nvPr>
            <p:ph type="body" idx="1"/>
          </p:nvPr>
        </p:nvSpPr>
        <p:spPr>
          <a:xfrm>
            <a:off x="609600" y="1476819"/>
            <a:ext cx="10972800" cy="4647300"/>
          </a:xfrm>
          <a:prstGeom prst="rect">
            <a:avLst/>
          </a:prstGeom>
          <a:noFill/>
          <a:ln>
            <a:noFill/>
          </a:ln>
        </p:spPr>
        <p:txBody>
          <a:bodyPr spcFirstLastPara="1" wrap="square" lIns="91425" tIns="45700" rIns="91425" bIns="45700" anchor="t" anchorCtr="0">
            <a:normAutofit/>
          </a:bodyPr>
          <a:lstStyle/>
          <a:p>
            <a:pPr marL="457200" lvl="0" indent="-393700" algn="l" rtl="0">
              <a:spcBef>
                <a:spcPts val="0"/>
              </a:spcBef>
              <a:spcAft>
                <a:spcPts val="0"/>
              </a:spcAft>
              <a:buClr>
                <a:schemeClr val="dk1"/>
              </a:buClr>
              <a:buSzPts val="2600"/>
              <a:buFont typeface="Times New Roman"/>
              <a:buAutoNum type="arabicPeriod"/>
            </a:pPr>
            <a:r>
              <a:rPr lang="en-US" sz="2600" dirty="0">
                <a:solidFill>
                  <a:schemeClr val="dk1"/>
                </a:solidFill>
                <a:latin typeface="Times New Roman"/>
                <a:ea typeface="Times New Roman"/>
                <a:cs typeface="Times New Roman"/>
                <a:sym typeface="Times New Roman"/>
              </a:rPr>
              <a:t>Model selection: due to the smaller scale of dataset and the non-linear form of the curve, Gaussian Progress Regression(GPR) is selected as a suitable model to learn the dataset.</a:t>
            </a:r>
            <a:endParaRPr sz="2600" dirty="0">
              <a:solidFill>
                <a:schemeClr val="dk1"/>
              </a:solidFill>
              <a:latin typeface="Times New Roman"/>
              <a:ea typeface="Times New Roman"/>
              <a:cs typeface="Times New Roman"/>
              <a:sym typeface="Times New Roman"/>
            </a:endParaRPr>
          </a:p>
          <a:p>
            <a:pPr marL="457200" lvl="0" indent="-400050" algn="l" rtl="0">
              <a:spcBef>
                <a:spcPts val="0"/>
              </a:spcBef>
              <a:spcAft>
                <a:spcPts val="0"/>
              </a:spcAft>
              <a:buClr>
                <a:schemeClr val="dk1"/>
              </a:buClr>
              <a:buSzPts val="2700"/>
              <a:buFont typeface="Times New Roman"/>
              <a:buAutoNum type="arabicPeriod"/>
            </a:pPr>
            <a:r>
              <a:rPr lang="en-US" sz="2700" dirty="0">
                <a:solidFill>
                  <a:schemeClr val="dk1"/>
                </a:solidFill>
                <a:latin typeface="Times New Roman"/>
                <a:ea typeface="Times New Roman"/>
                <a:cs typeface="Times New Roman"/>
                <a:sym typeface="Times New Roman"/>
              </a:rPr>
              <a:t>Model Training:</a:t>
            </a:r>
            <a:endParaRPr sz="2700" dirty="0">
              <a:solidFill>
                <a:schemeClr val="dk1"/>
              </a:solidFill>
              <a:latin typeface="Times New Roman"/>
              <a:ea typeface="Times New Roman"/>
              <a:cs typeface="Times New Roman"/>
              <a:sym typeface="Times New Roman"/>
            </a:endParaRPr>
          </a:p>
          <a:p>
            <a:pPr marL="914400" lvl="1" indent="-374650" algn="l" rtl="0">
              <a:spcBef>
                <a:spcPts val="0"/>
              </a:spcBef>
              <a:spcAft>
                <a:spcPts val="0"/>
              </a:spcAft>
              <a:buClr>
                <a:schemeClr val="dk1"/>
              </a:buClr>
              <a:buSzPts val="2300"/>
              <a:buFont typeface="Times New Roman"/>
              <a:buAutoNum type="alphaLcPeriod"/>
            </a:pPr>
            <a:r>
              <a:rPr lang="en-US" sz="2300" dirty="0">
                <a:solidFill>
                  <a:schemeClr val="dk1"/>
                </a:solidFill>
                <a:latin typeface="Times New Roman"/>
                <a:ea typeface="Times New Roman"/>
                <a:cs typeface="Times New Roman"/>
                <a:sym typeface="Times New Roman"/>
              </a:rPr>
              <a:t>Training Data: Trained the model on 2/3 of the resampled data.</a:t>
            </a:r>
            <a:endParaRPr sz="2300" dirty="0">
              <a:solidFill>
                <a:schemeClr val="dk1"/>
              </a:solidFill>
              <a:latin typeface="Times New Roman"/>
              <a:ea typeface="Times New Roman"/>
              <a:cs typeface="Times New Roman"/>
              <a:sym typeface="Times New Roman"/>
            </a:endParaRPr>
          </a:p>
          <a:p>
            <a:pPr marL="914400" lvl="1" indent="-374650" algn="l" rtl="0">
              <a:spcBef>
                <a:spcPts val="0"/>
              </a:spcBef>
              <a:spcAft>
                <a:spcPts val="0"/>
              </a:spcAft>
              <a:buClr>
                <a:schemeClr val="dk1"/>
              </a:buClr>
              <a:buSzPts val="2300"/>
              <a:buFont typeface="Times New Roman"/>
              <a:buAutoNum type="alphaLcPeriod"/>
            </a:pPr>
            <a:r>
              <a:rPr lang="en-US" sz="2300" dirty="0">
                <a:solidFill>
                  <a:schemeClr val="dk1"/>
                </a:solidFill>
                <a:latin typeface="Times New Roman"/>
                <a:ea typeface="Times New Roman"/>
                <a:cs typeface="Times New Roman"/>
                <a:sym typeface="Times New Roman"/>
              </a:rPr>
              <a:t>Validation Data: Used both the rest 1/3 and the whole set of the preprocessed data of the 3 voltage levels for validation.</a:t>
            </a:r>
            <a:endParaRPr sz="2300" dirty="0">
              <a:solidFill>
                <a:schemeClr val="dk1"/>
              </a:solidFill>
              <a:latin typeface="Times New Roman"/>
              <a:ea typeface="Times New Roman"/>
              <a:cs typeface="Times New Roman"/>
              <a:sym typeface="Times New Roman"/>
            </a:endParaRPr>
          </a:p>
          <a:p>
            <a:pPr marL="914400" lvl="1" indent="-374650" algn="l" rtl="0">
              <a:spcBef>
                <a:spcPts val="0"/>
              </a:spcBef>
              <a:spcAft>
                <a:spcPts val="0"/>
              </a:spcAft>
              <a:buClr>
                <a:schemeClr val="dk1"/>
              </a:buClr>
              <a:buSzPts val="2300"/>
              <a:buFont typeface="Times New Roman"/>
              <a:buAutoNum type="alphaLcPeriod"/>
            </a:pPr>
            <a:r>
              <a:rPr lang="en-US" sz="2300" dirty="0">
                <a:solidFill>
                  <a:schemeClr val="dk1"/>
                </a:solidFill>
                <a:latin typeface="Times New Roman"/>
                <a:ea typeface="Times New Roman"/>
                <a:cs typeface="Times New Roman"/>
                <a:sym typeface="Times New Roman"/>
              </a:rPr>
              <a:t>Kernel: RBF + </a:t>
            </a:r>
            <a:r>
              <a:rPr lang="en-US" sz="2300" dirty="0" err="1">
                <a:solidFill>
                  <a:schemeClr val="dk1"/>
                </a:solidFill>
                <a:latin typeface="Times New Roman"/>
                <a:ea typeface="Times New Roman"/>
                <a:cs typeface="Times New Roman"/>
                <a:sym typeface="Times New Roman"/>
              </a:rPr>
              <a:t>WhiteKernel</a:t>
            </a:r>
            <a:r>
              <a:rPr lang="en-US" sz="2300" dirty="0">
                <a:solidFill>
                  <a:schemeClr val="dk1"/>
                </a:solidFill>
                <a:latin typeface="Times New Roman"/>
                <a:ea typeface="Times New Roman"/>
                <a:cs typeface="Times New Roman"/>
                <a:sym typeface="Times New Roman"/>
              </a:rPr>
              <a:t>.</a:t>
            </a:r>
            <a:endParaRPr sz="2300" dirty="0">
              <a:solidFill>
                <a:schemeClr val="dk1"/>
              </a:solidFill>
              <a:latin typeface="Times New Roman"/>
              <a:ea typeface="Times New Roman"/>
              <a:cs typeface="Times New Roman"/>
              <a:sym typeface="Times New Roman"/>
            </a:endParaRPr>
          </a:p>
          <a:p>
            <a:pPr marL="457200" lvl="0" indent="-400050" algn="l" rtl="0">
              <a:spcBef>
                <a:spcPts val="0"/>
              </a:spcBef>
              <a:spcAft>
                <a:spcPts val="0"/>
              </a:spcAft>
              <a:buClr>
                <a:schemeClr val="dk1"/>
              </a:buClr>
              <a:buSzPts val="2700"/>
              <a:buFont typeface="Times New Roman"/>
              <a:buAutoNum type="arabicPeriod"/>
            </a:pPr>
            <a:r>
              <a:rPr lang="en-US" sz="2700" dirty="0">
                <a:solidFill>
                  <a:schemeClr val="dk1"/>
                </a:solidFill>
                <a:latin typeface="Times New Roman"/>
                <a:ea typeface="Times New Roman"/>
                <a:cs typeface="Times New Roman"/>
                <a:sym typeface="Times New Roman"/>
              </a:rPr>
              <a:t>Model Evaluation:</a:t>
            </a:r>
            <a:endParaRPr sz="2700" dirty="0">
              <a:solidFill>
                <a:schemeClr val="dk1"/>
              </a:solidFill>
              <a:latin typeface="Times New Roman"/>
              <a:ea typeface="Times New Roman"/>
              <a:cs typeface="Times New Roman"/>
              <a:sym typeface="Times New Roman"/>
            </a:endParaRPr>
          </a:p>
          <a:p>
            <a:pPr marL="914400" lvl="1" indent="-374650" algn="l" rtl="0">
              <a:spcBef>
                <a:spcPts val="0"/>
              </a:spcBef>
              <a:spcAft>
                <a:spcPts val="0"/>
              </a:spcAft>
              <a:buClr>
                <a:schemeClr val="dk1"/>
              </a:buClr>
              <a:buSzPts val="2300"/>
              <a:buFont typeface="Times New Roman"/>
              <a:buAutoNum type="alphaLcPeriod"/>
            </a:pPr>
            <a:r>
              <a:rPr lang="en-US" sz="2300" dirty="0">
                <a:solidFill>
                  <a:schemeClr val="dk1"/>
                </a:solidFill>
                <a:latin typeface="Times New Roman"/>
                <a:ea typeface="Times New Roman"/>
                <a:cs typeface="Times New Roman"/>
                <a:sym typeface="Times New Roman"/>
              </a:rPr>
              <a:t>R2 Score: Achieved an R2 score of 0.563.</a:t>
            </a:r>
            <a:endParaRPr sz="2300" dirty="0">
              <a:solidFill>
                <a:schemeClr val="dk1"/>
              </a:solidFill>
              <a:latin typeface="Times New Roman"/>
              <a:ea typeface="Times New Roman"/>
              <a:cs typeface="Times New Roman"/>
              <a:sym typeface="Times New Roman"/>
            </a:endParaRPr>
          </a:p>
          <a:p>
            <a:pPr marL="914400" lvl="1" indent="-406400" algn="l" rtl="0">
              <a:spcBef>
                <a:spcPts val="0"/>
              </a:spcBef>
              <a:spcAft>
                <a:spcPts val="0"/>
              </a:spcAft>
              <a:buClr>
                <a:schemeClr val="dk1"/>
              </a:buClr>
              <a:buSzPts val="2800"/>
              <a:buFont typeface="Times New Roman"/>
              <a:buAutoNum type="alphaLcPeriod"/>
            </a:pPr>
            <a:r>
              <a:rPr lang="en-US" sz="2300" dirty="0">
                <a:solidFill>
                  <a:schemeClr val="dk1"/>
                </a:solidFill>
                <a:latin typeface="Times New Roman"/>
                <a:ea typeface="Times New Roman"/>
                <a:cs typeface="Times New Roman"/>
                <a:sym typeface="Times New Roman"/>
              </a:rPr>
              <a:t>Mean Squared Error (MSE): Obtained an MSE of 0.018</a:t>
            </a:r>
            <a:r>
              <a:rPr lang="en-US" dirty="0">
                <a:solidFill>
                  <a:schemeClr val="dk1"/>
                </a:solidFill>
                <a:latin typeface="Times New Roman"/>
                <a:ea typeface="Times New Roman"/>
                <a:cs typeface="Times New Roman"/>
                <a:sym typeface="Times New Roman"/>
              </a:rPr>
              <a:t>. </a:t>
            </a:r>
            <a:endParaRPr sz="2400" dirty="0">
              <a:solidFill>
                <a:schemeClr val="dk1"/>
              </a:solidFill>
              <a:latin typeface="Times New Roman"/>
              <a:ea typeface="Times New Roman"/>
              <a:cs typeface="Times New Roman"/>
              <a:sym typeface="Times New Roman"/>
            </a:endParaRPr>
          </a:p>
        </p:txBody>
      </p:sp>
      <p:sp>
        <p:nvSpPr>
          <p:cNvPr id="230" name="Google Shape;230;g2a0ebbf3f6c_0_11"/>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643466" y="101601"/>
            <a:ext cx="7687733"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AGENDA</a:t>
            </a:r>
            <a:endParaRPr/>
          </a:p>
        </p:txBody>
      </p:sp>
      <p:sp>
        <p:nvSpPr>
          <p:cNvPr id="96" name="Google Shape;96;p2"/>
          <p:cNvSpPr txBox="1">
            <a:spLocks noGrp="1"/>
          </p:cNvSpPr>
          <p:nvPr>
            <p:ph type="body" idx="1"/>
          </p:nvPr>
        </p:nvSpPr>
        <p:spPr>
          <a:xfrm>
            <a:off x="609600" y="1478849"/>
            <a:ext cx="4739700" cy="5102059"/>
          </a:xfrm>
          <a:prstGeom prst="rect">
            <a:avLst/>
          </a:prstGeom>
          <a:noFill/>
          <a:ln>
            <a:noFill/>
          </a:ln>
        </p:spPr>
        <p:txBody>
          <a:bodyPr spcFirstLastPara="1" wrap="square" lIns="91425" tIns="45700" rIns="91425" bIns="45700" anchor="t" anchorCtr="0">
            <a:normAutofit/>
          </a:bodyPr>
          <a:lstStyle/>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Introduction</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Problem Statement</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Project Objective</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Data Acquisition</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Data Analysis</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Model Development</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Model Result</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Conclusion</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Future Works</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 References</a:t>
            </a:r>
            <a:endParaRPr dirty="0">
              <a:solidFill>
                <a:schemeClr val="dk1"/>
              </a:solidFill>
              <a:latin typeface="Times New Roman"/>
              <a:ea typeface="Times New Roman"/>
              <a:cs typeface="Times New Roman"/>
              <a:sym typeface="Times New Roman"/>
            </a:endParaRPr>
          </a:p>
        </p:txBody>
      </p:sp>
      <p:sp>
        <p:nvSpPr>
          <p:cNvPr id="97" name="Google Shape;97;p2"/>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98" name="Google Shape;98;p2"/>
          <p:cNvPicPr preferRelativeResize="0"/>
          <p:nvPr/>
        </p:nvPicPr>
        <p:blipFill>
          <a:blip r:embed="rId3">
            <a:alphaModFix/>
          </a:blip>
          <a:stretch>
            <a:fillRect/>
          </a:stretch>
        </p:blipFill>
        <p:spPr>
          <a:xfrm>
            <a:off x="6842701" y="1567025"/>
            <a:ext cx="5000425" cy="4101901"/>
          </a:xfrm>
          <a:prstGeom prst="rect">
            <a:avLst/>
          </a:prstGeom>
          <a:noFill/>
          <a:ln>
            <a:noFill/>
          </a:ln>
        </p:spPr>
      </p:pic>
      <p:sp>
        <p:nvSpPr>
          <p:cNvPr id="2" name="TextBox 1">
            <a:extLst>
              <a:ext uri="{FF2B5EF4-FFF2-40B4-BE49-F238E27FC236}">
                <a16:creationId xmlns:a16="http://schemas.microsoft.com/office/drawing/2014/main" id="{627B356C-D067-BC41-C3C7-21DBA91DED5C}"/>
              </a:ext>
            </a:extLst>
          </p:cNvPr>
          <p:cNvSpPr txBox="1"/>
          <p:nvPr/>
        </p:nvSpPr>
        <p:spPr>
          <a:xfrm>
            <a:off x="6842701" y="5837461"/>
            <a:ext cx="5015234" cy="307777"/>
          </a:xfrm>
          <a:prstGeom prst="rect">
            <a:avLst/>
          </a:prstGeom>
          <a:noFill/>
        </p:spPr>
        <p:txBody>
          <a:bodyPr wrap="square" rtlCol="0">
            <a:spAutoFit/>
          </a:bodyPr>
          <a:lstStyle/>
          <a:p>
            <a:r>
              <a:rPr lang="en-US" i="1" dirty="0">
                <a:solidFill>
                  <a:schemeClr val="tx1">
                    <a:lumMod val="50000"/>
                    <a:lumOff val="50000"/>
                  </a:schemeClr>
                </a:solidFill>
              </a:rPr>
              <a:t>Figure 1: Power Electronics in Data Center (Source: </a:t>
            </a:r>
            <a:r>
              <a:rPr lang="en-US" i="1" dirty="0">
                <a:solidFill>
                  <a:srgbClr val="0070C0"/>
                </a:solidFill>
                <a:hlinkClick r:id="rId4">
                  <a:extLst>
                    <a:ext uri="{A12FA001-AC4F-418D-AE19-62706E023703}">
                      <ahyp:hlinkClr xmlns:ahyp="http://schemas.microsoft.com/office/drawing/2018/hyperlinkcolor" val="tx"/>
                    </a:ext>
                  </a:extLst>
                </a:hlinkClick>
              </a:rPr>
              <a:t>ABB</a:t>
            </a:r>
            <a:r>
              <a:rPr lang="en-US" i="1" dirty="0">
                <a:solidFill>
                  <a:schemeClr val="tx1">
                    <a:lumMod val="50000"/>
                    <a:lumOff val="50000"/>
                  </a:schemeClr>
                </a:solidFill>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2a0ebbf3f6c_0_19"/>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lt1"/>
              </a:buClr>
              <a:buSzPct val="100000"/>
              <a:buFont typeface="Arial"/>
              <a:buNone/>
            </a:pPr>
            <a:r>
              <a:rPr lang="en-US"/>
              <a:t>MODEL RESULT AND VALIDATION</a:t>
            </a:r>
            <a:endParaRPr/>
          </a:p>
        </p:txBody>
      </p:sp>
      <p:sp>
        <p:nvSpPr>
          <p:cNvPr id="236" name="Google Shape;236;g2a0ebbf3f6c_0_19"/>
          <p:cNvSpPr txBox="1">
            <a:spLocks noGrp="1"/>
          </p:cNvSpPr>
          <p:nvPr>
            <p:ph type="body" idx="1"/>
          </p:nvPr>
        </p:nvSpPr>
        <p:spPr>
          <a:xfrm>
            <a:off x="609600" y="1314675"/>
            <a:ext cx="10972800" cy="52218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None/>
            </a:pPr>
            <a:endParaRPr sz="33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400" u="sng" dirty="0">
                <a:solidFill>
                  <a:schemeClr val="dk1"/>
                </a:solidFill>
                <a:latin typeface="Times New Roman"/>
                <a:ea typeface="Times New Roman"/>
                <a:cs typeface="Times New Roman"/>
                <a:sym typeface="Times New Roman"/>
              </a:rPr>
              <a:t>Challenges</a:t>
            </a:r>
            <a:r>
              <a:rPr lang="en-US" sz="2500" dirty="0">
                <a:solidFill>
                  <a:schemeClr val="dk1"/>
                </a:solidFill>
                <a:latin typeface="Times New Roman"/>
                <a:ea typeface="Times New Roman"/>
                <a:cs typeface="Times New Roman"/>
                <a:sym typeface="Times New Roman"/>
              </a:rPr>
              <a:t>:</a:t>
            </a:r>
            <a:endParaRPr sz="25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US" sz="1700" dirty="0">
                <a:solidFill>
                  <a:schemeClr val="dk1"/>
                </a:solidFill>
                <a:latin typeface="Times New Roman"/>
                <a:ea typeface="Times New Roman"/>
                <a:cs typeface="Times New Roman"/>
                <a:sym typeface="Times New Roman"/>
              </a:rPr>
              <a:t>1. The dataset is under overvoltage conditions, which is possibly not helpful to estimate the degradation process of the capacitor under normal working conditions. Data under normal conditions will add great value to the model and the prediction of URL.</a:t>
            </a:r>
            <a:endParaRPr sz="17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US" sz="1700" dirty="0">
                <a:solidFill>
                  <a:schemeClr val="dk1"/>
                </a:solidFill>
                <a:latin typeface="Times New Roman"/>
                <a:ea typeface="Times New Roman"/>
                <a:cs typeface="Times New Roman"/>
                <a:sym typeface="Times New Roman"/>
              </a:rPr>
              <a:t>2. It doesn’t make sense for the seeming “recovery” of capacitance. We have seen papers discussing the possible physical changes in the interior structure, making the basic R-C circuit assumption not reasonable for this phase. So we only analyzed the data before that happened.</a:t>
            </a:r>
            <a:endParaRPr sz="1700" dirty="0">
              <a:solidFill>
                <a:schemeClr val="dk1"/>
              </a:solidFill>
              <a:latin typeface="Times New Roman"/>
              <a:ea typeface="Times New Roman"/>
              <a:cs typeface="Times New Roman"/>
              <a:sym typeface="Times New Roman"/>
            </a:endParaRPr>
          </a:p>
        </p:txBody>
      </p:sp>
      <p:sp>
        <p:nvSpPr>
          <p:cNvPr id="237" name="Google Shape;237;g2a0ebbf3f6c_0_19"/>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pic>
        <p:nvPicPr>
          <p:cNvPr id="238" name="Google Shape;238;g2a0ebbf3f6c_0_19"/>
          <p:cNvPicPr preferRelativeResize="0"/>
          <p:nvPr/>
        </p:nvPicPr>
        <p:blipFill>
          <a:blip r:embed="rId3">
            <a:alphaModFix/>
          </a:blip>
          <a:stretch>
            <a:fillRect/>
          </a:stretch>
        </p:blipFill>
        <p:spPr>
          <a:xfrm>
            <a:off x="0" y="1314670"/>
            <a:ext cx="12191998" cy="3113209"/>
          </a:xfrm>
          <a:prstGeom prst="rect">
            <a:avLst/>
          </a:prstGeom>
          <a:noFill/>
          <a:ln>
            <a:noFill/>
          </a:ln>
        </p:spPr>
      </p:pic>
      <p:sp>
        <p:nvSpPr>
          <p:cNvPr id="239" name="Google Shape;239;g2a0ebbf3f6c_0_19"/>
          <p:cNvSpPr txBox="1"/>
          <p:nvPr/>
        </p:nvSpPr>
        <p:spPr>
          <a:xfrm>
            <a:off x="225275" y="6516750"/>
            <a:ext cx="959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i="1">
                <a:solidFill>
                  <a:schemeClr val="dk1"/>
                </a:solidFill>
                <a:latin typeface="Times New Roman"/>
                <a:ea typeface="Times New Roman"/>
                <a:cs typeface="Times New Roman"/>
                <a:sym typeface="Times New Roman"/>
              </a:rPr>
              <a:t>Source: </a:t>
            </a:r>
            <a:r>
              <a:rPr lang="en-US" i="1">
                <a:solidFill>
                  <a:srgbClr val="2B2E37"/>
                </a:solidFill>
                <a:highlight>
                  <a:srgbClr val="F4F5FE"/>
                </a:highlight>
                <a:latin typeface="Times New Roman"/>
                <a:ea typeface="Times New Roman"/>
                <a:cs typeface="Times New Roman"/>
                <a:sym typeface="Times New Roman"/>
              </a:rPr>
              <a:t> Analysis of Electrolytic Capacitor Degradation under Electrical Overstress for Prognostic Studies, 2015</a:t>
            </a:r>
            <a:endParaRPr i="1">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6C13B1F3-53DE-735B-9326-ADCF10188B6E}"/>
              </a:ext>
            </a:extLst>
          </p:cNvPr>
          <p:cNvSpPr txBox="1"/>
          <p:nvPr/>
        </p:nvSpPr>
        <p:spPr>
          <a:xfrm>
            <a:off x="2747305" y="4359448"/>
            <a:ext cx="6697388" cy="276999"/>
          </a:xfrm>
          <a:prstGeom prst="rect">
            <a:avLst/>
          </a:prstGeom>
          <a:noFill/>
        </p:spPr>
        <p:txBody>
          <a:bodyPr wrap="square" rtlCol="0">
            <a:spAutoFit/>
          </a:bodyPr>
          <a:lstStyle/>
          <a:p>
            <a:r>
              <a:rPr lang="en-US" sz="1200" i="1" dirty="0">
                <a:solidFill>
                  <a:schemeClr val="tx1">
                    <a:lumMod val="50000"/>
                    <a:lumOff val="50000"/>
                  </a:schemeClr>
                </a:solidFill>
              </a:rPr>
              <a:t>Figure 12: GPR Model training results on Capacitor data (True vs Predicted result comparison)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6">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2625a817c13_2_68"/>
          <p:cNvSpPr txBox="1">
            <a:spLocks noGrp="1"/>
          </p:cNvSpPr>
          <p:nvPr>
            <p:ph type="title"/>
          </p:nvPr>
        </p:nvSpPr>
        <p:spPr>
          <a:xfrm>
            <a:off x="643466" y="101601"/>
            <a:ext cx="76878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CONCLUSION</a:t>
            </a:r>
            <a:endParaRPr/>
          </a:p>
        </p:txBody>
      </p:sp>
      <p:sp>
        <p:nvSpPr>
          <p:cNvPr id="246" name="Google Shape;246;g2625a817c13_2_68"/>
          <p:cNvSpPr txBox="1">
            <a:spLocks noGrp="1"/>
          </p:cNvSpPr>
          <p:nvPr>
            <p:ph type="body" idx="1"/>
          </p:nvPr>
        </p:nvSpPr>
        <p:spPr>
          <a:xfrm>
            <a:off x="444500" y="1478843"/>
            <a:ext cx="11137900" cy="4877509"/>
          </a:xfrm>
          <a:prstGeom prst="rect">
            <a:avLst/>
          </a:prstGeom>
        </p:spPr>
        <p:txBody>
          <a:bodyPr spcFirstLastPara="1" wrap="square" lIns="91425" tIns="45700" rIns="91425" bIns="45700" anchor="t" anchorCtr="0">
            <a:normAutofit fontScale="92500" lnSpcReduction="10000"/>
          </a:bodyPr>
          <a:lstStyle/>
          <a:p>
            <a:pPr marL="457200" lvl="0" indent="-386080" algn="l" rtl="0">
              <a:spcBef>
                <a:spcPts val="640"/>
              </a:spcBef>
              <a:spcAft>
                <a:spcPts val="0"/>
              </a:spcAft>
              <a:buClr>
                <a:schemeClr val="dk1"/>
              </a:buClr>
              <a:buSzPct val="100000"/>
              <a:buFont typeface="Times New Roman"/>
              <a:buAutoNum type="arabicPeriod"/>
            </a:pPr>
            <a:r>
              <a:rPr lang="en-US" sz="2400" dirty="0">
                <a:solidFill>
                  <a:schemeClr val="dk1"/>
                </a:solidFill>
                <a:latin typeface="Times New Roman"/>
                <a:ea typeface="Times New Roman"/>
                <a:cs typeface="Times New Roman"/>
                <a:sym typeface="Times New Roman"/>
              </a:rPr>
              <a:t>LSTM NNs:</a:t>
            </a:r>
            <a:endParaRPr sz="2400" dirty="0">
              <a:solidFill>
                <a:schemeClr val="dk1"/>
              </a:solidFill>
              <a:latin typeface="Times New Roman"/>
              <a:ea typeface="Times New Roman"/>
              <a:cs typeface="Times New Roman"/>
              <a:sym typeface="Times New Roman"/>
            </a:endParaRPr>
          </a:p>
          <a:p>
            <a:pPr marL="914400" lvl="1" indent="-366394" algn="l" rtl="0">
              <a:spcBef>
                <a:spcPts val="0"/>
              </a:spcBef>
              <a:spcAft>
                <a:spcPts val="0"/>
              </a:spcAft>
              <a:buClr>
                <a:schemeClr val="dk1"/>
              </a:buClr>
              <a:buSzPct val="100000"/>
              <a:buFont typeface="Times New Roman"/>
              <a:buAutoNum type="alphaLcPeriod"/>
            </a:pPr>
            <a:r>
              <a:rPr lang="en-US" sz="2400" dirty="0">
                <a:solidFill>
                  <a:schemeClr val="dk1"/>
                </a:solidFill>
                <a:latin typeface="Times New Roman"/>
                <a:ea typeface="Times New Roman"/>
                <a:cs typeface="Times New Roman"/>
                <a:sym typeface="Times New Roman"/>
              </a:rPr>
              <a:t>LSTM NNs effectively captured the temporal dependencies in the MOSFET data, achieving an R2 score(coefficient of determination) of 0.7915 and a low MSE of 0.0344.</a:t>
            </a:r>
            <a:endParaRPr sz="2400" dirty="0">
              <a:solidFill>
                <a:schemeClr val="dk1"/>
              </a:solidFill>
              <a:latin typeface="Times New Roman"/>
              <a:ea typeface="Times New Roman"/>
              <a:cs typeface="Times New Roman"/>
              <a:sym typeface="Times New Roman"/>
            </a:endParaRPr>
          </a:p>
          <a:p>
            <a:pPr marL="457200" lvl="0" indent="-386080" algn="l" rtl="0">
              <a:spcBef>
                <a:spcPts val="0"/>
              </a:spcBef>
              <a:spcAft>
                <a:spcPts val="0"/>
              </a:spcAft>
              <a:buClr>
                <a:schemeClr val="dk1"/>
              </a:buClr>
              <a:buSzPct val="100000"/>
              <a:buFont typeface="Times New Roman"/>
              <a:buAutoNum type="arabicPeriod"/>
            </a:pPr>
            <a:r>
              <a:rPr lang="en-US" sz="2400" dirty="0">
                <a:solidFill>
                  <a:schemeClr val="dk1"/>
                </a:solidFill>
                <a:latin typeface="Times New Roman"/>
                <a:ea typeface="Times New Roman"/>
                <a:cs typeface="Times New Roman"/>
                <a:sym typeface="Times New Roman"/>
              </a:rPr>
              <a:t>GPR: </a:t>
            </a:r>
            <a:endParaRPr sz="2400" dirty="0">
              <a:solidFill>
                <a:schemeClr val="dk1"/>
              </a:solidFill>
              <a:latin typeface="Times New Roman"/>
              <a:ea typeface="Times New Roman"/>
              <a:cs typeface="Times New Roman"/>
              <a:sym typeface="Times New Roman"/>
            </a:endParaRPr>
          </a:p>
          <a:p>
            <a:pPr marL="914400" lvl="1" indent="-366394" algn="l" rtl="0">
              <a:spcBef>
                <a:spcPts val="0"/>
              </a:spcBef>
              <a:spcAft>
                <a:spcPts val="0"/>
              </a:spcAft>
              <a:buClr>
                <a:schemeClr val="dk1"/>
              </a:buClr>
              <a:buSzPct val="100000"/>
              <a:buFont typeface="Times New Roman"/>
              <a:buAutoNum type="alphaLcPeriod"/>
            </a:pPr>
            <a:r>
              <a:rPr lang="en-US" sz="2400" dirty="0">
                <a:solidFill>
                  <a:schemeClr val="dk1"/>
                </a:solidFill>
                <a:latin typeface="Times New Roman"/>
                <a:ea typeface="Times New Roman"/>
                <a:cs typeface="Times New Roman"/>
                <a:sym typeface="Times New Roman"/>
              </a:rPr>
              <a:t>GPR provided accurate RUL predictions for capacitors, demonstrating its ability to model non-linear relationships in the data.</a:t>
            </a:r>
          </a:p>
          <a:p>
            <a:pPr marL="914400" lvl="1" indent="-366394" algn="l" rtl="0">
              <a:spcBef>
                <a:spcPts val="0"/>
              </a:spcBef>
              <a:spcAft>
                <a:spcPts val="0"/>
              </a:spcAft>
              <a:buClr>
                <a:schemeClr val="dk1"/>
              </a:buClr>
              <a:buSzPct val="100000"/>
              <a:buFont typeface="Times New Roman"/>
              <a:buAutoNum type="alphaLcPeriod"/>
            </a:pPr>
            <a:r>
              <a:rPr lang="en-US" sz="2400" dirty="0">
                <a:solidFill>
                  <a:schemeClr val="dk1"/>
                </a:solidFill>
                <a:latin typeface="Times New Roman"/>
                <a:ea typeface="Times New Roman"/>
                <a:cs typeface="Times New Roman"/>
                <a:sym typeface="Times New Roman"/>
              </a:rPr>
              <a:t>R2 score of 0.563 and MSE of 0.018.</a:t>
            </a:r>
            <a:endParaRPr sz="2400" dirty="0">
              <a:solidFill>
                <a:schemeClr val="dk1"/>
              </a:solidFill>
              <a:latin typeface="Times New Roman"/>
              <a:ea typeface="Times New Roman"/>
              <a:cs typeface="Times New Roman"/>
              <a:sym typeface="Times New Roman"/>
            </a:endParaRPr>
          </a:p>
          <a:p>
            <a:pPr marL="457200" lvl="0" indent="-386080" algn="l" rtl="0">
              <a:spcBef>
                <a:spcPts val="0"/>
              </a:spcBef>
              <a:spcAft>
                <a:spcPts val="0"/>
              </a:spcAft>
              <a:buClr>
                <a:schemeClr val="dk1"/>
              </a:buClr>
              <a:buSzPct val="100000"/>
              <a:buFont typeface="Times New Roman"/>
              <a:buAutoNum type="arabicPeriod"/>
            </a:pPr>
            <a:r>
              <a:rPr lang="en-US" sz="2400" dirty="0">
                <a:solidFill>
                  <a:schemeClr val="dk1"/>
                </a:solidFill>
                <a:latin typeface="Times New Roman"/>
                <a:ea typeface="Times New Roman"/>
                <a:cs typeface="Times New Roman"/>
                <a:sym typeface="Times New Roman"/>
              </a:rPr>
              <a:t>Implications for Predictive Maintenance:</a:t>
            </a:r>
            <a:endParaRPr sz="2400" dirty="0">
              <a:solidFill>
                <a:schemeClr val="dk1"/>
              </a:solidFill>
              <a:latin typeface="Times New Roman"/>
              <a:ea typeface="Times New Roman"/>
              <a:cs typeface="Times New Roman"/>
              <a:sym typeface="Times New Roman"/>
            </a:endParaRPr>
          </a:p>
          <a:p>
            <a:pPr marL="914400" lvl="1" indent="-366394" algn="l" rtl="0">
              <a:spcBef>
                <a:spcPts val="0"/>
              </a:spcBef>
              <a:spcAft>
                <a:spcPts val="0"/>
              </a:spcAft>
              <a:buClr>
                <a:schemeClr val="dk1"/>
              </a:buClr>
              <a:buSzPct val="100000"/>
              <a:buFont typeface="Times New Roman"/>
              <a:buAutoNum type="alphaLcPeriod"/>
            </a:pPr>
            <a:r>
              <a:rPr lang="en-US" sz="2400" b="1" dirty="0">
                <a:solidFill>
                  <a:schemeClr val="dk1"/>
                </a:solidFill>
                <a:latin typeface="Times New Roman"/>
                <a:ea typeface="Times New Roman"/>
                <a:cs typeface="Times New Roman"/>
                <a:sym typeface="Times New Roman"/>
              </a:rPr>
              <a:t>Proactive Maintenance</a:t>
            </a:r>
            <a:r>
              <a:rPr lang="en-US" sz="2400" dirty="0">
                <a:solidFill>
                  <a:schemeClr val="dk1"/>
                </a:solidFill>
                <a:latin typeface="Times New Roman"/>
                <a:ea typeface="Times New Roman"/>
                <a:cs typeface="Times New Roman"/>
                <a:sym typeface="Times New Roman"/>
              </a:rPr>
              <a:t>: The developed models enable proactive maintenance by predicting RUL before components fail, preventing unplanned downtime and extending their lifespan.</a:t>
            </a:r>
            <a:endParaRPr sz="2400" dirty="0">
              <a:solidFill>
                <a:schemeClr val="dk1"/>
              </a:solidFill>
              <a:latin typeface="Times New Roman"/>
              <a:ea typeface="Times New Roman"/>
              <a:cs typeface="Times New Roman"/>
              <a:sym typeface="Times New Roman"/>
            </a:endParaRPr>
          </a:p>
          <a:p>
            <a:pPr marL="914400" lvl="1" indent="-366394" algn="l" rtl="0">
              <a:spcBef>
                <a:spcPts val="0"/>
              </a:spcBef>
              <a:spcAft>
                <a:spcPts val="0"/>
              </a:spcAft>
              <a:buClr>
                <a:schemeClr val="dk1"/>
              </a:buClr>
              <a:buSzPct val="100000"/>
              <a:buFont typeface="Times New Roman"/>
              <a:buAutoNum type="alphaLcPeriod"/>
            </a:pPr>
            <a:r>
              <a:rPr lang="en-US" sz="2400" b="1" dirty="0">
                <a:solidFill>
                  <a:schemeClr val="dk1"/>
                </a:solidFill>
                <a:latin typeface="Times New Roman"/>
                <a:ea typeface="Times New Roman"/>
                <a:cs typeface="Times New Roman"/>
                <a:sym typeface="Times New Roman"/>
              </a:rPr>
              <a:t>Reduced Maintenance Costs</a:t>
            </a:r>
            <a:r>
              <a:rPr lang="en-US" sz="2400" dirty="0">
                <a:solidFill>
                  <a:schemeClr val="dk1"/>
                </a:solidFill>
                <a:latin typeface="Times New Roman"/>
                <a:ea typeface="Times New Roman"/>
                <a:cs typeface="Times New Roman"/>
                <a:sym typeface="Times New Roman"/>
              </a:rPr>
              <a:t>: By optimizing maintenance schedules and reducing unplanned downtime, predictive maintenance can significantly reduce maintenance costs.</a:t>
            </a:r>
            <a:endParaRPr sz="2400" dirty="0">
              <a:solidFill>
                <a:schemeClr val="dk1"/>
              </a:solidFill>
              <a:latin typeface="Times New Roman"/>
              <a:ea typeface="Times New Roman"/>
              <a:cs typeface="Times New Roman"/>
              <a:sym typeface="Times New Roman"/>
            </a:endParaRPr>
          </a:p>
          <a:p>
            <a:pPr marL="914400" lvl="1" indent="-366394" algn="l" rtl="0">
              <a:spcBef>
                <a:spcPts val="0"/>
              </a:spcBef>
              <a:spcAft>
                <a:spcPts val="0"/>
              </a:spcAft>
              <a:buClr>
                <a:schemeClr val="dk1"/>
              </a:buClr>
              <a:buSzPct val="100000"/>
              <a:buFont typeface="Times New Roman"/>
              <a:buAutoNum type="alphaLcPeriod"/>
            </a:pPr>
            <a:r>
              <a:rPr lang="en-US" sz="2400" b="1" dirty="0">
                <a:solidFill>
                  <a:schemeClr val="dk1"/>
                </a:solidFill>
                <a:latin typeface="Times New Roman"/>
                <a:ea typeface="Times New Roman"/>
                <a:cs typeface="Times New Roman"/>
                <a:sym typeface="Times New Roman"/>
              </a:rPr>
              <a:t>Improved System Reliability</a:t>
            </a:r>
            <a:r>
              <a:rPr lang="en-US" sz="2400" dirty="0">
                <a:solidFill>
                  <a:schemeClr val="dk1"/>
                </a:solidFill>
                <a:latin typeface="Times New Roman"/>
                <a:ea typeface="Times New Roman"/>
                <a:cs typeface="Times New Roman"/>
                <a:sym typeface="Times New Roman"/>
              </a:rPr>
              <a:t>: Accurate RUL predictions contribute to enhanced system reliability and safety by preventing catastrophic failures.</a:t>
            </a:r>
            <a:endParaRPr sz="2400" dirty="0">
              <a:solidFill>
                <a:schemeClr val="dk1"/>
              </a:solidFill>
              <a:latin typeface="Times New Roman"/>
              <a:ea typeface="Times New Roman"/>
              <a:cs typeface="Times New Roman"/>
              <a:sym typeface="Times New Roman"/>
            </a:endParaRPr>
          </a:p>
        </p:txBody>
      </p:sp>
      <p:sp>
        <p:nvSpPr>
          <p:cNvPr id="247" name="Google Shape;247;g2625a817c13_2_68"/>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625a817c13_2_62"/>
          <p:cNvSpPr txBox="1">
            <a:spLocks noGrp="1"/>
          </p:cNvSpPr>
          <p:nvPr>
            <p:ph type="title"/>
          </p:nvPr>
        </p:nvSpPr>
        <p:spPr>
          <a:xfrm>
            <a:off x="643466" y="101601"/>
            <a:ext cx="76878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FUTURE WORKS</a:t>
            </a:r>
            <a:endParaRPr/>
          </a:p>
        </p:txBody>
      </p:sp>
      <p:sp>
        <p:nvSpPr>
          <p:cNvPr id="254" name="Google Shape;254;g2625a817c13_2_62"/>
          <p:cNvSpPr txBox="1">
            <a:spLocks noGrp="1"/>
          </p:cNvSpPr>
          <p:nvPr>
            <p:ph type="body" idx="1"/>
          </p:nvPr>
        </p:nvSpPr>
        <p:spPr>
          <a:xfrm>
            <a:off x="431800" y="1478843"/>
            <a:ext cx="11150600" cy="4877509"/>
          </a:xfrm>
          <a:prstGeom prst="rect">
            <a:avLst/>
          </a:prstGeom>
        </p:spPr>
        <p:txBody>
          <a:bodyPr spcFirstLastPara="1" wrap="square" lIns="91425" tIns="45700" rIns="91425" bIns="45700" anchor="t" anchorCtr="0">
            <a:normAutofit fontScale="92500" lnSpcReduction="10000"/>
          </a:bodyPr>
          <a:lstStyle/>
          <a:p>
            <a:pPr marL="457200" lvl="0" indent="-381000" algn="l" rtl="0">
              <a:spcBef>
                <a:spcPts val="640"/>
              </a:spcBef>
              <a:spcAft>
                <a:spcPts val="0"/>
              </a:spcAft>
              <a:buClr>
                <a:schemeClr val="dk1"/>
              </a:buClr>
              <a:buSzPts val="2400"/>
              <a:buFont typeface="Times New Roman"/>
              <a:buAutoNum type="arabicPeriod"/>
            </a:pPr>
            <a:r>
              <a:rPr lang="en-US" sz="2800" dirty="0">
                <a:solidFill>
                  <a:schemeClr val="dk1"/>
                </a:solidFill>
                <a:latin typeface="Times New Roman"/>
                <a:ea typeface="Times New Roman"/>
                <a:cs typeface="Times New Roman"/>
                <a:sym typeface="Times New Roman"/>
              </a:rPr>
              <a:t>Integration of the Trained models into a DSP:</a:t>
            </a:r>
            <a:endParaRPr sz="2800" dirty="0">
              <a:solidFill>
                <a:schemeClr val="dk1"/>
              </a:solidFill>
              <a:latin typeface="Times New Roman"/>
              <a:ea typeface="Times New Roman"/>
              <a:cs typeface="Times New Roman"/>
              <a:sym typeface="Times New Roman"/>
            </a:endParaRPr>
          </a:p>
          <a:p>
            <a:pPr marL="914400" lvl="1" indent="-381000" algn="l" rtl="0">
              <a:spcBef>
                <a:spcPts val="0"/>
              </a:spcBef>
              <a:spcAft>
                <a:spcPts val="0"/>
              </a:spcAft>
              <a:buClr>
                <a:schemeClr val="dk1"/>
              </a:buClr>
              <a:buSzPts val="2400"/>
              <a:buFont typeface="Times New Roman"/>
              <a:buAutoNum type="alphaLcPeriod"/>
            </a:pPr>
            <a:r>
              <a:rPr lang="en-US" dirty="0">
                <a:solidFill>
                  <a:schemeClr val="dk1"/>
                </a:solidFill>
                <a:latin typeface="Times New Roman"/>
                <a:ea typeface="Times New Roman"/>
                <a:cs typeface="Times New Roman"/>
                <a:sym typeface="Times New Roman"/>
              </a:rPr>
              <a:t>Embedded System Development: Develop a robust embedded system that seamlessly integrates the trained models into the DSP hardware.</a:t>
            </a:r>
            <a:endParaRPr dirty="0">
              <a:solidFill>
                <a:schemeClr val="dk1"/>
              </a:solidFill>
              <a:latin typeface="Times New Roman"/>
              <a:ea typeface="Times New Roman"/>
              <a:cs typeface="Times New Roman"/>
              <a:sym typeface="Times New Roman"/>
            </a:endParaRPr>
          </a:p>
          <a:p>
            <a:pPr marL="914400" lvl="1" indent="-381000" algn="l" rtl="0">
              <a:spcBef>
                <a:spcPts val="0"/>
              </a:spcBef>
              <a:spcAft>
                <a:spcPts val="0"/>
              </a:spcAft>
              <a:buClr>
                <a:schemeClr val="dk1"/>
              </a:buClr>
              <a:buSzPts val="2400"/>
              <a:buFont typeface="Times New Roman"/>
              <a:buAutoNum type="alphaLcPeriod"/>
            </a:pPr>
            <a:r>
              <a:rPr lang="en-US" dirty="0">
                <a:solidFill>
                  <a:schemeClr val="dk1"/>
                </a:solidFill>
                <a:latin typeface="Times New Roman"/>
                <a:ea typeface="Times New Roman"/>
                <a:cs typeface="Times New Roman"/>
                <a:sym typeface="Times New Roman"/>
              </a:rPr>
              <a:t>Resource Optimization: Optimize the models architecture and algorithms to minimize computational complexity and resource utilization on the DSP platform.</a:t>
            </a:r>
            <a:endParaRPr dirty="0">
              <a:solidFill>
                <a:schemeClr val="dk1"/>
              </a:solidFill>
              <a:latin typeface="Times New Roman"/>
              <a:ea typeface="Times New Roman"/>
              <a:cs typeface="Times New Roman"/>
              <a:sym typeface="Times New Roman"/>
            </a:endParaRPr>
          </a:p>
          <a:p>
            <a:pPr marL="914400" lvl="1" indent="-381000" algn="l" rtl="0">
              <a:spcBef>
                <a:spcPts val="0"/>
              </a:spcBef>
              <a:spcAft>
                <a:spcPts val="0"/>
              </a:spcAft>
              <a:buClr>
                <a:schemeClr val="dk1"/>
              </a:buClr>
              <a:buSzPts val="2400"/>
              <a:buFont typeface="Times New Roman"/>
              <a:buAutoNum type="alphaLcPeriod"/>
            </a:pPr>
            <a:r>
              <a:rPr lang="en-US" dirty="0">
                <a:solidFill>
                  <a:schemeClr val="dk1"/>
                </a:solidFill>
                <a:latin typeface="Times New Roman"/>
                <a:ea typeface="Times New Roman"/>
                <a:cs typeface="Times New Roman"/>
                <a:sym typeface="Times New Roman"/>
              </a:rPr>
              <a:t>Real-Time Performance: Ensure real-time data processing and RUL prediction capabilities to meet the demands of critical industrial systems.</a:t>
            </a:r>
            <a:endParaRPr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AutoNum type="arabicPeriod"/>
            </a:pPr>
            <a:r>
              <a:rPr lang="en-US" sz="2800" dirty="0">
                <a:solidFill>
                  <a:schemeClr val="dk1"/>
                </a:solidFill>
                <a:latin typeface="Times New Roman"/>
                <a:ea typeface="Times New Roman"/>
                <a:cs typeface="Times New Roman"/>
                <a:sym typeface="Times New Roman"/>
              </a:rPr>
              <a:t>Incremental Learning within the DSP Environment</a:t>
            </a:r>
            <a:endParaRPr sz="2800" dirty="0">
              <a:solidFill>
                <a:schemeClr val="dk1"/>
              </a:solidFill>
              <a:latin typeface="Times New Roman"/>
              <a:ea typeface="Times New Roman"/>
              <a:cs typeface="Times New Roman"/>
              <a:sym typeface="Times New Roman"/>
            </a:endParaRPr>
          </a:p>
          <a:p>
            <a:pPr marL="914400" lvl="1" indent="-381000" algn="l" rtl="0">
              <a:spcBef>
                <a:spcPts val="0"/>
              </a:spcBef>
              <a:spcAft>
                <a:spcPts val="0"/>
              </a:spcAft>
              <a:buClr>
                <a:schemeClr val="dk1"/>
              </a:buClr>
              <a:buSzPts val="2400"/>
              <a:buFont typeface="Times New Roman"/>
              <a:buAutoNum type="alphaLcPeriod"/>
            </a:pPr>
            <a:r>
              <a:rPr lang="en-US" dirty="0">
                <a:solidFill>
                  <a:schemeClr val="dk1"/>
                </a:solidFill>
                <a:latin typeface="Times New Roman"/>
                <a:ea typeface="Times New Roman"/>
                <a:cs typeface="Times New Roman"/>
                <a:sym typeface="Times New Roman"/>
              </a:rPr>
              <a:t>Adaptive Model Updates: Implement incremental learning algorithms within the DSP to continuously update the NN model based on new data streams.</a:t>
            </a:r>
            <a:endParaRPr dirty="0">
              <a:solidFill>
                <a:schemeClr val="dk1"/>
              </a:solidFill>
              <a:latin typeface="Times New Roman"/>
              <a:ea typeface="Times New Roman"/>
              <a:cs typeface="Times New Roman"/>
              <a:sym typeface="Times New Roman"/>
            </a:endParaRPr>
          </a:p>
          <a:p>
            <a:pPr marL="0" lvl="0" indent="0" algn="l" rtl="0">
              <a:spcBef>
                <a:spcPts val="640"/>
              </a:spcBef>
              <a:spcAft>
                <a:spcPts val="0"/>
              </a:spcAft>
              <a:buNone/>
            </a:pPr>
            <a:endParaRPr sz="2800" dirty="0">
              <a:solidFill>
                <a:schemeClr val="dk1"/>
              </a:solidFill>
              <a:latin typeface="Times New Roman"/>
              <a:ea typeface="Times New Roman"/>
              <a:cs typeface="Times New Roman"/>
              <a:sym typeface="Times New Roman"/>
            </a:endParaRPr>
          </a:p>
        </p:txBody>
      </p:sp>
      <p:sp>
        <p:nvSpPr>
          <p:cNvPr id="255" name="Google Shape;255;g2625a817c13_2_62"/>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a0ea250674_0_87"/>
          <p:cNvSpPr txBox="1">
            <a:spLocks noGrp="1"/>
          </p:cNvSpPr>
          <p:nvPr>
            <p:ph type="title"/>
          </p:nvPr>
        </p:nvSpPr>
        <p:spPr>
          <a:xfrm>
            <a:off x="643466" y="101601"/>
            <a:ext cx="76878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FUTURE WORKS</a:t>
            </a:r>
            <a:endParaRPr/>
          </a:p>
        </p:txBody>
      </p:sp>
      <p:sp>
        <p:nvSpPr>
          <p:cNvPr id="262" name="Google Shape;262;g2a0ea250674_0_87"/>
          <p:cNvSpPr txBox="1">
            <a:spLocks noGrp="1"/>
          </p:cNvSpPr>
          <p:nvPr>
            <p:ph type="body" idx="1"/>
          </p:nvPr>
        </p:nvSpPr>
        <p:spPr>
          <a:xfrm>
            <a:off x="609600" y="1478844"/>
            <a:ext cx="10972800" cy="4647300"/>
          </a:xfrm>
          <a:prstGeom prst="rect">
            <a:avLst/>
          </a:prstGeom>
        </p:spPr>
        <p:txBody>
          <a:bodyPr spcFirstLastPara="1" wrap="square" lIns="91425" tIns="45700" rIns="91425" bIns="45700" anchor="t" anchorCtr="0">
            <a:normAutofit/>
          </a:bodyPr>
          <a:lstStyle/>
          <a:p>
            <a:pPr marL="457200" lvl="0" indent="-381000" algn="l" rtl="0">
              <a:spcBef>
                <a:spcPts val="640"/>
              </a:spcBef>
              <a:spcAft>
                <a:spcPts val="0"/>
              </a:spcAft>
              <a:buClr>
                <a:schemeClr val="dk1"/>
              </a:buClr>
              <a:buSzPts val="2400"/>
              <a:buFont typeface="Times New Roman"/>
              <a:buAutoNum type="arabicPeriod"/>
            </a:pPr>
            <a:r>
              <a:rPr lang="en-US" sz="2400" dirty="0">
                <a:solidFill>
                  <a:schemeClr val="dk1"/>
                </a:solidFill>
                <a:latin typeface="Times New Roman"/>
                <a:ea typeface="Times New Roman"/>
                <a:cs typeface="Times New Roman"/>
                <a:sym typeface="Times New Roman"/>
              </a:rPr>
              <a:t>Examples of Critical Industrial Systems where predictive maintenance of power electronics shall be crucial:</a:t>
            </a:r>
            <a:endParaRPr sz="2400" dirty="0">
              <a:solidFill>
                <a:schemeClr val="dk1"/>
              </a:solidFill>
              <a:latin typeface="Times New Roman"/>
              <a:ea typeface="Times New Roman"/>
              <a:cs typeface="Times New Roman"/>
              <a:sym typeface="Times New Roman"/>
            </a:endParaRPr>
          </a:p>
          <a:p>
            <a:pPr marL="1371600" lvl="2" indent="-381000" algn="l" rtl="0">
              <a:spcBef>
                <a:spcPts val="0"/>
              </a:spcBef>
              <a:spcAft>
                <a:spcPts val="0"/>
              </a:spcAft>
              <a:buClr>
                <a:schemeClr val="dk1"/>
              </a:buClr>
              <a:buSzPts val="2400"/>
              <a:buFont typeface="Times New Roman"/>
              <a:buAutoNum type="romanLcPeriod"/>
            </a:pPr>
            <a:r>
              <a:rPr lang="en-US" sz="2400" dirty="0">
                <a:solidFill>
                  <a:schemeClr val="dk1"/>
                </a:solidFill>
                <a:latin typeface="Times New Roman"/>
                <a:ea typeface="Times New Roman"/>
                <a:cs typeface="Times New Roman"/>
                <a:sym typeface="Times New Roman"/>
              </a:rPr>
              <a:t>Aerospace Systems: Avionics, propulsion systems, and electrical power systems in aircraft and spacecraft.</a:t>
            </a:r>
            <a:endParaRPr dirty="0">
              <a:solidFill>
                <a:schemeClr val="dk1"/>
              </a:solidFill>
              <a:latin typeface="Times New Roman"/>
              <a:ea typeface="Times New Roman"/>
              <a:cs typeface="Times New Roman"/>
              <a:sym typeface="Times New Roman"/>
            </a:endParaRPr>
          </a:p>
          <a:p>
            <a:pPr marL="1371600" lvl="2" indent="-381000" algn="l" rtl="0">
              <a:spcBef>
                <a:spcPts val="0"/>
              </a:spcBef>
              <a:spcAft>
                <a:spcPts val="0"/>
              </a:spcAft>
              <a:buClr>
                <a:schemeClr val="dk1"/>
              </a:buClr>
              <a:buSzPts val="2400"/>
              <a:buFont typeface="Times New Roman"/>
              <a:buAutoNum type="romanLcPeriod"/>
            </a:pPr>
            <a:r>
              <a:rPr lang="en-US" sz="2400" dirty="0">
                <a:solidFill>
                  <a:schemeClr val="dk1"/>
                </a:solidFill>
                <a:latin typeface="Times New Roman"/>
                <a:ea typeface="Times New Roman"/>
                <a:cs typeface="Times New Roman"/>
                <a:sym typeface="Times New Roman"/>
              </a:rPr>
              <a:t>Energy Systems: Power grids, wind turbines, and solar energy systems.</a:t>
            </a:r>
            <a:endParaRPr dirty="0">
              <a:solidFill>
                <a:schemeClr val="dk1"/>
              </a:solidFill>
              <a:latin typeface="Times New Roman"/>
              <a:ea typeface="Times New Roman"/>
              <a:cs typeface="Times New Roman"/>
              <a:sym typeface="Times New Roman"/>
            </a:endParaRPr>
          </a:p>
          <a:p>
            <a:pPr marL="1371600" lvl="2" indent="-381000" algn="l" rtl="0">
              <a:spcBef>
                <a:spcPts val="0"/>
              </a:spcBef>
              <a:spcAft>
                <a:spcPts val="0"/>
              </a:spcAft>
              <a:buClr>
                <a:schemeClr val="dk1"/>
              </a:buClr>
              <a:buSzPts val="2400"/>
              <a:buFont typeface="Times New Roman"/>
              <a:buAutoNum type="romanLcPeriod"/>
            </a:pPr>
            <a:r>
              <a:rPr lang="en-US" sz="2400" dirty="0">
                <a:solidFill>
                  <a:schemeClr val="dk1"/>
                </a:solidFill>
                <a:latin typeface="Times New Roman"/>
                <a:ea typeface="Times New Roman"/>
                <a:cs typeface="Times New Roman"/>
                <a:sym typeface="Times New Roman"/>
              </a:rPr>
              <a:t>Industrial Automation: Manufacturing plants, process control systems, and robotics.</a:t>
            </a:r>
            <a:endParaRPr dirty="0">
              <a:solidFill>
                <a:schemeClr val="dk1"/>
              </a:solidFill>
              <a:latin typeface="Times New Roman"/>
              <a:ea typeface="Times New Roman"/>
              <a:cs typeface="Times New Roman"/>
              <a:sym typeface="Times New Roman"/>
            </a:endParaRPr>
          </a:p>
          <a:p>
            <a:pPr marL="1371600" lvl="2" indent="-381000" algn="l" rtl="0">
              <a:spcBef>
                <a:spcPts val="0"/>
              </a:spcBef>
              <a:spcAft>
                <a:spcPts val="0"/>
              </a:spcAft>
              <a:buClr>
                <a:schemeClr val="dk1"/>
              </a:buClr>
              <a:buSzPts val="2400"/>
              <a:buFont typeface="Times New Roman"/>
              <a:buAutoNum type="romanLcPeriod"/>
            </a:pPr>
            <a:r>
              <a:rPr lang="en-US" sz="2400" dirty="0">
                <a:solidFill>
                  <a:schemeClr val="dk1"/>
                </a:solidFill>
                <a:latin typeface="Times New Roman"/>
                <a:ea typeface="Times New Roman"/>
                <a:cs typeface="Times New Roman"/>
                <a:sym typeface="Times New Roman"/>
              </a:rPr>
              <a:t>Transportation Systems: Rail locomotives, electric vehicles, and maritime vessels.</a:t>
            </a:r>
            <a:endParaRPr sz="2400" dirty="0">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p:txBody>
      </p:sp>
      <p:sp>
        <p:nvSpPr>
          <p:cNvPr id="263" name="Google Shape;263;g2a0ea250674_0_87"/>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625a817c13_2_74"/>
          <p:cNvSpPr txBox="1">
            <a:spLocks noGrp="1"/>
          </p:cNvSpPr>
          <p:nvPr>
            <p:ph type="title"/>
          </p:nvPr>
        </p:nvSpPr>
        <p:spPr>
          <a:xfrm>
            <a:off x="643466" y="101601"/>
            <a:ext cx="76878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REFERENCES</a:t>
            </a:r>
            <a:endParaRPr/>
          </a:p>
        </p:txBody>
      </p:sp>
      <p:sp>
        <p:nvSpPr>
          <p:cNvPr id="270" name="Google Shape;270;g2625a817c13_2_74"/>
          <p:cNvSpPr txBox="1">
            <a:spLocks noGrp="1"/>
          </p:cNvSpPr>
          <p:nvPr>
            <p:ph type="body" idx="1"/>
          </p:nvPr>
        </p:nvSpPr>
        <p:spPr>
          <a:xfrm>
            <a:off x="429700" y="1478850"/>
            <a:ext cx="11439600" cy="4647300"/>
          </a:xfrm>
          <a:prstGeom prst="rect">
            <a:avLst/>
          </a:prstGeom>
        </p:spPr>
        <p:txBody>
          <a:bodyPr spcFirstLastPara="1" wrap="square" lIns="91425" tIns="45700" rIns="91425" bIns="45700" anchor="t" anchorCtr="0">
            <a:normAutofit lnSpcReduction="10000"/>
          </a:bodyPr>
          <a:lstStyle/>
          <a:p>
            <a:pPr marL="457200" lvl="0" indent="-374650" algn="l" rtl="0">
              <a:spcBef>
                <a:spcPts val="64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Analysis of Electrolytic Capacitor Degradation under Electrical Overstress for Prognostic Studies, ANNUAL CONFERENCE OF THE PROGNOSTICS AND HEALTH MANAGEMENT SOCIETY, 2015</a:t>
            </a:r>
            <a:endParaRPr sz="2300">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Prognostic techniques for capacitor degradation and health monitoring, The Maintenance &amp; Reliability Conference, MARCON, 2011</a:t>
            </a:r>
            <a:endParaRPr sz="2300">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Integrated diagnostic prognostic experimental setup for capacitor degradation and health monitoring, IEEE AUTOTESTCON, 2010</a:t>
            </a:r>
            <a:endParaRPr sz="2300">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Celaya, José R., et al. "Prognostics approach for power MOSFET under thermal-stress aging." 2012 Proceedings Annual Reliability and Maintainability Symposium. IEEE, 2012.</a:t>
            </a:r>
            <a:endParaRPr sz="2300">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Celaya, Jose R., et al. "Towards prognostics of power MOSFETs: Accelerated aging and precursors of failure." Annual Conference of the PHM Society. Vol. 2. No. 1. 2010.</a:t>
            </a:r>
            <a:endParaRPr sz="2300">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Infineon Technologies. (2019, February). IRF520NPbF. https://www.infineon.com/dgdl/irf520npbf.pdf?fileId=5546d462533600a4015355e340711985</a:t>
            </a:r>
            <a:endParaRPr>
              <a:solidFill>
                <a:schemeClr val="dk1"/>
              </a:solidFill>
              <a:latin typeface="Times New Roman"/>
              <a:ea typeface="Times New Roman"/>
              <a:cs typeface="Times New Roman"/>
              <a:sym typeface="Times New Roman"/>
            </a:endParaRPr>
          </a:p>
        </p:txBody>
      </p:sp>
      <p:sp>
        <p:nvSpPr>
          <p:cNvPr id="271" name="Google Shape;271;g2625a817c13_2_74"/>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
          <p:cNvSpPr txBox="1">
            <a:spLocks noGrp="1"/>
          </p:cNvSpPr>
          <p:nvPr>
            <p:ph type="title"/>
          </p:nvPr>
        </p:nvSpPr>
        <p:spPr>
          <a:xfrm>
            <a:off x="1499616" y="2872522"/>
            <a:ext cx="9192768"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00000"/>
              </a:buClr>
              <a:buSzPts val="3400"/>
              <a:buFont typeface="Arial"/>
              <a:buNone/>
            </a:pPr>
            <a:r>
              <a:rPr lang="en-US"/>
              <a:t>“Data is the new oil in the digital economy, and analytics is the combustion engine.”</a:t>
            </a:r>
            <a:endParaRPr/>
          </a:p>
        </p:txBody>
      </p:sp>
      <p:sp>
        <p:nvSpPr>
          <p:cNvPr id="277" name="Google Shape;277;p4"/>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a0ea250674_2_6"/>
          <p:cNvSpPr txBox="1">
            <a:spLocks noGrp="1"/>
          </p:cNvSpPr>
          <p:nvPr>
            <p:ph type="title"/>
          </p:nvPr>
        </p:nvSpPr>
        <p:spPr>
          <a:xfrm>
            <a:off x="1391475" y="2667000"/>
            <a:ext cx="9525000" cy="16401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500000"/>
              </a:buClr>
              <a:buSzPct val="100000"/>
              <a:buFont typeface="Arial"/>
              <a:buNone/>
            </a:pPr>
            <a:r>
              <a:rPr lang="en-US"/>
              <a:t>CONTRIBUTIONS:</a:t>
            </a:r>
            <a:br>
              <a:rPr lang="en-US"/>
            </a:br>
            <a:r>
              <a:rPr lang="en-US" b="0"/>
              <a:t>Biplov Jha (60%)</a:t>
            </a:r>
            <a:br>
              <a:rPr lang="en-US" b="0"/>
            </a:br>
            <a:r>
              <a:rPr lang="en-US" b="0"/>
              <a:t>Lin Dong (40%)</a:t>
            </a:r>
            <a:endParaRPr b="0"/>
          </a:p>
        </p:txBody>
      </p:sp>
      <p:sp>
        <p:nvSpPr>
          <p:cNvPr id="283" name="Google Shape;283;g2a0ea250674_2_6"/>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
          <p:cNvSpPr txBox="1">
            <a:spLocks noGrp="1"/>
          </p:cNvSpPr>
          <p:nvPr>
            <p:ph type="ctrTitle"/>
          </p:nvPr>
        </p:nvSpPr>
        <p:spPr>
          <a:xfrm>
            <a:off x="914400" y="2693989"/>
            <a:ext cx="103632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200"/>
              <a:buFont typeface="Arial"/>
              <a:buNone/>
            </a:pPr>
            <a:r>
              <a:rPr lang="en-US" dirty="0"/>
              <a:t>THANK YOU</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625a817c13_2_0"/>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Introduction</a:t>
            </a:r>
            <a:endParaRPr/>
          </a:p>
        </p:txBody>
      </p:sp>
      <p:sp>
        <p:nvSpPr>
          <p:cNvPr id="104" name="Google Shape;104;g2625a817c13_2_0"/>
          <p:cNvSpPr txBox="1">
            <a:spLocks noGrp="1"/>
          </p:cNvSpPr>
          <p:nvPr>
            <p:ph type="body" idx="1"/>
          </p:nvPr>
        </p:nvSpPr>
        <p:spPr>
          <a:xfrm>
            <a:off x="609600" y="1478844"/>
            <a:ext cx="10972800" cy="4647300"/>
          </a:xfrm>
          <a:prstGeom prst="rect">
            <a:avLst/>
          </a:prstGeom>
          <a:noFill/>
          <a:ln>
            <a:noFill/>
          </a:ln>
        </p:spPr>
        <p:txBody>
          <a:bodyPr spcFirstLastPara="1" wrap="square" lIns="91425" tIns="45700" rIns="91425" bIns="45700" anchor="t" anchorCtr="0">
            <a:noAutofit/>
          </a:bodyPr>
          <a:lstStyle/>
          <a:p>
            <a:pPr marL="457200" lvl="0" indent="-422910" algn="l" rtl="0">
              <a:lnSpc>
                <a:spcPct val="90000"/>
              </a:lnSpc>
              <a:spcBef>
                <a:spcPts val="0"/>
              </a:spcBef>
              <a:spcAft>
                <a:spcPts val="0"/>
              </a:spcAft>
              <a:buClr>
                <a:schemeClr val="dk1"/>
              </a:buClr>
              <a:buSzPts val="3060"/>
              <a:buFont typeface="Times New Roman"/>
              <a:buAutoNum type="arabicPeriod"/>
            </a:pPr>
            <a:r>
              <a:rPr lang="en-US" sz="3060" dirty="0">
                <a:solidFill>
                  <a:schemeClr val="dk1"/>
                </a:solidFill>
                <a:latin typeface="Times New Roman"/>
                <a:ea typeface="Times New Roman"/>
                <a:cs typeface="Times New Roman"/>
                <a:sym typeface="Times New Roman"/>
              </a:rPr>
              <a:t>Power electronics are critical components in various applications, including renewable energy systems, electric vehicles, and industrial drives.</a:t>
            </a:r>
            <a:endParaRPr sz="3060" dirty="0">
              <a:solidFill>
                <a:schemeClr val="dk1"/>
              </a:solidFill>
              <a:latin typeface="Times New Roman"/>
              <a:ea typeface="Times New Roman"/>
              <a:cs typeface="Times New Roman"/>
              <a:sym typeface="Times New Roman"/>
            </a:endParaRPr>
          </a:p>
          <a:p>
            <a:pPr marL="457200" lvl="0" indent="-422910" algn="l" rtl="0">
              <a:lnSpc>
                <a:spcPct val="90000"/>
              </a:lnSpc>
              <a:spcBef>
                <a:spcPts val="0"/>
              </a:spcBef>
              <a:spcAft>
                <a:spcPts val="0"/>
              </a:spcAft>
              <a:buClr>
                <a:schemeClr val="dk1"/>
              </a:buClr>
              <a:buSzPts val="3060"/>
              <a:buFont typeface="Times New Roman"/>
              <a:buAutoNum type="arabicPeriod"/>
            </a:pPr>
            <a:r>
              <a:rPr lang="en-US" sz="3060" dirty="0">
                <a:solidFill>
                  <a:schemeClr val="dk1"/>
                </a:solidFill>
                <a:latin typeface="Times New Roman"/>
                <a:ea typeface="Times New Roman"/>
                <a:cs typeface="Times New Roman"/>
                <a:sym typeface="Times New Roman"/>
              </a:rPr>
              <a:t>The reliability of power electronics is crucial for ensuring the safety and efficient operation of these systems.</a:t>
            </a:r>
            <a:endParaRPr sz="3060" dirty="0">
              <a:solidFill>
                <a:schemeClr val="dk1"/>
              </a:solidFill>
              <a:latin typeface="Times New Roman"/>
              <a:ea typeface="Times New Roman"/>
              <a:cs typeface="Times New Roman"/>
              <a:sym typeface="Times New Roman"/>
            </a:endParaRPr>
          </a:p>
          <a:p>
            <a:pPr marL="457200" lvl="0" indent="-416560" algn="l" rtl="0">
              <a:lnSpc>
                <a:spcPct val="90000"/>
              </a:lnSpc>
              <a:spcBef>
                <a:spcPts val="0"/>
              </a:spcBef>
              <a:spcAft>
                <a:spcPts val="0"/>
              </a:spcAft>
              <a:buClr>
                <a:schemeClr val="dk1"/>
              </a:buClr>
              <a:buSzPts val="2960"/>
              <a:buFont typeface="Times New Roman"/>
              <a:buAutoNum type="arabicPeriod"/>
            </a:pPr>
            <a:r>
              <a:rPr lang="en-US" sz="3060" dirty="0">
                <a:solidFill>
                  <a:schemeClr val="dk1"/>
                </a:solidFill>
                <a:latin typeface="Times New Roman"/>
                <a:ea typeface="Times New Roman"/>
                <a:cs typeface="Times New Roman"/>
                <a:sym typeface="Times New Roman"/>
              </a:rPr>
              <a:t>The cost of unplanned downtime on </a:t>
            </a:r>
            <a:r>
              <a:rPr lang="en-US" sz="2690" dirty="0">
                <a:solidFill>
                  <a:schemeClr val="dk1"/>
                </a:solidFill>
                <a:latin typeface="Times New Roman"/>
                <a:ea typeface="Times New Roman"/>
                <a:cs typeface="Times New Roman"/>
                <a:sym typeface="Times New Roman"/>
              </a:rPr>
              <a:t>Fortune Global 500 companies</a:t>
            </a:r>
            <a:r>
              <a:rPr lang="en-US" sz="3060" dirty="0">
                <a:solidFill>
                  <a:schemeClr val="dk1"/>
                </a:solidFill>
                <a:latin typeface="Times New Roman"/>
                <a:ea typeface="Times New Roman"/>
                <a:cs typeface="Times New Roman"/>
                <a:sym typeface="Times New Roman"/>
              </a:rPr>
              <a:t>:</a:t>
            </a:r>
            <a:endParaRPr sz="3060" dirty="0">
              <a:solidFill>
                <a:schemeClr val="dk1"/>
              </a:solidFill>
              <a:latin typeface="Times New Roman"/>
              <a:ea typeface="Times New Roman"/>
              <a:cs typeface="Times New Roman"/>
              <a:sym typeface="Times New Roman"/>
            </a:endParaRPr>
          </a:p>
          <a:p>
            <a:pPr marL="1371600" lvl="1" indent="-399414" algn="l" rtl="0">
              <a:lnSpc>
                <a:spcPct val="90000"/>
              </a:lnSpc>
              <a:spcBef>
                <a:spcPts val="0"/>
              </a:spcBef>
              <a:spcAft>
                <a:spcPts val="0"/>
              </a:spcAft>
              <a:buClr>
                <a:schemeClr val="dk1"/>
              </a:buClr>
              <a:buSzPts val="2690"/>
              <a:buFont typeface="Times New Roman"/>
              <a:buAutoNum type="alphaLcPeriod"/>
            </a:pPr>
            <a:r>
              <a:rPr lang="en-US" sz="2690" dirty="0">
                <a:solidFill>
                  <a:schemeClr val="dk1"/>
                </a:solidFill>
                <a:latin typeface="Times New Roman"/>
                <a:ea typeface="Times New Roman"/>
                <a:cs typeface="Times New Roman"/>
                <a:sym typeface="Times New Roman"/>
              </a:rPr>
              <a:t>2021/22 - Almost $1.5 trillion (11% of their yearly turnover)</a:t>
            </a:r>
            <a:endParaRPr sz="2690" dirty="0">
              <a:solidFill>
                <a:schemeClr val="dk1"/>
              </a:solidFill>
              <a:latin typeface="Times New Roman"/>
              <a:ea typeface="Times New Roman"/>
              <a:cs typeface="Times New Roman"/>
              <a:sym typeface="Times New Roman"/>
            </a:endParaRPr>
          </a:p>
          <a:p>
            <a:pPr marL="1371600" lvl="1" indent="-399414" algn="l" rtl="0">
              <a:lnSpc>
                <a:spcPct val="90000"/>
              </a:lnSpc>
              <a:spcBef>
                <a:spcPts val="0"/>
              </a:spcBef>
              <a:spcAft>
                <a:spcPts val="0"/>
              </a:spcAft>
              <a:buClr>
                <a:schemeClr val="dk1"/>
              </a:buClr>
              <a:buSzPts val="2690"/>
              <a:buFont typeface="Times New Roman"/>
              <a:buAutoNum type="alphaLcPeriod"/>
            </a:pPr>
            <a:r>
              <a:rPr lang="en-US" sz="2690" dirty="0">
                <a:solidFill>
                  <a:schemeClr val="dk1"/>
                </a:solidFill>
                <a:latin typeface="Times New Roman"/>
                <a:ea typeface="Times New Roman"/>
                <a:cs typeface="Times New Roman"/>
                <a:sym typeface="Times New Roman"/>
              </a:rPr>
              <a:t>2019/20 - $864 billion</a:t>
            </a:r>
            <a:endParaRPr sz="2690" dirty="0">
              <a:solidFill>
                <a:schemeClr val="dk1"/>
              </a:solidFill>
              <a:latin typeface="Times New Roman"/>
              <a:ea typeface="Times New Roman"/>
              <a:cs typeface="Times New Roman"/>
              <a:sym typeface="Times New Roman"/>
            </a:endParaRPr>
          </a:p>
          <a:p>
            <a:pPr marL="457200" lvl="0" indent="-422910" algn="l" rtl="0">
              <a:lnSpc>
                <a:spcPct val="90000"/>
              </a:lnSpc>
              <a:spcBef>
                <a:spcPts val="0"/>
              </a:spcBef>
              <a:spcAft>
                <a:spcPts val="0"/>
              </a:spcAft>
              <a:buClr>
                <a:schemeClr val="dk1"/>
              </a:buClr>
              <a:buSzPts val="3060"/>
              <a:buFont typeface="Times New Roman"/>
              <a:buAutoNum type="arabicPeriod"/>
            </a:pPr>
            <a:r>
              <a:rPr lang="en-US" sz="3060" dirty="0">
                <a:solidFill>
                  <a:schemeClr val="dk1"/>
                </a:solidFill>
                <a:latin typeface="Times New Roman"/>
                <a:ea typeface="Times New Roman"/>
                <a:cs typeface="Times New Roman"/>
                <a:sym typeface="Times New Roman"/>
              </a:rPr>
              <a:t>Predictive maintenance is a proactive maintenance approach that can help that can help to prevent unplanned downtime and extend the lifespan of power electronics components.</a:t>
            </a:r>
            <a:endParaRPr sz="3060" dirty="0">
              <a:solidFill>
                <a:schemeClr val="dk1"/>
              </a:solidFill>
              <a:latin typeface="Times New Roman"/>
              <a:ea typeface="Times New Roman"/>
              <a:cs typeface="Times New Roman"/>
              <a:sym typeface="Times New Roman"/>
            </a:endParaRPr>
          </a:p>
        </p:txBody>
      </p:sp>
      <p:sp>
        <p:nvSpPr>
          <p:cNvPr id="105" name="Google Shape;105;g2625a817c13_2_0"/>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106" name="Google Shape;106;g2625a817c13_2_0"/>
          <p:cNvSpPr txBox="1"/>
          <p:nvPr/>
        </p:nvSpPr>
        <p:spPr>
          <a:xfrm>
            <a:off x="225275" y="6516750"/>
            <a:ext cx="959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i="1">
                <a:solidFill>
                  <a:schemeClr val="dk1"/>
                </a:solidFill>
                <a:latin typeface="Times New Roman"/>
                <a:ea typeface="Times New Roman"/>
                <a:cs typeface="Times New Roman"/>
                <a:sym typeface="Times New Roman"/>
              </a:rPr>
              <a:t>Source: </a:t>
            </a:r>
            <a:r>
              <a:rPr lang="en-US" i="1">
                <a:solidFill>
                  <a:srgbClr val="2B2E37"/>
                </a:solidFill>
                <a:highlight>
                  <a:srgbClr val="F4F5FE"/>
                </a:highlight>
                <a:latin typeface="Times New Roman"/>
                <a:ea typeface="Times New Roman"/>
                <a:cs typeface="Times New Roman"/>
                <a:sym typeface="Times New Roman"/>
              </a:rPr>
              <a:t> </a:t>
            </a:r>
            <a:r>
              <a:rPr lang="en-US" i="1" u="sng">
                <a:solidFill>
                  <a:schemeClr val="hlink"/>
                </a:solidFill>
                <a:highlight>
                  <a:srgbClr val="F4F5FE"/>
                </a:highlight>
                <a:latin typeface="Times New Roman"/>
                <a:ea typeface="Times New Roman"/>
                <a:cs typeface="Times New Roman"/>
                <a:sym typeface="Times New Roman"/>
                <a:hlinkClick r:id="rId3"/>
              </a:rPr>
              <a:t>Siemens’ report</a:t>
            </a:r>
            <a:r>
              <a:rPr lang="en-US" i="1">
                <a:solidFill>
                  <a:srgbClr val="2B2E37"/>
                </a:solidFill>
                <a:highlight>
                  <a:srgbClr val="F4F5FE"/>
                </a:highlight>
                <a:latin typeface="Times New Roman"/>
                <a:ea typeface="Times New Roman"/>
                <a:cs typeface="Times New Roman"/>
                <a:sym typeface="Times New Roman"/>
              </a:rPr>
              <a:t> (published in 2023)</a:t>
            </a:r>
            <a:endParaRPr i="1">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625a817c13_2_12"/>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PROBLEM STATEMENT</a:t>
            </a:r>
            <a:endParaRPr/>
          </a:p>
        </p:txBody>
      </p:sp>
      <p:sp>
        <p:nvSpPr>
          <p:cNvPr id="112" name="Google Shape;112;g2625a817c13_2_12"/>
          <p:cNvSpPr txBox="1">
            <a:spLocks noGrp="1"/>
          </p:cNvSpPr>
          <p:nvPr>
            <p:ph type="body" idx="1"/>
          </p:nvPr>
        </p:nvSpPr>
        <p:spPr>
          <a:xfrm>
            <a:off x="609600" y="1478844"/>
            <a:ext cx="10972800" cy="4647300"/>
          </a:xfrm>
          <a:prstGeom prst="rect">
            <a:avLst/>
          </a:prstGeom>
          <a:noFill/>
          <a:ln>
            <a:noFill/>
          </a:ln>
        </p:spPr>
        <p:txBody>
          <a:bodyPr spcFirstLastPara="1" wrap="square" lIns="91425" tIns="45700" rIns="91425" bIns="45700" anchor="t" anchorCtr="0">
            <a:normAutofit/>
          </a:bodyPr>
          <a:lstStyle/>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Unplanned downtime of power electronics can lead to significant financial losses and safety hazards:</a:t>
            </a:r>
            <a:endParaRPr dirty="0">
              <a:solidFill>
                <a:schemeClr val="dk1"/>
              </a:solidFill>
              <a:latin typeface="Times New Roman"/>
              <a:ea typeface="Times New Roman"/>
              <a:cs typeface="Times New Roman"/>
              <a:sym typeface="Times New Roman"/>
            </a:endParaRPr>
          </a:p>
          <a:p>
            <a:pPr marL="1254125"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Unplanned downtime accounts for $125,000 per hour loss (ABB)</a:t>
            </a:r>
            <a:endParaRPr dirty="0">
              <a:solidFill>
                <a:schemeClr val="dk1"/>
              </a:solidFill>
              <a:latin typeface="Times New Roman"/>
              <a:ea typeface="Times New Roman"/>
              <a:cs typeface="Times New Roman"/>
              <a:sym typeface="Times New Roman"/>
            </a:endParaRPr>
          </a:p>
          <a:p>
            <a:pPr marL="1254125"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Power electronics failures can cause fires and explosions. (Source: National Fire Protection Association (NFPA))</a:t>
            </a:r>
            <a:endParaRPr dirty="0">
              <a:solidFill>
                <a:schemeClr val="dk1"/>
              </a:solidFill>
              <a:latin typeface="Times New Roman"/>
              <a:ea typeface="Times New Roman"/>
              <a:cs typeface="Times New Roman"/>
              <a:sym typeface="Times New Roman"/>
            </a:endParaRPr>
          </a:p>
          <a:p>
            <a:pPr marL="1254125"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Power electronics failures can lead to safety hazards, such as electric shock and arc flash. (Source: Occupational Safety and Health Administration (OSHA))</a:t>
            </a:r>
            <a:br>
              <a:rPr lang="en-US" dirty="0">
                <a:solidFill>
                  <a:schemeClr val="dk1"/>
                </a:solidFill>
                <a:latin typeface="Times New Roman"/>
                <a:ea typeface="Times New Roman"/>
                <a:cs typeface="Times New Roman"/>
                <a:sym typeface="Times New Roman"/>
              </a:rPr>
            </a:b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Highly relied on the “</a:t>
            </a:r>
            <a:r>
              <a:rPr lang="en-US" i="1" dirty="0">
                <a:solidFill>
                  <a:schemeClr val="dk1"/>
                </a:solidFill>
                <a:latin typeface="Times New Roman"/>
                <a:ea typeface="Times New Roman"/>
                <a:cs typeface="Times New Roman"/>
                <a:sym typeface="Times New Roman"/>
              </a:rPr>
              <a:t>RUN-to-FAIL</a:t>
            </a:r>
            <a:r>
              <a:rPr lang="en-US" dirty="0">
                <a:solidFill>
                  <a:schemeClr val="dk1"/>
                </a:solidFill>
                <a:latin typeface="Times New Roman"/>
                <a:ea typeface="Times New Roman"/>
                <a:cs typeface="Times New Roman"/>
                <a:sym typeface="Times New Roman"/>
              </a:rPr>
              <a:t>” maintenance model</a:t>
            </a:r>
            <a:endParaRPr dirty="0">
              <a:solidFill>
                <a:schemeClr val="dk1"/>
              </a:solidFill>
              <a:latin typeface="Times New Roman"/>
              <a:ea typeface="Times New Roman"/>
              <a:cs typeface="Times New Roman"/>
              <a:sym typeface="Times New Roman"/>
            </a:endParaRPr>
          </a:p>
        </p:txBody>
      </p:sp>
      <p:sp>
        <p:nvSpPr>
          <p:cNvPr id="113" name="Google Shape;113;g2625a817c13_2_12"/>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14" name="Google Shape;114;g2625a817c13_2_12"/>
          <p:cNvSpPr txBox="1"/>
          <p:nvPr/>
        </p:nvSpPr>
        <p:spPr>
          <a:xfrm>
            <a:off x="225275" y="6516750"/>
            <a:ext cx="959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i="1">
                <a:solidFill>
                  <a:schemeClr val="dk1"/>
                </a:solidFill>
                <a:latin typeface="Times New Roman"/>
                <a:ea typeface="Times New Roman"/>
                <a:cs typeface="Times New Roman"/>
                <a:sym typeface="Times New Roman"/>
              </a:rPr>
              <a:t>Source: </a:t>
            </a:r>
            <a:r>
              <a:rPr lang="en-US" i="1" u="sng">
                <a:solidFill>
                  <a:schemeClr val="hlink"/>
                </a:solidFill>
                <a:highlight>
                  <a:srgbClr val="F4F5FE"/>
                </a:highlight>
                <a:latin typeface="Times New Roman"/>
                <a:ea typeface="Times New Roman"/>
                <a:cs typeface="Times New Roman"/>
                <a:sym typeface="Times New Roman"/>
                <a:hlinkClick r:id="rId3"/>
              </a:rPr>
              <a:t> ABB Zurich Report </a:t>
            </a:r>
            <a:r>
              <a:rPr lang="en-US" i="1">
                <a:solidFill>
                  <a:srgbClr val="2B2E37"/>
                </a:solidFill>
                <a:highlight>
                  <a:srgbClr val="F4F5FE"/>
                </a:highlight>
                <a:latin typeface="Times New Roman"/>
                <a:ea typeface="Times New Roman"/>
                <a:cs typeface="Times New Roman"/>
                <a:sym typeface="Times New Roman"/>
              </a:rPr>
              <a:t>(published in 2023/10/11);  </a:t>
            </a:r>
            <a:r>
              <a:rPr lang="en-US" i="1" u="sng">
                <a:solidFill>
                  <a:schemeClr val="hlink"/>
                </a:solidFill>
                <a:highlight>
                  <a:srgbClr val="F4F5FE"/>
                </a:highlight>
                <a:latin typeface="Times New Roman"/>
                <a:ea typeface="Times New Roman"/>
                <a:cs typeface="Times New Roman"/>
                <a:sym typeface="Times New Roman"/>
                <a:hlinkClick r:id="rId4"/>
              </a:rPr>
              <a:t>NFPA</a:t>
            </a:r>
            <a:r>
              <a:rPr lang="en-US" i="1">
                <a:solidFill>
                  <a:srgbClr val="2B2E37"/>
                </a:solidFill>
                <a:highlight>
                  <a:srgbClr val="F4F5FE"/>
                </a:highlight>
                <a:latin typeface="Times New Roman"/>
                <a:ea typeface="Times New Roman"/>
                <a:cs typeface="Times New Roman"/>
                <a:sym typeface="Times New Roman"/>
              </a:rPr>
              <a:t> (2023);  </a:t>
            </a:r>
            <a:r>
              <a:rPr lang="en-US" i="1" u="sng">
                <a:solidFill>
                  <a:schemeClr val="hlink"/>
                </a:solidFill>
                <a:highlight>
                  <a:srgbClr val="F4F5FE"/>
                </a:highlight>
                <a:latin typeface="Times New Roman"/>
                <a:ea typeface="Times New Roman"/>
                <a:cs typeface="Times New Roman"/>
                <a:sym typeface="Times New Roman"/>
                <a:hlinkClick r:id="rId5"/>
              </a:rPr>
              <a:t>OSHA</a:t>
            </a:r>
            <a:r>
              <a:rPr lang="en-US" i="1">
                <a:solidFill>
                  <a:srgbClr val="2B2E37"/>
                </a:solidFill>
                <a:highlight>
                  <a:srgbClr val="F4F5FE"/>
                </a:highlight>
                <a:latin typeface="Times New Roman"/>
                <a:ea typeface="Times New Roman"/>
                <a:cs typeface="Times New Roman"/>
                <a:sym typeface="Times New Roman"/>
              </a:rPr>
              <a:t> (2023)</a:t>
            </a:r>
            <a:endParaRPr i="1">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625a817c13_2_18"/>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PROJECT OBJECTIVE</a:t>
            </a:r>
            <a:endParaRPr/>
          </a:p>
        </p:txBody>
      </p:sp>
      <p:sp>
        <p:nvSpPr>
          <p:cNvPr id="120" name="Google Shape;120;g2625a817c13_2_18"/>
          <p:cNvSpPr txBox="1">
            <a:spLocks noGrp="1"/>
          </p:cNvSpPr>
          <p:nvPr>
            <p:ph type="body" idx="1"/>
          </p:nvPr>
        </p:nvSpPr>
        <p:spPr>
          <a:xfrm>
            <a:off x="609600" y="1478843"/>
            <a:ext cx="10972900" cy="4641738"/>
          </a:xfrm>
          <a:prstGeom prst="rect">
            <a:avLst/>
          </a:prstGeom>
          <a:noFill/>
          <a:ln>
            <a:noFill/>
          </a:ln>
        </p:spPr>
        <p:txBody>
          <a:bodyPr spcFirstLastPara="1" wrap="square" lIns="91425" tIns="45700" rIns="91425" bIns="45700" anchor="t" anchorCtr="0">
            <a:normAutofit/>
          </a:bodyPr>
          <a:lstStyle/>
          <a:p>
            <a:pPr marL="457200" lvl="0" indent="-438150" algn="l" rtl="0">
              <a:spcBef>
                <a:spcPts val="0"/>
              </a:spcBef>
              <a:spcAft>
                <a:spcPts val="0"/>
              </a:spcAft>
              <a:buClr>
                <a:schemeClr val="dk1"/>
              </a:buClr>
              <a:buSzPts val="3300"/>
              <a:buFont typeface="Times New Roman"/>
              <a:buAutoNum type="arabicPeriod"/>
            </a:pPr>
            <a:r>
              <a:rPr lang="en-US" sz="3300" dirty="0">
                <a:solidFill>
                  <a:schemeClr val="dk1"/>
                </a:solidFill>
                <a:latin typeface="Times New Roman"/>
                <a:ea typeface="Times New Roman"/>
                <a:cs typeface="Times New Roman"/>
                <a:sym typeface="Times New Roman"/>
              </a:rPr>
              <a:t>Lifetime improvement with predictive maintenance based on Remaining Useful Life (RUL) prediction.</a:t>
            </a:r>
            <a:endParaRPr sz="3300" dirty="0">
              <a:solidFill>
                <a:schemeClr val="dk1"/>
              </a:solidFill>
              <a:latin typeface="Times New Roman"/>
              <a:ea typeface="Times New Roman"/>
              <a:cs typeface="Times New Roman"/>
              <a:sym typeface="Times New Roman"/>
            </a:endParaRPr>
          </a:p>
          <a:p>
            <a:pPr marL="457200" lvl="0" indent="-438150" algn="l" rtl="0">
              <a:spcBef>
                <a:spcPts val="0"/>
              </a:spcBef>
              <a:spcAft>
                <a:spcPts val="0"/>
              </a:spcAft>
              <a:buClr>
                <a:schemeClr val="dk1"/>
              </a:buClr>
              <a:buSzPts val="3300"/>
              <a:buFont typeface="Times New Roman"/>
              <a:buAutoNum type="arabicPeriod"/>
            </a:pPr>
            <a:r>
              <a:rPr lang="en-US" sz="3300" dirty="0">
                <a:solidFill>
                  <a:schemeClr val="dk1"/>
                </a:solidFill>
                <a:latin typeface="Times New Roman"/>
                <a:ea typeface="Times New Roman"/>
                <a:cs typeface="Times New Roman"/>
                <a:sym typeface="Times New Roman"/>
              </a:rPr>
              <a:t>The system will predict the RUL using time series data of:</a:t>
            </a:r>
            <a:endParaRPr sz="3300" dirty="0">
              <a:solidFill>
                <a:schemeClr val="dk1"/>
              </a:solidFill>
              <a:latin typeface="Times New Roman"/>
              <a:ea typeface="Times New Roman"/>
              <a:cs typeface="Times New Roman"/>
              <a:sym typeface="Times New Roman"/>
            </a:endParaRPr>
          </a:p>
          <a:p>
            <a:pPr marL="1165225" lvl="1" indent="-412750" algn="l" rtl="0">
              <a:spcBef>
                <a:spcPts val="0"/>
              </a:spcBef>
              <a:spcAft>
                <a:spcPts val="0"/>
              </a:spcAft>
              <a:buClr>
                <a:schemeClr val="dk1"/>
              </a:buClr>
              <a:buSzPts val="2900"/>
              <a:buFont typeface="Times New Roman"/>
              <a:buAutoNum type="alphaLcPeriod"/>
            </a:pPr>
            <a:r>
              <a:rPr lang="en-US" sz="2900" dirty="0">
                <a:solidFill>
                  <a:schemeClr val="dk1"/>
                </a:solidFill>
                <a:latin typeface="Times New Roman"/>
                <a:ea typeface="Times New Roman"/>
                <a:cs typeface="Times New Roman"/>
                <a:sym typeface="Times New Roman"/>
              </a:rPr>
              <a:t>RDS (on-resistance) for MOSFETs </a:t>
            </a:r>
            <a:endParaRPr sz="2900" dirty="0">
              <a:solidFill>
                <a:schemeClr val="dk1"/>
              </a:solidFill>
              <a:latin typeface="Times New Roman"/>
              <a:ea typeface="Times New Roman"/>
              <a:cs typeface="Times New Roman"/>
              <a:sym typeface="Times New Roman"/>
            </a:endParaRPr>
          </a:p>
          <a:p>
            <a:pPr marL="1165225" lvl="1" indent="-412750" algn="l" rtl="0">
              <a:spcBef>
                <a:spcPts val="0"/>
              </a:spcBef>
              <a:spcAft>
                <a:spcPts val="0"/>
              </a:spcAft>
              <a:buClr>
                <a:schemeClr val="dk1"/>
              </a:buClr>
              <a:buSzPts val="2900"/>
              <a:buFont typeface="Times New Roman"/>
              <a:buAutoNum type="alphaLcPeriod"/>
            </a:pPr>
            <a:r>
              <a:rPr lang="en-US" sz="2900" dirty="0">
                <a:solidFill>
                  <a:schemeClr val="dk1"/>
                </a:solidFill>
                <a:latin typeface="Times New Roman"/>
                <a:ea typeface="Times New Roman"/>
                <a:cs typeface="Times New Roman"/>
                <a:sym typeface="Times New Roman"/>
              </a:rPr>
              <a:t>EIS (electrochemical impedance spectrum) for capacitors</a:t>
            </a:r>
            <a:endParaRPr sz="2900" dirty="0">
              <a:solidFill>
                <a:schemeClr val="dk1"/>
              </a:solidFill>
              <a:latin typeface="Times New Roman"/>
              <a:ea typeface="Times New Roman"/>
              <a:cs typeface="Times New Roman"/>
              <a:sym typeface="Times New Roman"/>
            </a:endParaRPr>
          </a:p>
          <a:p>
            <a:pPr marL="457200" lvl="0" indent="-438150" algn="l" rtl="0">
              <a:spcBef>
                <a:spcPts val="0"/>
              </a:spcBef>
              <a:spcAft>
                <a:spcPts val="0"/>
              </a:spcAft>
              <a:buClr>
                <a:schemeClr val="dk1"/>
              </a:buClr>
              <a:buSzPts val="3300"/>
              <a:buFont typeface="Times New Roman"/>
              <a:buAutoNum type="arabicPeriod"/>
            </a:pPr>
            <a:r>
              <a:rPr lang="en-US" sz="3300" dirty="0">
                <a:solidFill>
                  <a:schemeClr val="dk1"/>
                </a:solidFill>
                <a:latin typeface="Times New Roman"/>
                <a:ea typeface="Times New Roman"/>
                <a:cs typeface="Times New Roman"/>
                <a:sym typeface="Times New Roman"/>
              </a:rPr>
              <a:t>Expected outcomes from this project:</a:t>
            </a:r>
            <a:endParaRPr sz="3300" dirty="0">
              <a:solidFill>
                <a:schemeClr val="dk1"/>
              </a:solidFill>
              <a:latin typeface="Times New Roman"/>
              <a:ea typeface="Times New Roman"/>
              <a:cs typeface="Times New Roman"/>
              <a:sym typeface="Times New Roman"/>
            </a:endParaRPr>
          </a:p>
          <a:p>
            <a:pPr marL="1165225" lvl="1" indent="-412750" algn="l" rtl="0">
              <a:spcBef>
                <a:spcPts val="0"/>
              </a:spcBef>
              <a:spcAft>
                <a:spcPts val="0"/>
              </a:spcAft>
              <a:buClr>
                <a:schemeClr val="dk1"/>
              </a:buClr>
              <a:buSzPts val="2900"/>
              <a:buFont typeface="Times New Roman"/>
              <a:buAutoNum type="alphaLcPeriod"/>
            </a:pPr>
            <a:r>
              <a:rPr lang="en-US" sz="2900" dirty="0">
                <a:solidFill>
                  <a:schemeClr val="dk1"/>
                </a:solidFill>
                <a:latin typeface="Times New Roman"/>
                <a:ea typeface="Times New Roman"/>
                <a:cs typeface="Times New Roman"/>
                <a:sym typeface="Times New Roman"/>
              </a:rPr>
              <a:t>Reduced unplanned downtime of power electronics</a:t>
            </a:r>
            <a:endParaRPr sz="2900" dirty="0">
              <a:solidFill>
                <a:schemeClr val="dk1"/>
              </a:solidFill>
              <a:latin typeface="Times New Roman"/>
              <a:ea typeface="Times New Roman"/>
              <a:cs typeface="Times New Roman"/>
              <a:sym typeface="Times New Roman"/>
            </a:endParaRPr>
          </a:p>
          <a:p>
            <a:pPr marL="1165225" lvl="1" indent="-412750" algn="l" rtl="0">
              <a:spcBef>
                <a:spcPts val="0"/>
              </a:spcBef>
              <a:spcAft>
                <a:spcPts val="0"/>
              </a:spcAft>
              <a:buClr>
                <a:schemeClr val="dk1"/>
              </a:buClr>
              <a:buSzPts val="2900"/>
              <a:buFont typeface="Times New Roman"/>
              <a:buAutoNum type="alphaLcPeriod"/>
            </a:pPr>
            <a:r>
              <a:rPr lang="en-US" sz="2900" dirty="0">
                <a:solidFill>
                  <a:schemeClr val="dk1"/>
                </a:solidFill>
                <a:latin typeface="Times New Roman"/>
                <a:ea typeface="Times New Roman"/>
                <a:cs typeface="Times New Roman"/>
                <a:sym typeface="Times New Roman"/>
              </a:rPr>
              <a:t>Extended lifespan of power electronics components</a:t>
            </a:r>
            <a:endParaRPr sz="2900" dirty="0">
              <a:solidFill>
                <a:schemeClr val="dk1"/>
              </a:solidFill>
              <a:latin typeface="Times New Roman"/>
              <a:ea typeface="Times New Roman"/>
              <a:cs typeface="Times New Roman"/>
              <a:sym typeface="Times New Roman"/>
            </a:endParaRPr>
          </a:p>
          <a:p>
            <a:pPr marL="1165225" lvl="1" indent="-412750" algn="l" rtl="0">
              <a:spcBef>
                <a:spcPts val="0"/>
              </a:spcBef>
              <a:spcAft>
                <a:spcPts val="0"/>
              </a:spcAft>
              <a:buClr>
                <a:schemeClr val="dk1"/>
              </a:buClr>
              <a:buSzPts val="2900"/>
              <a:buFont typeface="Times New Roman"/>
              <a:buAutoNum type="alphaLcPeriod"/>
            </a:pPr>
            <a:r>
              <a:rPr lang="en-US" sz="2900" dirty="0">
                <a:solidFill>
                  <a:schemeClr val="dk1"/>
                </a:solidFill>
                <a:latin typeface="Times New Roman"/>
                <a:ea typeface="Times New Roman"/>
                <a:cs typeface="Times New Roman"/>
                <a:sym typeface="Times New Roman"/>
              </a:rPr>
              <a:t>Improved safety of power electronics systems</a:t>
            </a:r>
            <a:endParaRPr sz="2900" dirty="0">
              <a:solidFill>
                <a:schemeClr val="dk1"/>
              </a:solidFill>
              <a:latin typeface="Times New Roman"/>
              <a:ea typeface="Times New Roman"/>
              <a:cs typeface="Times New Roman"/>
              <a:sym typeface="Times New Roman"/>
            </a:endParaRPr>
          </a:p>
        </p:txBody>
      </p:sp>
      <p:sp>
        <p:nvSpPr>
          <p:cNvPr id="121" name="Google Shape;121;g2625a817c13_2_18"/>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625a817c13_2_25"/>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DATA COLLECTION (</a:t>
            </a:r>
            <a:r>
              <a:rPr lang="en-US" sz="2000"/>
              <a:t>MOSFET</a:t>
            </a:r>
            <a:r>
              <a:rPr lang="en-US"/>
              <a:t>)</a:t>
            </a:r>
            <a:endParaRPr/>
          </a:p>
        </p:txBody>
      </p:sp>
      <p:sp>
        <p:nvSpPr>
          <p:cNvPr id="127" name="Google Shape;127;g2625a817c13_2_25"/>
          <p:cNvSpPr txBox="1">
            <a:spLocks noGrp="1"/>
          </p:cNvSpPr>
          <p:nvPr>
            <p:ph type="body" idx="1"/>
          </p:nvPr>
        </p:nvSpPr>
        <p:spPr>
          <a:xfrm>
            <a:off x="609600" y="1478844"/>
            <a:ext cx="10972800" cy="4647300"/>
          </a:xfrm>
          <a:prstGeom prst="rect">
            <a:avLst/>
          </a:prstGeom>
          <a:noFill/>
          <a:ln>
            <a:noFill/>
          </a:ln>
        </p:spPr>
        <p:txBody>
          <a:bodyPr spcFirstLastPara="1" wrap="square" lIns="91425" tIns="45700" rIns="91425" bIns="45700" anchor="t" anchorCtr="0">
            <a:normAutofit fontScale="92500" lnSpcReduction="10000"/>
          </a:bodyPr>
          <a:lstStyle/>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Data was obtained from NASA's prognostics and aging experiments on MOSFETs. (Source: </a:t>
            </a:r>
            <a:r>
              <a:rPr lang="en-US" i="1" u="sng" dirty="0">
                <a:solidFill>
                  <a:schemeClr val="accent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NASA</a:t>
            </a:r>
            <a:r>
              <a:rPr lang="en-US" dirty="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Experiment Setup:</a:t>
            </a:r>
            <a:endParaRPr dirty="0">
              <a:solidFill>
                <a:schemeClr val="dk1"/>
              </a:solidFill>
              <a:latin typeface="Times New Roman"/>
              <a:ea typeface="Times New Roman"/>
              <a:cs typeface="Times New Roman"/>
              <a:sym typeface="Times New Roman"/>
            </a:endParaRPr>
          </a:p>
          <a:p>
            <a:pPr marL="914400"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Power MOSFET: IRF520NPbF</a:t>
            </a:r>
            <a:endParaRPr dirty="0">
              <a:solidFill>
                <a:schemeClr val="dk1"/>
              </a:solidFill>
              <a:latin typeface="Times New Roman"/>
              <a:ea typeface="Times New Roman"/>
              <a:cs typeface="Times New Roman"/>
              <a:sym typeface="Times New Roman"/>
            </a:endParaRPr>
          </a:p>
          <a:p>
            <a:pPr marL="914400"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Gate Voltage: 15V</a:t>
            </a:r>
            <a:endParaRPr dirty="0">
              <a:solidFill>
                <a:schemeClr val="dk1"/>
              </a:solidFill>
              <a:latin typeface="Times New Roman"/>
              <a:ea typeface="Times New Roman"/>
              <a:cs typeface="Times New Roman"/>
              <a:sym typeface="Times New Roman"/>
            </a:endParaRPr>
          </a:p>
          <a:p>
            <a:pPr marL="914400"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Frequency: 1kHz</a:t>
            </a:r>
            <a:endParaRPr dirty="0">
              <a:solidFill>
                <a:schemeClr val="dk1"/>
              </a:solidFill>
              <a:latin typeface="Times New Roman"/>
              <a:ea typeface="Times New Roman"/>
              <a:cs typeface="Times New Roman"/>
              <a:sym typeface="Times New Roman"/>
            </a:endParaRPr>
          </a:p>
          <a:p>
            <a:pPr marL="914400"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Duty Cycle: 40%</a:t>
            </a:r>
            <a:endParaRPr dirty="0">
              <a:solidFill>
                <a:schemeClr val="dk1"/>
              </a:solidFill>
              <a:latin typeface="Times New Roman"/>
              <a:ea typeface="Times New Roman"/>
              <a:cs typeface="Times New Roman"/>
              <a:sym typeface="Times New Roman"/>
            </a:endParaRPr>
          </a:p>
          <a:p>
            <a:pPr marL="914400"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Drain Source Bias: 4V </a:t>
            </a:r>
            <a:endParaRPr dirty="0">
              <a:solidFill>
                <a:schemeClr val="dk1"/>
              </a:solidFill>
              <a:latin typeface="Times New Roman"/>
              <a:ea typeface="Times New Roman"/>
              <a:cs typeface="Times New Roman"/>
              <a:sym typeface="Times New Roman"/>
            </a:endParaRPr>
          </a:p>
          <a:p>
            <a:pPr marL="914400"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Resistive Load: 0.2 Ω</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Sampling Frequency: 0.4mS </a:t>
            </a:r>
            <a:endParaRPr dirty="0">
              <a:solidFill>
                <a:schemeClr val="dk1"/>
              </a:solidFill>
              <a:latin typeface="Times New Roman"/>
              <a:ea typeface="Times New Roman"/>
              <a:cs typeface="Times New Roman"/>
              <a:sym typeface="Times New Roman"/>
            </a:endParaRPr>
          </a:p>
          <a:p>
            <a:pPr marL="914400" lvl="1" indent="-406400" algn="l" rtl="0">
              <a:spcBef>
                <a:spcPts val="0"/>
              </a:spcBef>
              <a:spcAft>
                <a:spcPts val="0"/>
              </a:spcAft>
              <a:buClr>
                <a:schemeClr val="dk1"/>
              </a:buClr>
              <a:buSzPts val="2800"/>
              <a:buFont typeface="Times New Roman"/>
              <a:buAutoNum type="alphaLcPeriod"/>
            </a:pPr>
            <a:r>
              <a:rPr lang="en-US" dirty="0">
                <a:solidFill>
                  <a:schemeClr val="dk1"/>
                </a:solidFill>
                <a:latin typeface="Times New Roman"/>
                <a:ea typeface="Times New Roman"/>
                <a:cs typeface="Times New Roman"/>
                <a:sym typeface="Times New Roman"/>
              </a:rPr>
              <a:t>~3000 transient measurements for every 35 minutes of aging</a:t>
            </a:r>
            <a:endParaRPr dirty="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dirty="0">
                <a:solidFill>
                  <a:schemeClr val="dk1"/>
                </a:solidFill>
                <a:latin typeface="Times New Roman"/>
                <a:ea typeface="Times New Roman"/>
                <a:cs typeface="Times New Roman"/>
                <a:sym typeface="Times New Roman"/>
              </a:rPr>
              <a:t>Data size: ~9 GB (Multiple MATLAB files)</a:t>
            </a:r>
            <a:endParaRPr dirty="0">
              <a:solidFill>
                <a:schemeClr val="dk1"/>
              </a:solidFill>
              <a:latin typeface="Times New Roman"/>
              <a:ea typeface="Times New Roman"/>
              <a:cs typeface="Times New Roman"/>
              <a:sym typeface="Times New Roman"/>
            </a:endParaRPr>
          </a:p>
        </p:txBody>
      </p:sp>
      <p:sp>
        <p:nvSpPr>
          <p:cNvPr id="128" name="Google Shape;128;g2625a817c13_2_25"/>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29" name="Google Shape;129;g2625a817c13_2_25"/>
          <p:cNvPicPr preferRelativeResize="0"/>
          <p:nvPr/>
        </p:nvPicPr>
        <p:blipFill rotWithShape="1">
          <a:blip r:embed="rId4">
            <a:alphaModFix/>
          </a:blip>
          <a:srcRect t="-3520" b="3520"/>
          <a:stretch/>
        </p:blipFill>
        <p:spPr>
          <a:xfrm>
            <a:off x="9801550" y="2013937"/>
            <a:ext cx="2063800" cy="2830125"/>
          </a:xfrm>
          <a:prstGeom prst="rect">
            <a:avLst/>
          </a:prstGeom>
          <a:noFill/>
          <a:ln w="9525" cap="flat" cmpd="sng">
            <a:solidFill>
              <a:schemeClr val="dk2"/>
            </a:solidFill>
            <a:prstDash val="solid"/>
            <a:round/>
            <a:headEnd type="none" w="sm" len="sm"/>
            <a:tailEnd type="none" w="sm" len="sm"/>
          </a:ln>
        </p:spPr>
      </p:pic>
      <p:sp>
        <p:nvSpPr>
          <p:cNvPr id="4" name="TextBox 3">
            <a:extLst>
              <a:ext uri="{FF2B5EF4-FFF2-40B4-BE49-F238E27FC236}">
                <a16:creationId xmlns:a16="http://schemas.microsoft.com/office/drawing/2014/main" id="{B65199F9-80A8-9D78-1599-C2F3423F720A}"/>
              </a:ext>
            </a:extLst>
          </p:cNvPr>
          <p:cNvSpPr txBox="1"/>
          <p:nvPr/>
        </p:nvSpPr>
        <p:spPr>
          <a:xfrm>
            <a:off x="9801550" y="4920383"/>
            <a:ext cx="2212650" cy="276999"/>
          </a:xfrm>
          <a:prstGeom prst="rect">
            <a:avLst/>
          </a:prstGeom>
          <a:noFill/>
        </p:spPr>
        <p:txBody>
          <a:bodyPr wrap="square" rtlCol="0">
            <a:spAutoFit/>
          </a:bodyPr>
          <a:lstStyle/>
          <a:p>
            <a:r>
              <a:rPr lang="en-US" sz="1200" i="1" dirty="0">
                <a:solidFill>
                  <a:schemeClr val="tx1">
                    <a:lumMod val="50000"/>
                    <a:lumOff val="50000"/>
                  </a:schemeClr>
                </a:solidFill>
              </a:rPr>
              <a:t>Figure 2: MOSFET Datasheet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a0ea250674_0_11"/>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DATA COLLECTION (</a:t>
            </a:r>
            <a:r>
              <a:rPr lang="en-US" sz="2000"/>
              <a:t>MOSFET</a:t>
            </a:r>
            <a:r>
              <a:rPr lang="en-US"/>
              <a:t>)</a:t>
            </a:r>
            <a:endParaRPr/>
          </a:p>
        </p:txBody>
      </p:sp>
      <mc:AlternateContent xmlns:mc="http://schemas.openxmlformats.org/markup-compatibility/2006">
        <mc:Choice xmlns:a14="http://schemas.microsoft.com/office/drawing/2010/main" Requires="a14">
          <p:sp>
            <p:nvSpPr>
              <p:cNvPr id="135" name="Google Shape;135;g2a0ea250674_0_11"/>
              <p:cNvSpPr txBox="1">
                <a:spLocks noGrp="1"/>
              </p:cNvSpPr>
              <p:nvPr>
                <p:ph type="body" idx="1"/>
              </p:nvPr>
            </p:nvSpPr>
            <p:spPr>
              <a:xfrm>
                <a:off x="508000" y="1435100"/>
                <a:ext cx="11252200" cy="5118100"/>
              </a:xfrm>
              <a:prstGeom prst="rect">
                <a:avLst/>
              </a:prstGeom>
              <a:noFill/>
              <a:ln>
                <a:noFill/>
              </a:ln>
            </p:spPr>
            <p:txBody>
              <a:bodyPr spcFirstLastPara="1" wrap="square" lIns="91425" tIns="45700" rIns="91425" bIns="45700" anchor="t" anchorCtr="0">
                <a:normAutofit fontScale="77500" lnSpcReduction="20000"/>
              </a:bodyPr>
              <a:lstStyle/>
              <a:p>
                <a:pPr marL="457200" lvl="0" indent="-401320" algn="l" rtl="0">
                  <a:spcBef>
                    <a:spcPts val="0"/>
                  </a:spcBef>
                  <a:spcAft>
                    <a:spcPts val="0"/>
                  </a:spcAft>
                  <a:buClr>
                    <a:schemeClr val="dk1"/>
                  </a:buClr>
                  <a:buSzPct val="100000"/>
                  <a:buFont typeface="Times New Roman"/>
                  <a:buAutoNum type="arabicPeriod"/>
                </a:pPr>
                <a:r>
                  <a:rPr lang="en-US" dirty="0">
                    <a:solidFill>
                      <a:schemeClr val="dk1"/>
                    </a:solidFill>
                    <a:latin typeface="Times New Roman"/>
                    <a:ea typeface="Times New Roman"/>
                    <a:cs typeface="Times New Roman"/>
                    <a:sym typeface="Times New Roman"/>
                  </a:rPr>
                  <a:t>Dataset includes (necessary):</a:t>
                </a:r>
              </a:p>
              <a:p>
                <a:pPr marL="914400" lvl="1" indent="-379730" algn="l" rtl="0">
                  <a:spcBef>
                    <a:spcPts val="0"/>
                  </a:spcBef>
                  <a:spcAft>
                    <a:spcPts val="0"/>
                  </a:spcAft>
                  <a:buClr>
                    <a:schemeClr val="dk1"/>
                  </a:buClr>
                  <a:buSzPct val="100000"/>
                  <a:buFont typeface="Times New Roman"/>
                  <a:buAutoNum type="alphaLcPeriod"/>
                </a:pPr>
                <a:r>
                  <a:rPr lang="en-US" dirty="0">
                    <a:solidFill>
                      <a:schemeClr val="dk1"/>
                    </a:solidFill>
                    <a:latin typeface="Times New Roman"/>
                    <a:ea typeface="Times New Roman"/>
                    <a:cs typeface="Times New Roman"/>
                    <a:sym typeface="Times New Roman"/>
                  </a:rPr>
                  <a:t>Drain Source Voltage</a:t>
                </a:r>
              </a:p>
              <a:p>
                <a:pPr marL="914400" lvl="1" indent="-379730" algn="l" rtl="0">
                  <a:spcBef>
                    <a:spcPts val="0"/>
                  </a:spcBef>
                  <a:spcAft>
                    <a:spcPts val="0"/>
                  </a:spcAft>
                  <a:buClr>
                    <a:schemeClr val="dk1"/>
                  </a:buClr>
                  <a:buSzPct val="100000"/>
                  <a:buFont typeface="Times New Roman"/>
                  <a:buAutoNum type="alphaLcPeriod"/>
                </a:pPr>
                <a:r>
                  <a:rPr lang="en-US" dirty="0">
                    <a:solidFill>
                      <a:schemeClr val="dk1"/>
                    </a:solidFill>
                    <a:latin typeface="Times New Roman"/>
                    <a:ea typeface="Times New Roman"/>
                    <a:cs typeface="Times New Roman"/>
                    <a:sym typeface="Times New Roman"/>
                  </a:rPr>
                  <a:t>Drain Current</a:t>
                </a:r>
              </a:p>
              <a:p>
                <a:pPr marL="914400" lvl="1" indent="-379730" algn="l" rtl="0">
                  <a:spcBef>
                    <a:spcPts val="0"/>
                  </a:spcBef>
                  <a:spcAft>
                    <a:spcPts val="0"/>
                  </a:spcAft>
                  <a:buClr>
                    <a:schemeClr val="dk1"/>
                  </a:buClr>
                  <a:buSzPct val="100000"/>
                  <a:buFont typeface="Times New Roman"/>
                  <a:buAutoNum type="alphaLcPeriod"/>
                </a:pPr>
                <a:r>
                  <a:rPr lang="en-US" dirty="0">
                    <a:solidFill>
                      <a:schemeClr val="dk1"/>
                    </a:solidFill>
                    <a:latin typeface="Times New Roman"/>
                    <a:ea typeface="Times New Roman"/>
                    <a:cs typeface="Times New Roman"/>
                    <a:sym typeface="Times New Roman"/>
                  </a:rPr>
                  <a:t>Time (Significance to nano farad range)</a:t>
                </a:r>
              </a:p>
              <a:p>
                <a:pPr marL="914400" lvl="1" indent="-379730" algn="l" rtl="0">
                  <a:spcBef>
                    <a:spcPts val="0"/>
                  </a:spcBef>
                  <a:spcAft>
                    <a:spcPts val="0"/>
                  </a:spcAft>
                  <a:buClr>
                    <a:schemeClr val="dk1"/>
                  </a:buClr>
                  <a:buSzPct val="100000"/>
                  <a:buFont typeface="Times New Roman"/>
                  <a:buAutoNum type="alphaLcPeriod"/>
                </a:pPr>
                <a:r>
                  <a:rPr lang="en-US" dirty="0">
                    <a:solidFill>
                      <a:schemeClr val="dk1"/>
                    </a:solidFill>
                    <a:latin typeface="Times New Roman"/>
                    <a:ea typeface="Times New Roman"/>
                    <a:cs typeface="Times New Roman"/>
                    <a:sym typeface="Times New Roman"/>
                  </a:rPr>
                  <a:t>Package Temperature</a:t>
                </a:r>
              </a:p>
              <a:p>
                <a:pPr marL="914400" lvl="1" indent="-379730" algn="l" rtl="0">
                  <a:spcBef>
                    <a:spcPts val="0"/>
                  </a:spcBef>
                  <a:spcAft>
                    <a:spcPts val="0"/>
                  </a:spcAft>
                  <a:buClr>
                    <a:schemeClr val="dk1"/>
                  </a:buClr>
                  <a:buSzPct val="100000"/>
                  <a:buFont typeface="Times New Roman"/>
                  <a:buAutoNum type="alphaLcPeriod"/>
                </a:pPr>
                <a:r>
                  <a:rPr lang="en-US" dirty="0">
                    <a:solidFill>
                      <a:schemeClr val="dk1"/>
                    </a:solidFill>
                    <a:latin typeface="Times New Roman"/>
                    <a:ea typeface="Times New Roman"/>
                    <a:cs typeface="Times New Roman"/>
                    <a:sym typeface="Times New Roman"/>
                  </a:rPr>
                  <a:t>Supply Voltage</a:t>
                </a:r>
                <a:br>
                  <a:rPr lang="en-US" dirty="0">
                    <a:solidFill>
                      <a:schemeClr val="dk1"/>
                    </a:solidFill>
                    <a:latin typeface="Times New Roman"/>
                    <a:ea typeface="Times New Roman"/>
                    <a:cs typeface="Times New Roman"/>
                    <a:sym typeface="Times New Roman"/>
                  </a:rPr>
                </a:br>
                <a:endParaRPr lang="en-US" dirty="0">
                  <a:solidFill>
                    <a:schemeClr val="dk1"/>
                  </a:solidFill>
                  <a:latin typeface="Times New Roman"/>
                  <a:ea typeface="Times New Roman"/>
                  <a:cs typeface="Times New Roman"/>
                  <a:sym typeface="Times New Roman"/>
                </a:endParaRPr>
              </a:p>
              <a:p>
                <a:pPr marL="457200" lvl="0" indent="-401320" algn="l" rtl="0">
                  <a:spcBef>
                    <a:spcPts val="0"/>
                  </a:spcBef>
                  <a:spcAft>
                    <a:spcPts val="0"/>
                  </a:spcAft>
                  <a:buClr>
                    <a:schemeClr val="dk1"/>
                  </a:buClr>
                  <a:buSzPct val="100000"/>
                  <a:buFont typeface="Times New Roman"/>
                  <a:buAutoNum type="arabicPeriod"/>
                </a:pPr>
                <a:r>
                  <a:rPr lang="en-US" dirty="0">
                    <a:solidFill>
                      <a:schemeClr val="dk1"/>
                    </a:solidFill>
                    <a:latin typeface="Times New Roman"/>
                    <a:ea typeface="Times New Roman"/>
                    <a:cs typeface="Times New Roman"/>
                    <a:sym typeface="Times New Roman"/>
                  </a:rPr>
                  <a:t>MOSFET ON State Resistance was calculated using:</a:t>
                </a:r>
              </a:p>
              <a:p>
                <a:pPr lvl="1" indent="-379730">
                  <a:spcBef>
                    <a:spcPts val="0"/>
                  </a:spcBef>
                  <a:buClr>
                    <a:schemeClr val="dk1"/>
                  </a:buClr>
                  <a:buSzPct val="100000"/>
                  <a:buFont typeface="Times New Roman"/>
                  <a:buAutoNum type="alphaLcPeriod"/>
                </a:pPr>
                <a14:m>
                  <m:oMath xmlns:m="http://schemas.openxmlformats.org/officeDocument/2006/math">
                    <m:r>
                      <a:rPr lang="en-US" i="1" dirty="0" smtClean="0">
                        <a:solidFill>
                          <a:schemeClr val="dk1"/>
                        </a:solidFill>
                        <a:latin typeface="Cambria Math" panose="02040503050406030204" pitchFamily="18" charset="0"/>
                        <a:ea typeface="Times New Roman"/>
                        <a:cs typeface="Times New Roman"/>
                        <a:sym typeface="Times New Roman"/>
                      </a:rPr>
                      <m:t>𝑅𝑑𝑠</m:t>
                    </m:r>
                    <m:d>
                      <m:dPr>
                        <m:ctrlPr>
                          <a:rPr lang="ar-AE" i="1" dirty="0">
                            <a:solidFill>
                              <a:schemeClr val="dk1"/>
                            </a:solidFill>
                            <a:latin typeface="Cambria Math" panose="02040503050406030204" pitchFamily="18" charset="0"/>
                            <a:ea typeface="Times New Roman"/>
                            <a:cs typeface="Times New Roman"/>
                            <a:sym typeface="Times New Roman"/>
                          </a:rPr>
                        </m:ctrlPr>
                      </m:dPr>
                      <m:e>
                        <m:r>
                          <a:rPr lang="ar-AE" i="1" dirty="0">
                            <a:solidFill>
                              <a:schemeClr val="dk1"/>
                            </a:solidFill>
                            <a:latin typeface="Cambria Math" panose="02040503050406030204" pitchFamily="18" charset="0"/>
                            <a:ea typeface="Times New Roman"/>
                            <a:cs typeface="Times New Roman"/>
                            <a:sym typeface="Times New Roman"/>
                          </a:rPr>
                          <m:t>𝑂𝑁</m:t>
                        </m:r>
                      </m:e>
                    </m:d>
                    <m:r>
                      <a:rPr lang="ar-AE" i="1" dirty="0">
                        <a:solidFill>
                          <a:schemeClr val="dk1"/>
                        </a:solidFill>
                        <a:latin typeface="Cambria Math" panose="02040503050406030204" pitchFamily="18" charset="0"/>
                        <a:ea typeface="Times New Roman"/>
                        <a:cs typeface="Times New Roman"/>
                        <a:sym typeface="Times New Roman"/>
                      </a:rPr>
                      <m:t>=</m:t>
                    </m:r>
                    <m:f>
                      <m:fPr>
                        <m:ctrlPr>
                          <a:rPr lang="ar-AE" i="1" dirty="0">
                            <a:solidFill>
                              <a:schemeClr val="dk1"/>
                            </a:solidFill>
                            <a:latin typeface="Cambria Math" panose="02040503050406030204" pitchFamily="18" charset="0"/>
                            <a:ea typeface="Times New Roman"/>
                            <a:cs typeface="Times New Roman"/>
                            <a:sym typeface="Times New Roman"/>
                          </a:rPr>
                        </m:ctrlPr>
                      </m:fPr>
                      <m:num>
                        <m:r>
                          <a:rPr lang="ar-AE" i="1" dirty="0" err="1">
                            <a:solidFill>
                              <a:schemeClr val="dk1"/>
                            </a:solidFill>
                            <a:latin typeface="Cambria Math" panose="02040503050406030204" pitchFamily="18" charset="0"/>
                            <a:ea typeface="Times New Roman"/>
                            <a:cs typeface="Times New Roman"/>
                            <a:sym typeface="Times New Roman"/>
                          </a:rPr>
                          <m:t>𝑉𝑑𝑠</m:t>
                        </m:r>
                      </m:num>
                      <m:den>
                        <m:r>
                          <a:rPr lang="ar-AE" i="1" dirty="0">
                            <a:solidFill>
                              <a:schemeClr val="dk1"/>
                            </a:solidFill>
                            <a:latin typeface="Cambria Math" panose="02040503050406030204" pitchFamily="18" charset="0"/>
                            <a:ea typeface="Times New Roman"/>
                            <a:cs typeface="Times New Roman"/>
                            <a:sym typeface="Times New Roman"/>
                          </a:rPr>
                          <m:t>𝐼𝑑</m:t>
                        </m:r>
                      </m:den>
                    </m:f>
                  </m:oMath>
                </a14:m>
                <a:br>
                  <a:rPr lang="en-US" dirty="0">
                    <a:solidFill>
                      <a:schemeClr val="dk1"/>
                    </a:solidFill>
                    <a:latin typeface="Times New Roman"/>
                    <a:ea typeface="Times New Roman"/>
                    <a:cs typeface="Times New Roman"/>
                    <a:sym typeface="Times New Roman"/>
                  </a:rPr>
                </a:br>
                <a:endParaRPr lang="ar-AE" dirty="0">
                  <a:solidFill>
                    <a:schemeClr val="dk1"/>
                  </a:solidFill>
                  <a:latin typeface="Times New Roman"/>
                  <a:ea typeface="Times New Roman"/>
                  <a:cs typeface="Times New Roman"/>
                  <a:sym typeface="Times New Roman"/>
                </a:endParaRPr>
              </a:p>
              <a:p>
                <a:pPr marL="457200" lvl="0" indent="-401320" algn="l" rtl="0">
                  <a:spcBef>
                    <a:spcPts val="0"/>
                  </a:spcBef>
                  <a:spcAft>
                    <a:spcPts val="0"/>
                  </a:spcAft>
                  <a:buClr>
                    <a:schemeClr val="dk1"/>
                  </a:buClr>
                  <a:buSzPct val="100000"/>
                  <a:buFont typeface="Times New Roman"/>
                  <a:buAutoNum type="arabicPeriod"/>
                </a:pPr>
                <a:r>
                  <a:rPr lang="en-US" dirty="0">
                    <a:solidFill>
                      <a:schemeClr val="dk1"/>
                    </a:solidFill>
                    <a:latin typeface="Times New Roman"/>
                    <a:ea typeface="Times New Roman"/>
                    <a:cs typeface="Times New Roman"/>
                    <a:sym typeface="Times New Roman"/>
                  </a:rPr>
                  <a:t>Normalized against temperature by:</a:t>
                </a:r>
              </a:p>
              <a:p>
                <a:pPr lvl="1" indent="-379730">
                  <a:spcBef>
                    <a:spcPts val="0"/>
                  </a:spcBef>
                  <a:buClr>
                    <a:schemeClr val="dk1"/>
                  </a:buClr>
                  <a:buSzPct val="115733"/>
                  <a:buFont typeface="Times New Roman"/>
                  <a:buAutoNum type="alphaLcPeriod"/>
                </a:pPr>
                <a14:m>
                  <m:oMath xmlns:m="http://schemas.openxmlformats.org/officeDocument/2006/math">
                    <m:sSub>
                      <m:sSubPr>
                        <m:ctrlPr>
                          <a:rPr lang="en-US" sz="2419" i="1" dirty="0" smtClean="0">
                            <a:solidFill>
                              <a:schemeClr val="dk1"/>
                            </a:solidFill>
                            <a:latin typeface="Cambria Math" panose="02040503050406030204" pitchFamily="18" charset="0"/>
                            <a:cs typeface="Times New Roman"/>
                            <a:sym typeface="Times New Roman"/>
                          </a:rPr>
                        </m:ctrlPr>
                      </m:sSubPr>
                      <m:e>
                        <m:r>
                          <a:rPr lang="en-US" sz="2419" i="1" dirty="0">
                            <a:solidFill>
                              <a:schemeClr val="dk1"/>
                            </a:solidFill>
                            <a:latin typeface="Cambria Math" panose="02040503050406030204" pitchFamily="18" charset="0"/>
                            <a:ea typeface="Times New Roman"/>
                            <a:cs typeface="Times New Roman"/>
                            <a:sym typeface="Times New Roman"/>
                          </a:rPr>
                          <m:t>𝑅𝐷𝑆</m:t>
                        </m:r>
                        <m:r>
                          <a:rPr lang="en-US" sz="2419" i="1" dirty="0">
                            <a:solidFill>
                              <a:schemeClr val="dk1"/>
                            </a:solidFill>
                            <a:latin typeface="Cambria Math" panose="02040503050406030204" pitchFamily="18" charset="0"/>
                            <a:ea typeface="Times New Roman"/>
                            <a:cs typeface="Times New Roman"/>
                            <a:sym typeface="Times New Roman"/>
                          </a:rPr>
                          <m:t>(</m:t>
                        </m:r>
                        <m:r>
                          <a:rPr lang="en-US" sz="2419" i="1" dirty="0">
                            <a:solidFill>
                              <a:schemeClr val="dk1"/>
                            </a:solidFill>
                            <a:latin typeface="Cambria Math" panose="02040503050406030204" pitchFamily="18" charset="0"/>
                            <a:ea typeface="Times New Roman"/>
                            <a:cs typeface="Times New Roman"/>
                            <a:sym typeface="Times New Roman"/>
                          </a:rPr>
                          <m:t>𝑂𝑁</m:t>
                        </m:r>
                        <m:r>
                          <a:rPr lang="en-US" sz="2419" i="1" dirty="0">
                            <a:solidFill>
                              <a:schemeClr val="dk1"/>
                            </a:solidFill>
                            <a:latin typeface="Cambria Math" panose="02040503050406030204" pitchFamily="18" charset="0"/>
                            <a:ea typeface="Times New Roman"/>
                            <a:cs typeface="Times New Roman"/>
                            <a:sym typeface="Times New Roman"/>
                          </a:rPr>
                          <m:t>)</m:t>
                        </m:r>
                      </m:e>
                      <m:sub>
                        <m:r>
                          <a:rPr lang="en-US" i="1" dirty="0">
                            <a:solidFill>
                              <a:schemeClr val="dk1"/>
                            </a:solidFill>
                            <a:latin typeface="Cambria Math" panose="02040503050406030204" pitchFamily="18" charset="0"/>
                            <a:ea typeface="Times New Roman"/>
                            <a:cs typeface="Times New Roman"/>
                            <a:sym typeface="Times New Roman"/>
                          </a:rPr>
                          <m:t>𝑛𝑜𝑟𝑚</m:t>
                        </m:r>
                      </m:sub>
                    </m:sSub>
                    <m:r>
                      <a:rPr lang="en-US" sz="1969" i="1" dirty="0">
                        <a:solidFill>
                          <a:schemeClr val="dk1"/>
                        </a:solidFill>
                        <a:latin typeface="Cambria Math" panose="02040503050406030204" pitchFamily="18" charset="0"/>
                        <a:ea typeface="Times New Roman"/>
                        <a:cs typeface="Times New Roman"/>
                        <a:sym typeface="Times New Roman"/>
                      </a:rPr>
                      <m:t> </m:t>
                    </m:r>
                    <m:r>
                      <a:rPr lang="en-US" sz="2419" i="1" dirty="0">
                        <a:solidFill>
                          <a:schemeClr val="dk1"/>
                        </a:solidFill>
                        <a:latin typeface="Cambria Math" panose="02040503050406030204" pitchFamily="18" charset="0"/>
                        <a:ea typeface="Times New Roman"/>
                        <a:cs typeface="Times New Roman"/>
                        <a:sym typeface="Times New Roman"/>
                      </a:rPr>
                      <m:t>=</m:t>
                    </m:r>
                    <m:sSub>
                      <m:sSubPr>
                        <m:ctrlPr>
                          <a:rPr lang="en-US" sz="2419" i="1" dirty="0">
                            <a:solidFill>
                              <a:schemeClr val="dk1"/>
                            </a:solidFill>
                            <a:latin typeface="Cambria Math" panose="02040503050406030204" pitchFamily="18" charset="0"/>
                            <a:cs typeface="Times New Roman"/>
                            <a:sym typeface="Times New Roman"/>
                          </a:rPr>
                        </m:ctrlPr>
                      </m:sSubPr>
                      <m:e>
                        <m:r>
                          <a:rPr lang="en-US" sz="2419" i="1" dirty="0">
                            <a:solidFill>
                              <a:schemeClr val="dk1"/>
                            </a:solidFill>
                            <a:latin typeface="Cambria Math" panose="02040503050406030204" pitchFamily="18" charset="0"/>
                            <a:ea typeface="Times New Roman"/>
                            <a:cs typeface="Times New Roman"/>
                            <a:sym typeface="Times New Roman"/>
                          </a:rPr>
                          <m:t>𝑅𝐷𝑆</m:t>
                        </m:r>
                        <m:r>
                          <a:rPr lang="en-US" sz="2419" i="1" dirty="0">
                            <a:solidFill>
                              <a:schemeClr val="dk1"/>
                            </a:solidFill>
                            <a:latin typeface="Cambria Math" panose="02040503050406030204" pitchFamily="18" charset="0"/>
                            <a:ea typeface="Times New Roman"/>
                            <a:cs typeface="Times New Roman"/>
                            <a:sym typeface="Times New Roman"/>
                          </a:rPr>
                          <m:t>(</m:t>
                        </m:r>
                        <m:r>
                          <a:rPr lang="en-US" sz="2419" i="1" dirty="0">
                            <a:solidFill>
                              <a:schemeClr val="dk1"/>
                            </a:solidFill>
                            <a:latin typeface="Cambria Math" panose="02040503050406030204" pitchFamily="18" charset="0"/>
                            <a:ea typeface="Times New Roman"/>
                            <a:cs typeface="Times New Roman"/>
                            <a:sym typeface="Times New Roman"/>
                          </a:rPr>
                          <m:t>𝑂𝑁</m:t>
                        </m:r>
                        <m:r>
                          <a:rPr lang="en-US" sz="2419" i="1" dirty="0">
                            <a:solidFill>
                              <a:schemeClr val="dk1"/>
                            </a:solidFill>
                            <a:latin typeface="Cambria Math" panose="02040503050406030204" pitchFamily="18" charset="0"/>
                            <a:ea typeface="Times New Roman"/>
                            <a:cs typeface="Times New Roman"/>
                            <a:sym typeface="Times New Roman"/>
                          </a:rPr>
                          <m:t>)</m:t>
                        </m:r>
                      </m:e>
                      <m:sub>
                        <m:r>
                          <a:rPr lang="en-US" sz="2400" i="1" dirty="0">
                            <a:solidFill>
                              <a:schemeClr val="dk1"/>
                            </a:solidFill>
                            <a:latin typeface="Cambria Math" panose="02040503050406030204" pitchFamily="18" charset="0"/>
                            <a:ea typeface="Times New Roman"/>
                            <a:cs typeface="Times New Roman"/>
                            <a:sym typeface="Times New Roman"/>
                          </a:rPr>
                          <m:t>25</m:t>
                        </m:r>
                        <m:r>
                          <a:rPr lang="en-US" sz="2400" i="1" dirty="0">
                            <a:solidFill>
                              <a:schemeClr val="dk1"/>
                            </a:solidFill>
                            <a:latin typeface="Cambria Math" panose="02040503050406030204" pitchFamily="18" charset="0"/>
                            <a:ea typeface="Times New Roman"/>
                            <a:cs typeface="Times New Roman"/>
                            <a:sym typeface="Times New Roman"/>
                          </a:rPr>
                          <m:t>°</m:t>
                        </m:r>
                        <m:r>
                          <a:rPr lang="en-US" sz="2400" i="1" dirty="0">
                            <a:solidFill>
                              <a:schemeClr val="dk1"/>
                            </a:solidFill>
                            <a:latin typeface="Cambria Math" panose="02040503050406030204" pitchFamily="18" charset="0"/>
                            <a:ea typeface="Times New Roman"/>
                            <a:cs typeface="Times New Roman"/>
                            <a:sym typeface="Times New Roman"/>
                          </a:rPr>
                          <m:t>𝐶</m:t>
                        </m:r>
                      </m:sub>
                    </m:sSub>
                    <m:r>
                      <a:rPr lang="en-US" sz="2419" i="1" dirty="0">
                        <a:solidFill>
                          <a:schemeClr val="dk1"/>
                        </a:solidFill>
                        <a:latin typeface="Cambria Math" panose="02040503050406030204" pitchFamily="18" charset="0"/>
                        <a:ea typeface="Times New Roman"/>
                        <a:cs typeface="Times New Roman"/>
                        <a:sym typeface="Times New Roman"/>
                      </a:rPr>
                      <m:t>× </m:t>
                    </m:r>
                    <m:d>
                      <m:dPr>
                        <m:ctrlPr>
                          <a:rPr lang="en-US" sz="2419" i="1" dirty="0">
                            <a:solidFill>
                              <a:schemeClr val="dk1"/>
                            </a:solidFill>
                            <a:latin typeface="Cambria Math" panose="02040503050406030204" pitchFamily="18" charset="0"/>
                            <a:ea typeface="Times New Roman"/>
                            <a:cs typeface="Times New Roman"/>
                            <a:sym typeface="Times New Roman"/>
                          </a:rPr>
                        </m:ctrlPr>
                      </m:dPr>
                      <m:e>
                        <m:r>
                          <a:rPr lang="en-US" sz="2419" i="1" dirty="0">
                            <a:solidFill>
                              <a:schemeClr val="dk1"/>
                            </a:solidFill>
                            <a:latin typeface="Cambria Math" panose="02040503050406030204" pitchFamily="18" charset="0"/>
                            <a:ea typeface="Times New Roman"/>
                            <a:cs typeface="Times New Roman"/>
                            <a:sym typeface="Times New Roman"/>
                          </a:rPr>
                          <m:t>1</m:t>
                        </m:r>
                        <m:r>
                          <a:rPr lang="en-US" sz="2419" i="1" dirty="0">
                            <a:solidFill>
                              <a:schemeClr val="dk1"/>
                            </a:solidFill>
                            <a:latin typeface="Cambria Math" panose="02040503050406030204" pitchFamily="18" charset="0"/>
                            <a:ea typeface="Times New Roman"/>
                            <a:cs typeface="Times New Roman"/>
                            <a:sym typeface="Times New Roman"/>
                          </a:rPr>
                          <m:t>+</m:t>
                        </m:r>
                        <m:r>
                          <a:rPr lang="el-GR" sz="2419" i="1" dirty="0">
                            <a:solidFill>
                              <a:schemeClr val="dk1"/>
                            </a:solidFill>
                            <a:latin typeface="Cambria Math" panose="02040503050406030204" pitchFamily="18" charset="0"/>
                            <a:ea typeface="Times New Roman"/>
                            <a:cs typeface="Times New Roman"/>
                            <a:sym typeface="Times New Roman"/>
                          </a:rPr>
                          <m:t>𝛼</m:t>
                        </m:r>
                        <m:r>
                          <a:rPr lang="el-GR" sz="2419" i="1" dirty="0">
                            <a:solidFill>
                              <a:schemeClr val="dk1"/>
                            </a:solidFill>
                            <a:latin typeface="Cambria Math" panose="02040503050406030204" pitchFamily="18" charset="0"/>
                            <a:ea typeface="Times New Roman"/>
                            <a:cs typeface="Times New Roman"/>
                            <a:sym typeface="Times New Roman"/>
                          </a:rPr>
                          <m:t>×</m:t>
                        </m:r>
                        <m:d>
                          <m:dPr>
                            <m:ctrlPr>
                              <a:rPr lang="el-GR" sz="2419" i="1" dirty="0">
                                <a:solidFill>
                                  <a:schemeClr val="dk1"/>
                                </a:solidFill>
                                <a:latin typeface="Cambria Math" panose="02040503050406030204" pitchFamily="18" charset="0"/>
                                <a:ea typeface="Times New Roman"/>
                                <a:cs typeface="Times New Roman"/>
                                <a:sym typeface="Times New Roman"/>
                              </a:rPr>
                            </m:ctrlPr>
                          </m:dPr>
                          <m:e>
                            <m:r>
                              <a:rPr lang="en-US" sz="2419" i="1" dirty="0" err="1">
                                <a:solidFill>
                                  <a:schemeClr val="dk1"/>
                                </a:solidFill>
                                <a:latin typeface="Cambria Math" panose="02040503050406030204" pitchFamily="18" charset="0"/>
                                <a:ea typeface="Times New Roman"/>
                                <a:cs typeface="Times New Roman"/>
                                <a:sym typeface="Times New Roman"/>
                              </a:rPr>
                              <m:t>𝑇</m:t>
                            </m:r>
                            <m:r>
                              <a:rPr lang="en-US" sz="1969" i="1" dirty="0" err="1">
                                <a:solidFill>
                                  <a:schemeClr val="dk1"/>
                                </a:solidFill>
                                <a:latin typeface="Cambria Math" panose="02040503050406030204" pitchFamily="18" charset="0"/>
                                <a:ea typeface="Times New Roman"/>
                                <a:cs typeface="Times New Roman"/>
                                <a:sym typeface="Times New Roman"/>
                              </a:rPr>
                              <m:t>𝑗</m:t>
                            </m:r>
                            <m:r>
                              <a:rPr lang="en-US" sz="1069" i="1" dirty="0">
                                <a:solidFill>
                                  <a:schemeClr val="dk1"/>
                                </a:solidFill>
                                <a:latin typeface="Cambria Math" panose="02040503050406030204" pitchFamily="18" charset="0"/>
                                <a:ea typeface="Times New Roman"/>
                                <a:cs typeface="Times New Roman"/>
                                <a:sym typeface="Times New Roman"/>
                              </a:rPr>
                              <m:t> </m:t>
                            </m:r>
                            <m:r>
                              <a:rPr lang="en-US" sz="2419" i="1" dirty="0">
                                <a:solidFill>
                                  <a:schemeClr val="dk1"/>
                                </a:solidFill>
                                <a:latin typeface="Cambria Math" panose="02040503050406030204" pitchFamily="18" charset="0"/>
                                <a:ea typeface="Times New Roman"/>
                                <a:cs typeface="Times New Roman"/>
                                <a:sym typeface="Times New Roman"/>
                              </a:rPr>
                              <m:t>− </m:t>
                            </m:r>
                            <m:r>
                              <a:rPr lang="en-US" sz="2419" i="1" dirty="0">
                                <a:solidFill>
                                  <a:schemeClr val="dk1"/>
                                </a:solidFill>
                                <a:latin typeface="Cambria Math" panose="02040503050406030204" pitchFamily="18" charset="0"/>
                                <a:ea typeface="Times New Roman"/>
                                <a:cs typeface="Times New Roman"/>
                                <a:sym typeface="Times New Roman"/>
                              </a:rPr>
                              <m:t>25</m:t>
                            </m:r>
                            <m:r>
                              <a:rPr lang="en-US" sz="2419" i="1" dirty="0">
                                <a:solidFill>
                                  <a:schemeClr val="dk1"/>
                                </a:solidFill>
                                <a:latin typeface="Cambria Math" panose="02040503050406030204" pitchFamily="18" charset="0"/>
                                <a:ea typeface="Times New Roman"/>
                                <a:cs typeface="Times New Roman"/>
                                <a:sym typeface="Times New Roman"/>
                              </a:rPr>
                              <m:t>°</m:t>
                            </m:r>
                            <m:r>
                              <a:rPr lang="en-US" sz="2419" i="1" dirty="0">
                                <a:solidFill>
                                  <a:schemeClr val="dk1"/>
                                </a:solidFill>
                                <a:latin typeface="Cambria Math" panose="02040503050406030204" pitchFamily="18" charset="0"/>
                                <a:ea typeface="Times New Roman"/>
                                <a:cs typeface="Times New Roman"/>
                                <a:sym typeface="Times New Roman"/>
                              </a:rPr>
                              <m:t>𝐶</m:t>
                            </m:r>
                          </m:e>
                        </m:d>
                      </m:e>
                    </m:d>
                  </m:oMath>
                </a14:m>
                <a:br>
                  <a:rPr lang="en-US" sz="2419" dirty="0">
                    <a:solidFill>
                      <a:schemeClr val="dk1"/>
                    </a:solidFill>
                    <a:latin typeface="Times New Roman"/>
                    <a:ea typeface="Times New Roman"/>
                    <a:cs typeface="Times New Roman"/>
                    <a:sym typeface="Times New Roman"/>
                  </a:rPr>
                </a:br>
                <a:endParaRPr lang="en-US" sz="2419" dirty="0">
                  <a:solidFill>
                    <a:schemeClr val="dk1"/>
                  </a:solidFill>
                  <a:latin typeface="Times New Roman"/>
                  <a:ea typeface="Times New Roman"/>
                  <a:cs typeface="Times New Roman"/>
                  <a:sym typeface="Times New Roman"/>
                </a:endParaRPr>
              </a:p>
              <a:p>
                <a:pPr marL="1828800" lvl="0" indent="-228600" algn="l" rtl="0">
                  <a:spcBef>
                    <a:spcPts val="0"/>
                  </a:spcBef>
                  <a:spcAft>
                    <a:spcPts val="0"/>
                  </a:spcAft>
                  <a:buNone/>
                </a:pPr>
                <a:r>
                  <a:rPr lang="en-US" sz="2169" dirty="0">
                    <a:solidFill>
                      <a:schemeClr val="dk1"/>
                    </a:solidFill>
                    <a:latin typeface="Times New Roman"/>
                    <a:ea typeface="Times New Roman"/>
                    <a:cs typeface="Times New Roman"/>
                    <a:sym typeface="Times New Roman"/>
                  </a:rPr>
                  <a:t>Where:</a:t>
                </a:r>
              </a:p>
              <a:p>
                <a:pPr marL="1828800" lvl="0" indent="-345690" algn="l" rtl="0">
                  <a:lnSpc>
                    <a:spcPct val="115000"/>
                  </a:lnSpc>
                  <a:spcBef>
                    <a:spcPts val="600"/>
                  </a:spcBef>
                  <a:spcAft>
                    <a:spcPts val="0"/>
                  </a:spcAft>
                  <a:buClr>
                    <a:schemeClr val="dk1"/>
                  </a:buClr>
                  <a:buSzPct val="100000"/>
                  <a:buFont typeface="Times New Roman"/>
                  <a:buChar char="●"/>
                </a:pPr>
                <a:r>
                  <a:rPr lang="en-US" sz="2169" dirty="0">
                    <a:solidFill>
                      <a:schemeClr val="dk1"/>
                    </a:solidFill>
                    <a:latin typeface="Times New Roman"/>
                    <a:ea typeface="Times New Roman"/>
                    <a:cs typeface="Times New Roman"/>
                    <a:sym typeface="Times New Roman"/>
                  </a:rPr>
                  <a:t>(RDS(ON)_{norm}) is the normalized on-resistance.</a:t>
                </a:r>
              </a:p>
              <a:p>
                <a:pPr marL="1828800" lvl="0" indent="-345690" algn="l" rtl="0">
                  <a:lnSpc>
                    <a:spcPct val="115000"/>
                  </a:lnSpc>
                  <a:spcBef>
                    <a:spcPts val="0"/>
                  </a:spcBef>
                  <a:spcAft>
                    <a:spcPts val="0"/>
                  </a:spcAft>
                  <a:buClr>
                    <a:schemeClr val="dk1"/>
                  </a:buClr>
                  <a:buSzPct val="100000"/>
                  <a:buFont typeface="Times New Roman"/>
                  <a:buChar char="●"/>
                </a:pPr>
                <a:r>
                  <a:rPr lang="en-US" sz="2169" dirty="0">
                    <a:solidFill>
                      <a:schemeClr val="dk1"/>
                    </a:solidFill>
                    <a:latin typeface="Times New Roman"/>
                    <a:ea typeface="Times New Roman"/>
                    <a:cs typeface="Times New Roman"/>
                    <a:sym typeface="Times New Roman"/>
                  </a:rPr>
                  <a:t>(RDS(ON)_{25°C}) is the on-resistance at 25°C.</a:t>
                </a:r>
              </a:p>
              <a:p>
                <a:pPr marL="1828800" lvl="0" indent="-345690" algn="l" rtl="0">
                  <a:lnSpc>
                    <a:spcPct val="115000"/>
                  </a:lnSpc>
                  <a:spcBef>
                    <a:spcPts val="0"/>
                  </a:spcBef>
                  <a:spcAft>
                    <a:spcPts val="0"/>
                  </a:spcAft>
                  <a:buClr>
                    <a:schemeClr val="dk1"/>
                  </a:buClr>
                  <a:buSzPct val="100000"/>
                  <a:buFont typeface="Times New Roman"/>
                  <a:buChar char="●"/>
                </a:pPr>
                <a:r>
                  <a:rPr lang="en-US" sz="2169" dirty="0">
                    <a:solidFill>
                      <a:schemeClr val="dk1"/>
                    </a:solidFill>
                    <a:latin typeface="Times New Roman"/>
                    <a:ea typeface="Times New Roman"/>
                    <a:cs typeface="Times New Roman"/>
                    <a:sym typeface="Times New Roman"/>
                  </a:rPr>
                  <a:t>(</a:t>
                </a:r>
                <a:r>
                  <a:rPr lang="el-GR" sz="2419" i="1" dirty="0">
                    <a:solidFill>
                      <a:schemeClr val="dk1"/>
                    </a:solidFill>
                    <a:latin typeface="Times New Roman"/>
                    <a:ea typeface="Times New Roman"/>
                    <a:cs typeface="Times New Roman"/>
                    <a:sym typeface="Times New Roman"/>
                  </a:rPr>
                  <a:t>α</a:t>
                </a:r>
                <a:r>
                  <a:rPr lang="el-GR" sz="2169" dirty="0">
                    <a:solidFill>
                      <a:schemeClr val="dk1"/>
                    </a:solidFill>
                    <a:latin typeface="Times New Roman"/>
                    <a:ea typeface="Times New Roman"/>
                    <a:cs typeface="Times New Roman"/>
                    <a:sym typeface="Times New Roman"/>
                  </a:rPr>
                  <a:t>) </a:t>
                </a:r>
                <a:r>
                  <a:rPr lang="en-US" sz="2169" dirty="0">
                    <a:solidFill>
                      <a:schemeClr val="dk1"/>
                    </a:solidFill>
                    <a:latin typeface="Times New Roman"/>
                    <a:ea typeface="Times New Roman"/>
                    <a:cs typeface="Times New Roman"/>
                    <a:sym typeface="Times New Roman"/>
                  </a:rPr>
                  <a:t>is the temperature coefficient. (0.022</a:t>
                </a:r>
                <a:r>
                  <a:rPr lang="el-GR" sz="2169" dirty="0">
                    <a:solidFill>
                      <a:schemeClr val="dk1"/>
                    </a:solidFill>
                    <a:latin typeface="Times New Roman"/>
                    <a:ea typeface="Times New Roman"/>
                    <a:cs typeface="Times New Roman"/>
                    <a:sym typeface="Times New Roman"/>
                  </a:rPr>
                  <a:t>Ω/°</a:t>
                </a:r>
                <a:r>
                  <a:rPr lang="en-US" sz="2169" dirty="0">
                    <a:solidFill>
                      <a:schemeClr val="dk1"/>
                    </a:solidFill>
                    <a:latin typeface="Times New Roman"/>
                    <a:ea typeface="Times New Roman"/>
                    <a:cs typeface="Times New Roman"/>
                    <a:sym typeface="Times New Roman"/>
                  </a:rPr>
                  <a:t>C - Obtained after calculation from datasheet)</a:t>
                </a:r>
              </a:p>
              <a:p>
                <a:pPr marL="1828800" lvl="0" indent="-345690" algn="l" rtl="0">
                  <a:lnSpc>
                    <a:spcPct val="115000"/>
                  </a:lnSpc>
                  <a:spcBef>
                    <a:spcPts val="0"/>
                  </a:spcBef>
                  <a:spcAft>
                    <a:spcPts val="0"/>
                  </a:spcAft>
                  <a:buClr>
                    <a:schemeClr val="dk1"/>
                  </a:buClr>
                  <a:buSzPct val="100000"/>
                  <a:buFont typeface="Times New Roman"/>
                  <a:buChar char="●"/>
                </a:pPr>
                <a:r>
                  <a:rPr lang="en-US" sz="2169" dirty="0">
                    <a:solidFill>
                      <a:schemeClr val="dk1"/>
                    </a:solidFill>
                    <a:latin typeface="Times New Roman"/>
                    <a:ea typeface="Times New Roman"/>
                    <a:cs typeface="Times New Roman"/>
                    <a:sym typeface="Times New Roman"/>
                  </a:rPr>
                  <a:t>(</a:t>
                </a:r>
                <a:r>
                  <a:rPr lang="en-US" sz="2169" dirty="0" err="1">
                    <a:solidFill>
                      <a:schemeClr val="dk1"/>
                    </a:solidFill>
                    <a:latin typeface="Times New Roman"/>
                    <a:ea typeface="Times New Roman"/>
                    <a:cs typeface="Times New Roman"/>
                    <a:sym typeface="Times New Roman"/>
                  </a:rPr>
                  <a:t>T_j</a:t>
                </a:r>
                <a:r>
                  <a:rPr lang="en-US" sz="2169" dirty="0">
                    <a:solidFill>
                      <a:schemeClr val="dk1"/>
                    </a:solidFill>
                    <a:latin typeface="Times New Roman"/>
                    <a:ea typeface="Times New Roman"/>
                    <a:cs typeface="Times New Roman"/>
                    <a:sym typeface="Times New Roman"/>
                  </a:rPr>
                  <a:t>) is the junction temperature.</a:t>
                </a:r>
                <a:endParaRPr dirty="0">
                  <a:latin typeface="Times New Roman"/>
                  <a:ea typeface="Times New Roman"/>
                  <a:cs typeface="Times New Roman"/>
                  <a:sym typeface="Times New Roman"/>
                </a:endParaRPr>
              </a:p>
            </p:txBody>
          </p:sp>
        </mc:Choice>
        <mc:Fallback>
          <p:sp>
            <p:nvSpPr>
              <p:cNvPr id="135" name="Google Shape;135;g2a0ea250674_0_11"/>
              <p:cNvSpPr txBox="1">
                <a:spLocks noGrp="1" noRot="1" noChangeAspect="1" noMove="1" noResize="1" noEditPoints="1" noAdjustHandles="1" noChangeArrowheads="1" noChangeShapeType="1" noTextEdit="1"/>
              </p:cNvSpPr>
              <p:nvPr>
                <p:ph type="body" idx="1"/>
              </p:nvPr>
            </p:nvSpPr>
            <p:spPr>
              <a:xfrm>
                <a:off x="508000" y="1435100"/>
                <a:ext cx="11252200" cy="5118100"/>
              </a:xfrm>
              <a:prstGeom prst="rect">
                <a:avLst/>
              </a:prstGeom>
              <a:blipFill>
                <a:blip r:embed="rId3"/>
                <a:stretch>
                  <a:fillRect l="-271" t="-2381" b="-595"/>
                </a:stretch>
              </a:blipFill>
              <a:ln>
                <a:noFill/>
              </a:ln>
            </p:spPr>
            <p:txBody>
              <a:bodyPr/>
              <a:lstStyle/>
              <a:p>
                <a:r>
                  <a:rPr lang="en-US">
                    <a:noFill/>
                  </a:rPr>
                  <a:t> </a:t>
                </a:r>
              </a:p>
            </p:txBody>
          </p:sp>
        </mc:Fallback>
      </mc:AlternateContent>
      <p:sp>
        <p:nvSpPr>
          <p:cNvPr id="136" name="Google Shape;136;g2a0ea250674_0_11"/>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5">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5">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a0ea250674_0_0"/>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DATA COLLECTION (</a:t>
            </a:r>
            <a:r>
              <a:rPr lang="en-US" sz="2000"/>
              <a:t>CAPACITOR</a:t>
            </a:r>
            <a:r>
              <a:rPr lang="en-US"/>
              <a:t>)</a:t>
            </a:r>
            <a:endParaRPr/>
          </a:p>
        </p:txBody>
      </p:sp>
      <p:sp>
        <p:nvSpPr>
          <p:cNvPr id="142" name="Google Shape;142;g2a0ea250674_0_0"/>
          <p:cNvSpPr txBox="1">
            <a:spLocks noGrp="1"/>
          </p:cNvSpPr>
          <p:nvPr>
            <p:ph type="body" idx="1"/>
          </p:nvPr>
        </p:nvSpPr>
        <p:spPr>
          <a:xfrm>
            <a:off x="609600" y="1478843"/>
            <a:ext cx="10972796" cy="4877509"/>
          </a:xfrm>
          <a:prstGeom prst="rect">
            <a:avLst/>
          </a:prstGeom>
          <a:noFill/>
          <a:ln>
            <a:noFill/>
          </a:ln>
        </p:spPr>
        <p:txBody>
          <a:bodyPr spcFirstLastPara="1" wrap="square" lIns="91425" tIns="45700" rIns="91425" bIns="45700" anchor="t" anchorCtr="0">
            <a:normAutofit fontScale="92500" lnSpcReduction="20000"/>
          </a:bodyPr>
          <a:lstStyle/>
          <a:p>
            <a:pPr marL="457200" lvl="0" indent="-401320" algn="l" rtl="0">
              <a:spcBef>
                <a:spcPts val="0"/>
              </a:spcBef>
              <a:spcAft>
                <a:spcPts val="0"/>
              </a:spcAft>
              <a:buClr>
                <a:schemeClr val="dk1"/>
              </a:buClr>
              <a:buSzPct val="100000"/>
              <a:buFont typeface="Times New Roman"/>
              <a:buAutoNum type="arabicPeriod"/>
            </a:pPr>
            <a:r>
              <a:rPr lang="en-US" dirty="0">
                <a:solidFill>
                  <a:schemeClr val="dk1"/>
                </a:solidFill>
                <a:latin typeface="Times New Roman"/>
                <a:ea typeface="Times New Roman"/>
                <a:cs typeface="Times New Roman"/>
                <a:sym typeface="Times New Roman"/>
              </a:rPr>
              <a:t>The Electrochemical Impedance Spectrum (EIS) data came from an actual continuous experiment implemented by NASA, which can help people know,  model, or train and predict the actual degradation process.</a:t>
            </a:r>
            <a:endParaRPr dirty="0">
              <a:solidFill>
                <a:schemeClr val="dk1"/>
              </a:solidFill>
              <a:latin typeface="Times New Roman"/>
              <a:ea typeface="Times New Roman"/>
              <a:cs typeface="Times New Roman"/>
              <a:sym typeface="Times New Roman"/>
            </a:endParaRPr>
          </a:p>
          <a:p>
            <a:pPr marL="457200" lvl="0" indent="-401320" algn="l" rtl="0">
              <a:spcBef>
                <a:spcPts val="0"/>
              </a:spcBef>
              <a:spcAft>
                <a:spcPts val="0"/>
              </a:spcAft>
              <a:buClr>
                <a:schemeClr val="dk1"/>
              </a:buClr>
              <a:buSzPct val="100000"/>
              <a:buFont typeface="Times New Roman"/>
              <a:buAutoNum type="arabicPeriod"/>
            </a:pPr>
            <a:r>
              <a:rPr lang="en-US" dirty="0">
                <a:solidFill>
                  <a:schemeClr val="dk1"/>
                </a:solidFill>
                <a:latin typeface="Times New Roman"/>
                <a:ea typeface="Times New Roman"/>
                <a:cs typeface="Times New Roman"/>
                <a:sym typeface="Times New Roman"/>
              </a:rPr>
              <a:t>Experiment Setup:</a:t>
            </a:r>
            <a:endParaRPr dirty="0">
              <a:solidFill>
                <a:schemeClr val="dk1"/>
              </a:solidFill>
              <a:latin typeface="Times New Roman"/>
              <a:ea typeface="Times New Roman"/>
              <a:cs typeface="Times New Roman"/>
              <a:sym typeface="Times New Roman"/>
            </a:endParaRPr>
          </a:p>
          <a:p>
            <a:pPr marL="1168400" lvl="0" indent="-379413" algn="l" rtl="0">
              <a:spcBef>
                <a:spcPts val="0"/>
              </a:spcBef>
              <a:spcAft>
                <a:spcPts val="0"/>
              </a:spcAft>
              <a:buClr>
                <a:schemeClr val="dk1"/>
              </a:buClr>
              <a:buSzPct val="100000"/>
              <a:buFont typeface="Times New Roman"/>
              <a:buAutoNum type="alphaLcPeriod"/>
            </a:pPr>
            <a:r>
              <a:rPr lang="en-US" sz="2800" dirty="0">
                <a:solidFill>
                  <a:schemeClr val="dk1"/>
                </a:solidFill>
                <a:latin typeface="Times New Roman"/>
                <a:ea typeface="Times New Roman"/>
                <a:cs typeface="Times New Roman"/>
                <a:sym typeface="Times New Roman"/>
              </a:rPr>
              <a:t>Nominal capacitance: 2200</a:t>
            </a:r>
            <a:r>
              <a:rPr lang="en-US" sz="2800" i="1" dirty="0">
                <a:solidFill>
                  <a:schemeClr val="dk1"/>
                </a:solidFill>
                <a:latin typeface="Times New Roman"/>
                <a:ea typeface="Times New Roman"/>
                <a:cs typeface="Times New Roman"/>
                <a:sym typeface="Times New Roman"/>
              </a:rPr>
              <a:t>µ</a:t>
            </a:r>
            <a:r>
              <a:rPr lang="en-US" sz="2800" dirty="0">
                <a:solidFill>
                  <a:schemeClr val="dk1"/>
                </a:solidFill>
                <a:latin typeface="Times New Roman"/>
                <a:ea typeface="Times New Roman"/>
                <a:cs typeface="Times New Roman"/>
                <a:sym typeface="Times New Roman"/>
              </a:rPr>
              <a:t>F</a:t>
            </a:r>
            <a:endParaRPr sz="2800" dirty="0">
              <a:solidFill>
                <a:schemeClr val="dk1"/>
              </a:solidFill>
              <a:latin typeface="Times New Roman"/>
              <a:ea typeface="Times New Roman"/>
              <a:cs typeface="Times New Roman"/>
              <a:sym typeface="Times New Roman"/>
            </a:endParaRPr>
          </a:p>
          <a:p>
            <a:pPr marL="1168400" lvl="0" indent="-379413" algn="l" rtl="0">
              <a:spcBef>
                <a:spcPts val="0"/>
              </a:spcBef>
              <a:spcAft>
                <a:spcPts val="0"/>
              </a:spcAft>
              <a:buClr>
                <a:schemeClr val="dk1"/>
              </a:buClr>
              <a:buSzPct val="100000"/>
              <a:buFont typeface="Times New Roman"/>
              <a:buAutoNum type="alphaLcPeriod"/>
            </a:pPr>
            <a:r>
              <a:rPr lang="en-US" sz="2800" dirty="0">
                <a:solidFill>
                  <a:schemeClr val="dk1"/>
                </a:solidFill>
                <a:latin typeface="Times New Roman"/>
                <a:ea typeface="Times New Roman"/>
                <a:cs typeface="Times New Roman"/>
                <a:sym typeface="Times New Roman"/>
              </a:rPr>
              <a:t>Normal working voltage: 5V</a:t>
            </a:r>
            <a:endParaRPr sz="2800" dirty="0">
              <a:solidFill>
                <a:schemeClr val="dk1"/>
              </a:solidFill>
              <a:latin typeface="Times New Roman"/>
              <a:ea typeface="Times New Roman"/>
              <a:cs typeface="Times New Roman"/>
              <a:sym typeface="Times New Roman"/>
            </a:endParaRPr>
          </a:p>
          <a:p>
            <a:pPr marL="1168400" lvl="0" indent="-379413" algn="l" rtl="0">
              <a:spcBef>
                <a:spcPts val="0"/>
              </a:spcBef>
              <a:spcAft>
                <a:spcPts val="0"/>
              </a:spcAft>
              <a:buClr>
                <a:schemeClr val="dk1"/>
              </a:buClr>
              <a:buSzPct val="100000"/>
              <a:buFont typeface="Times New Roman"/>
              <a:buAutoNum type="alphaLcPeriod"/>
            </a:pPr>
            <a:r>
              <a:rPr lang="en-US" sz="2800" dirty="0">
                <a:solidFill>
                  <a:schemeClr val="dk1"/>
                </a:solidFill>
                <a:latin typeface="Times New Roman"/>
                <a:ea typeface="Times New Roman"/>
                <a:cs typeface="Times New Roman"/>
                <a:sym typeface="Times New Roman"/>
              </a:rPr>
              <a:t>Voltage applied: 10V, 12V, 14V</a:t>
            </a:r>
            <a:endParaRPr sz="2800" dirty="0">
              <a:solidFill>
                <a:schemeClr val="dk1"/>
              </a:solidFill>
              <a:latin typeface="Times New Roman"/>
              <a:ea typeface="Times New Roman"/>
              <a:cs typeface="Times New Roman"/>
              <a:sym typeface="Times New Roman"/>
            </a:endParaRPr>
          </a:p>
          <a:p>
            <a:pPr marL="1168400" lvl="0" indent="-379413" algn="l" rtl="0">
              <a:spcBef>
                <a:spcPts val="0"/>
              </a:spcBef>
              <a:spcAft>
                <a:spcPts val="0"/>
              </a:spcAft>
              <a:buClr>
                <a:schemeClr val="dk1"/>
              </a:buClr>
              <a:buSzPct val="100000"/>
              <a:buFont typeface="Times New Roman"/>
              <a:buAutoNum type="alphaLcPeriod"/>
            </a:pPr>
            <a:r>
              <a:rPr lang="en-US" sz="2800" dirty="0">
                <a:solidFill>
                  <a:schemeClr val="dk1"/>
                </a:solidFill>
                <a:latin typeface="Times New Roman"/>
                <a:ea typeface="Times New Roman"/>
                <a:cs typeface="Times New Roman"/>
                <a:sym typeface="Times New Roman"/>
              </a:rPr>
              <a:t>Experiment duration: longer than 5000 hours</a:t>
            </a: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3.  Data size: ~4.5 GB</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34375"/>
              <a:buFont typeface="Arial"/>
              <a:buNone/>
            </a:pPr>
            <a:r>
              <a:rPr lang="en-US" dirty="0">
                <a:solidFill>
                  <a:schemeClr val="dk1"/>
                </a:solidFill>
                <a:latin typeface="Times New Roman"/>
                <a:ea typeface="Times New Roman"/>
                <a:cs typeface="Times New Roman"/>
                <a:sym typeface="Times New Roman"/>
              </a:rPr>
              <a:t>4.  Dataset includes:</a:t>
            </a:r>
            <a:endParaRPr dirty="0">
              <a:solidFill>
                <a:schemeClr val="dk1"/>
              </a:solidFill>
              <a:latin typeface="Times New Roman"/>
              <a:ea typeface="Times New Roman"/>
              <a:cs typeface="Times New Roman"/>
              <a:sym typeface="Times New Roman"/>
            </a:endParaRPr>
          </a:p>
          <a:p>
            <a:pPr marL="1168400" lvl="0" indent="-379413" algn="l" rtl="0">
              <a:spcBef>
                <a:spcPts val="0"/>
              </a:spcBef>
              <a:spcAft>
                <a:spcPts val="0"/>
              </a:spcAft>
              <a:buClr>
                <a:schemeClr val="dk1"/>
              </a:buClr>
              <a:buSzPct val="100000"/>
              <a:buFont typeface="Times New Roman"/>
              <a:buAutoNum type="alphaLcPeriod"/>
            </a:pPr>
            <a:r>
              <a:rPr lang="en-US" sz="2800" dirty="0">
                <a:solidFill>
                  <a:schemeClr val="dk1"/>
                </a:solidFill>
                <a:latin typeface="Times New Roman"/>
                <a:ea typeface="Times New Roman"/>
                <a:cs typeface="Times New Roman"/>
                <a:sym typeface="Times New Roman"/>
              </a:rPr>
              <a:t>Frequency response data of capacitor</a:t>
            </a:r>
            <a:endParaRPr sz="2800" dirty="0">
              <a:solidFill>
                <a:schemeClr val="dk1"/>
              </a:solidFill>
              <a:latin typeface="Times New Roman"/>
              <a:ea typeface="Times New Roman"/>
              <a:cs typeface="Times New Roman"/>
              <a:sym typeface="Times New Roman"/>
            </a:endParaRPr>
          </a:p>
          <a:p>
            <a:pPr marL="1168400" lvl="0" indent="-379413" algn="l" rtl="0">
              <a:spcBef>
                <a:spcPts val="0"/>
              </a:spcBef>
              <a:spcAft>
                <a:spcPts val="0"/>
              </a:spcAft>
              <a:buClr>
                <a:schemeClr val="dk1"/>
              </a:buClr>
              <a:buSzPct val="100000"/>
              <a:buFont typeface="Times New Roman"/>
              <a:buAutoNum type="alphaLcPeriod"/>
            </a:pPr>
            <a:r>
              <a:rPr lang="en-US" sz="2800" dirty="0">
                <a:solidFill>
                  <a:schemeClr val="dk1"/>
                </a:solidFill>
                <a:latin typeface="Times New Roman"/>
                <a:ea typeface="Times New Roman"/>
                <a:cs typeface="Times New Roman"/>
                <a:sym typeface="Times New Roman"/>
              </a:rPr>
              <a:t>Testing time</a:t>
            </a:r>
            <a:endParaRPr sz="2800" dirty="0">
              <a:solidFill>
                <a:schemeClr val="dk1"/>
              </a:solidFill>
              <a:latin typeface="Times New Roman"/>
              <a:ea typeface="Times New Roman"/>
              <a:cs typeface="Times New Roman"/>
              <a:sym typeface="Times New Roman"/>
            </a:endParaRPr>
          </a:p>
          <a:p>
            <a:pPr marL="1168400" lvl="0" indent="-379413" algn="l" rtl="0">
              <a:spcBef>
                <a:spcPts val="0"/>
              </a:spcBef>
              <a:spcAft>
                <a:spcPts val="0"/>
              </a:spcAft>
              <a:buClr>
                <a:schemeClr val="dk1"/>
              </a:buClr>
              <a:buSzPct val="100000"/>
              <a:buFont typeface="Times New Roman"/>
              <a:buAutoNum type="alphaLcPeriod"/>
            </a:pPr>
            <a:r>
              <a:rPr lang="en-US" sz="2800" dirty="0">
                <a:solidFill>
                  <a:schemeClr val="dk1"/>
                </a:solidFill>
                <a:latin typeface="Times New Roman"/>
                <a:ea typeface="Times New Roman"/>
                <a:cs typeface="Times New Roman"/>
                <a:sym typeface="Times New Roman"/>
              </a:rPr>
              <a:t>Voltage applied</a:t>
            </a:r>
            <a:endParaRPr dirty="0">
              <a:solidFill>
                <a:schemeClr val="dk1"/>
              </a:solidFill>
              <a:latin typeface="Times New Roman"/>
              <a:ea typeface="Times New Roman"/>
              <a:cs typeface="Times New Roman"/>
              <a:sym typeface="Times New Roman"/>
            </a:endParaRPr>
          </a:p>
        </p:txBody>
      </p:sp>
      <p:sp>
        <p:nvSpPr>
          <p:cNvPr id="143" name="Google Shape;143;g2a0ea250674_0_0"/>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44" name="Google Shape;144;g2a0ea250674_0_0"/>
          <p:cNvPicPr preferRelativeResize="0"/>
          <p:nvPr/>
        </p:nvPicPr>
        <p:blipFill>
          <a:blip r:embed="rId3">
            <a:alphaModFix/>
          </a:blip>
          <a:stretch>
            <a:fillRect/>
          </a:stretch>
        </p:blipFill>
        <p:spPr>
          <a:xfrm>
            <a:off x="7898275" y="2698971"/>
            <a:ext cx="4293725" cy="2084575"/>
          </a:xfrm>
          <a:prstGeom prst="rect">
            <a:avLst/>
          </a:prstGeom>
          <a:noFill/>
          <a:ln>
            <a:noFill/>
          </a:ln>
        </p:spPr>
      </p:pic>
      <p:sp>
        <p:nvSpPr>
          <p:cNvPr id="2" name="TextBox 1">
            <a:extLst>
              <a:ext uri="{FF2B5EF4-FFF2-40B4-BE49-F238E27FC236}">
                <a16:creationId xmlns:a16="http://schemas.microsoft.com/office/drawing/2014/main" id="{EA8BCC2F-14C0-0926-12F1-E0A05A2AB06C}"/>
              </a:ext>
            </a:extLst>
          </p:cNvPr>
          <p:cNvSpPr txBox="1"/>
          <p:nvPr/>
        </p:nvSpPr>
        <p:spPr>
          <a:xfrm>
            <a:off x="8263472" y="4900667"/>
            <a:ext cx="2937927" cy="276999"/>
          </a:xfrm>
          <a:prstGeom prst="rect">
            <a:avLst/>
          </a:prstGeom>
          <a:noFill/>
        </p:spPr>
        <p:txBody>
          <a:bodyPr wrap="square" rtlCol="0">
            <a:spAutoFit/>
          </a:bodyPr>
          <a:lstStyle/>
          <a:p>
            <a:r>
              <a:rPr lang="en-US" sz="1200" i="1" dirty="0">
                <a:solidFill>
                  <a:schemeClr val="tx1">
                    <a:lumMod val="50000"/>
                    <a:lumOff val="50000"/>
                  </a:schemeClr>
                </a:solidFill>
              </a:rPr>
              <a:t>Figure 3: Capacitor test condition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625a817c13_2_32"/>
          <p:cNvSpPr txBox="1">
            <a:spLocks noGrp="1"/>
          </p:cNvSpPr>
          <p:nvPr>
            <p:ph type="title"/>
          </p:nvPr>
        </p:nvSpPr>
        <p:spPr>
          <a:xfrm>
            <a:off x="643466" y="101601"/>
            <a:ext cx="7687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Arial"/>
              <a:buNone/>
            </a:pPr>
            <a:r>
              <a:rPr lang="en-US"/>
              <a:t>DATA ANALYSIS (</a:t>
            </a:r>
            <a:r>
              <a:rPr lang="en-US" sz="2000"/>
              <a:t>MOSFET</a:t>
            </a:r>
            <a:r>
              <a:rPr lang="en-US"/>
              <a:t>)</a:t>
            </a:r>
            <a:endParaRPr/>
          </a:p>
        </p:txBody>
      </p:sp>
      <p:sp>
        <p:nvSpPr>
          <p:cNvPr id="150" name="Google Shape;150;g2625a817c13_2_32"/>
          <p:cNvSpPr txBox="1">
            <a:spLocks noGrp="1"/>
          </p:cNvSpPr>
          <p:nvPr>
            <p:ph type="body" idx="1"/>
          </p:nvPr>
        </p:nvSpPr>
        <p:spPr>
          <a:xfrm>
            <a:off x="609600" y="1478850"/>
            <a:ext cx="11265900" cy="4877400"/>
          </a:xfrm>
          <a:prstGeom prst="rect">
            <a:avLst/>
          </a:prstGeom>
          <a:noFill/>
          <a:ln>
            <a:noFill/>
          </a:ln>
        </p:spPr>
        <p:txBody>
          <a:bodyPr spcFirstLastPara="1" wrap="square" lIns="91425" tIns="45700" rIns="91425" bIns="45700" anchor="t" anchorCtr="0">
            <a:normAutofit/>
          </a:bodyPr>
          <a:lstStyle/>
          <a:p>
            <a:pPr marL="457200" lvl="0" indent="-412750" algn="l" rtl="0">
              <a:spcBef>
                <a:spcPts val="0"/>
              </a:spcBef>
              <a:spcAft>
                <a:spcPts val="0"/>
              </a:spcAft>
              <a:buClr>
                <a:schemeClr val="dk1"/>
              </a:buClr>
              <a:buSzPts val="2900"/>
              <a:buFont typeface="Times New Roman"/>
              <a:buAutoNum type="arabicPeriod"/>
            </a:pPr>
            <a:r>
              <a:rPr lang="en-US" sz="2900" dirty="0">
                <a:solidFill>
                  <a:schemeClr val="dk1"/>
                </a:solidFill>
                <a:latin typeface="Times New Roman"/>
                <a:ea typeface="Times New Roman"/>
                <a:cs typeface="Times New Roman"/>
                <a:sym typeface="Times New Roman"/>
              </a:rPr>
              <a:t>Downloaded, extracted and plotted the raw data (Collab and MATLAB)</a:t>
            </a:r>
            <a:endParaRPr sz="2900" dirty="0">
              <a:solidFill>
                <a:schemeClr val="dk1"/>
              </a:solidFill>
              <a:latin typeface="Times New Roman"/>
              <a:ea typeface="Times New Roman"/>
              <a:cs typeface="Times New Roman"/>
              <a:sym typeface="Times New Roman"/>
            </a:endParaRPr>
          </a:p>
          <a:p>
            <a:pPr marL="457200" lvl="0" indent="-412750" algn="l" rtl="0">
              <a:spcBef>
                <a:spcPts val="0"/>
              </a:spcBef>
              <a:spcAft>
                <a:spcPts val="0"/>
              </a:spcAft>
              <a:buClr>
                <a:schemeClr val="dk1"/>
              </a:buClr>
              <a:buSzPts val="2900"/>
              <a:buFont typeface="Times New Roman"/>
              <a:buAutoNum type="arabicPeriod"/>
            </a:pPr>
            <a:r>
              <a:rPr lang="en-US" sz="2900" dirty="0">
                <a:solidFill>
                  <a:schemeClr val="dk1"/>
                </a:solidFill>
                <a:latin typeface="Times New Roman"/>
                <a:ea typeface="Times New Roman"/>
                <a:cs typeface="Times New Roman"/>
                <a:sym typeface="Times New Roman"/>
              </a:rPr>
              <a:t>Calculated:</a:t>
            </a:r>
            <a:endParaRPr sz="2900" dirty="0">
              <a:solidFill>
                <a:schemeClr val="dk1"/>
              </a:solidFill>
              <a:latin typeface="Times New Roman"/>
              <a:ea typeface="Times New Roman"/>
              <a:cs typeface="Times New Roman"/>
              <a:sym typeface="Times New Roman"/>
            </a:endParaRPr>
          </a:p>
          <a:p>
            <a:pPr marL="914400" lvl="1" indent="-412750" algn="l" rtl="0">
              <a:spcBef>
                <a:spcPts val="0"/>
              </a:spcBef>
              <a:spcAft>
                <a:spcPts val="0"/>
              </a:spcAft>
              <a:buClr>
                <a:schemeClr val="dk1"/>
              </a:buClr>
              <a:buSzPts val="2900"/>
              <a:buFont typeface="Times New Roman"/>
              <a:buAutoNum type="alphaLcPeriod"/>
            </a:pPr>
            <a:r>
              <a:rPr lang="en-US" sz="2900" dirty="0" err="1">
                <a:solidFill>
                  <a:schemeClr val="dk1"/>
                </a:solidFill>
                <a:latin typeface="Times New Roman"/>
                <a:ea typeface="Times New Roman"/>
                <a:cs typeface="Times New Roman"/>
                <a:sym typeface="Times New Roman"/>
              </a:rPr>
              <a:t>Normalized_Rds</a:t>
            </a:r>
            <a:endParaRPr sz="2900" dirty="0">
              <a:solidFill>
                <a:schemeClr val="dk1"/>
              </a:solidFill>
              <a:latin typeface="Times New Roman"/>
              <a:ea typeface="Times New Roman"/>
              <a:cs typeface="Times New Roman"/>
              <a:sym typeface="Times New Roman"/>
            </a:endParaRPr>
          </a:p>
          <a:p>
            <a:pPr marL="457200" lvl="0" indent="-412750" algn="l" rtl="0">
              <a:spcBef>
                <a:spcPts val="0"/>
              </a:spcBef>
              <a:spcAft>
                <a:spcPts val="0"/>
              </a:spcAft>
              <a:buClr>
                <a:schemeClr val="dk1"/>
              </a:buClr>
              <a:buSzPts val="2900"/>
              <a:buFont typeface="Times New Roman"/>
              <a:buAutoNum type="arabicPeriod"/>
            </a:pPr>
            <a:r>
              <a:rPr lang="en-US" sz="2900" dirty="0">
                <a:solidFill>
                  <a:schemeClr val="dk1"/>
                </a:solidFill>
                <a:latin typeface="Times New Roman"/>
                <a:ea typeface="Times New Roman"/>
                <a:cs typeface="Times New Roman"/>
                <a:sym typeface="Times New Roman"/>
              </a:rPr>
              <a:t>Obtained the plot for raw data</a:t>
            </a:r>
            <a:endParaRPr sz="2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br>
              <a:rPr lang="en-US" sz="2900" dirty="0">
                <a:solidFill>
                  <a:schemeClr val="dk1"/>
                </a:solidFill>
                <a:latin typeface="Times New Roman"/>
                <a:ea typeface="Times New Roman"/>
                <a:cs typeface="Times New Roman"/>
                <a:sym typeface="Times New Roman"/>
              </a:rPr>
            </a:br>
            <a:br>
              <a:rPr lang="en-US" sz="2900" dirty="0">
                <a:solidFill>
                  <a:schemeClr val="dk1"/>
                </a:solidFill>
                <a:latin typeface="Times New Roman"/>
                <a:ea typeface="Times New Roman"/>
                <a:cs typeface="Times New Roman"/>
                <a:sym typeface="Times New Roman"/>
              </a:rPr>
            </a:br>
            <a:endParaRPr sz="2900" dirty="0">
              <a:solidFill>
                <a:schemeClr val="dk1"/>
              </a:solidFill>
              <a:latin typeface="Times New Roman"/>
              <a:ea typeface="Times New Roman"/>
              <a:cs typeface="Times New Roman"/>
              <a:sym typeface="Times New Roman"/>
            </a:endParaRPr>
          </a:p>
          <a:p>
            <a:pPr marL="457200" lvl="0" indent="-412750" algn="l" rtl="0">
              <a:spcBef>
                <a:spcPts val="0"/>
              </a:spcBef>
              <a:spcAft>
                <a:spcPts val="0"/>
              </a:spcAft>
              <a:buClr>
                <a:schemeClr val="dk1"/>
              </a:buClr>
              <a:buSzPts val="2900"/>
              <a:buFont typeface="Times New Roman"/>
              <a:buAutoNum type="arabicPeriod"/>
            </a:pPr>
            <a:r>
              <a:rPr lang="en-US" sz="2900" dirty="0">
                <a:solidFill>
                  <a:schemeClr val="dk1"/>
                </a:solidFill>
                <a:latin typeface="Times New Roman"/>
                <a:ea typeface="Times New Roman"/>
                <a:cs typeface="Times New Roman"/>
                <a:sym typeface="Times New Roman"/>
              </a:rPr>
              <a:t>OBSERVATION:</a:t>
            </a:r>
            <a:endParaRPr sz="2900" dirty="0">
              <a:solidFill>
                <a:schemeClr val="dk1"/>
              </a:solidFill>
              <a:latin typeface="Times New Roman"/>
              <a:ea typeface="Times New Roman"/>
              <a:cs typeface="Times New Roman"/>
              <a:sym typeface="Times New Roman"/>
            </a:endParaRPr>
          </a:p>
          <a:p>
            <a:pPr marL="914400" lvl="1" indent="-387350" algn="l" rtl="0">
              <a:spcBef>
                <a:spcPts val="0"/>
              </a:spcBef>
              <a:spcAft>
                <a:spcPts val="0"/>
              </a:spcAft>
              <a:buClr>
                <a:schemeClr val="dk1"/>
              </a:buClr>
              <a:buSzPts val="2500"/>
              <a:buFont typeface="Times New Roman"/>
              <a:buAutoNum type="alphaLcPeriod"/>
            </a:pPr>
            <a:r>
              <a:rPr lang="en-US" sz="2500" dirty="0">
                <a:solidFill>
                  <a:schemeClr val="dk1"/>
                </a:solidFill>
                <a:latin typeface="Times New Roman"/>
                <a:ea typeface="Times New Roman"/>
                <a:cs typeface="Times New Roman"/>
                <a:sym typeface="Times New Roman"/>
              </a:rPr>
              <a:t>Measuring instruments precision is questionable for sampling rate</a:t>
            </a:r>
            <a:endParaRPr sz="2500" dirty="0">
              <a:solidFill>
                <a:schemeClr val="dk1"/>
              </a:solidFill>
              <a:latin typeface="Times New Roman"/>
              <a:ea typeface="Times New Roman"/>
              <a:cs typeface="Times New Roman"/>
              <a:sym typeface="Times New Roman"/>
            </a:endParaRPr>
          </a:p>
          <a:p>
            <a:pPr marL="914400" lvl="1" indent="-387350" algn="l" rtl="0">
              <a:spcBef>
                <a:spcPts val="0"/>
              </a:spcBef>
              <a:spcAft>
                <a:spcPts val="0"/>
              </a:spcAft>
              <a:buClr>
                <a:schemeClr val="dk1"/>
              </a:buClr>
              <a:buSzPts val="2500"/>
              <a:buFont typeface="Times New Roman"/>
              <a:buAutoNum type="alphaLcPeriod"/>
            </a:pPr>
            <a:r>
              <a:rPr lang="en-US" sz="2500" dirty="0" err="1">
                <a:solidFill>
                  <a:schemeClr val="dk1"/>
                </a:solidFill>
                <a:latin typeface="Times New Roman"/>
                <a:ea typeface="Times New Roman"/>
                <a:cs typeface="Times New Roman"/>
                <a:sym typeface="Times New Roman"/>
              </a:rPr>
              <a:t>Rds</a:t>
            </a:r>
            <a:r>
              <a:rPr lang="en-US" sz="2500" dirty="0">
                <a:solidFill>
                  <a:schemeClr val="dk1"/>
                </a:solidFill>
                <a:latin typeface="Times New Roman"/>
                <a:ea typeface="Times New Roman"/>
                <a:cs typeface="Times New Roman"/>
                <a:sym typeface="Times New Roman"/>
              </a:rPr>
              <a:t> is characterized by aging time and temperature both.</a:t>
            </a:r>
            <a:endParaRPr sz="2500" dirty="0">
              <a:solidFill>
                <a:schemeClr val="dk1"/>
              </a:solidFill>
              <a:latin typeface="Times New Roman"/>
              <a:ea typeface="Times New Roman"/>
              <a:cs typeface="Times New Roman"/>
              <a:sym typeface="Times New Roman"/>
            </a:endParaRPr>
          </a:p>
        </p:txBody>
      </p:sp>
      <p:sp>
        <p:nvSpPr>
          <p:cNvPr id="151" name="Google Shape;151;g2625a817c13_2_32"/>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152" name="Google Shape;152;g2625a817c13_2_32"/>
          <p:cNvPicPr preferRelativeResize="0"/>
          <p:nvPr/>
        </p:nvPicPr>
        <p:blipFill>
          <a:blip r:embed="rId3">
            <a:alphaModFix/>
          </a:blip>
          <a:stretch>
            <a:fillRect/>
          </a:stretch>
        </p:blipFill>
        <p:spPr>
          <a:xfrm>
            <a:off x="5649050" y="2077100"/>
            <a:ext cx="6466750" cy="2746850"/>
          </a:xfrm>
          <a:prstGeom prst="rect">
            <a:avLst/>
          </a:prstGeom>
          <a:noFill/>
          <a:ln w="9525" cap="flat" cmpd="sng">
            <a:solidFill>
              <a:schemeClr val="dk2"/>
            </a:solidFill>
            <a:prstDash val="solid"/>
            <a:round/>
            <a:headEnd type="none" w="sm" len="sm"/>
            <a:tailEnd type="none" w="sm" len="sm"/>
          </a:ln>
        </p:spPr>
      </p:pic>
      <p:sp>
        <p:nvSpPr>
          <p:cNvPr id="2" name="TextBox 1">
            <a:extLst>
              <a:ext uri="{FF2B5EF4-FFF2-40B4-BE49-F238E27FC236}">
                <a16:creationId xmlns:a16="http://schemas.microsoft.com/office/drawing/2014/main" id="{6165277E-D2E9-1839-781B-03880A0AF5E3}"/>
              </a:ext>
            </a:extLst>
          </p:cNvPr>
          <p:cNvSpPr txBox="1"/>
          <p:nvPr/>
        </p:nvSpPr>
        <p:spPr>
          <a:xfrm>
            <a:off x="7071450" y="4919699"/>
            <a:ext cx="4510950" cy="276999"/>
          </a:xfrm>
          <a:prstGeom prst="rect">
            <a:avLst/>
          </a:prstGeom>
          <a:noFill/>
        </p:spPr>
        <p:txBody>
          <a:bodyPr wrap="square" rtlCol="0">
            <a:spAutoFit/>
          </a:bodyPr>
          <a:lstStyle/>
          <a:p>
            <a:r>
              <a:rPr lang="en-US" sz="1200" i="1" dirty="0">
                <a:solidFill>
                  <a:schemeClr val="tx1">
                    <a:lumMod val="50000"/>
                    <a:lumOff val="50000"/>
                  </a:schemeClr>
                </a:solidFill>
              </a:rPr>
              <a:t>Figure 4: MOSFET Raw data visualization (Test 10 run 7)</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2704</Words>
  <Application>Microsoft Office PowerPoint</Application>
  <PresentationFormat>Widescreen</PresentationFormat>
  <Paragraphs>277</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Georgia</vt:lpstr>
      <vt:lpstr>Times New Roman</vt:lpstr>
      <vt:lpstr>Office Theme</vt:lpstr>
      <vt:lpstr>LIFETIME IMPROVEMENT WITH PREDICTIVE MAINTENANCE OF POWER ELECTRONICS BASED ON RUL PREDICTION</vt:lpstr>
      <vt:lpstr>AGENDA</vt:lpstr>
      <vt:lpstr>Introduction</vt:lpstr>
      <vt:lpstr>PROBLEM STATEMENT</vt:lpstr>
      <vt:lpstr>PROJECT OBJECTIVE</vt:lpstr>
      <vt:lpstr>DATA COLLECTION (MOSFET)</vt:lpstr>
      <vt:lpstr>DATA COLLECTION (MOSFET)</vt:lpstr>
      <vt:lpstr>DATA COLLECTION (CAPACITOR)</vt:lpstr>
      <vt:lpstr>DATA ANALYSIS (MOSFET)</vt:lpstr>
      <vt:lpstr>DATA ANALYSIS (MOSFET)</vt:lpstr>
      <vt:lpstr>DATA ANALYSIS (MOSFET)</vt:lpstr>
      <vt:lpstr>DATA ANALYSIS (Capacitor)</vt:lpstr>
      <vt:lpstr>DATA ANALYSIS (Capacitor)</vt:lpstr>
      <vt:lpstr>MODEL DEVELOPMENT (MOSFET)</vt:lpstr>
      <vt:lpstr>MODEL DEVELOPMENT (MOSFET)</vt:lpstr>
      <vt:lpstr>MODEL RESULT</vt:lpstr>
      <vt:lpstr>MODEL DEVELOPMENT (MOSFET)</vt:lpstr>
      <vt:lpstr>MODEL RESULT AND VALIDATION</vt:lpstr>
      <vt:lpstr>MODEL DEVELOPMENT(Capacitor)</vt:lpstr>
      <vt:lpstr>MODEL RESULT AND VALIDATION</vt:lpstr>
      <vt:lpstr>CONCLUSION</vt:lpstr>
      <vt:lpstr>FUTURE WORKS</vt:lpstr>
      <vt:lpstr>FUTURE WORKS</vt:lpstr>
      <vt:lpstr>REFERENCES</vt:lpstr>
      <vt:lpstr>“Data is the new oil in the digital economy, and analytics is the combustion engine.”</vt:lpstr>
      <vt:lpstr>CONTRIBUTIONS: Biplov Jha (60%) Lin Dong (40%)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LIFETIME IMPROVEMENT WITH PREDICTIVE MAINTENANCE OF POWER ELECTRONICS BASED ON RUL PREDICTION</dc:title>
  <dc:creator>Larua Root</dc:creator>
  <cp:lastModifiedBy>Jha, Biplov</cp:lastModifiedBy>
  <cp:revision>1</cp:revision>
  <dcterms:created xsi:type="dcterms:W3CDTF">2017-04-06T15:59:40Z</dcterms:created>
  <dcterms:modified xsi:type="dcterms:W3CDTF">2023-12-01T15:10:23Z</dcterms:modified>
</cp:coreProperties>
</file>