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4" r:id="rId2"/>
    <p:sldId id="272" r:id="rId3"/>
    <p:sldId id="266" r:id="rId4"/>
    <p:sldId id="267" r:id="rId5"/>
    <p:sldId id="257" r:id="rId6"/>
    <p:sldId id="269" r:id="rId7"/>
    <p:sldId id="270" r:id="rId8"/>
    <p:sldId id="271" r:id="rId9"/>
    <p:sldId id="259" r:id="rId10"/>
    <p:sldId id="260" r:id="rId11"/>
    <p:sldId id="262" r:id="rId12"/>
    <p:sldId id="264" r:id="rId13"/>
    <p:sldId id="265" r:id="rId14"/>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92" autoAdjust="0"/>
    <p:restoredTop sz="94660"/>
  </p:normalViewPr>
  <p:slideViewPr>
    <p:cSldViewPr>
      <p:cViewPr varScale="1">
        <p:scale>
          <a:sx n="52" d="100"/>
          <a:sy n="52" d="100"/>
        </p:scale>
        <p:origin x="1118" y="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rag Yadav" userId="5d6eff595aea914b" providerId="LiveId" clId="{42A9DECA-F4B1-4D2A-AF36-8403CC3A377C}"/>
    <pc:docChg chg="modSld">
      <pc:chgData name="Anurag Yadav" userId="5d6eff595aea914b" providerId="LiveId" clId="{42A9DECA-F4B1-4D2A-AF36-8403CC3A377C}" dt="2024-10-23T05:00:47.512" v="140" actId="20577"/>
      <pc:docMkLst>
        <pc:docMk/>
      </pc:docMkLst>
      <pc:sldChg chg="modSp mod">
        <pc:chgData name="Anurag Yadav" userId="5d6eff595aea914b" providerId="LiveId" clId="{42A9DECA-F4B1-4D2A-AF36-8403CC3A377C}" dt="2024-10-23T04:57:45.064" v="63" actId="207"/>
        <pc:sldMkLst>
          <pc:docMk/>
          <pc:sldMk cId="0" sldId="257"/>
        </pc:sldMkLst>
        <pc:spChg chg="mod">
          <ac:chgData name="Anurag Yadav" userId="5d6eff595aea914b" providerId="LiveId" clId="{42A9DECA-F4B1-4D2A-AF36-8403CC3A377C}" dt="2024-10-23T04:57:45.064" v="63" actId="207"/>
          <ac:spMkLst>
            <pc:docMk/>
            <pc:sldMk cId="0" sldId="257"/>
            <ac:spMk id="8" creationId="{00000000-0000-0000-0000-000000000000}"/>
          </ac:spMkLst>
        </pc:spChg>
      </pc:sldChg>
      <pc:sldChg chg="modSp mod">
        <pc:chgData name="Anurag Yadav" userId="5d6eff595aea914b" providerId="LiveId" clId="{42A9DECA-F4B1-4D2A-AF36-8403CC3A377C}" dt="2024-10-23T04:57:58.482" v="64" actId="207"/>
        <pc:sldMkLst>
          <pc:docMk/>
          <pc:sldMk cId="0" sldId="259"/>
        </pc:sldMkLst>
        <pc:spChg chg="mod">
          <ac:chgData name="Anurag Yadav" userId="5d6eff595aea914b" providerId="LiveId" clId="{42A9DECA-F4B1-4D2A-AF36-8403CC3A377C}" dt="2024-10-23T04:57:58.482" v="64" actId="207"/>
          <ac:spMkLst>
            <pc:docMk/>
            <pc:sldMk cId="0" sldId="259"/>
            <ac:spMk id="6" creationId="{00000000-0000-0000-0000-000000000000}"/>
          </ac:spMkLst>
        </pc:spChg>
      </pc:sldChg>
      <pc:sldChg chg="modSp mod">
        <pc:chgData name="Anurag Yadav" userId="5d6eff595aea914b" providerId="LiveId" clId="{42A9DECA-F4B1-4D2A-AF36-8403CC3A377C}" dt="2024-10-23T04:58:06.434" v="65" actId="207"/>
        <pc:sldMkLst>
          <pc:docMk/>
          <pc:sldMk cId="0" sldId="260"/>
        </pc:sldMkLst>
        <pc:spChg chg="mod">
          <ac:chgData name="Anurag Yadav" userId="5d6eff595aea914b" providerId="LiveId" clId="{42A9DECA-F4B1-4D2A-AF36-8403CC3A377C}" dt="2024-10-23T04:58:06.434" v="65" actId="207"/>
          <ac:spMkLst>
            <pc:docMk/>
            <pc:sldMk cId="0" sldId="260"/>
            <ac:spMk id="7" creationId="{00000000-0000-0000-0000-000000000000}"/>
          </ac:spMkLst>
        </pc:spChg>
      </pc:sldChg>
      <pc:sldChg chg="modSp mod">
        <pc:chgData name="Anurag Yadav" userId="5d6eff595aea914b" providerId="LiveId" clId="{42A9DECA-F4B1-4D2A-AF36-8403CC3A377C}" dt="2024-10-23T04:58:15.310" v="66" actId="207"/>
        <pc:sldMkLst>
          <pc:docMk/>
          <pc:sldMk cId="0" sldId="262"/>
        </pc:sldMkLst>
        <pc:spChg chg="mod">
          <ac:chgData name="Anurag Yadav" userId="5d6eff595aea914b" providerId="LiveId" clId="{42A9DECA-F4B1-4D2A-AF36-8403CC3A377C}" dt="2024-10-23T04:58:15.310" v="66" actId="207"/>
          <ac:spMkLst>
            <pc:docMk/>
            <pc:sldMk cId="0" sldId="262"/>
            <ac:spMk id="6" creationId="{00000000-0000-0000-0000-000000000000}"/>
          </ac:spMkLst>
        </pc:spChg>
      </pc:sldChg>
      <pc:sldChg chg="modSp mod">
        <pc:chgData name="Anurag Yadav" userId="5d6eff595aea914b" providerId="LiveId" clId="{42A9DECA-F4B1-4D2A-AF36-8403CC3A377C}" dt="2024-10-23T04:58:25.524" v="67" actId="207"/>
        <pc:sldMkLst>
          <pc:docMk/>
          <pc:sldMk cId="0" sldId="264"/>
        </pc:sldMkLst>
        <pc:spChg chg="mod">
          <ac:chgData name="Anurag Yadav" userId="5d6eff595aea914b" providerId="LiveId" clId="{42A9DECA-F4B1-4D2A-AF36-8403CC3A377C}" dt="2024-10-23T04:58:25.524" v="67" actId="207"/>
          <ac:spMkLst>
            <pc:docMk/>
            <pc:sldMk cId="0" sldId="264"/>
            <ac:spMk id="6" creationId="{00000000-0000-0000-0000-000000000000}"/>
          </ac:spMkLst>
        </pc:spChg>
      </pc:sldChg>
      <pc:sldChg chg="modSp mod">
        <pc:chgData name="Anurag Yadav" userId="5d6eff595aea914b" providerId="LiveId" clId="{42A9DECA-F4B1-4D2A-AF36-8403CC3A377C}" dt="2024-10-23T04:56:46.475" v="38" actId="20577"/>
        <pc:sldMkLst>
          <pc:docMk/>
          <pc:sldMk cId="2661056678" sldId="267"/>
        </pc:sldMkLst>
        <pc:spChg chg="mod">
          <ac:chgData name="Anurag Yadav" userId="5d6eff595aea914b" providerId="LiveId" clId="{42A9DECA-F4B1-4D2A-AF36-8403CC3A377C}" dt="2024-10-23T04:56:46.475" v="38" actId="20577"/>
          <ac:spMkLst>
            <pc:docMk/>
            <pc:sldMk cId="2661056678" sldId="267"/>
            <ac:spMk id="3" creationId="{C976A8F9-D76D-FA23-C189-0363EBFD7182}"/>
          </ac:spMkLst>
        </pc:spChg>
      </pc:sldChg>
      <pc:sldChg chg="modSp mod">
        <pc:chgData name="Anurag Yadav" userId="5d6eff595aea914b" providerId="LiveId" clId="{42A9DECA-F4B1-4D2A-AF36-8403CC3A377C}" dt="2024-10-23T05:00:47.512" v="140" actId="20577"/>
        <pc:sldMkLst>
          <pc:docMk/>
          <pc:sldMk cId="4236710634" sldId="274"/>
        </pc:sldMkLst>
        <pc:spChg chg="mod">
          <ac:chgData name="Anurag Yadav" userId="5d6eff595aea914b" providerId="LiveId" clId="{42A9DECA-F4B1-4D2A-AF36-8403CC3A377C}" dt="2024-10-23T05:00:47.512" v="140" actId="20577"/>
          <ac:spMkLst>
            <pc:docMk/>
            <pc:sldMk cId="4236710634" sldId="274"/>
            <ac:spMk id="3" creationId="{8361C9E0-3010-921D-5332-D9D183BC9BF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144000" y="0"/>
            <a:ext cx="9144000" cy="10287000"/>
          </a:xfrm>
          <a:custGeom>
            <a:avLst/>
            <a:gdLst/>
            <a:ahLst/>
            <a:cxnLst/>
            <a:rect l="l" t="t" r="r" b="b"/>
            <a:pathLst>
              <a:path w="9144000" h="10287000">
                <a:moveTo>
                  <a:pt x="9144000" y="0"/>
                </a:moveTo>
                <a:lnTo>
                  <a:pt x="0" y="0"/>
                </a:lnTo>
                <a:lnTo>
                  <a:pt x="0" y="10287000"/>
                </a:lnTo>
                <a:lnTo>
                  <a:pt x="9144000" y="10287000"/>
                </a:lnTo>
                <a:lnTo>
                  <a:pt x="9144000" y="0"/>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1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1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10287000"/>
          </a:xfrm>
          <a:custGeom>
            <a:avLst/>
            <a:gdLst/>
            <a:ahLst/>
            <a:cxnLst/>
            <a:rect l="l" t="t" r="r" b="b"/>
            <a:pathLst>
              <a:path w="9144000" h="10287000">
                <a:moveTo>
                  <a:pt x="0" y="10286997"/>
                </a:moveTo>
                <a:lnTo>
                  <a:pt x="9143999" y="10286997"/>
                </a:lnTo>
                <a:lnTo>
                  <a:pt x="9143999" y="0"/>
                </a:lnTo>
                <a:lnTo>
                  <a:pt x="0" y="0"/>
                </a:lnTo>
                <a:lnTo>
                  <a:pt x="0" y="10286997"/>
                </a:lnTo>
                <a:close/>
              </a:path>
            </a:pathLst>
          </a:custGeom>
          <a:solidFill>
            <a:srgbClr val="000000"/>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1334998" y="1142997"/>
            <a:ext cx="6467474" cy="8001000"/>
          </a:xfrm>
          <a:prstGeom prst="rect">
            <a:avLst/>
          </a:prstGeom>
        </p:spPr>
      </p:pic>
      <p:pic>
        <p:nvPicPr>
          <p:cNvPr id="18" name="bg object 18"/>
          <p:cNvPicPr/>
          <p:nvPr/>
        </p:nvPicPr>
        <p:blipFill>
          <a:blip r:embed="rId3" cstate="print"/>
          <a:stretch>
            <a:fillRect/>
          </a:stretch>
        </p:blipFill>
        <p:spPr>
          <a:xfrm>
            <a:off x="13149453" y="3250311"/>
            <a:ext cx="2150491" cy="308800"/>
          </a:xfrm>
          <a:prstGeom prst="rect">
            <a:avLst/>
          </a:prstGeom>
        </p:spPr>
      </p:pic>
      <p:pic>
        <p:nvPicPr>
          <p:cNvPr id="19" name="bg object 19"/>
          <p:cNvPicPr/>
          <p:nvPr/>
        </p:nvPicPr>
        <p:blipFill>
          <a:blip r:embed="rId4" cstate="print"/>
          <a:stretch>
            <a:fillRect/>
          </a:stretch>
        </p:blipFill>
        <p:spPr>
          <a:xfrm>
            <a:off x="10597045" y="4393311"/>
            <a:ext cx="2551772" cy="308800"/>
          </a:xfrm>
          <a:prstGeom prst="rect">
            <a:avLst/>
          </a:prstGeom>
        </p:spPr>
      </p:pic>
      <p:sp>
        <p:nvSpPr>
          <p:cNvPr id="2" name="Holder 2"/>
          <p:cNvSpPr>
            <a:spLocks noGrp="1"/>
          </p:cNvSpPr>
          <p:nvPr>
            <p:ph type="title"/>
          </p:nvPr>
        </p:nvSpPr>
        <p:spPr/>
        <p:txBody>
          <a:bodyPr lIns="0" tIns="0" rIns="0" bIns="0"/>
          <a:lstStyle>
            <a:lvl1pPr>
              <a:defRPr sz="41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438097" y="1929117"/>
            <a:ext cx="4778375" cy="1282700"/>
          </a:xfrm>
          <a:prstGeom prst="rect">
            <a:avLst/>
          </a:prstGeom>
        </p:spPr>
        <p:txBody>
          <a:bodyPr wrap="square" lIns="0" tIns="0" rIns="0" bIns="0">
            <a:spAutoFit/>
          </a:bodyPr>
          <a:lstStyle>
            <a:lvl1pPr>
              <a:defRPr sz="41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15035" y="2368931"/>
            <a:ext cx="16470630"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FD62D-B361-B737-96C7-80EDF4EFD63A}"/>
              </a:ext>
            </a:extLst>
          </p:cNvPr>
          <p:cNvSpPr>
            <a:spLocks noGrp="1"/>
          </p:cNvSpPr>
          <p:nvPr>
            <p:ph type="ctrTitle"/>
          </p:nvPr>
        </p:nvSpPr>
        <p:spPr>
          <a:xfrm>
            <a:off x="920750" y="806450"/>
            <a:ext cx="16007397" cy="2523768"/>
          </a:xfrm>
        </p:spPr>
        <p:txBody>
          <a:bodyPr/>
          <a:lstStyle/>
          <a:p>
            <a:pPr algn="ctr"/>
            <a:r>
              <a:rPr lang="en-US" dirty="0"/>
              <a:t>Rungta College of Engineering Technology R1, Bhilai</a:t>
            </a:r>
            <a:br>
              <a:rPr lang="en-US" dirty="0"/>
            </a:br>
            <a:br>
              <a:rPr lang="en-US" dirty="0"/>
            </a:br>
            <a:r>
              <a:rPr lang="en-US" u="sng" dirty="0"/>
              <a:t>Allied Department of Computer Science &amp; Engineering(AI&amp;ML)</a:t>
            </a:r>
            <a:br>
              <a:rPr lang="en-US" u="sng" dirty="0"/>
            </a:br>
            <a:r>
              <a:rPr lang="en-US" u="sng" dirty="0"/>
              <a:t>5</a:t>
            </a:r>
            <a:r>
              <a:rPr lang="en-US" u="sng" baseline="30000" dirty="0"/>
              <a:t>th</a:t>
            </a:r>
            <a:r>
              <a:rPr lang="en-US" u="sng" dirty="0"/>
              <a:t> semester</a:t>
            </a:r>
            <a:endParaRPr lang="en-IN" u="sng" dirty="0"/>
          </a:p>
        </p:txBody>
      </p:sp>
      <p:sp>
        <p:nvSpPr>
          <p:cNvPr id="3" name="Subtitle 2">
            <a:extLst>
              <a:ext uri="{FF2B5EF4-FFF2-40B4-BE49-F238E27FC236}">
                <a16:creationId xmlns:a16="http://schemas.microsoft.com/office/drawing/2014/main" id="{8361C9E0-3010-921D-5332-D9D183BC9BF5}"/>
              </a:ext>
            </a:extLst>
          </p:cNvPr>
          <p:cNvSpPr>
            <a:spLocks noGrp="1"/>
          </p:cNvSpPr>
          <p:nvPr>
            <p:ph type="subTitle" idx="4"/>
          </p:nvPr>
        </p:nvSpPr>
        <p:spPr>
          <a:xfrm>
            <a:off x="463550" y="2787650"/>
            <a:ext cx="17145000" cy="7508081"/>
          </a:xfrm>
        </p:spPr>
        <p:txBody>
          <a:bodyPr/>
          <a:lstStyle/>
          <a:p>
            <a:endParaRPr lang="en-US" sz="3600" b="1" dirty="0"/>
          </a:p>
          <a:p>
            <a:endParaRPr lang="en-US" sz="3600" b="1" dirty="0"/>
          </a:p>
          <a:p>
            <a:r>
              <a:rPr lang="en-US" sz="4400" b="1" u="sng" dirty="0"/>
              <a:t>Team Members</a:t>
            </a:r>
          </a:p>
          <a:p>
            <a:endParaRPr lang="en-US" sz="3600" dirty="0"/>
          </a:p>
          <a:p>
            <a:pPr algn="l">
              <a:lnSpc>
                <a:spcPct val="107000"/>
              </a:lnSpc>
              <a:spcAft>
                <a:spcPts val="800"/>
              </a:spcAft>
            </a:pPr>
            <a:r>
              <a:rPr lang="en-US" sz="4000" b="1" kern="100" dirty="0">
                <a:effectLst/>
                <a:latin typeface="Calibri" panose="020F0502020204030204" pitchFamily="34" charset="0"/>
                <a:ea typeface="Calibri" panose="020F0502020204030204" pitchFamily="34" charset="0"/>
                <a:cs typeface="Times New Roman" panose="02020603050405020304" pitchFamily="18" charset="0"/>
              </a:rPr>
              <a:t>Anurag Yadav</a:t>
            </a:r>
            <a:r>
              <a:rPr lang="en-US" sz="4000" kern="100" dirty="0">
                <a:effectLst/>
                <a:latin typeface="Calibri" panose="020F0502020204030204" pitchFamily="34" charset="0"/>
                <a:ea typeface="Calibri" panose="020F0502020204030204" pitchFamily="34" charset="0"/>
                <a:cs typeface="Times New Roman" panose="02020603050405020304" pitchFamily="18" charset="0"/>
              </a:rPr>
              <a:t>- 301310922041</a:t>
            </a:r>
            <a:endParaRPr lang="en-IN" sz="40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US" sz="4000" b="1" kern="100" dirty="0">
                <a:effectLst/>
                <a:latin typeface="Calibri" panose="020F0502020204030204" pitchFamily="34" charset="0"/>
                <a:ea typeface="Calibri" panose="020F0502020204030204" pitchFamily="34" charset="0"/>
                <a:cs typeface="Times New Roman" panose="02020603050405020304" pitchFamily="18" charset="0"/>
              </a:rPr>
              <a:t>Anmol Kumar</a:t>
            </a:r>
            <a:r>
              <a:rPr lang="en-US" sz="4000" kern="100" dirty="0">
                <a:effectLst/>
                <a:latin typeface="Calibri" panose="020F0502020204030204" pitchFamily="34" charset="0"/>
                <a:ea typeface="Calibri" panose="020F0502020204030204" pitchFamily="34" charset="0"/>
                <a:cs typeface="Times New Roman" panose="02020603050405020304" pitchFamily="18" charset="0"/>
              </a:rPr>
              <a:t>- 301310922020</a:t>
            </a:r>
            <a:endParaRPr lang="en-IN" sz="40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US" sz="4000" b="1" kern="100" dirty="0">
                <a:effectLst/>
                <a:latin typeface="Calibri" panose="020F0502020204030204" pitchFamily="34" charset="0"/>
                <a:ea typeface="Calibri" panose="020F0502020204030204" pitchFamily="34" charset="0"/>
                <a:cs typeface="Times New Roman" panose="02020603050405020304" pitchFamily="18" charset="0"/>
              </a:rPr>
              <a:t>Supriya Dhara</a:t>
            </a:r>
            <a:r>
              <a:rPr lang="en-US" sz="4000" kern="100" dirty="0">
                <a:effectLst/>
                <a:latin typeface="Calibri" panose="020F0502020204030204" pitchFamily="34" charset="0"/>
                <a:ea typeface="Calibri" panose="020F0502020204030204" pitchFamily="34" charset="0"/>
                <a:cs typeface="Times New Roman" panose="02020603050405020304" pitchFamily="18" charset="0"/>
              </a:rPr>
              <a:t>- 301310922009</a:t>
            </a:r>
            <a:endParaRPr lang="en-IN" sz="40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US" sz="4000" b="1" kern="100" dirty="0">
                <a:effectLst/>
                <a:latin typeface="Calibri" panose="020F0502020204030204" pitchFamily="34" charset="0"/>
                <a:ea typeface="Calibri" panose="020F0502020204030204" pitchFamily="34" charset="0"/>
                <a:cs typeface="Times New Roman" panose="02020603050405020304" pitchFamily="18" charset="0"/>
              </a:rPr>
              <a:t>S Nimmi</a:t>
            </a:r>
            <a:r>
              <a:rPr lang="en-US" sz="4000" kern="100" dirty="0">
                <a:effectLst/>
                <a:latin typeface="Calibri" panose="020F0502020204030204" pitchFamily="34" charset="0"/>
                <a:ea typeface="Calibri" panose="020F0502020204030204" pitchFamily="34" charset="0"/>
                <a:cs typeface="Times New Roman" panose="02020603050405020304" pitchFamily="18" charset="0"/>
              </a:rPr>
              <a:t>- 301310922114  </a:t>
            </a:r>
          </a:p>
          <a:p>
            <a:pPr algn="l">
              <a:lnSpc>
                <a:spcPct val="107000"/>
              </a:lnSpc>
              <a:spcAft>
                <a:spcPts val="800"/>
              </a:spcAft>
            </a:pPr>
            <a:r>
              <a:rPr lang="en-US" sz="40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4800" b="1" kern="100" dirty="0">
                <a:effectLst/>
                <a:latin typeface="Calibri" panose="020F0502020204030204" pitchFamily="34" charset="0"/>
                <a:ea typeface="Calibri" panose="020F0502020204030204" pitchFamily="34" charset="0"/>
                <a:cs typeface="Times New Roman" panose="02020603050405020304" pitchFamily="18" charset="0"/>
              </a:rPr>
              <a:t> </a:t>
            </a:r>
          </a:p>
          <a:p>
            <a:pPr algn="r"/>
            <a:r>
              <a:rPr lang="en-IN" sz="4000" b="1" dirty="0"/>
              <a:t> Project </a:t>
            </a:r>
            <a:r>
              <a:rPr lang="en-IN" sz="4000" b="1" dirty="0" err="1"/>
              <a:t>Incharge</a:t>
            </a:r>
            <a:endParaRPr lang="en-IN" sz="4000" b="1" dirty="0"/>
          </a:p>
          <a:p>
            <a:pPr algn="r"/>
            <a:r>
              <a:rPr lang="en-IN" sz="4000" dirty="0"/>
              <a:t> Prof .Prabhjeet Kaur            </a:t>
            </a:r>
          </a:p>
        </p:txBody>
      </p:sp>
      <p:pic>
        <p:nvPicPr>
          <p:cNvPr id="4" name="Picture 4" descr="Rungta College - YouTube">
            <a:extLst>
              <a:ext uri="{FF2B5EF4-FFF2-40B4-BE49-F238E27FC236}">
                <a16:creationId xmlns:a16="http://schemas.microsoft.com/office/drawing/2014/main" id="{CDC7D62A-167D-2F26-FC91-3BCBEC92860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829537" y="840376"/>
            <a:ext cx="912925" cy="772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6710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9682" y="1429398"/>
            <a:ext cx="6209030" cy="676910"/>
          </a:xfrm>
          <a:prstGeom prst="rect">
            <a:avLst/>
          </a:prstGeom>
        </p:spPr>
        <p:txBody>
          <a:bodyPr vert="horz" wrap="square" lIns="0" tIns="15875" rIns="0" bIns="0" rtlCol="0">
            <a:spAutoFit/>
          </a:bodyPr>
          <a:lstStyle/>
          <a:p>
            <a:pPr marL="12700">
              <a:lnSpc>
                <a:spcPct val="100000"/>
              </a:lnSpc>
              <a:spcBef>
                <a:spcPts val="125"/>
              </a:spcBef>
            </a:pPr>
            <a:r>
              <a:rPr sz="4250" spc="35" dirty="0">
                <a:latin typeface="Cambria"/>
                <a:cs typeface="Cambria"/>
              </a:rPr>
              <a:t>Deep</a:t>
            </a:r>
            <a:r>
              <a:rPr sz="4250" spc="50" dirty="0">
                <a:latin typeface="Cambria"/>
                <a:cs typeface="Cambria"/>
              </a:rPr>
              <a:t> </a:t>
            </a:r>
            <a:r>
              <a:rPr sz="4250" spc="45" dirty="0">
                <a:latin typeface="Cambria"/>
                <a:cs typeface="Cambria"/>
              </a:rPr>
              <a:t>Learning</a:t>
            </a:r>
            <a:r>
              <a:rPr sz="4250" spc="50" dirty="0">
                <a:latin typeface="Cambria"/>
                <a:cs typeface="Cambria"/>
              </a:rPr>
              <a:t> </a:t>
            </a:r>
            <a:r>
              <a:rPr sz="4250" spc="-15" dirty="0">
                <a:latin typeface="Cambria"/>
                <a:cs typeface="Cambria"/>
              </a:rPr>
              <a:t>Overview</a:t>
            </a:r>
            <a:endParaRPr sz="4250">
              <a:latin typeface="Cambria"/>
              <a:cs typeface="Cambria"/>
            </a:endParaRPr>
          </a:p>
        </p:txBody>
      </p:sp>
      <p:pic>
        <p:nvPicPr>
          <p:cNvPr id="3" name="object 3"/>
          <p:cNvPicPr/>
          <p:nvPr/>
        </p:nvPicPr>
        <p:blipFill>
          <a:blip r:embed="rId2" cstate="print"/>
          <a:stretch>
            <a:fillRect/>
          </a:stretch>
        </p:blipFill>
        <p:spPr>
          <a:xfrm>
            <a:off x="1883003" y="2950057"/>
            <a:ext cx="2184374" cy="308800"/>
          </a:xfrm>
          <a:prstGeom prst="rect">
            <a:avLst/>
          </a:prstGeom>
        </p:spPr>
      </p:pic>
      <p:pic>
        <p:nvPicPr>
          <p:cNvPr id="4" name="object 4"/>
          <p:cNvPicPr/>
          <p:nvPr/>
        </p:nvPicPr>
        <p:blipFill>
          <a:blip r:embed="rId3" cstate="print"/>
          <a:stretch>
            <a:fillRect/>
          </a:stretch>
        </p:blipFill>
        <p:spPr>
          <a:xfrm>
            <a:off x="6304165" y="2950057"/>
            <a:ext cx="1361084" cy="247789"/>
          </a:xfrm>
          <a:prstGeom prst="rect">
            <a:avLst/>
          </a:prstGeom>
        </p:spPr>
      </p:pic>
      <p:pic>
        <p:nvPicPr>
          <p:cNvPr id="5" name="object 5"/>
          <p:cNvPicPr/>
          <p:nvPr/>
        </p:nvPicPr>
        <p:blipFill>
          <a:blip r:embed="rId4" cstate="print"/>
          <a:stretch>
            <a:fillRect/>
          </a:stretch>
        </p:blipFill>
        <p:spPr>
          <a:xfrm>
            <a:off x="1850783" y="3388207"/>
            <a:ext cx="1254252" cy="308800"/>
          </a:xfrm>
          <a:prstGeom prst="rect">
            <a:avLst/>
          </a:prstGeom>
        </p:spPr>
      </p:pic>
      <p:pic>
        <p:nvPicPr>
          <p:cNvPr id="6" name="object 6"/>
          <p:cNvPicPr/>
          <p:nvPr/>
        </p:nvPicPr>
        <p:blipFill>
          <a:blip r:embed="rId5" cstate="print"/>
          <a:stretch>
            <a:fillRect/>
          </a:stretch>
        </p:blipFill>
        <p:spPr>
          <a:xfrm>
            <a:off x="2130132" y="4274032"/>
            <a:ext cx="3020466" cy="308800"/>
          </a:xfrm>
          <a:prstGeom prst="rect">
            <a:avLst/>
          </a:prstGeom>
        </p:spPr>
      </p:pic>
      <p:sp>
        <p:nvSpPr>
          <p:cNvPr id="7" name="object 7"/>
          <p:cNvSpPr txBox="1"/>
          <p:nvPr/>
        </p:nvSpPr>
        <p:spPr>
          <a:xfrm>
            <a:off x="1510017" y="2808326"/>
            <a:ext cx="6169025" cy="3101975"/>
          </a:xfrm>
          <a:prstGeom prst="rect">
            <a:avLst/>
          </a:prstGeom>
          <a:solidFill>
            <a:schemeClr val="bg1"/>
          </a:solidFill>
        </p:spPr>
        <p:txBody>
          <a:bodyPr vert="horz" wrap="square" lIns="0" tIns="9525" rIns="0" bIns="0" rtlCol="0">
            <a:spAutoFit/>
          </a:bodyPr>
          <a:lstStyle/>
          <a:p>
            <a:pPr marL="12700" marR="5080" indent="323850" algn="r">
              <a:lnSpc>
                <a:spcPct val="117900"/>
              </a:lnSpc>
              <a:spcBef>
                <a:spcPts val="75"/>
              </a:spcBef>
            </a:pPr>
            <a:r>
              <a:rPr sz="2450" spc="90" dirty="0">
                <a:latin typeface="Verdana"/>
                <a:cs typeface="Verdana"/>
              </a:rPr>
              <a:t>Deep</a:t>
            </a:r>
            <a:r>
              <a:rPr sz="2450" spc="-215" dirty="0">
                <a:latin typeface="Verdana"/>
                <a:cs typeface="Verdana"/>
              </a:rPr>
              <a:t> </a:t>
            </a:r>
            <a:r>
              <a:rPr sz="2450" spc="5" dirty="0">
                <a:latin typeface="Verdana"/>
                <a:cs typeface="Verdana"/>
              </a:rPr>
              <a:t>l</a:t>
            </a:r>
            <a:r>
              <a:rPr sz="2450" spc="-25" dirty="0">
                <a:latin typeface="Verdana"/>
                <a:cs typeface="Verdana"/>
              </a:rPr>
              <a:t>e</a:t>
            </a:r>
            <a:r>
              <a:rPr sz="2450" spc="-40" dirty="0">
                <a:latin typeface="Verdana"/>
                <a:cs typeface="Verdana"/>
              </a:rPr>
              <a:t>a</a:t>
            </a:r>
            <a:r>
              <a:rPr sz="2450" spc="-50" dirty="0">
                <a:latin typeface="Verdana"/>
                <a:cs typeface="Verdana"/>
              </a:rPr>
              <a:t>r</a:t>
            </a:r>
            <a:r>
              <a:rPr sz="2450" spc="100" dirty="0">
                <a:latin typeface="Verdana"/>
                <a:cs typeface="Verdana"/>
              </a:rPr>
              <a:t>ning</a:t>
            </a:r>
            <a:r>
              <a:rPr sz="2450" spc="-215" dirty="0">
                <a:latin typeface="Verdana"/>
                <a:cs typeface="Verdana"/>
              </a:rPr>
              <a:t> </a:t>
            </a:r>
            <a:r>
              <a:rPr sz="2450" spc="-40" dirty="0">
                <a:latin typeface="Verdana"/>
                <a:cs typeface="Verdana"/>
              </a:rPr>
              <a:t>is</a:t>
            </a:r>
            <a:r>
              <a:rPr sz="2450" spc="-215" dirty="0">
                <a:latin typeface="Verdana"/>
                <a:cs typeface="Verdana"/>
              </a:rPr>
              <a:t> </a:t>
            </a:r>
            <a:r>
              <a:rPr sz="2450" spc="-15" dirty="0">
                <a:latin typeface="Verdana"/>
                <a:cs typeface="Verdana"/>
              </a:rPr>
              <a:t>a</a:t>
            </a:r>
            <a:r>
              <a:rPr sz="2450" spc="-215" dirty="0">
                <a:latin typeface="Verdana"/>
                <a:cs typeface="Verdana"/>
              </a:rPr>
              <a:t> </a:t>
            </a:r>
            <a:r>
              <a:rPr sz="2450" spc="30" dirty="0">
                <a:latin typeface="Verdana"/>
                <a:cs typeface="Verdana"/>
              </a:rPr>
              <a:t>subset</a:t>
            </a:r>
            <a:r>
              <a:rPr sz="2450" spc="-215" dirty="0">
                <a:latin typeface="Verdana"/>
                <a:cs typeface="Verdana"/>
              </a:rPr>
              <a:t> </a:t>
            </a:r>
            <a:r>
              <a:rPr sz="2450" spc="20" dirty="0">
                <a:latin typeface="Verdana"/>
                <a:cs typeface="Verdana"/>
              </a:rPr>
              <a:t>of</a:t>
            </a:r>
            <a:r>
              <a:rPr sz="2450" spc="-215" dirty="0">
                <a:latin typeface="Verdana"/>
                <a:cs typeface="Verdana"/>
              </a:rPr>
              <a:t> </a:t>
            </a:r>
            <a:r>
              <a:rPr sz="2450" spc="130" dirty="0">
                <a:latin typeface="Verdana"/>
                <a:cs typeface="Verdana"/>
              </a:rPr>
              <a:t>ma</a:t>
            </a:r>
            <a:r>
              <a:rPr sz="2450" spc="65" dirty="0">
                <a:latin typeface="Verdana"/>
                <a:cs typeface="Verdana"/>
              </a:rPr>
              <a:t>c</a:t>
            </a:r>
            <a:r>
              <a:rPr sz="2450" spc="60" dirty="0">
                <a:latin typeface="Verdana"/>
                <a:cs typeface="Verdana"/>
              </a:rPr>
              <a:t>hine  </a:t>
            </a:r>
            <a:r>
              <a:rPr sz="2450" spc="35" dirty="0">
                <a:latin typeface="Verdana"/>
                <a:cs typeface="Verdana"/>
              </a:rPr>
              <a:t>learning </a:t>
            </a:r>
            <a:r>
              <a:rPr sz="2450" spc="45" dirty="0">
                <a:latin typeface="Verdana"/>
                <a:cs typeface="Verdana"/>
              </a:rPr>
              <a:t>that </a:t>
            </a:r>
            <a:r>
              <a:rPr sz="2450" dirty="0">
                <a:latin typeface="Verdana"/>
                <a:cs typeface="Verdana"/>
              </a:rPr>
              <a:t>uses </a:t>
            </a:r>
            <a:r>
              <a:rPr sz="2450" spc="10" dirty="0">
                <a:latin typeface="Verdana"/>
                <a:cs typeface="Verdana"/>
              </a:rPr>
              <a:t>neural </a:t>
            </a:r>
            <a:r>
              <a:rPr sz="2450" spc="25" dirty="0">
                <a:latin typeface="Verdana"/>
                <a:cs typeface="Verdana"/>
              </a:rPr>
              <a:t>networks to </a:t>
            </a:r>
            <a:r>
              <a:rPr sz="2450" spc="30" dirty="0">
                <a:latin typeface="Verdana"/>
                <a:cs typeface="Verdana"/>
              </a:rPr>
              <a:t> </a:t>
            </a:r>
            <a:r>
              <a:rPr sz="2450" spc="-5" dirty="0">
                <a:latin typeface="Verdana"/>
                <a:cs typeface="Verdana"/>
              </a:rPr>
              <a:t>anal</a:t>
            </a:r>
            <a:r>
              <a:rPr sz="2450" spc="-30" dirty="0">
                <a:latin typeface="Verdana"/>
                <a:cs typeface="Verdana"/>
              </a:rPr>
              <a:t>y</a:t>
            </a:r>
            <a:r>
              <a:rPr sz="2450" spc="-50" dirty="0">
                <a:latin typeface="Verdana"/>
                <a:cs typeface="Verdana"/>
              </a:rPr>
              <a:t>z</a:t>
            </a:r>
            <a:r>
              <a:rPr sz="2450" spc="35" dirty="0">
                <a:latin typeface="Verdana"/>
                <a:cs typeface="Verdana"/>
              </a:rPr>
              <a:t>e</a:t>
            </a:r>
            <a:r>
              <a:rPr sz="2450" spc="-215" dirty="0">
                <a:latin typeface="Verdana"/>
                <a:cs typeface="Verdana"/>
              </a:rPr>
              <a:t> </a:t>
            </a:r>
            <a:r>
              <a:rPr sz="2450" spc="-150" dirty="0">
                <a:latin typeface="Verdana"/>
                <a:cs typeface="Verdana"/>
              </a:rPr>
              <a:t>v</a:t>
            </a:r>
            <a:r>
              <a:rPr sz="2450" spc="-15" dirty="0">
                <a:latin typeface="Verdana"/>
                <a:cs typeface="Verdana"/>
              </a:rPr>
              <a:t>ast</a:t>
            </a:r>
            <a:r>
              <a:rPr sz="2450" spc="-215" dirty="0">
                <a:latin typeface="Verdana"/>
                <a:cs typeface="Verdana"/>
              </a:rPr>
              <a:t> </a:t>
            </a:r>
            <a:r>
              <a:rPr sz="2450" spc="70" dirty="0">
                <a:latin typeface="Verdana"/>
                <a:cs typeface="Verdana"/>
              </a:rPr>
              <a:t>amounts</a:t>
            </a:r>
            <a:r>
              <a:rPr sz="2450" spc="-215" dirty="0">
                <a:latin typeface="Verdana"/>
                <a:cs typeface="Verdana"/>
              </a:rPr>
              <a:t> </a:t>
            </a:r>
            <a:r>
              <a:rPr sz="2450" spc="20" dirty="0">
                <a:latin typeface="Verdana"/>
                <a:cs typeface="Verdana"/>
              </a:rPr>
              <a:t>of</a:t>
            </a:r>
            <a:r>
              <a:rPr sz="2450" spc="-215" dirty="0">
                <a:latin typeface="Verdana"/>
                <a:cs typeface="Verdana"/>
              </a:rPr>
              <a:t> </a:t>
            </a:r>
            <a:r>
              <a:rPr sz="2450" spc="-40" dirty="0">
                <a:latin typeface="Verdana"/>
                <a:cs typeface="Verdana"/>
              </a:rPr>
              <a:t>data.</a:t>
            </a:r>
            <a:r>
              <a:rPr sz="2450" spc="-215" dirty="0">
                <a:latin typeface="Verdana"/>
                <a:cs typeface="Verdana"/>
              </a:rPr>
              <a:t> </a:t>
            </a:r>
            <a:r>
              <a:rPr sz="2450" spc="-125" dirty="0">
                <a:latin typeface="Verdana"/>
                <a:cs typeface="Verdana"/>
              </a:rPr>
              <a:t>It</a:t>
            </a:r>
            <a:r>
              <a:rPr sz="2450" spc="-215" dirty="0">
                <a:latin typeface="Verdana"/>
                <a:cs typeface="Verdana"/>
              </a:rPr>
              <a:t> </a:t>
            </a:r>
            <a:r>
              <a:rPr sz="2450" spc="-5" dirty="0">
                <a:latin typeface="Verdana"/>
                <a:cs typeface="Verdana"/>
              </a:rPr>
              <a:t>e</a:t>
            </a:r>
            <a:r>
              <a:rPr sz="2450" spc="-180" dirty="0">
                <a:latin typeface="Verdana"/>
                <a:cs typeface="Verdana"/>
              </a:rPr>
              <a:t>x</a:t>
            </a:r>
            <a:r>
              <a:rPr sz="2450" spc="90" dirty="0">
                <a:latin typeface="Verdana"/>
                <a:cs typeface="Verdana"/>
              </a:rPr>
              <a:t>c</a:t>
            </a:r>
            <a:r>
              <a:rPr sz="2450" spc="-15" dirty="0">
                <a:latin typeface="Verdana"/>
                <a:cs typeface="Verdana"/>
              </a:rPr>
              <a:t>els  </a:t>
            </a:r>
            <a:r>
              <a:rPr sz="2450" spc="55" dirty="0">
                <a:latin typeface="Verdana"/>
                <a:cs typeface="Verdana"/>
              </a:rPr>
              <a:t>in</a:t>
            </a:r>
            <a:r>
              <a:rPr sz="2450" spc="-215" dirty="0">
                <a:latin typeface="Verdana"/>
                <a:cs typeface="Verdana"/>
              </a:rPr>
              <a:t> </a:t>
            </a:r>
            <a:r>
              <a:rPr sz="2450" spc="140" dirty="0">
                <a:latin typeface="Verdana"/>
                <a:cs typeface="Verdana"/>
              </a:rPr>
              <a:t>p</a:t>
            </a:r>
            <a:r>
              <a:rPr sz="2450" spc="15" dirty="0">
                <a:latin typeface="Verdana"/>
                <a:cs typeface="Verdana"/>
              </a:rPr>
              <a:t>a</a:t>
            </a:r>
            <a:r>
              <a:rPr sz="2450" spc="-25" dirty="0">
                <a:latin typeface="Verdana"/>
                <a:cs typeface="Verdana"/>
              </a:rPr>
              <a:t>t</a:t>
            </a:r>
            <a:r>
              <a:rPr sz="2450" spc="-15" dirty="0">
                <a:latin typeface="Verdana"/>
                <a:cs typeface="Verdana"/>
              </a:rPr>
              <a:t>te</a:t>
            </a:r>
            <a:r>
              <a:rPr sz="2450" spc="-30" dirty="0">
                <a:latin typeface="Verdana"/>
                <a:cs typeface="Verdana"/>
              </a:rPr>
              <a:t>r</a:t>
            </a:r>
            <a:r>
              <a:rPr sz="2450" spc="120" dirty="0">
                <a:latin typeface="Verdana"/>
                <a:cs typeface="Verdana"/>
              </a:rPr>
              <a:t>n</a:t>
            </a:r>
            <a:r>
              <a:rPr sz="2450" spc="-215" dirty="0">
                <a:latin typeface="Verdana"/>
                <a:cs typeface="Verdana"/>
              </a:rPr>
              <a:t> </a:t>
            </a:r>
            <a:r>
              <a:rPr sz="2450" spc="-90" dirty="0">
                <a:latin typeface="Verdana"/>
                <a:cs typeface="Verdana"/>
              </a:rPr>
              <a:t>r</a:t>
            </a:r>
            <a:r>
              <a:rPr sz="2450" spc="80" dirty="0">
                <a:latin typeface="Verdana"/>
                <a:cs typeface="Verdana"/>
              </a:rPr>
              <a:t>e</a:t>
            </a:r>
            <a:r>
              <a:rPr sz="2450" spc="45" dirty="0">
                <a:latin typeface="Verdana"/>
                <a:cs typeface="Verdana"/>
              </a:rPr>
              <a:t>c</a:t>
            </a:r>
            <a:r>
              <a:rPr sz="2450" spc="70" dirty="0">
                <a:latin typeface="Verdana"/>
                <a:cs typeface="Verdana"/>
              </a:rPr>
              <a:t>ognition</a:t>
            </a:r>
            <a:r>
              <a:rPr sz="2450" spc="-370" dirty="0">
                <a:latin typeface="Verdana"/>
                <a:cs typeface="Verdana"/>
              </a:rPr>
              <a:t>,</a:t>
            </a:r>
            <a:r>
              <a:rPr sz="2450" spc="-215" dirty="0">
                <a:latin typeface="Verdana"/>
                <a:cs typeface="Verdana"/>
              </a:rPr>
              <a:t> </a:t>
            </a:r>
            <a:r>
              <a:rPr sz="2450" spc="90" dirty="0">
                <a:latin typeface="Verdana"/>
                <a:cs typeface="Verdana"/>
              </a:rPr>
              <a:t>making</a:t>
            </a:r>
            <a:r>
              <a:rPr sz="2450" spc="-215" dirty="0">
                <a:latin typeface="Verdana"/>
                <a:cs typeface="Verdana"/>
              </a:rPr>
              <a:t> </a:t>
            </a:r>
            <a:r>
              <a:rPr sz="2450" spc="15" dirty="0">
                <a:latin typeface="Verdana"/>
                <a:cs typeface="Verdana"/>
              </a:rPr>
              <a:t>it</a:t>
            </a:r>
            <a:r>
              <a:rPr sz="2450" spc="-215" dirty="0">
                <a:latin typeface="Verdana"/>
                <a:cs typeface="Verdana"/>
              </a:rPr>
              <a:t> </a:t>
            </a:r>
            <a:r>
              <a:rPr sz="2450" spc="50" dirty="0">
                <a:latin typeface="Verdana"/>
                <a:cs typeface="Verdana"/>
              </a:rPr>
              <a:t>id</a:t>
            </a:r>
            <a:r>
              <a:rPr sz="2450" spc="30" dirty="0">
                <a:latin typeface="Verdana"/>
                <a:cs typeface="Verdana"/>
              </a:rPr>
              <a:t>e</a:t>
            </a:r>
            <a:r>
              <a:rPr sz="2450" spc="-10" dirty="0">
                <a:latin typeface="Verdana"/>
                <a:cs typeface="Verdana"/>
              </a:rPr>
              <a:t>al  </a:t>
            </a:r>
            <a:r>
              <a:rPr sz="2450" spc="-50" dirty="0">
                <a:latin typeface="Verdana"/>
                <a:cs typeface="Verdana"/>
              </a:rPr>
              <a:t>f</a:t>
            </a:r>
            <a:r>
              <a:rPr sz="2450" spc="5" dirty="0">
                <a:latin typeface="Verdana"/>
                <a:cs typeface="Verdana"/>
              </a:rPr>
              <a:t>or</a:t>
            </a:r>
            <a:r>
              <a:rPr sz="2450" spc="-215" dirty="0">
                <a:latin typeface="Verdana"/>
                <a:cs typeface="Verdana"/>
              </a:rPr>
              <a:t> </a:t>
            </a:r>
            <a:r>
              <a:rPr sz="2450" spc="45" dirty="0">
                <a:latin typeface="Verdana"/>
                <a:cs typeface="Verdana"/>
              </a:rPr>
              <a:t>identi</a:t>
            </a:r>
            <a:r>
              <a:rPr sz="2450" spc="55" dirty="0">
                <a:latin typeface="Verdana"/>
                <a:cs typeface="Verdana"/>
              </a:rPr>
              <a:t>f</a:t>
            </a:r>
            <a:r>
              <a:rPr sz="2450" spc="40" dirty="0">
                <a:latin typeface="Verdana"/>
                <a:cs typeface="Verdana"/>
              </a:rPr>
              <a:t>ying</a:t>
            </a:r>
            <a:r>
              <a:rPr sz="2450" spc="-215" dirty="0">
                <a:latin typeface="Verdana"/>
                <a:cs typeface="Verdana"/>
              </a:rPr>
              <a:t> </a:t>
            </a:r>
            <a:r>
              <a:rPr sz="2450" spc="-95" dirty="0">
                <a:latin typeface="Verdana"/>
                <a:cs typeface="Verdana"/>
              </a:rPr>
              <a:t>s</a:t>
            </a:r>
            <a:r>
              <a:rPr sz="2450" spc="90" dirty="0">
                <a:latin typeface="Verdana"/>
                <a:cs typeface="Verdana"/>
              </a:rPr>
              <a:t>ymp</a:t>
            </a:r>
            <a:r>
              <a:rPr sz="2450" spc="-5" dirty="0">
                <a:latin typeface="Verdana"/>
                <a:cs typeface="Verdana"/>
              </a:rPr>
              <a:t>t</a:t>
            </a:r>
            <a:r>
              <a:rPr sz="2450" spc="75" dirty="0">
                <a:latin typeface="Verdana"/>
                <a:cs typeface="Verdana"/>
              </a:rPr>
              <a:t>oms</a:t>
            </a:r>
            <a:r>
              <a:rPr sz="2450" spc="-215" dirty="0">
                <a:latin typeface="Verdana"/>
                <a:cs typeface="Verdana"/>
              </a:rPr>
              <a:t> </a:t>
            </a:r>
            <a:r>
              <a:rPr sz="2450" spc="20" dirty="0">
                <a:latin typeface="Verdana"/>
                <a:cs typeface="Verdana"/>
              </a:rPr>
              <a:t>of</a:t>
            </a:r>
            <a:r>
              <a:rPr sz="2450" spc="-215" dirty="0">
                <a:latin typeface="Verdana"/>
                <a:cs typeface="Verdana"/>
              </a:rPr>
              <a:t> </a:t>
            </a:r>
            <a:r>
              <a:rPr sz="2450" spc="35" dirty="0">
                <a:latin typeface="Verdana"/>
                <a:cs typeface="Verdana"/>
              </a:rPr>
              <a:t>c</a:t>
            </a:r>
            <a:r>
              <a:rPr sz="2450" spc="-10" dirty="0">
                <a:latin typeface="Verdana"/>
                <a:cs typeface="Verdana"/>
              </a:rPr>
              <a:t>r</a:t>
            </a:r>
            <a:r>
              <a:rPr sz="2450" spc="85" dirty="0">
                <a:latin typeface="Verdana"/>
                <a:cs typeface="Verdana"/>
              </a:rPr>
              <a:t>op  </a:t>
            </a:r>
            <a:r>
              <a:rPr sz="2450" spc="25" dirty="0">
                <a:latin typeface="Verdana"/>
                <a:cs typeface="Verdana"/>
              </a:rPr>
              <a:t>dis</a:t>
            </a:r>
            <a:r>
              <a:rPr sz="2450" spc="-10" dirty="0">
                <a:latin typeface="Verdana"/>
                <a:cs typeface="Verdana"/>
              </a:rPr>
              <a:t>e</a:t>
            </a:r>
            <a:r>
              <a:rPr sz="2450" spc="-30" dirty="0">
                <a:latin typeface="Verdana"/>
                <a:cs typeface="Verdana"/>
              </a:rPr>
              <a:t>ases</a:t>
            </a:r>
            <a:r>
              <a:rPr sz="2450" spc="-215" dirty="0">
                <a:latin typeface="Verdana"/>
                <a:cs typeface="Verdana"/>
              </a:rPr>
              <a:t> </a:t>
            </a:r>
            <a:r>
              <a:rPr sz="2450" spc="35" dirty="0">
                <a:latin typeface="Verdana"/>
                <a:cs typeface="Verdana"/>
              </a:rPr>
              <a:t>th</a:t>
            </a:r>
            <a:r>
              <a:rPr sz="2450" spc="-5" dirty="0">
                <a:latin typeface="Verdana"/>
                <a:cs typeface="Verdana"/>
              </a:rPr>
              <a:t>r</a:t>
            </a:r>
            <a:r>
              <a:rPr sz="2450" spc="114" dirty="0">
                <a:latin typeface="Verdana"/>
                <a:cs typeface="Verdana"/>
              </a:rPr>
              <a:t>ough</a:t>
            </a:r>
            <a:r>
              <a:rPr sz="2450" spc="-215" dirty="0">
                <a:latin typeface="Verdana"/>
                <a:cs typeface="Verdana"/>
              </a:rPr>
              <a:t> </a:t>
            </a:r>
            <a:r>
              <a:rPr sz="2450" spc="60" dirty="0">
                <a:latin typeface="Verdana"/>
                <a:cs typeface="Verdana"/>
              </a:rPr>
              <a:t>images</a:t>
            </a:r>
            <a:r>
              <a:rPr sz="2450" spc="-215" dirty="0">
                <a:latin typeface="Verdana"/>
                <a:cs typeface="Verdana"/>
              </a:rPr>
              <a:t> </a:t>
            </a:r>
            <a:r>
              <a:rPr sz="2450" spc="85" dirty="0">
                <a:latin typeface="Verdana"/>
                <a:cs typeface="Verdana"/>
              </a:rPr>
              <a:t>and</a:t>
            </a:r>
            <a:r>
              <a:rPr sz="2450" spc="-215" dirty="0">
                <a:latin typeface="Verdana"/>
                <a:cs typeface="Verdana"/>
              </a:rPr>
              <a:t> </a:t>
            </a:r>
            <a:r>
              <a:rPr sz="2450" spc="20" dirty="0">
                <a:latin typeface="Verdana"/>
                <a:cs typeface="Verdana"/>
              </a:rPr>
              <a:t>his</a:t>
            </a:r>
            <a:r>
              <a:rPr sz="2450" spc="-35" dirty="0">
                <a:latin typeface="Verdana"/>
                <a:cs typeface="Verdana"/>
              </a:rPr>
              <a:t>t</a:t>
            </a:r>
            <a:r>
              <a:rPr sz="2450" spc="5" dirty="0">
                <a:latin typeface="Verdana"/>
                <a:cs typeface="Verdana"/>
              </a:rPr>
              <a:t>o</a:t>
            </a:r>
            <a:r>
              <a:rPr sz="2450" spc="-20" dirty="0">
                <a:latin typeface="Verdana"/>
                <a:cs typeface="Verdana"/>
              </a:rPr>
              <a:t>r</a:t>
            </a:r>
            <a:r>
              <a:rPr sz="2450" spc="20" dirty="0">
                <a:latin typeface="Verdana"/>
                <a:cs typeface="Verdana"/>
              </a:rPr>
              <a:t>ical</a:t>
            </a:r>
            <a:endParaRPr sz="2450" dirty="0">
              <a:latin typeface="Verdana"/>
              <a:cs typeface="Verdana"/>
            </a:endParaRPr>
          </a:p>
          <a:p>
            <a:pPr marR="5080" algn="r">
              <a:lnSpc>
                <a:spcPct val="100000"/>
              </a:lnSpc>
              <a:spcBef>
                <a:spcPts val="509"/>
              </a:spcBef>
            </a:pPr>
            <a:r>
              <a:rPr sz="2450" spc="40" dirty="0">
                <a:latin typeface="Verdana"/>
                <a:cs typeface="Verdana"/>
              </a:rPr>
              <a:t>data</a:t>
            </a:r>
            <a:r>
              <a:rPr sz="2450" spc="-215" dirty="0">
                <a:latin typeface="Verdana"/>
                <a:cs typeface="Verdana"/>
              </a:rPr>
              <a:t> </a:t>
            </a:r>
            <a:r>
              <a:rPr sz="2450" spc="-5" dirty="0">
                <a:latin typeface="Verdana"/>
                <a:cs typeface="Verdana"/>
              </a:rPr>
              <a:t>anal</a:t>
            </a:r>
            <a:r>
              <a:rPr sz="2450" spc="-20" dirty="0">
                <a:latin typeface="Verdana"/>
                <a:cs typeface="Verdana"/>
              </a:rPr>
              <a:t>y</a:t>
            </a:r>
            <a:r>
              <a:rPr sz="2450" spc="-130" dirty="0">
                <a:latin typeface="Verdana"/>
                <a:cs typeface="Verdana"/>
              </a:rPr>
              <a:t>sis.</a:t>
            </a:r>
            <a:endParaRPr sz="2450" dirty="0">
              <a:latin typeface="Verdana"/>
              <a:cs typeface="Verdana"/>
            </a:endParaRPr>
          </a:p>
        </p:txBody>
      </p:sp>
      <p:pic>
        <p:nvPicPr>
          <p:cNvPr id="8" name="object 8"/>
          <p:cNvPicPr/>
          <p:nvPr/>
        </p:nvPicPr>
        <p:blipFill>
          <a:blip r:embed="rId6" cstate="print"/>
          <a:stretch>
            <a:fillRect/>
          </a:stretch>
        </p:blipFill>
        <p:spPr>
          <a:xfrm>
            <a:off x="9144000" y="0"/>
            <a:ext cx="9143999" cy="1028776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453192" y="1142997"/>
            <a:ext cx="6496049" cy="7962900"/>
          </a:xfrm>
          <a:prstGeom prst="rect">
            <a:avLst/>
          </a:prstGeom>
        </p:spPr>
      </p:pic>
      <p:sp>
        <p:nvSpPr>
          <p:cNvPr id="3" name="object 3"/>
          <p:cNvSpPr txBox="1">
            <a:spLocks noGrp="1"/>
          </p:cNvSpPr>
          <p:nvPr>
            <p:ph type="title"/>
          </p:nvPr>
        </p:nvSpPr>
        <p:spPr>
          <a:prstGeom prst="rect">
            <a:avLst/>
          </a:prstGeom>
        </p:spPr>
        <p:txBody>
          <a:bodyPr vert="horz" wrap="square" lIns="0" tIns="12065" rIns="0" bIns="0" rtlCol="0">
            <a:spAutoFit/>
          </a:bodyPr>
          <a:lstStyle/>
          <a:p>
            <a:pPr marL="12700" marR="5080">
              <a:lnSpc>
                <a:spcPct val="100600"/>
              </a:lnSpc>
              <a:spcBef>
                <a:spcPts val="95"/>
              </a:spcBef>
            </a:pPr>
            <a:r>
              <a:rPr spc="114" dirty="0"/>
              <a:t>Data</a:t>
            </a:r>
            <a:r>
              <a:rPr spc="-125" dirty="0"/>
              <a:t> </a:t>
            </a:r>
            <a:r>
              <a:rPr spc="170" dirty="0"/>
              <a:t>Collection</a:t>
            </a:r>
            <a:r>
              <a:rPr spc="-105" dirty="0"/>
              <a:t> </a:t>
            </a:r>
            <a:r>
              <a:rPr spc="175" dirty="0"/>
              <a:t>and </a:t>
            </a:r>
            <a:r>
              <a:rPr spc="-1010" dirty="0"/>
              <a:t> </a:t>
            </a:r>
            <a:r>
              <a:rPr spc="155" dirty="0"/>
              <a:t>Training</a:t>
            </a:r>
          </a:p>
        </p:txBody>
      </p:sp>
      <p:pic>
        <p:nvPicPr>
          <p:cNvPr id="4" name="object 4"/>
          <p:cNvPicPr/>
          <p:nvPr/>
        </p:nvPicPr>
        <p:blipFill>
          <a:blip r:embed="rId3" cstate="print"/>
          <a:stretch>
            <a:fillRect/>
          </a:stretch>
        </p:blipFill>
        <p:spPr>
          <a:xfrm>
            <a:off x="1460436" y="4193337"/>
            <a:ext cx="2528938" cy="247802"/>
          </a:xfrm>
          <a:prstGeom prst="rect">
            <a:avLst/>
          </a:prstGeom>
        </p:spPr>
      </p:pic>
      <p:pic>
        <p:nvPicPr>
          <p:cNvPr id="5" name="object 5"/>
          <p:cNvPicPr/>
          <p:nvPr/>
        </p:nvPicPr>
        <p:blipFill>
          <a:blip r:embed="rId4" cstate="print"/>
          <a:stretch>
            <a:fillRect/>
          </a:stretch>
        </p:blipFill>
        <p:spPr>
          <a:xfrm>
            <a:off x="2702420" y="5079162"/>
            <a:ext cx="699820" cy="247802"/>
          </a:xfrm>
          <a:prstGeom prst="rect">
            <a:avLst/>
          </a:prstGeom>
        </p:spPr>
      </p:pic>
      <p:sp>
        <p:nvSpPr>
          <p:cNvPr id="6" name="object 6"/>
          <p:cNvSpPr txBox="1"/>
          <p:nvPr/>
        </p:nvSpPr>
        <p:spPr>
          <a:xfrm>
            <a:off x="1433296" y="3175317"/>
            <a:ext cx="6228080" cy="3101975"/>
          </a:xfrm>
          <a:prstGeom prst="rect">
            <a:avLst/>
          </a:prstGeom>
          <a:solidFill>
            <a:schemeClr val="bg1"/>
          </a:solidFill>
        </p:spPr>
        <p:txBody>
          <a:bodyPr vert="horz" wrap="square" lIns="0" tIns="10160" rIns="0" bIns="0" rtlCol="0">
            <a:spAutoFit/>
          </a:bodyPr>
          <a:lstStyle/>
          <a:p>
            <a:pPr marL="12700" marR="5080">
              <a:lnSpc>
                <a:spcPct val="117800"/>
              </a:lnSpc>
              <a:spcBef>
                <a:spcPts val="80"/>
              </a:spcBef>
            </a:pPr>
            <a:r>
              <a:rPr sz="2450" spc="110" dirty="0">
                <a:latin typeface="Verdana"/>
                <a:cs typeface="Verdana"/>
              </a:rPr>
              <a:t>F</a:t>
            </a:r>
            <a:r>
              <a:rPr sz="2450" spc="5" dirty="0">
                <a:latin typeface="Verdana"/>
                <a:cs typeface="Verdana"/>
              </a:rPr>
              <a:t>or</a:t>
            </a:r>
            <a:r>
              <a:rPr sz="2450" spc="-215" dirty="0">
                <a:latin typeface="Verdana"/>
                <a:cs typeface="Verdana"/>
              </a:rPr>
              <a:t> </a:t>
            </a:r>
            <a:r>
              <a:rPr sz="2450" spc="5" dirty="0">
                <a:latin typeface="Verdana"/>
                <a:cs typeface="Verdana"/>
              </a:rPr>
              <a:t>ef</a:t>
            </a:r>
            <a:r>
              <a:rPr sz="2450" spc="-50" dirty="0">
                <a:latin typeface="Verdana"/>
                <a:cs typeface="Verdana"/>
              </a:rPr>
              <a:t>f</a:t>
            </a:r>
            <a:r>
              <a:rPr sz="2450" spc="80" dirty="0">
                <a:latin typeface="Verdana"/>
                <a:cs typeface="Verdana"/>
              </a:rPr>
              <a:t>ec</a:t>
            </a:r>
            <a:r>
              <a:rPr sz="2450" spc="-20" dirty="0">
                <a:latin typeface="Verdana"/>
                <a:cs typeface="Verdana"/>
              </a:rPr>
              <a:t>ti</a:t>
            </a:r>
            <a:r>
              <a:rPr sz="2450" spc="-80" dirty="0">
                <a:latin typeface="Verdana"/>
                <a:cs typeface="Verdana"/>
              </a:rPr>
              <a:t>v</a:t>
            </a:r>
            <a:r>
              <a:rPr sz="2450" spc="35" dirty="0">
                <a:latin typeface="Verdana"/>
                <a:cs typeface="Verdana"/>
              </a:rPr>
              <a:t>e</a:t>
            </a:r>
            <a:r>
              <a:rPr sz="2450" spc="-215" dirty="0">
                <a:latin typeface="Verdana"/>
                <a:cs typeface="Verdana"/>
              </a:rPr>
              <a:t> </a:t>
            </a:r>
            <a:r>
              <a:rPr sz="2450" spc="55" dirty="0">
                <a:latin typeface="Verdana"/>
                <a:cs typeface="Verdana"/>
              </a:rPr>
              <a:t>p</a:t>
            </a:r>
            <a:r>
              <a:rPr sz="2450" spc="5" dirty="0">
                <a:latin typeface="Verdana"/>
                <a:cs typeface="Verdana"/>
              </a:rPr>
              <a:t>r</a:t>
            </a:r>
            <a:r>
              <a:rPr sz="2450" spc="70" dirty="0">
                <a:latin typeface="Verdana"/>
                <a:cs typeface="Verdana"/>
              </a:rPr>
              <a:t>edi</a:t>
            </a:r>
            <a:r>
              <a:rPr sz="2450" spc="85" dirty="0">
                <a:latin typeface="Verdana"/>
                <a:cs typeface="Verdana"/>
              </a:rPr>
              <a:t>c</a:t>
            </a:r>
            <a:r>
              <a:rPr sz="2450" spc="-40" dirty="0">
                <a:latin typeface="Verdana"/>
                <a:cs typeface="Verdana"/>
              </a:rPr>
              <a:t>tions,</a:t>
            </a:r>
            <a:r>
              <a:rPr sz="2450" spc="-215" dirty="0">
                <a:latin typeface="Verdana"/>
                <a:cs typeface="Verdana"/>
              </a:rPr>
              <a:t> </a:t>
            </a:r>
            <a:r>
              <a:rPr sz="2450" spc="-15" dirty="0">
                <a:latin typeface="Verdana"/>
                <a:cs typeface="Verdana"/>
              </a:rPr>
              <a:t>a</a:t>
            </a:r>
            <a:r>
              <a:rPr sz="2450" spc="-215" dirty="0">
                <a:latin typeface="Verdana"/>
                <a:cs typeface="Verdana"/>
              </a:rPr>
              <a:t> </a:t>
            </a:r>
            <a:r>
              <a:rPr sz="2450" spc="-90" dirty="0">
                <a:latin typeface="Verdana"/>
                <a:cs typeface="Verdana"/>
              </a:rPr>
              <a:t>r</a:t>
            </a:r>
            <a:r>
              <a:rPr sz="2450" spc="50" dirty="0">
                <a:latin typeface="Verdana"/>
                <a:cs typeface="Verdana"/>
              </a:rPr>
              <a:t>obust  </a:t>
            </a:r>
            <a:r>
              <a:rPr sz="2450" spc="25" dirty="0">
                <a:latin typeface="Verdana"/>
                <a:cs typeface="Verdana"/>
              </a:rPr>
              <a:t>dataset</a:t>
            </a:r>
            <a:r>
              <a:rPr sz="2450" spc="-215" dirty="0">
                <a:latin typeface="Verdana"/>
                <a:cs typeface="Verdana"/>
              </a:rPr>
              <a:t> </a:t>
            </a:r>
            <a:r>
              <a:rPr sz="2450" spc="-40" dirty="0">
                <a:latin typeface="Verdana"/>
                <a:cs typeface="Verdana"/>
              </a:rPr>
              <a:t>is</a:t>
            </a:r>
            <a:r>
              <a:rPr sz="2450" spc="-215" dirty="0">
                <a:latin typeface="Verdana"/>
                <a:cs typeface="Verdana"/>
              </a:rPr>
              <a:t> </a:t>
            </a:r>
            <a:r>
              <a:rPr sz="2450" spc="-30" dirty="0">
                <a:latin typeface="Verdana"/>
                <a:cs typeface="Verdana"/>
              </a:rPr>
              <a:t>essential.</a:t>
            </a:r>
            <a:r>
              <a:rPr sz="2450" spc="-215" dirty="0">
                <a:latin typeface="Verdana"/>
                <a:cs typeface="Verdana"/>
              </a:rPr>
              <a:t> </a:t>
            </a:r>
            <a:r>
              <a:rPr sz="2450" spc="65" dirty="0">
                <a:latin typeface="Verdana"/>
                <a:cs typeface="Verdana"/>
              </a:rPr>
              <a:t>DeepC</a:t>
            </a:r>
            <a:r>
              <a:rPr sz="2450" spc="10" dirty="0">
                <a:latin typeface="Verdana"/>
                <a:cs typeface="Verdana"/>
              </a:rPr>
              <a:t>r</a:t>
            </a:r>
            <a:r>
              <a:rPr sz="2450" spc="105" dirty="0">
                <a:latin typeface="Verdana"/>
                <a:cs typeface="Verdana"/>
              </a:rPr>
              <a:t>op</a:t>
            </a:r>
            <a:r>
              <a:rPr sz="2450" spc="-215" dirty="0">
                <a:latin typeface="Verdana"/>
                <a:cs typeface="Verdana"/>
              </a:rPr>
              <a:t> </a:t>
            </a:r>
            <a:r>
              <a:rPr sz="2450" spc="15" dirty="0">
                <a:latin typeface="Verdana"/>
                <a:cs typeface="Verdana"/>
              </a:rPr>
              <a:t>utili</a:t>
            </a:r>
            <a:r>
              <a:rPr sz="2450" spc="-5" dirty="0">
                <a:latin typeface="Verdana"/>
                <a:cs typeface="Verdana"/>
              </a:rPr>
              <a:t>z</a:t>
            </a:r>
            <a:r>
              <a:rPr sz="2450" spc="-15" dirty="0">
                <a:latin typeface="Verdana"/>
                <a:cs typeface="Verdana"/>
              </a:rPr>
              <a:t>es  </a:t>
            </a:r>
            <a:r>
              <a:rPr sz="2450" spc="10" dirty="0">
                <a:latin typeface="Verdana"/>
                <a:cs typeface="Verdana"/>
              </a:rPr>
              <a:t>di</a:t>
            </a:r>
            <a:r>
              <a:rPr sz="2450" spc="-30" dirty="0">
                <a:latin typeface="Verdana"/>
                <a:cs typeface="Verdana"/>
              </a:rPr>
              <a:t>v</a:t>
            </a:r>
            <a:r>
              <a:rPr sz="2450" spc="-15" dirty="0">
                <a:latin typeface="Verdana"/>
                <a:cs typeface="Verdana"/>
              </a:rPr>
              <a:t>er</a:t>
            </a:r>
            <a:r>
              <a:rPr sz="2450" spc="-20" dirty="0">
                <a:latin typeface="Verdana"/>
                <a:cs typeface="Verdana"/>
              </a:rPr>
              <a:t>se</a:t>
            </a:r>
            <a:r>
              <a:rPr sz="2450" spc="-215" dirty="0">
                <a:latin typeface="Verdana"/>
                <a:cs typeface="Verdana"/>
              </a:rPr>
              <a:t> </a:t>
            </a:r>
            <a:r>
              <a:rPr sz="2450" spc="10" dirty="0">
                <a:latin typeface="Verdana"/>
                <a:cs typeface="Verdana"/>
              </a:rPr>
              <a:t>datasets</a:t>
            </a:r>
            <a:r>
              <a:rPr sz="2450" spc="-215" dirty="0">
                <a:latin typeface="Verdana"/>
                <a:cs typeface="Verdana"/>
              </a:rPr>
              <a:t> </a:t>
            </a:r>
            <a:r>
              <a:rPr sz="2450" spc="90" dirty="0">
                <a:latin typeface="Verdana"/>
                <a:cs typeface="Verdana"/>
              </a:rPr>
              <a:t>c</a:t>
            </a:r>
            <a:r>
              <a:rPr sz="2450" spc="65" dirty="0">
                <a:latin typeface="Verdana"/>
                <a:cs typeface="Verdana"/>
              </a:rPr>
              <a:t>ontaining</a:t>
            </a:r>
            <a:r>
              <a:rPr sz="2450" spc="-215" dirty="0">
                <a:latin typeface="Verdana"/>
                <a:cs typeface="Verdana"/>
              </a:rPr>
              <a:t> </a:t>
            </a:r>
            <a:r>
              <a:rPr sz="2450" spc="60" dirty="0">
                <a:latin typeface="Verdana"/>
                <a:cs typeface="Verdana"/>
              </a:rPr>
              <a:t>images</a:t>
            </a:r>
            <a:r>
              <a:rPr sz="2450" spc="-215" dirty="0">
                <a:latin typeface="Verdana"/>
                <a:cs typeface="Verdana"/>
              </a:rPr>
              <a:t> </a:t>
            </a:r>
            <a:r>
              <a:rPr sz="2450" spc="15" dirty="0">
                <a:latin typeface="Verdana"/>
                <a:cs typeface="Verdana"/>
              </a:rPr>
              <a:t>of  healthy</a:t>
            </a:r>
            <a:r>
              <a:rPr sz="2450" spc="-215" dirty="0">
                <a:latin typeface="Verdana"/>
                <a:cs typeface="Verdana"/>
              </a:rPr>
              <a:t> </a:t>
            </a:r>
            <a:r>
              <a:rPr sz="2450" spc="85" dirty="0">
                <a:latin typeface="Verdana"/>
                <a:cs typeface="Verdana"/>
              </a:rPr>
              <a:t>and</a:t>
            </a:r>
            <a:r>
              <a:rPr sz="2450" spc="-215" dirty="0">
                <a:latin typeface="Verdana"/>
                <a:cs typeface="Verdana"/>
              </a:rPr>
              <a:t> </a:t>
            </a:r>
            <a:r>
              <a:rPr sz="2450" spc="20" dirty="0">
                <a:latin typeface="Verdana"/>
                <a:cs typeface="Verdana"/>
              </a:rPr>
              <a:t>diseased</a:t>
            </a:r>
            <a:r>
              <a:rPr sz="2450" spc="-215" dirty="0">
                <a:latin typeface="Verdana"/>
                <a:cs typeface="Verdana"/>
              </a:rPr>
              <a:t> </a:t>
            </a:r>
            <a:r>
              <a:rPr sz="2450" spc="-35" dirty="0">
                <a:latin typeface="Verdana"/>
                <a:cs typeface="Verdana"/>
              </a:rPr>
              <a:t>crops.</a:t>
            </a:r>
            <a:r>
              <a:rPr sz="2450" spc="-210" dirty="0">
                <a:latin typeface="Verdana"/>
                <a:cs typeface="Verdana"/>
              </a:rPr>
              <a:t> </a:t>
            </a:r>
            <a:r>
              <a:rPr sz="2450" spc="-15" dirty="0">
                <a:latin typeface="Verdana"/>
                <a:cs typeface="Verdana"/>
              </a:rPr>
              <a:t>This</a:t>
            </a:r>
            <a:r>
              <a:rPr sz="2450" spc="-215" dirty="0">
                <a:latin typeface="Verdana"/>
                <a:cs typeface="Verdana"/>
              </a:rPr>
              <a:t> </a:t>
            </a:r>
            <a:r>
              <a:rPr sz="2450" spc="40" dirty="0">
                <a:latin typeface="Verdana"/>
                <a:cs typeface="Verdana"/>
              </a:rPr>
              <a:t>data</a:t>
            </a:r>
            <a:r>
              <a:rPr sz="2450" spc="-215" dirty="0">
                <a:latin typeface="Verdana"/>
                <a:cs typeface="Verdana"/>
              </a:rPr>
              <a:t> </a:t>
            </a:r>
            <a:r>
              <a:rPr sz="2450" spc="-40" dirty="0">
                <a:latin typeface="Verdana"/>
                <a:cs typeface="Verdana"/>
              </a:rPr>
              <a:t>is </a:t>
            </a:r>
            <a:r>
              <a:rPr sz="2450" spc="-844" dirty="0">
                <a:latin typeface="Verdana"/>
                <a:cs typeface="Verdana"/>
              </a:rPr>
              <a:t> </a:t>
            </a:r>
            <a:r>
              <a:rPr sz="2450" spc="55" dirty="0">
                <a:latin typeface="Verdana"/>
                <a:cs typeface="Verdana"/>
              </a:rPr>
              <a:t>used</a:t>
            </a:r>
            <a:r>
              <a:rPr sz="2450" spc="-215" dirty="0">
                <a:latin typeface="Verdana"/>
                <a:cs typeface="Verdana"/>
              </a:rPr>
              <a:t> </a:t>
            </a:r>
            <a:r>
              <a:rPr sz="2450" spc="-15" dirty="0">
                <a:latin typeface="Verdana"/>
                <a:cs typeface="Verdana"/>
              </a:rPr>
              <a:t>t</a:t>
            </a:r>
            <a:r>
              <a:rPr sz="2450" spc="60" dirty="0">
                <a:latin typeface="Verdana"/>
                <a:cs typeface="Verdana"/>
              </a:rPr>
              <a:t>o</a:t>
            </a:r>
            <a:r>
              <a:rPr sz="2450" spc="-215" dirty="0">
                <a:latin typeface="Verdana"/>
                <a:cs typeface="Verdana"/>
              </a:rPr>
              <a:t> </a:t>
            </a:r>
            <a:r>
              <a:rPr sz="2450" spc="35" dirty="0">
                <a:latin typeface="Verdana"/>
                <a:cs typeface="Verdana"/>
              </a:rPr>
              <a:t>t</a:t>
            </a:r>
            <a:r>
              <a:rPr sz="2450" spc="-175" dirty="0">
                <a:latin typeface="Verdana"/>
                <a:cs typeface="Verdana"/>
              </a:rPr>
              <a:t>r</a:t>
            </a:r>
            <a:r>
              <a:rPr sz="2450" spc="35" dirty="0">
                <a:latin typeface="Verdana"/>
                <a:cs typeface="Verdana"/>
              </a:rPr>
              <a:t>ain</a:t>
            </a:r>
            <a:r>
              <a:rPr sz="2450" spc="-215" dirty="0">
                <a:latin typeface="Verdana"/>
                <a:cs typeface="Verdana"/>
              </a:rPr>
              <a:t> </a:t>
            </a:r>
            <a:r>
              <a:rPr sz="2450" spc="65" dirty="0">
                <a:latin typeface="Verdana"/>
                <a:cs typeface="Verdana"/>
              </a:rPr>
              <a:t>the</a:t>
            </a:r>
            <a:r>
              <a:rPr sz="2450" spc="-215" dirty="0">
                <a:latin typeface="Verdana"/>
                <a:cs typeface="Verdana"/>
              </a:rPr>
              <a:t> </a:t>
            </a:r>
            <a:r>
              <a:rPr sz="2450" spc="90" dirty="0">
                <a:latin typeface="Verdana"/>
                <a:cs typeface="Verdana"/>
              </a:rPr>
              <a:t>deep</a:t>
            </a:r>
            <a:r>
              <a:rPr sz="2450" spc="-215" dirty="0">
                <a:latin typeface="Verdana"/>
                <a:cs typeface="Verdana"/>
              </a:rPr>
              <a:t> </a:t>
            </a:r>
            <a:r>
              <a:rPr sz="2450" spc="5" dirty="0">
                <a:latin typeface="Verdana"/>
                <a:cs typeface="Verdana"/>
              </a:rPr>
              <a:t>l</a:t>
            </a:r>
            <a:r>
              <a:rPr sz="2450" spc="-25" dirty="0">
                <a:latin typeface="Verdana"/>
                <a:cs typeface="Verdana"/>
              </a:rPr>
              <a:t>e</a:t>
            </a:r>
            <a:r>
              <a:rPr sz="2450" spc="-40" dirty="0">
                <a:latin typeface="Verdana"/>
                <a:cs typeface="Verdana"/>
              </a:rPr>
              <a:t>a</a:t>
            </a:r>
            <a:r>
              <a:rPr sz="2450" spc="-50" dirty="0">
                <a:latin typeface="Verdana"/>
                <a:cs typeface="Verdana"/>
              </a:rPr>
              <a:t>r</a:t>
            </a:r>
            <a:r>
              <a:rPr sz="2450" spc="100" dirty="0">
                <a:latin typeface="Verdana"/>
                <a:cs typeface="Verdana"/>
              </a:rPr>
              <a:t>ning</a:t>
            </a:r>
            <a:r>
              <a:rPr sz="2450" spc="-215" dirty="0">
                <a:latin typeface="Verdana"/>
                <a:cs typeface="Verdana"/>
              </a:rPr>
              <a:t> </a:t>
            </a:r>
            <a:r>
              <a:rPr sz="2450" spc="15" dirty="0">
                <a:latin typeface="Verdana"/>
                <a:cs typeface="Verdana"/>
              </a:rPr>
              <a:t>model,  </a:t>
            </a:r>
            <a:r>
              <a:rPr sz="2450" spc="85" dirty="0">
                <a:latin typeface="Verdana"/>
                <a:cs typeface="Verdana"/>
              </a:rPr>
              <a:t>enhan</a:t>
            </a:r>
            <a:r>
              <a:rPr sz="2450" spc="50" dirty="0">
                <a:latin typeface="Verdana"/>
                <a:cs typeface="Verdana"/>
              </a:rPr>
              <a:t>c</a:t>
            </a:r>
            <a:r>
              <a:rPr sz="2450" spc="95" dirty="0">
                <a:latin typeface="Verdana"/>
                <a:cs typeface="Verdana"/>
              </a:rPr>
              <a:t>ing</a:t>
            </a:r>
            <a:r>
              <a:rPr sz="2450" spc="-215" dirty="0">
                <a:latin typeface="Verdana"/>
                <a:cs typeface="Verdana"/>
              </a:rPr>
              <a:t> </a:t>
            </a:r>
            <a:r>
              <a:rPr sz="2450" spc="-15" dirty="0">
                <a:latin typeface="Verdana"/>
                <a:cs typeface="Verdana"/>
              </a:rPr>
              <a:t>its</a:t>
            </a:r>
            <a:r>
              <a:rPr sz="2450" spc="-215" dirty="0">
                <a:latin typeface="Verdana"/>
                <a:cs typeface="Verdana"/>
              </a:rPr>
              <a:t> </a:t>
            </a:r>
            <a:r>
              <a:rPr sz="2450" spc="55" dirty="0">
                <a:latin typeface="Verdana"/>
                <a:cs typeface="Verdana"/>
              </a:rPr>
              <a:t>a</a:t>
            </a:r>
            <a:r>
              <a:rPr sz="2450" spc="20" dirty="0">
                <a:latin typeface="Verdana"/>
                <a:cs typeface="Verdana"/>
              </a:rPr>
              <a:t>c</a:t>
            </a:r>
            <a:r>
              <a:rPr sz="2450" spc="110" dirty="0">
                <a:latin typeface="Verdana"/>
                <a:cs typeface="Verdana"/>
              </a:rPr>
              <a:t>cu</a:t>
            </a:r>
            <a:r>
              <a:rPr sz="2450" spc="-175" dirty="0">
                <a:latin typeface="Verdana"/>
                <a:cs typeface="Verdana"/>
              </a:rPr>
              <a:t>r</a:t>
            </a:r>
            <a:r>
              <a:rPr sz="2450" spc="55" dirty="0">
                <a:latin typeface="Verdana"/>
                <a:cs typeface="Verdana"/>
              </a:rPr>
              <a:t>a</a:t>
            </a:r>
            <a:r>
              <a:rPr sz="2450" spc="25" dirty="0">
                <a:latin typeface="Verdana"/>
                <a:cs typeface="Verdana"/>
              </a:rPr>
              <a:t>c</a:t>
            </a:r>
            <a:r>
              <a:rPr sz="2450" spc="-110" dirty="0">
                <a:latin typeface="Verdana"/>
                <a:cs typeface="Verdana"/>
              </a:rPr>
              <a:t>y</a:t>
            </a:r>
            <a:r>
              <a:rPr sz="2450" spc="-215" dirty="0">
                <a:latin typeface="Verdana"/>
                <a:cs typeface="Verdana"/>
              </a:rPr>
              <a:t> </a:t>
            </a:r>
            <a:r>
              <a:rPr sz="2450" spc="85" dirty="0">
                <a:latin typeface="Verdana"/>
                <a:cs typeface="Verdana"/>
              </a:rPr>
              <a:t>and</a:t>
            </a:r>
            <a:r>
              <a:rPr sz="2450" spc="-215" dirty="0">
                <a:latin typeface="Verdana"/>
                <a:cs typeface="Verdana"/>
              </a:rPr>
              <a:t> </a:t>
            </a:r>
            <a:r>
              <a:rPr sz="2450" spc="-90" dirty="0">
                <a:latin typeface="Verdana"/>
                <a:cs typeface="Verdana"/>
              </a:rPr>
              <a:t>r</a:t>
            </a:r>
            <a:r>
              <a:rPr sz="2450" spc="20" dirty="0">
                <a:latin typeface="Verdana"/>
                <a:cs typeface="Verdana"/>
              </a:rPr>
              <a:t>eliabili</a:t>
            </a:r>
            <a:r>
              <a:rPr sz="2450" spc="-5" dirty="0">
                <a:latin typeface="Verdana"/>
                <a:cs typeface="Verdana"/>
              </a:rPr>
              <a:t>t</a:t>
            </a:r>
            <a:r>
              <a:rPr sz="2450" spc="-110" dirty="0">
                <a:latin typeface="Verdana"/>
                <a:cs typeface="Verdana"/>
              </a:rPr>
              <a:t>y</a:t>
            </a:r>
            <a:r>
              <a:rPr sz="2450" spc="-215" dirty="0">
                <a:latin typeface="Verdana"/>
                <a:cs typeface="Verdana"/>
              </a:rPr>
              <a:t> </a:t>
            </a:r>
            <a:r>
              <a:rPr sz="2450" spc="50" dirty="0">
                <a:latin typeface="Verdana"/>
                <a:cs typeface="Verdana"/>
              </a:rPr>
              <a:t>in  </a:t>
            </a:r>
            <a:r>
              <a:rPr sz="2450" spc="-90" dirty="0">
                <a:latin typeface="Verdana"/>
                <a:cs typeface="Verdana"/>
              </a:rPr>
              <a:t>r</a:t>
            </a:r>
            <a:r>
              <a:rPr sz="2450" spc="-5" dirty="0">
                <a:latin typeface="Verdana"/>
                <a:cs typeface="Verdana"/>
              </a:rPr>
              <a:t>e</a:t>
            </a:r>
            <a:r>
              <a:rPr sz="2450" spc="-65" dirty="0">
                <a:latin typeface="Verdana"/>
                <a:cs typeface="Verdana"/>
              </a:rPr>
              <a:t>al</a:t>
            </a:r>
            <a:r>
              <a:rPr sz="2450" spc="-95" dirty="0">
                <a:latin typeface="Verdana"/>
                <a:cs typeface="Verdana"/>
              </a:rPr>
              <a:t>-</a:t>
            </a:r>
            <a:r>
              <a:rPr sz="2450" spc="130" dirty="0">
                <a:latin typeface="Verdana"/>
                <a:cs typeface="Verdana"/>
              </a:rPr>
              <a:t>w</a:t>
            </a:r>
            <a:r>
              <a:rPr sz="2450" spc="5" dirty="0">
                <a:latin typeface="Verdana"/>
                <a:cs typeface="Verdana"/>
              </a:rPr>
              <a:t>o</a:t>
            </a:r>
            <a:r>
              <a:rPr sz="2450" spc="-20" dirty="0">
                <a:latin typeface="Verdana"/>
                <a:cs typeface="Verdana"/>
              </a:rPr>
              <a:t>r</a:t>
            </a:r>
            <a:r>
              <a:rPr sz="2450" spc="70" dirty="0">
                <a:latin typeface="Verdana"/>
                <a:cs typeface="Verdana"/>
              </a:rPr>
              <a:t>ld</a:t>
            </a:r>
            <a:r>
              <a:rPr sz="2450" spc="-215" dirty="0">
                <a:latin typeface="Verdana"/>
                <a:cs typeface="Verdana"/>
              </a:rPr>
              <a:t> </a:t>
            </a:r>
            <a:r>
              <a:rPr sz="2450" spc="20" dirty="0">
                <a:latin typeface="Verdana"/>
                <a:cs typeface="Verdana"/>
              </a:rPr>
              <a:t>s</a:t>
            </a:r>
            <a:r>
              <a:rPr sz="2450" spc="-5" dirty="0">
                <a:latin typeface="Verdana"/>
                <a:cs typeface="Verdana"/>
              </a:rPr>
              <a:t>c</a:t>
            </a:r>
            <a:r>
              <a:rPr sz="2450" spc="25" dirty="0">
                <a:latin typeface="Verdana"/>
                <a:cs typeface="Verdana"/>
              </a:rPr>
              <a:t>ena</a:t>
            </a:r>
            <a:r>
              <a:rPr sz="2450" spc="-5" dirty="0">
                <a:latin typeface="Verdana"/>
                <a:cs typeface="Verdana"/>
              </a:rPr>
              <a:t>r</a:t>
            </a:r>
            <a:r>
              <a:rPr sz="2450" spc="-95" dirty="0">
                <a:latin typeface="Verdana"/>
                <a:cs typeface="Verdana"/>
              </a:rPr>
              <a:t>ios.</a:t>
            </a:r>
            <a:endParaRPr sz="2450" dirty="0">
              <a:latin typeface="Verdana"/>
              <a:cs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453192" y="1142997"/>
            <a:ext cx="6496049" cy="7962900"/>
          </a:xfrm>
          <a:prstGeom prst="rect">
            <a:avLst/>
          </a:prstGeom>
        </p:spPr>
      </p:pic>
      <p:sp>
        <p:nvSpPr>
          <p:cNvPr id="3" name="object 3"/>
          <p:cNvSpPr txBox="1">
            <a:spLocks noGrp="1"/>
          </p:cNvSpPr>
          <p:nvPr>
            <p:ph type="title"/>
          </p:nvPr>
        </p:nvSpPr>
        <p:spPr>
          <a:xfrm>
            <a:off x="1438097" y="1929117"/>
            <a:ext cx="6325870" cy="768350"/>
          </a:xfrm>
          <a:prstGeom prst="rect">
            <a:avLst/>
          </a:prstGeom>
        </p:spPr>
        <p:txBody>
          <a:bodyPr vert="horz" wrap="square" lIns="0" tIns="15875" rIns="0" bIns="0" rtlCol="0">
            <a:spAutoFit/>
          </a:bodyPr>
          <a:lstStyle/>
          <a:p>
            <a:pPr marL="12700">
              <a:lnSpc>
                <a:spcPct val="100000"/>
              </a:lnSpc>
              <a:spcBef>
                <a:spcPts val="125"/>
              </a:spcBef>
            </a:pPr>
            <a:r>
              <a:rPr sz="4850" spc="165" dirty="0"/>
              <a:t>Impact</a:t>
            </a:r>
            <a:r>
              <a:rPr sz="4850" spc="-135" dirty="0"/>
              <a:t> </a:t>
            </a:r>
            <a:r>
              <a:rPr sz="4850" spc="310" dirty="0"/>
              <a:t>on</a:t>
            </a:r>
            <a:r>
              <a:rPr sz="4850" spc="-290" dirty="0"/>
              <a:t> </a:t>
            </a:r>
            <a:r>
              <a:rPr sz="4850" spc="155" dirty="0"/>
              <a:t>Agriculture</a:t>
            </a:r>
            <a:endParaRPr sz="4850"/>
          </a:p>
        </p:txBody>
      </p:sp>
      <p:pic>
        <p:nvPicPr>
          <p:cNvPr id="4" name="object 4"/>
          <p:cNvPicPr/>
          <p:nvPr/>
        </p:nvPicPr>
        <p:blipFill>
          <a:blip r:embed="rId3" cstate="print"/>
          <a:stretch>
            <a:fillRect/>
          </a:stretch>
        </p:blipFill>
        <p:spPr>
          <a:xfrm>
            <a:off x="2604071" y="3753586"/>
            <a:ext cx="4066273" cy="310400"/>
          </a:xfrm>
          <a:prstGeom prst="rect">
            <a:avLst/>
          </a:prstGeom>
        </p:spPr>
      </p:pic>
      <p:pic>
        <p:nvPicPr>
          <p:cNvPr id="5" name="object 5"/>
          <p:cNvPicPr/>
          <p:nvPr/>
        </p:nvPicPr>
        <p:blipFill>
          <a:blip r:embed="rId4" cstate="print"/>
          <a:stretch>
            <a:fillRect/>
          </a:stretch>
        </p:blipFill>
        <p:spPr>
          <a:xfrm>
            <a:off x="1477162" y="5517312"/>
            <a:ext cx="1991055" cy="308800"/>
          </a:xfrm>
          <a:prstGeom prst="rect">
            <a:avLst/>
          </a:prstGeom>
        </p:spPr>
      </p:pic>
      <p:sp>
        <p:nvSpPr>
          <p:cNvPr id="6" name="object 6"/>
          <p:cNvSpPr txBox="1"/>
          <p:nvPr/>
        </p:nvSpPr>
        <p:spPr>
          <a:xfrm>
            <a:off x="1433296" y="3175317"/>
            <a:ext cx="6242050" cy="3540125"/>
          </a:xfrm>
          <a:prstGeom prst="rect">
            <a:avLst/>
          </a:prstGeom>
          <a:solidFill>
            <a:schemeClr val="bg1"/>
          </a:solidFill>
        </p:spPr>
        <p:txBody>
          <a:bodyPr vert="horz" wrap="square" lIns="0" tIns="10795" rIns="0" bIns="0" rtlCol="0">
            <a:spAutoFit/>
          </a:bodyPr>
          <a:lstStyle/>
          <a:p>
            <a:pPr marL="12700" marR="5080">
              <a:lnSpc>
                <a:spcPct val="117700"/>
              </a:lnSpc>
              <a:spcBef>
                <a:spcPts val="85"/>
              </a:spcBef>
            </a:pPr>
            <a:r>
              <a:rPr sz="2450" spc="20" dirty="0">
                <a:latin typeface="Verdana"/>
                <a:cs typeface="Verdana"/>
              </a:rPr>
              <a:t>The</a:t>
            </a:r>
            <a:r>
              <a:rPr sz="2450" spc="-215" dirty="0">
                <a:latin typeface="Verdana"/>
                <a:cs typeface="Verdana"/>
              </a:rPr>
              <a:t> </a:t>
            </a:r>
            <a:r>
              <a:rPr sz="2450" spc="75" dirty="0">
                <a:latin typeface="Verdana"/>
                <a:cs typeface="Verdana"/>
              </a:rPr>
              <a:t>implementation</a:t>
            </a:r>
            <a:r>
              <a:rPr sz="2450" spc="-215" dirty="0">
                <a:latin typeface="Verdana"/>
                <a:cs typeface="Verdana"/>
              </a:rPr>
              <a:t> </a:t>
            </a:r>
            <a:r>
              <a:rPr sz="2450" spc="20" dirty="0">
                <a:latin typeface="Verdana"/>
                <a:cs typeface="Verdana"/>
              </a:rPr>
              <a:t>of</a:t>
            </a:r>
            <a:r>
              <a:rPr sz="2450" spc="-215" dirty="0">
                <a:latin typeface="Verdana"/>
                <a:cs typeface="Verdana"/>
              </a:rPr>
              <a:t> </a:t>
            </a:r>
            <a:r>
              <a:rPr sz="2450" spc="65" dirty="0">
                <a:latin typeface="Verdana"/>
                <a:cs typeface="Verdana"/>
              </a:rPr>
              <a:t>DeepC</a:t>
            </a:r>
            <a:r>
              <a:rPr sz="2450" spc="10" dirty="0">
                <a:latin typeface="Verdana"/>
                <a:cs typeface="Verdana"/>
              </a:rPr>
              <a:t>r</a:t>
            </a:r>
            <a:r>
              <a:rPr sz="2450" spc="105" dirty="0">
                <a:latin typeface="Verdana"/>
                <a:cs typeface="Verdana"/>
              </a:rPr>
              <a:t>op</a:t>
            </a:r>
            <a:r>
              <a:rPr sz="2450" spc="-215" dirty="0">
                <a:latin typeface="Verdana"/>
                <a:cs typeface="Verdana"/>
              </a:rPr>
              <a:t> </a:t>
            </a:r>
            <a:r>
              <a:rPr sz="2450" spc="60" dirty="0">
                <a:latin typeface="Verdana"/>
                <a:cs typeface="Verdana"/>
              </a:rPr>
              <a:t>can  </a:t>
            </a:r>
            <a:r>
              <a:rPr sz="2450" spc="5" dirty="0">
                <a:latin typeface="Verdana"/>
                <a:cs typeface="Verdana"/>
              </a:rPr>
              <a:t>l</a:t>
            </a:r>
            <a:r>
              <a:rPr sz="2450" spc="-25" dirty="0">
                <a:latin typeface="Verdana"/>
                <a:cs typeface="Verdana"/>
              </a:rPr>
              <a:t>e</a:t>
            </a:r>
            <a:r>
              <a:rPr sz="2450" spc="70" dirty="0">
                <a:latin typeface="Verdana"/>
                <a:cs typeface="Verdana"/>
              </a:rPr>
              <a:t>ad</a:t>
            </a:r>
            <a:r>
              <a:rPr sz="2450" spc="-215" dirty="0">
                <a:latin typeface="Verdana"/>
                <a:cs typeface="Verdana"/>
              </a:rPr>
              <a:t> </a:t>
            </a:r>
            <a:r>
              <a:rPr sz="2450" spc="-15" dirty="0">
                <a:latin typeface="Verdana"/>
                <a:cs typeface="Verdana"/>
              </a:rPr>
              <a:t>t</a:t>
            </a:r>
            <a:r>
              <a:rPr sz="2450" spc="60" dirty="0">
                <a:latin typeface="Verdana"/>
                <a:cs typeface="Verdana"/>
              </a:rPr>
              <a:t>o</a:t>
            </a:r>
            <a:r>
              <a:rPr sz="2450" spc="-215" dirty="0">
                <a:latin typeface="Verdana"/>
                <a:cs typeface="Verdana"/>
              </a:rPr>
              <a:t> </a:t>
            </a:r>
            <a:r>
              <a:rPr sz="2450" spc="40" dirty="0">
                <a:latin typeface="Verdana"/>
                <a:cs typeface="Verdana"/>
              </a:rPr>
              <a:t>signi</a:t>
            </a:r>
            <a:r>
              <a:rPr sz="2450" spc="-25" dirty="0">
                <a:latin typeface="Verdana"/>
                <a:cs typeface="Verdana"/>
              </a:rPr>
              <a:t>ﬁ</a:t>
            </a:r>
            <a:r>
              <a:rPr sz="2450" spc="65" dirty="0">
                <a:latin typeface="Verdana"/>
                <a:cs typeface="Verdana"/>
              </a:rPr>
              <a:t>cant</a:t>
            </a:r>
            <a:r>
              <a:rPr sz="2450" spc="-215" dirty="0">
                <a:latin typeface="Verdana"/>
                <a:cs typeface="Verdana"/>
              </a:rPr>
              <a:t> </a:t>
            </a:r>
            <a:r>
              <a:rPr sz="2450" spc="10" dirty="0">
                <a:latin typeface="Verdana"/>
                <a:cs typeface="Verdana"/>
              </a:rPr>
              <a:t>ad</a:t>
            </a:r>
            <a:r>
              <a:rPr sz="2450" spc="-30" dirty="0">
                <a:latin typeface="Verdana"/>
                <a:cs typeface="Verdana"/>
              </a:rPr>
              <a:t>v</a:t>
            </a:r>
            <a:r>
              <a:rPr sz="2450" spc="80" dirty="0">
                <a:latin typeface="Verdana"/>
                <a:cs typeface="Verdana"/>
              </a:rPr>
              <a:t>an</a:t>
            </a:r>
            <a:r>
              <a:rPr sz="2450" spc="40" dirty="0">
                <a:latin typeface="Verdana"/>
                <a:cs typeface="Verdana"/>
              </a:rPr>
              <a:t>c</a:t>
            </a:r>
            <a:r>
              <a:rPr sz="2450" spc="65" dirty="0">
                <a:latin typeface="Verdana"/>
                <a:cs typeface="Verdana"/>
              </a:rPr>
              <a:t>ements</a:t>
            </a:r>
            <a:r>
              <a:rPr sz="2450" spc="-215" dirty="0">
                <a:latin typeface="Verdana"/>
                <a:cs typeface="Verdana"/>
              </a:rPr>
              <a:t> </a:t>
            </a:r>
            <a:r>
              <a:rPr sz="2450" spc="50" dirty="0">
                <a:latin typeface="Verdana"/>
                <a:cs typeface="Verdana"/>
              </a:rPr>
              <a:t>in  </a:t>
            </a:r>
            <a:r>
              <a:rPr sz="2450" spc="35" dirty="0">
                <a:latin typeface="Verdana"/>
                <a:cs typeface="Verdana"/>
              </a:rPr>
              <a:t>ag</a:t>
            </a:r>
            <a:r>
              <a:rPr sz="2450" spc="5" dirty="0">
                <a:latin typeface="Verdana"/>
                <a:cs typeface="Verdana"/>
              </a:rPr>
              <a:t>r</a:t>
            </a:r>
            <a:r>
              <a:rPr sz="2450" spc="60" dirty="0">
                <a:latin typeface="Verdana"/>
                <a:cs typeface="Verdana"/>
              </a:rPr>
              <a:t>icu</a:t>
            </a:r>
            <a:r>
              <a:rPr sz="2450" spc="35" dirty="0">
                <a:latin typeface="Verdana"/>
                <a:cs typeface="Verdana"/>
              </a:rPr>
              <a:t>l</a:t>
            </a:r>
            <a:r>
              <a:rPr sz="2450" spc="75" dirty="0">
                <a:latin typeface="Verdana"/>
                <a:cs typeface="Verdana"/>
              </a:rPr>
              <a:t>tu</a:t>
            </a:r>
            <a:r>
              <a:rPr sz="2450" spc="-175" dirty="0">
                <a:latin typeface="Verdana"/>
                <a:cs typeface="Verdana"/>
              </a:rPr>
              <a:t>r</a:t>
            </a:r>
            <a:r>
              <a:rPr sz="2450" spc="-10" dirty="0">
                <a:latin typeface="Verdana"/>
                <a:cs typeface="Verdana"/>
              </a:rPr>
              <a:t>al</a:t>
            </a:r>
            <a:r>
              <a:rPr sz="2450" spc="-215" dirty="0">
                <a:latin typeface="Verdana"/>
                <a:cs typeface="Verdana"/>
              </a:rPr>
              <a:t> </a:t>
            </a:r>
            <a:r>
              <a:rPr sz="2450" spc="55" dirty="0">
                <a:latin typeface="Verdana"/>
                <a:cs typeface="Verdana"/>
              </a:rPr>
              <a:t>p</a:t>
            </a:r>
            <a:r>
              <a:rPr sz="2450" spc="5" dirty="0">
                <a:latin typeface="Verdana"/>
                <a:cs typeface="Verdana"/>
              </a:rPr>
              <a:t>r</a:t>
            </a:r>
            <a:r>
              <a:rPr sz="2450" spc="114" dirty="0">
                <a:latin typeface="Verdana"/>
                <a:cs typeface="Verdana"/>
              </a:rPr>
              <a:t>odu</a:t>
            </a:r>
            <a:r>
              <a:rPr sz="2450" spc="105" dirty="0">
                <a:latin typeface="Verdana"/>
                <a:cs typeface="Verdana"/>
              </a:rPr>
              <a:t>c</a:t>
            </a:r>
            <a:r>
              <a:rPr sz="2450" spc="-10" dirty="0">
                <a:latin typeface="Verdana"/>
                <a:cs typeface="Verdana"/>
              </a:rPr>
              <a:t>tivi</a:t>
            </a:r>
            <a:r>
              <a:rPr sz="2450" spc="-35" dirty="0">
                <a:latin typeface="Verdana"/>
                <a:cs typeface="Verdana"/>
              </a:rPr>
              <a:t>t</a:t>
            </a:r>
            <a:r>
              <a:rPr sz="2450" spc="-195" dirty="0">
                <a:latin typeface="Verdana"/>
                <a:cs typeface="Verdana"/>
              </a:rPr>
              <a:t>y</a:t>
            </a:r>
            <a:r>
              <a:rPr sz="2450" spc="-370" dirty="0">
                <a:latin typeface="Verdana"/>
                <a:cs typeface="Verdana"/>
              </a:rPr>
              <a:t>.</a:t>
            </a:r>
            <a:r>
              <a:rPr sz="2450" spc="-215" dirty="0">
                <a:latin typeface="Verdana"/>
                <a:cs typeface="Verdana"/>
              </a:rPr>
              <a:t> </a:t>
            </a:r>
            <a:r>
              <a:rPr sz="2450" spc="35" dirty="0">
                <a:latin typeface="Verdana"/>
                <a:cs typeface="Verdana"/>
              </a:rPr>
              <a:t>By</a:t>
            </a:r>
            <a:r>
              <a:rPr sz="2450" spc="-215" dirty="0">
                <a:latin typeface="Verdana"/>
                <a:cs typeface="Verdana"/>
              </a:rPr>
              <a:t> </a:t>
            </a:r>
            <a:r>
              <a:rPr sz="2450" spc="80" dirty="0">
                <a:latin typeface="Verdana"/>
                <a:cs typeface="Verdana"/>
              </a:rPr>
              <a:t>minimizing  </a:t>
            </a:r>
            <a:r>
              <a:rPr sz="2450" spc="35" dirty="0">
                <a:latin typeface="Verdana"/>
                <a:cs typeface="Verdana"/>
              </a:rPr>
              <a:t>c</a:t>
            </a:r>
            <a:r>
              <a:rPr sz="2450" spc="-10" dirty="0">
                <a:latin typeface="Verdana"/>
                <a:cs typeface="Verdana"/>
              </a:rPr>
              <a:t>r</a:t>
            </a:r>
            <a:r>
              <a:rPr sz="2450" spc="105" dirty="0">
                <a:latin typeface="Verdana"/>
                <a:cs typeface="Verdana"/>
              </a:rPr>
              <a:t>op</a:t>
            </a:r>
            <a:r>
              <a:rPr sz="2450" spc="-215" dirty="0">
                <a:latin typeface="Verdana"/>
                <a:cs typeface="Verdana"/>
              </a:rPr>
              <a:t> </a:t>
            </a:r>
            <a:r>
              <a:rPr sz="2450" spc="-20" dirty="0">
                <a:latin typeface="Verdana"/>
                <a:cs typeface="Verdana"/>
              </a:rPr>
              <a:t>losses</a:t>
            </a:r>
            <a:r>
              <a:rPr sz="2450" spc="-215" dirty="0">
                <a:latin typeface="Verdana"/>
                <a:cs typeface="Verdana"/>
              </a:rPr>
              <a:t> </a:t>
            </a:r>
            <a:r>
              <a:rPr sz="2450" spc="85" dirty="0">
                <a:latin typeface="Verdana"/>
                <a:cs typeface="Verdana"/>
              </a:rPr>
              <a:t>and</a:t>
            </a:r>
            <a:r>
              <a:rPr sz="2450" spc="-215" dirty="0">
                <a:latin typeface="Verdana"/>
                <a:cs typeface="Verdana"/>
              </a:rPr>
              <a:t> </a:t>
            </a:r>
            <a:r>
              <a:rPr sz="2450" spc="90" dirty="0">
                <a:latin typeface="Verdana"/>
                <a:cs typeface="Verdana"/>
              </a:rPr>
              <a:t>imp</a:t>
            </a:r>
            <a:r>
              <a:rPr sz="2450" spc="25" dirty="0">
                <a:latin typeface="Verdana"/>
                <a:cs typeface="Verdana"/>
              </a:rPr>
              <a:t>r</a:t>
            </a:r>
            <a:r>
              <a:rPr sz="2450" spc="20" dirty="0">
                <a:latin typeface="Verdana"/>
                <a:cs typeface="Verdana"/>
              </a:rPr>
              <a:t>o</a:t>
            </a:r>
            <a:r>
              <a:rPr sz="2450" spc="40" dirty="0">
                <a:latin typeface="Verdana"/>
                <a:cs typeface="Verdana"/>
              </a:rPr>
              <a:t>ving</a:t>
            </a:r>
            <a:r>
              <a:rPr sz="2450" spc="-215" dirty="0">
                <a:latin typeface="Verdana"/>
                <a:cs typeface="Verdana"/>
              </a:rPr>
              <a:t> </a:t>
            </a:r>
            <a:r>
              <a:rPr sz="2450" spc="25" dirty="0">
                <a:latin typeface="Verdana"/>
                <a:cs typeface="Verdana"/>
              </a:rPr>
              <a:t>dis</a:t>
            </a:r>
            <a:r>
              <a:rPr sz="2450" spc="-10" dirty="0">
                <a:latin typeface="Verdana"/>
                <a:cs typeface="Verdana"/>
              </a:rPr>
              <a:t>e</a:t>
            </a:r>
            <a:r>
              <a:rPr sz="2450" spc="-15" dirty="0">
                <a:latin typeface="Verdana"/>
                <a:cs typeface="Verdana"/>
              </a:rPr>
              <a:t>ase  </a:t>
            </a:r>
            <a:r>
              <a:rPr sz="2450" spc="100" dirty="0">
                <a:latin typeface="Verdana"/>
                <a:cs typeface="Verdana"/>
              </a:rPr>
              <a:t>managemen</a:t>
            </a:r>
            <a:r>
              <a:rPr sz="2450" spc="75" dirty="0">
                <a:latin typeface="Verdana"/>
                <a:cs typeface="Verdana"/>
              </a:rPr>
              <a:t>t</a:t>
            </a:r>
            <a:r>
              <a:rPr sz="2450" spc="-370" dirty="0">
                <a:latin typeface="Verdana"/>
                <a:cs typeface="Verdana"/>
              </a:rPr>
              <a:t>,</a:t>
            </a:r>
            <a:r>
              <a:rPr sz="2450" spc="-215" dirty="0">
                <a:latin typeface="Verdana"/>
                <a:cs typeface="Verdana"/>
              </a:rPr>
              <a:t> </a:t>
            </a:r>
            <a:r>
              <a:rPr sz="2450" spc="-50" dirty="0">
                <a:latin typeface="Verdana"/>
                <a:cs typeface="Verdana"/>
              </a:rPr>
              <a:t>f</a:t>
            </a:r>
            <a:r>
              <a:rPr sz="2450" spc="-40" dirty="0">
                <a:latin typeface="Verdana"/>
                <a:cs typeface="Verdana"/>
              </a:rPr>
              <a:t>a</a:t>
            </a:r>
            <a:r>
              <a:rPr sz="2450" spc="-50" dirty="0">
                <a:latin typeface="Verdana"/>
                <a:cs typeface="Verdana"/>
              </a:rPr>
              <a:t>r</a:t>
            </a:r>
            <a:r>
              <a:rPr sz="2450" spc="85" dirty="0">
                <a:latin typeface="Verdana"/>
                <a:cs typeface="Verdana"/>
              </a:rPr>
              <a:t>me</a:t>
            </a:r>
            <a:r>
              <a:rPr sz="2450" spc="40" dirty="0">
                <a:latin typeface="Verdana"/>
                <a:cs typeface="Verdana"/>
              </a:rPr>
              <a:t>r</a:t>
            </a:r>
            <a:r>
              <a:rPr sz="2450" spc="-70" dirty="0">
                <a:latin typeface="Verdana"/>
                <a:cs typeface="Verdana"/>
              </a:rPr>
              <a:t>s</a:t>
            </a:r>
            <a:r>
              <a:rPr sz="2450" spc="-215" dirty="0">
                <a:latin typeface="Verdana"/>
                <a:cs typeface="Verdana"/>
              </a:rPr>
              <a:t> </a:t>
            </a:r>
            <a:r>
              <a:rPr sz="2450" spc="75" dirty="0">
                <a:latin typeface="Verdana"/>
                <a:cs typeface="Verdana"/>
              </a:rPr>
              <a:t>can</a:t>
            </a:r>
            <a:r>
              <a:rPr sz="2450" spc="-215" dirty="0">
                <a:latin typeface="Verdana"/>
                <a:cs typeface="Verdana"/>
              </a:rPr>
              <a:t> </a:t>
            </a:r>
            <a:r>
              <a:rPr sz="2450" spc="55" dirty="0">
                <a:latin typeface="Verdana"/>
                <a:cs typeface="Verdana"/>
              </a:rPr>
              <a:t>a</a:t>
            </a:r>
            <a:r>
              <a:rPr sz="2450" spc="25" dirty="0">
                <a:latin typeface="Verdana"/>
                <a:cs typeface="Verdana"/>
              </a:rPr>
              <a:t>c</a:t>
            </a:r>
            <a:r>
              <a:rPr sz="2450" spc="45" dirty="0">
                <a:latin typeface="Verdana"/>
                <a:cs typeface="Verdana"/>
              </a:rPr>
              <a:t>hi</a:t>
            </a:r>
            <a:r>
              <a:rPr sz="2450" spc="35" dirty="0">
                <a:latin typeface="Verdana"/>
                <a:cs typeface="Verdana"/>
              </a:rPr>
              <a:t>e</a:t>
            </a:r>
            <a:r>
              <a:rPr sz="2450" spc="-150" dirty="0">
                <a:latin typeface="Verdana"/>
                <a:cs typeface="Verdana"/>
              </a:rPr>
              <a:t>v</a:t>
            </a:r>
            <a:r>
              <a:rPr sz="2450" spc="25" dirty="0">
                <a:latin typeface="Verdana"/>
                <a:cs typeface="Verdana"/>
              </a:rPr>
              <a:t>e  </a:t>
            </a:r>
            <a:r>
              <a:rPr sz="2450" spc="65" dirty="0">
                <a:latin typeface="Verdana"/>
                <a:cs typeface="Verdana"/>
              </a:rPr>
              <a:t>higher</a:t>
            </a:r>
            <a:r>
              <a:rPr sz="2450" spc="-215" dirty="0">
                <a:latin typeface="Verdana"/>
                <a:cs typeface="Verdana"/>
              </a:rPr>
              <a:t> </a:t>
            </a:r>
            <a:r>
              <a:rPr sz="2450" spc="-5" dirty="0">
                <a:latin typeface="Verdana"/>
                <a:cs typeface="Verdana"/>
              </a:rPr>
              <a:t>yields</a:t>
            </a:r>
            <a:r>
              <a:rPr sz="2450" spc="-215" dirty="0">
                <a:latin typeface="Verdana"/>
                <a:cs typeface="Verdana"/>
              </a:rPr>
              <a:t> </a:t>
            </a:r>
            <a:r>
              <a:rPr sz="2450" spc="85" dirty="0">
                <a:latin typeface="Verdana"/>
                <a:cs typeface="Verdana"/>
              </a:rPr>
              <a:t>and</a:t>
            </a:r>
            <a:r>
              <a:rPr sz="2450" spc="-215" dirty="0">
                <a:latin typeface="Verdana"/>
                <a:cs typeface="Verdana"/>
              </a:rPr>
              <a:t> </a:t>
            </a:r>
            <a:r>
              <a:rPr sz="2450" spc="90" dirty="0">
                <a:latin typeface="Verdana"/>
                <a:cs typeface="Verdana"/>
              </a:rPr>
              <a:t>c</a:t>
            </a:r>
            <a:r>
              <a:rPr sz="2450" spc="45" dirty="0">
                <a:latin typeface="Verdana"/>
                <a:cs typeface="Verdana"/>
              </a:rPr>
              <a:t>ont</a:t>
            </a:r>
            <a:r>
              <a:rPr sz="2450" spc="15" dirty="0">
                <a:latin typeface="Verdana"/>
                <a:cs typeface="Verdana"/>
              </a:rPr>
              <a:t>r</a:t>
            </a:r>
            <a:r>
              <a:rPr sz="2450" spc="75" dirty="0">
                <a:latin typeface="Verdana"/>
                <a:cs typeface="Verdana"/>
              </a:rPr>
              <a:t>ibu</a:t>
            </a:r>
            <a:r>
              <a:rPr sz="2450" spc="10" dirty="0">
                <a:latin typeface="Verdana"/>
                <a:cs typeface="Verdana"/>
              </a:rPr>
              <a:t>t</a:t>
            </a:r>
            <a:r>
              <a:rPr sz="2450" spc="35" dirty="0">
                <a:latin typeface="Verdana"/>
                <a:cs typeface="Verdana"/>
              </a:rPr>
              <a:t>e</a:t>
            </a:r>
            <a:r>
              <a:rPr sz="2450" spc="-215" dirty="0">
                <a:latin typeface="Verdana"/>
                <a:cs typeface="Verdana"/>
              </a:rPr>
              <a:t> </a:t>
            </a:r>
            <a:r>
              <a:rPr sz="2450" spc="-15" dirty="0">
                <a:latin typeface="Verdana"/>
                <a:cs typeface="Verdana"/>
              </a:rPr>
              <a:t>t</a:t>
            </a:r>
            <a:r>
              <a:rPr sz="2450" spc="60" dirty="0">
                <a:latin typeface="Verdana"/>
                <a:cs typeface="Verdana"/>
              </a:rPr>
              <a:t>o</a:t>
            </a:r>
            <a:r>
              <a:rPr sz="2450" spc="-215" dirty="0">
                <a:latin typeface="Verdana"/>
                <a:cs typeface="Verdana"/>
              </a:rPr>
              <a:t> </a:t>
            </a:r>
            <a:r>
              <a:rPr sz="2450" spc="-50" dirty="0">
                <a:latin typeface="Verdana"/>
                <a:cs typeface="Verdana"/>
              </a:rPr>
              <a:t>f</a:t>
            </a:r>
            <a:r>
              <a:rPr sz="2450" spc="75" dirty="0">
                <a:latin typeface="Verdana"/>
                <a:cs typeface="Verdana"/>
              </a:rPr>
              <a:t>ood  </a:t>
            </a:r>
            <a:r>
              <a:rPr sz="2450" spc="30" dirty="0">
                <a:latin typeface="Verdana"/>
                <a:cs typeface="Verdana"/>
              </a:rPr>
              <a:t>secu</a:t>
            </a:r>
            <a:r>
              <a:rPr sz="2450" dirty="0">
                <a:latin typeface="Verdana"/>
                <a:cs typeface="Verdana"/>
              </a:rPr>
              <a:t>r</a:t>
            </a:r>
            <a:r>
              <a:rPr sz="2450" spc="10" dirty="0">
                <a:latin typeface="Verdana"/>
                <a:cs typeface="Verdana"/>
              </a:rPr>
              <a:t>i</a:t>
            </a:r>
            <a:r>
              <a:rPr sz="2450" spc="-10" dirty="0">
                <a:latin typeface="Verdana"/>
                <a:cs typeface="Verdana"/>
              </a:rPr>
              <a:t>t</a:t>
            </a:r>
            <a:r>
              <a:rPr sz="2450" spc="-195" dirty="0">
                <a:latin typeface="Verdana"/>
                <a:cs typeface="Verdana"/>
              </a:rPr>
              <a:t>y</a:t>
            </a:r>
            <a:r>
              <a:rPr sz="2450" spc="-370" dirty="0">
                <a:latin typeface="Verdana"/>
                <a:cs typeface="Verdana"/>
              </a:rPr>
              <a:t>,</a:t>
            </a:r>
            <a:r>
              <a:rPr sz="2450" spc="-215" dirty="0">
                <a:latin typeface="Verdana"/>
                <a:cs typeface="Verdana"/>
              </a:rPr>
              <a:t> </a:t>
            </a:r>
            <a:r>
              <a:rPr sz="2450" spc="85" dirty="0">
                <a:latin typeface="Verdana"/>
                <a:cs typeface="Verdana"/>
              </a:rPr>
              <a:t>bene</a:t>
            </a:r>
            <a:r>
              <a:rPr sz="2450" spc="-25" dirty="0">
                <a:latin typeface="Verdana"/>
                <a:cs typeface="Verdana"/>
              </a:rPr>
              <a:t>ﬁ</a:t>
            </a:r>
            <a:r>
              <a:rPr sz="2450" spc="80" dirty="0">
                <a:latin typeface="Verdana"/>
                <a:cs typeface="Verdana"/>
              </a:rPr>
              <a:t>ting</a:t>
            </a:r>
            <a:r>
              <a:rPr sz="2450" spc="-215" dirty="0">
                <a:latin typeface="Verdana"/>
                <a:cs typeface="Verdana"/>
              </a:rPr>
              <a:t> </a:t>
            </a:r>
            <a:r>
              <a:rPr sz="2450" spc="90" dirty="0">
                <a:latin typeface="Verdana"/>
                <a:cs typeface="Verdana"/>
              </a:rPr>
              <a:t>both</a:t>
            </a:r>
            <a:r>
              <a:rPr sz="2450" spc="-215" dirty="0">
                <a:latin typeface="Verdana"/>
                <a:cs typeface="Verdana"/>
              </a:rPr>
              <a:t> </a:t>
            </a:r>
            <a:r>
              <a:rPr sz="2450" spc="65" dirty="0">
                <a:latin typeface="Verdana"/>
                <a:cs typeface="Verdana"/>
              </a:rPr>
              <a:t>the</a:t>
            </a:r>
            <a:r>
              <a:rPr sz="2450" spc="-215" dirty="0">
                <a:latin typeface="Verdana"/>
                <a:cs typeface="Verdana"/>
              </a:rPr>
              <a:t> </a:t>
            </a:r>
            <a:r>
              <a:rPr sz="2450" spc="80" dirty="0">
                <a:latin typeface="Verdana"/>
                <a:cs typeface="Verdana"/>
              </a:rPr>
              <a:t>e</a:t>
            </a:r>
            <a:r>
              <a:rPr sz="2450" spc="45" dirty="0">
                <a:latin typeface="Verdana"/>
                <a:cs typeface="Verdana"/>
              </a:rPr>
              <a:t>c</a:t>
            </a:r>
            <a:r>
              <a:rPr sz="2450" spc="105" dirty="0">
                <a:latin typeface="Verdana"/>
                <a:cs typeface="Verdana"/>
              </a:rPr>
              <a:t>ono</a:t>
            </a:r>
            <a:r>
              <a:rPr sz="2450" spc="145" dirty="0">
                <a:latin typeface="Verdana"/>
                <a:cs typeface="Verdana"/>
              </a:rPr>
              <a:t>m</a:t>
            </a:r>
            <a:r>
              <a:rPr sz="2450" spc="-80" dirty="0">
                <a:latin typeface="Verdana"/>
                <a:cs typeface="Verdana"/>
              </a:rPr>
              <a:t>y  </a:t>
            </a:r>
            <a:r>
              <a:rPr sz="2450" spc="85" dirty="0">
                <a:latin typeface="Verdana"/>
                <a:cs typeface="Verdana"/>
              </a:rPr>
              <a:t>and</a:t>
            </a:r>
            <a:r>
              <a:rPr sz="2450" spc="-215" dirty="0">
                <a:latin typeface="Verdana"/>
                <a:cs typeface="Verdana"/>
              </a:rPr>
              <a:t> </a:t>
            </a:r>
            <a:r>
              <a:rPr sz="2450" spc="35" dirty="0">
                <a:latin typeface="Verdana"/>
                <a:cs typeface="Verdana"/>
              </a:rPr>
              <a:t>so</a:t>
            </a:r>
            <a:r>
              <a:rPr sz="2450" spc="15" dirty="0">
                <a:latin typeface="Verdana"/>
                <a:cs typeface="Verdana"/>
              </a:rPr>
              <a:t>c</a:t>
            </a:r>
            <a:r>
              <a:rPr sz="2450" spc="20" dirty="0">
                <a:latin typeface="Verdana"/>
                <a:cs typeface="Verdana"/>
              </a:rPr>
              <a:t>ie</a:t>
            </a:r>
            <a:r>
              <a:rPr sz="2450" spc="-5" dirty="0">
                <a:latin typeface="Verdana"/>
                <a:cs typeface="Verdana"/>
              </a:rPr>
              <a:t>t</a:t>
            </a:r>
            <a:r>
              <a:rPr sz="2450" spc="-195" dirty="0">
                <a:latin typeface="Verdana"/>
                <a:cs typeface="Verdana"/>
              </a:rPr>
              <a:t>y</a:t>
            </a:r>
            <a:r>
              <a:rPr sz="2450" spc="-370" dirty="0">
                <a:latin typeface="Verdana"/>
                <a:cs typeface="Verdana"/>
              </a:rPr>
              <a:t>.</a:t>
            </a:r>
            <a:endParaRPr sz="2450" dirty="0">
              <a:latin typeface="Verdana"/>
              <a:cs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0"/>
                </a:moveTo>
                <a:lnTo>
                  <a:pt x="17061942" y="0"/>
                </a:lnTo>
                <a:lnTo>
                  <a:pt x="17061942" y="1225550"/>
                </a:lnTo>
                <a:lnTo>
                  <a:pt x="17061942" y="9061450"/>
                </a:lnTo>
                <a:lnTo>
                  <a:pt x="12092534" y="9061450"/>
                </a:lnTo>
                <a:lnTo>
                  <a:pt x="12092534" y="9057615"/>
                </a:lnTo>
                <a:lnTo>
                  <a:pt x="6195504" y="9057615"/>
                </a:lnTo>
                <a:lnTo>
                  <a:pt x="6195504" y="9061450"/>
                </a:lnTo>
                <a:lnTo>
                  <a:pt x="1225994" y="9061450"/>
                </a:lnTo>
                <a:lnTo>
                  <a:pt x="1225994" y="1225550"/>
                </a:lnTo>
                <a:lnTo>
                  <a:pt x="6195504" y="1225550"/>
                </a:lnTo>
                <a:lnTo>
                  <a:pt x="6195504" y="1230045"/>
                </a:lnTo>
                <a:lnTo>
                  <a:pt x="12092534" y="1230045"/>
                </a:lnTo>
                <a:lnTo>
                  <a:pt x="12092534" y="1225550"/>
                </a:lnTo>
                <a:lnTo>
                  <a:pt x="17061942" y="1225550"/>
                </a:lnTo>
                <a:lnTo>
                  <a:pt x="17061942" y="0"/>
                </a:lnTo>
                <a:lnTo>
                  <a:pt x="11815737" y="0"/>
                </a:lnTo>
                <a:lnTo>
                  <a:pt x="11815737" y="1828"/>
                </a:lnTo>
                <a:lnTo>
                  <a:pt x="6472263" y="1828"/>
                </a:lnTo>
                <a:lnTo>
                  <a:pt x="6472263" y="0"/>
                </a:lnTo>
                <a:lnTo>
                  <a:pt x="0" y="0"/>
                </a:lnTo>
                <a:lnTo>
                  <a:pt x="0" y="1225550"/>
                </a:lnTo>
                <a:lnTo>
                  <a:pt x="0" y="9061450"/>
                </a:lnTo>
                <a:lnTo>
                  <a:pt x="0" y="10287000"/>
                </a:lnTo>
                <a:lnTo>
                  <a:pt x="6472263" y="10287000"/>
                </a:lnTo>
                <a:lnTo>
                  <a:pt x="6472263" y="10285832"/>
                </a:lnTo>
                <a:lnTo>
                  <a:pt x="11815737" y="10285832"/>
                </a:lnTo>
                <a:lnTo>
                  <a:pt x="11815737" y="10287000"/>
                </a:lnTo>
                <a:lnTo>
                  <a:pt x="18288000" y="10287000"/>
                </a:lnTo>
                <a:lnTo>
                  <a:pt x="18288000" y="9061450"/>
                </a:lnTo>
                <a:lnTo>
                  <a:pt x="18288000" y="1225550"/>
                </a:lnTo>
                <a:lnTo>
                  <a:pt x="18288000"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2448864" y="2406592"/>
            <a:ext cx="13380719" cy="1235710"/>
          </a:xfrm>
          <a:prstGeom prst="rect">
            <a:avLst/>
          </a:prstGeom>
        </p:spPr>
        <p:txBody>
          <a:bodyPr vert="horz" wrap="square" lIns="0" tIns="17145" rIns="0" bIns="0" rtlCol="0">
            <a:spAutoFit/>
          </a:bodyPr>
          <a:lstStyle/>
          <a:p>
            <a:pPr marL="12700">
              <a:lnSpc>
                <a:spcPct val="100000"/>
              </a:lnSpc>
              <a:spcBef>
                <a:spcPts val="135"/>
              </a:spcBef>
            </a:pPr>
            <a:r>
              <a:rPr sz="7900" spc="390" dirty="0"/>
              <a:t>Conclusion</a:t>
            </a:r>
            <a:r>
              <a:rPr sz="7900" spc="-150" dirty="0"/>
              <a:t> </a:t>
            </a:r>
            <a:r>
              <a:rPr sz="7900" spc="325" dirty="0"/>
              <a:t>and</a:t>
            </a:r>
            <a:r>
              <a:rPr sz="7900" spc="-145" dirty="0"/>
              <a:t> </a:t>
            </a:r>
            <a:r>
              <a:rPr sz="7900" spc="235" dirty="0"/>
              <a:t>Future</a:t>
            </a:r>
            <a:r>
              <a:rPr sz="7900" spc="-434" dirty="0"/>
              <a:t> </a:t>
            </a:r>
            <a:r>
              <a:rPr sz="7900" spc="-5" dirty="0"/>
              <a:t>Work</a:t>
            </a:r>
            <a:endParaRPr sz="7900"/>
          </a:p>
        </p:txBody>
      </p:sp>
      <p:sp>
        <p:nvSpPr>
          <p:cNvPr id="4" name="object 4"/>
          <p:cNvSpPr txBox="1"/>
          <p:nvPr/>
        </p:nvSpPr>
        <p:spPr>
          <a:xfrm>
            <a:off x="4392256" y="4660112"/>
            <a:ext cx="9493885" cy="1926589"/>
          </a:xfrm>
          <a:prstGeom prst="rect">
            <a:avLst/>
          </a:prstGeom>
        </p:spPr>
        <p:txBody>
          <a:bodyPr vert="horz" wrap="square" lIns="0" tIns="8255" rIns="0" bIns="0" rtlCol="0">
            <a:spAutoFit/>
          </a:bodyPr>
          <a:lstStyle/>
          <a:p>
            <a:pPr marL="12700" marR="5080" algn="ctr">
              <a:lnSpc>
                <a:spcPct val="102000"/>
              </a:lnSpc>
              <a:spcBef>
                <a:spcPts val="65"/>
              </a:spcBef>
            </a:pPr>
            <a:r>
              <a:rPr sz="2450" spc="-85" dirty="0">
                <a:latin typeface="Verdana"/>
                <a:cs typeface="Verdana"/>
              </a:rPr>
              <a:t>In</a:t>
            </a:r>
            <a:r>
              <a:rPr sz="2450" spc="-215" dirty="0">
                <a:latin typeface="Verdana"/>
                <a:cs typeface="Verdana"/>
              </a:rPr>
              <a:t> </a:t>
            </a:r>
            <a:r>
              <a:rPr sz="2450" spc="90" dirty="0">
                <a:latin typeface="Verdana"/>
                <a:cs typeface="Verdana"/>
              </a:rPr>
              <a:t>c</a:t>
            </a:r>
            <a:r>
              <a:rPr sz="2450" spc="105" dirty="0">
                <a:latin typeface="Verdana"/>
                <a:cs typeface="Verdana"/>
              </a:rPr>
              <a:t>on</a:t>
            </a:r>
            <a:r>
              <a:rPr sz="2450" spc="70" dirty="0">
                <a:latin typeface="Verdana"/>
                <a:cs typeface="Verdana"/>
              </a:rPr>
              <a:t>c</a:t>
            </a:r>
            <a:r>
              <a:rPr sz="2450" spc="-25" dirty="0">
                <a:latin typeface="Verdana"/>
                <a:cs typeface="Verdana"/>
              </a:rPr>
              <a:t>lusion,</a:t>
            </a:r>
            <a:r>
              <a:rPr sz="2450" spc="-215" dirty="0">
                <a:latin typeface="Verdana"/>
                <a:cs typeface="Verdana"/>
              </a:rPr>
              <a:t> </a:t>
            </a:r>
            <a:r>
              <a:rPr sz="2450" spc="65" dirty="0">
                <a:latin typeface="Verdana"/>
                <a:cs typeface="Verdana"/>
              </a:rPr>
              <a:t>DeepC</a:t>
            </a:r>
            <a:r>
              <a:rPr sz="2450" spc="10" dirty="0">
                <a:latin typeface="Verdana"/>
                <a:cs typeface="Verdana"/>
              </a:rPr>
              <a:t>r</a:t>
            </a:r>
            <a:r>
              <a:rPr sz="2450" spc="105" dirty="0">
                <a:latin typeface="Verdana"/>
                <a:cs typeface="Verdana"/>
              </a:rPr>
              <a:t>op</a:t>
            </a:r>
            <a:r>
              <a:rPr sz="2450" spc="-215" dirty="0">
                <a:latin typeface="Verdana"/>
                <a:cs typeface="Verdana"/>
              </a:rPr>
              <a:t> </a:t>
            </a:r>
            <a:r>
              <a:rPr sz="2450" spc="-90" dirty="0">
                <a:latin typeface="Verdana"/>
                <a:cs typeface="Verdana"/>
              </a:rPr>
              <a:t>r</a:t>
            </a:r>
            <a:r>
              <a:rPr sz="2450" spc="45" dirty="0">
                <a:latin typeface="Verdana"/>
                <a:cs typeface="Verdana"/>
              </a:rPr>
              <a:t>ep</a:t>
            </a:r>
            <a:r>
              <a:rPr sz="2450" spc="-5" dirty="0">
                <a:latin typeface="Verdana"/>
                <a:cs typeface="Verdana"/>
              </a:rPr>
              <a:t>r</a:t>
            </a:r>
            <a:r>
              <a:rPr sz="2450" spc="15" dirty="0">
                <a:latin typeface="Verdana"/>
                <a:cs typeface="Verdana"/>
              </a:rPr>
              <a:t>esents</a:t>
            </a:r>
            <a:r>
              <a:rPr sz="2450" spc="-215" dirty="0">
                <a:latin typeface="Verdana"/>
                <a:cs typeface="Verdana"/>
              </a:rPr>
              <a:t> </a:t>
            </a:r>
            <a:r>
              <a:rPr sz="2450" spc="-15" dirty="0">
                <a:latin typeface="Verdana"/>
                <a:cs typeface="Verdana"/>
              </a:rPr>
              <a:t>a</a:t>
            </a:r>
            <a:r>
              <a:rPr sz="2450" spc="-215" dirty="0">
                <a:latin typeface="Verdana"/>
                <a:cs typeface="Verdana"/>
              </a:rPr>
              <a:t> </a:t>
            </a:r>
            <a:r>
              <a:rPr sz="2450" spc="10" dirty="0">
                <a:latin typeface="Verdana"/>
                <a:cs typeface="Verdana"/>
              </a:rPr>
              <a:t>pi</a:t>
            </a:r>
            <a:r>
              <a:rPr sz="2450" spc="-30" dirty="0">
                <a:latin typeface="Verdana"/>
                <a:cs typeface="Verdana"/>
              </a:rPr>
              <a:t>v</a:t>
            </a:r>
            <a:r>
              <a:rPr sz="2450" spc="20" dirty="0">
                <a:latin typeface="Verdana"/>
                <a:cs typeface="Verdana"/>
              </a:rPr>
              <a:t>otal</a:t>
            </a:r>
            <a:r>
              <a:rPr sz="2450" spc="-215" dirty="0">
                <a:latin typeface="Verdana"/>
                <a:cs typeface="Verdana"/>
              </a:rPr>
              <a:t> </a:t>
            </a:r>
            <a:r>
              <a:rPr sz="2450" spc="10" dirty="0">
                <a:latin typeface="Verdana"/>
                <a:cs typeface="Verdana"/>
              </a:rPr>
              <a:t>shift</a:t>
            </a:r>
            <a:r>
              <a:rPr sz="2450" spc="-215" dirty="0">
                <a:latin typeface="Verdana"/>
                <a:cs typeface="Verdana"/>
              </a:rPr>
              <a:t> </a:t>
            </a:r>
            <a:r>
              <a:rPr sz="2450" spc="55" dirty="0">
                <a:latin typeface="Verdana"/>
                <a:cs typeface="Verdana"/>
              </a:rPr>
              <a:t>in</a:t>
            </a:r>
            <a:r>
              <a:rPr sz="2450" spc="-215" dirty="0">
                <a:latin typeface="Verdana"/>
                <a:cs typeface="Verdana"/>
              </a:rPr>
              <a:t> </a:t>
            </a:r>
            <a:r>
              <a:rPr sz="2450" spc="95" dirty="0">
                <a:latin typeface="Verdana"/>
                <a:cs typeface="Verdana"/>
              </a:rPr>
              <a:t>h</a:t>
            </a:r>
            <a:r>
              <a:rPr sz="2450" spc="50" dirty="0">
                <a:latin typeface="Verdana"/>
                <a:cs typeface="Verdana"/>
              </a:rPr>
              <a:t>o</a:t>
            </a:r>
            <a:r>
              <a:rPr sz="2450" spc="170" dirty="0">
                <a:latin typeface="Verdana"/>
                <a:cs typeface="Verdana"/>
              </a:rPr>
              <a:t>w</a:t>
            </a:r>
            <a:r>
              <a:rPr sz="2450" spc="-215" dirty="0">
                <a:latin typeface="Verdana"/>
                <a:cs typeface="Verdana"/>
              </a:rPr>
              <a:t> </a:t>
            </a:r>
            <a:r>
              <a:rPr sz="2450" spc="130" dirty="0">
                <a:latin typeface="Verdana"/>
                <a:cs typeface="Verdana"/>
              </a:rPr>
              <a:t>w</a:t>
            </a:r>
            <a:r>
              <a:rPr sz="2450" spc="25" dirty="0">
                <a:latin typeface="Verdana"/>
                <a:cs typeface="Verdana"/>
              </a:rPr>
              <a:t>e  </a:t>
            </a:r>
            <a:r>
              <a:rPr sz="2450" spc="55" dirty="0">
                <a:latin typeface="Verdana"/>
                <a:cs typeface="Verdana"/>
              </a:rPr>
              <a:t>approach</a:t>
            </a:r>
            <a:r>
              <a:rPr sz="2450" spc="-215" dirty="0">
                <a:latin typeface="Verdana"/>
                <a:cs typeface="Verdana"/>
              </a:rPr>
              <a:t> </a:t>
            </a:r>
            <a:r>
              <a:rPr sz="2450" spc="60" dirty="0">
                <a:latin typeface="Verdana"/>
                <a:cs typeface="Verdana"/>
              </a:rPr>
              <a:t>crop</a:t>
            </a:r>
            <a:r>
              <a:rPr sz="2450" spc="-210" dirty="0">
                <a:latin typeface="Verdana"/>
                <a:cs typeface="Verdana"/>
              </a:rPr>
              <a:t> </a:t>
            </a:r>
            <a:r>
              <a:rPr sz="2450" dirty="0">
                <a:latin typeface="Verdana"/>
                <a:cs typeface="Verdana"/>
              </a:rPr>
              <a:t>disease</a:t>
            </a:r>
            <a:r>
              <a:rPr sz="2450" spc="-210" dirty="0">
                <a:latin typeface="Verdana"/>
                <a:cs typeface="Verdana"/>
              </a:rPr>
              <a:t> </a:t>
            </a:r>
            <a:r>
              <a:rPr sz="2450" spc="55" dirty="0">
                <a:latin typeface="Verdana"/>
                <a:cs typeface="Verdana"/>
              </a:rPr>
              <a:t>management.</a:t>
            </a:r>
            <a:r>
              <a:rPr sz="2450" spc="-210" dirty="0">
                <a:latin typeface="Verdana"/>
                <a:cs typeface="Verdana"/>
              </a:rPr>
              <a:t> </a:t>
            </a:r>
            <a:r>
              <a:rPr sz="2450" spc="50" dirty="0">
                <a:latin typeface="Verdana"/>
                <a:cs typeface="Verdana"/>
              </a:rPr>
              <a:t>Future</a:t>
            </a:r>
            <a:r>
              <a:rPr sz="2450" spc="-210" dirty="0">
                <a:latin typeface="Verdana"/>
                <a:cs typeface="Verdana"/>
              </a:rPr>
              <a:t> </a:t>
            </a:r>
            <a:r>
              <a:rPr sz="2450" spc="40" dirty="0">
                <a:latin typeface="Verdana"/>
                <a:cs typeface="Verdana"/>
              </a:rPr>
              <a:t>work</a:t>
            </a:r>
            <a:r>
              <a:rPr sz="2450" spc="-210" dirty="0">
                <a:latin typeface="Verdana"/>
                <a:cs typeface="Verdana"/>
              </a:rPr>
              <a:t> </a:t>
            </a:r>
            <a:r>
              <a:rPr sz="2450" spc="35" dirty="0">
                <a:latin typeface="Verdana"/>
                <a:cs typeface="Verdana"/>
              </a:rPr>
              <a:t>will</a:t>
            </a:r>
            <a:r>
              <a:rPr sz="2450" spc="-210" dirty="0">
                <a:latin typeface="Verdana"/>
                <a:cs typeface="Verdana"/>
              </a:rPr>
              <a:t> </a:t>
            </a:r>
            <a:r>
              <a:rPr sz="2450" spc="35" dirty="0">
                <a:latin typeface="Verdana"/>
                <a:cs typeface="Verdana"/>
              </a:rPr>
              <a:t>focus </a:t>
            </a:r>
            <a:r>
              <a:rPr sz="2450" spc="-844" dirty="0">
                <a:latin typeface="Verdana"/>
                <a:cs typeface="Verdana"/>
              </a:rPr>
              <a:t> </a:t>
            </a:r>
            <a:r>
              <a:rPr sz="2450" spc="90" dirty="0">
                <a:latin typeface="Verdana"/>
                <a:cs typeface="Verdana"/>
              </a:rPr>
              <a:t>on</a:t>
            </a:r>
            <a:r>
              <a:rPr sz="2450" spc="-215" dirty="0">
                <a:latin typeface="Verdana"/>
                <a:cs typeface="Verdana"/>
              </a:rPr>
              <a:t> </a:t>
            </a:r>
            <a:r>
              <a:rPr sz="2450" spc="85" dirty="0">
                <a:latin typeface="Verdana"/>
                <a:cs typeface="Verdana"/>
              </a:rPr>
              <a:t>enhan</a:t>
            </a:r>
            <a:r>
              <a:rPr sz="2450" spc="50" dirty="0">
                <a:latin typeface="Verdana"/>
                <a:cs typeface="Verdana"/>
              </a:rPr>
              <a:t>c</a:t>
            </a:r>
            <a:r>
              <a:rPr sz="2450" spc="95" dirty="0">
                <a:latin typeface="Verdana"/>
                <a:cs typeface="Verdana"/>
              </a:rPr>
              <a:t>ing</a:t>
            </a:r>
            <a:r>
              <a:rPr sz="2450" spc="-215" dirty="0">
                <a:latin typeface="Verdana"/>
                <a:cs typeface="Verdana"/>
              </a:rPr>
              <a:t> </a:t>
            </a:r>
            <a:r>
              <a:rPr sz="2450" spc="65" dirty="0">
                <a:latin typeface="Verdana"/>
                <a:cs typeface="Verdana"/>
              </a:rPr>
              <a:t>the</a:t>
            </a:r>
            <a:r>
              <a:rPr sz="2450" spc="-215" dirty="0">
                <a:latin typeface="Verdana"/>
                <a:cs typeface="Verdana"/>
              </a:rPr>
              <a:t> </a:t>
            </a:r>
            <a:r>
              <a:rPr sz="2450" spc="35" dirty="0">
                <a:latin typeface="Verdana"/>
                <a:cs typeface="Verdana"/>
              </a:rPr>
              <a:t>model's</a:t>
            </a:r>
            <a:r>
              <a:rPr sz="2450" spc="-215" dirty="0">
                <a:latin typeface="Verdana"/>
                <a:cs typeface="Verdana"/>
              </a:rPr>
              <a:t> </a:t>
            </a:r>
            <a:r>
              <a:rPr sz="2450" spc="80" dirty="0">
                <a:latin typeface="Verdana"/>
                <a:cs typeface="Verdana"/>
              </a:rPr>
              <a:t>cap</a:t>
            </a:r>
            <a:r>
              <a:rPr sz="2450" spc="10" dirty="0">
                <a:latin typeface="Verdana"/>
                <a:cs typeface="Verdana"/>
              </a:rPr>
              <a:t>abilities</a:t>
            </a:r>
            <a:r>
              <a:rPr sz="2450" spc="-215" dirty="0">
                <a:latin typeface="Verdana"/>
                <a:cs typeface="Verdana"/>
              </a:rPr>
              <a:t> </a:t>
            </a:r>
            <a:r>
              <a:rPr sz="2450" spc="85" dirty="0">
                <a:latin typeface="Verdana"/>
                <a:cs typeface="Verdana"/>
              </a:rPr>
              <a:t>and</a:t>
            </a:r>
            <a:r>
              <a:rPr sz="2450" spc="-215" dirty="0">
                <a:latin typeface="Verdana"/>
                <a:cs typeface="Verdana"/>
              </a:rPr>
              <a:t> </a:t>
            </a:r>
            <a:r>
              <a:rPr sz="2450" spc="-5" dirty="0">
                <a:latin typeface="Verdana"/>
                <a:cs typeface="Verdana"/>
              </a:rPr>
              <a:t>e</a:t>
            </a:r>
            <a:r>
              <a:rPr sz="2450" spc="10" dirty="0">
                <a:latin typeface="Verdana"/>
                <a:cs typeface="Verdana"/>
              </a:rPr>
              <a:t>x</a:t>
            </a:r>
            <a:r>
              <a:rPr sz="2450" dirty="0">
                <a:latin typeface="Verdana"/>
                <a:cs typeface="Verdana"/>
              </a:rPr>
              <a:t>p</a:t>
            </a:r>
            <a:r>
              <a:rPr sz="2450" spc="90" dirty="0">
                <a:latin typeface="Verdana"/>
                <a:cs typeface="Verdana"/>
              </a:rPr>
              <a:t>anding</a:t>
            </a:r>
            <a:r>
              <a:rPr sz="2450" spc="-215" dirty="0">
                <a:latin typeface="Verdana"/>
                <a:cs typeface="Verdana"/>
              </a:rPr>
              <a:t> </a:t>
            </a:r>
            <a:r>
              <a:rPr sz="2450" spc="-15" dirty="0">
                <a:latin typeface="Verdana"/>
                <a:cs typeface="Verdana"/>
              </a:rPr>
              <a:t>its  database, </a:t>
            </a:r>
            <a:r>
              <a:rPr sz="2450" spc="50" dirty="0">
                <a:latin typeface="Verdana"/>
                <a:cs typeface="Verdana"/>
              </a:rPr>
              <a:t>ensuring </a:t>
            </a:r>
            <a:r>
              <a:rPr sz="2450" spc="15" dirty="0">
                <a:latin typeface="Verdana"/>
                <a:cs typeface="Verdana"/>
              </a:rPr>
              <a:t>it </a:t>
            </a:r>
            <a:r>
              <a:rPr sz="2450" spc="30" dirty="0">
                <a:latin typeface="Verdana"/>
                <a:cs typeface="Verdana"/>
              </a:rPr>
              <a:t>remains </a:t>
            </a:r>
            <a:r>
              <a:rPr sz="2450" spc="-15" dirty="0">
                <a:latin typeface="Verdana"/>
                <a:cs typeface="Verdana"/>
              </a:rPr>
              <a:t>a </a:t>
            </a:r>
            <a:r>
              <a:rPr sz="2450" spc="-20" dirty="0">
                <a:latin typeface="Verdana"/>
                <a:cs typeface="Verdana"/>
              </a:rPr>
              <a:t>vital </a:t>
            </a:r>
            <a:r>
              <a:rPr sz="2450" spc="10" dirty="0">
                <a:latin typeface="Verdana"/>
                <a:cs typeface="Verdana"/>
              </a:rPr>
              <a:t>resource </a:t>
            </a:r>
            <a:r>
              <a:rPr sz="2450" spc="-15" dirty="0">
                <a:latin typeface="Verdana"/>
                <a:cs typeface="Verdana"/>
              </a:rPr>
              <a:t>for </a:t>
            </a:r>
            <a:r>
              <a:rPr sz="2450" dirty="0">
                <a:latin typeface="Verdana"/>
                <a:cs typeface="Verdana"/>
              </a:rPr>
              <a:t>farmers </a:t>
            </a:r>
            <a:r>
              <a:rPr sz="2450" spc="5" dirty="0">
                <a:latin typeface="Verdana"/>
                <a:cs typeface="Verdana"/>
              </a:rPr>
              <a:t> </a:t>
            </a:r>
            <a:r>
              <a:rPr sz="2450" spc="25" dirty="0">
                <a:latin typeface="Verdana"/>
                <a:cs typeface="Verdana"/>
              </a:rPr>
              <a:t>worldwide.</a:t>
            </a:r>
            <a:endParaRPr sz="2450">
              <a:latin typeface="Verdana"/>
              <a:cs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800594" y="0"/>
            <a:ext cx="10488295" cy="10287000"/>
          </a:xfrm>
          <a:custGeom>
            <a:avLst/>
            <a:gdLst/>
            <a:ahLst/>
            <a:cxnLst/>
            <a:rect l="l" t="t" r="r" b="b"/>
            <a:pathLst>
              <a:path w="10488294" h="10287000">
                <a:moveTo>
                  <a:pt x="10487914" y="0"/>
                </a:moveTo>
                <a:lnTo>
                  <a:pt x="0" y="0"/>
                </a:lnTo>
                <a:lnTo>
                  <a:pt x="0" y="10287000"/>
                </a:lnTo>
                <a:lnTo>
                  <a:pt x="10487914" y="10287000"/>
                </a:lnTo>
                <a:lnTo>
                  <a:pt x="10487914" y="0"/>
                </a:lnTo>
                <a:close/>
              </a:path>
            </a:pathLst>
          </a:custGeom>
          <a:solidFill>
            <a:srgbClr val="000000"/>
          </a:solidFill>
        </p:spPr>
        <p:txBody>
          <a:bodyPr wrap="square" lIns="0" tIns="0" rIns="0" bIns="0" rtlCol="0"/>
          <a:lstStyle/>
          <a:p>
            <a:endParaRPr/>
          </a:p>
        </p:txBody>
      </p:sp>
      <p:sp>
        <p:nvSpPr>
          <p:cNvPr id="3" name="object 3"/>
          <p:cNvSpPr txBox="1"/>
          <p:nvPr/>
        </p:nvSpPr>
        <p:spPr>
          <a:xfrm>
            <a:off x="8292262" y="1253090"/>
            <a:ext cx="9563100" cy="4478149"/>
          </a:xfrm>
          <a:prstGeom prst="rect">
            <a:avLst/>
          </a:prstGeom>
        </p:spPr>
        <p:txBody>
          <a:bodyPr vert="horz" wrap="square" lIns="0" tIns="15240" rIns="0" bIns="0" rtlCol="0">
            <a:spAutoFit/>
          </a:bodyPr>
          <a:lstStyle/>
          <a:p>
            <a:pPr marL="12700" marR="5080" algn="ctr">
              <a:lnSpc>
                <a:spcPct val="99900"/>
              </a:lnSpc>
              <a:spcBef>
                <a:spcPts val="120"/>
              </a:spcBef>
            </a:pPr>
            <a:r>
              <a:rPr sz="7250" b="1" spc="125" dirty="0">
                <a:solidFill>
                  <a:srgbClr val="FFFFFF"/>
                </a:solidFill>
                <a:latin typeface="Cambria"/>
                <a:cs typeface="Cambria"/>
              </a:rPr>
              <a:t>DeepCrop:</a:t>
            </a:r>
            <a:r>
              <a:rPr sz="7250" b="1" spc="25" dirty="0">
                <a:solidFill>
                  <a:srgbClr val="FFFFFF"/>
                </a:solidFill>
                <a:latin typeface="Cambria"/>
                <a:cs typeface="Cambria"/>
              </a:rPr>
              <a:t> </a:t>
            </a:r>
            <a:r>
              <a:rPr sz="7250" b="1" spc="10" dirty="0">
                <a:solidFill>
                  <a:srgbClr val="FFFFFF"/>
                </a:solidFill>
                <a:latin typeface="Cambria"/>
                <a:cs typeface="Cambria"/>
              </a:rPr>
              <a:t>Leveraging </a:t>
            </a:r>
            <a:r>
              <a:rPr sz="7250" b="1" spc="-1580" dirty="0">
                <a:solidFill>
                  <a:srgbClr val="FFFFFF"/>
                </a:solidFill>
                <a:latin typeface="Cambria"/>
                <a:cs typeface="Cambria"/>
              </a:rPr>
              <a:t> </a:t>
            </a:r>
            <a:r>
              <a:rPr sz="7250" b="1" spc="40" dirty="0">
                <a:solidFill>
                  <a:srgbClr val="FFFFFF"/>
                </a:solidFill>
                <a:latin typeface="Cambria"/>
                <a:cs typeface="Cambria"/>
              </a:rPr>
              <a:t>Deep</a:t>
            </a:r>
            <a:r>
              <a:rPr sz="7250" b="1" spc="85" dirty="0">
                <a:solidFill>
                  <a:srgbClr val="FFFFFF"/>
                </a:solidFill>
                <a:latin typeface="Cambria"/>
                <a:cs typeface="Cambria"/>
              </a:rPr>
              <a:t> </a:t>
            </a:r>
            <a:r>
              <a:rPr sz="7250" b="1" spc="65" dirty="0">
                <a:solidFill>
                  <a:srgbClr val="FFFFFF"/>
                </a:solidFill>
                <a:latin typeface="Cambria"/>
                <a:cs typeface="Cambria"/>
              </a:rPr>
              <a:t>Learning</a:t>
            </a:r>
            <a:r>
              <a:rPr sz="7250" b="1" spc="85" dirty="0">
                <a:solidFill>
                  <a:srgbClr val="FFFFFF"/>
                </a:solidFill>
                <a:latin typeface="Cambria"/>
                <a:cs typeface="Cambria"/>
              </a:rPr>
              <a:t> </a:t>
            </a:r>
            <a:r>
              <a:rPr sz="7250" b="1" spc="25" dirty="0">
                <a:solidFill>
                  <a:srgbClr val="FFFFFF"/>
                </a:solidFill>
                <a:latin typeface="Cambria"/>
                <a:cs typeface="Cambria"/>
              </a:rPr>
              <a:t>for </a:t>
            </a:r>
            <a:r>
              <a:rPr sz="7250" b="1" spc="30" dirty="0">
                <a:solidFill>
                  <a:srgbClr val="FFFFFF"/>
                </a:solidFill>
                <a:latin typeface="Cambria"/>
                <a:cs typeface="Cambria"/>
              </a:rPr>
              <a:t> </a:t>
            </a:r>
            <a:r>
              <a:rPr sz="7250" b="1" spc="-45" dirty="0">
                <a:solidFill>
                  <a:srgbClr val="FFFFFF"/>
                </a:solidFill>
                <a:latin typeface="Cambria"/>
                <a:cs typeface="Cambria"/>
              </a:rPr>
              <a:t>Predictive </a:t>
            </a:r>
            <a:r>
              <a:rPr sz="7250" b="1" spc="-5" dirty="0">
                <a:solidFill>
                  <a:srgbClr val="FFFFFF"/>
                </a:solidFill>
                <a:latin typeface="Cambria"/>
                <a:cs typeface="Cambria"/>
              </a:rPr>
              <a:t>Analysis </a:t>
            </a:r>
            <a:r>
              <a:rPr sz="7250" b="1" spc="80" dirty="0">
                <a:solidFill>
                  <a:srgbClr val="FFFFFF"/>
                </a:solidFill>
                <a:latin typeface="Cambria"/>
                <a:cs typeface="Cambria"/>
              </a:rPr>
              <a:t>of </a:t>
            </a:r>
            <a:r>
              <a:rPr sz="7250" b="1" spc="85" dirty="0">
                <a:solidFill>
                  <a:srgbClr val="FFFFFF"/>
                </a:solidFill>
                <a:latin typeface="Cambria"/>
                <a:cs typeface="Cambria"/>
              </a:rPr>
              <a:t> </a:t>
            </a:r>
            <a:r>
              <a:rPr sz="7250" b="1" spc="225" dirty="0">
                <a:solidFill>
                  <a:srgbClr val="FFFFFF"/>
                </a:solidFill>
                <a:latin typeface="Cambria"/>
                <a:cs typeface="Cambria"/>
              </a:rPr>
              <a:t>Crop</a:t>
            </a:r>
            <a:r>
              <a:rPr sz="7250" b="1" spc="520" dirty="0">
                <a:solidFill>
                  <a:srgbClr val="FFFFFF"/>
                </a:solidFill>
                <a:latin typeface="Cambria"/>
                <a:cs typeface="Cambria"/>
              </a:rPr>
              <a:t> </a:t>
            </a:r>
            <a:r>
              <a:rPr sz="7250" b="1" spc="10" dirty="0">
                <a:solidFill>
                  <a:srgbClr val="FFFFFF"/>
                </a:solidFill>
                <a:latin typeface="Cambria"/>
                <a:cs typeface="Cambria"/>
              </a:rPr>
              <a:t>Diseases</a:t>
            </a:r>
            <a:endParaRPr sz="7250" dirty="0">
              <a:latin typeface="Cambria"/>
              <a:cs typeface="Cambria"/>
            </a:endParaRPr>
          </a:p>
        </p:txBody>
      </p:sp>
      <p:pic>
        <p:nvPicPr>
          <p:cNvPr id="4" name="object 4"/>
          <p:cNvPicPr/>
          <p:nvPr/>
        </p:nvPicPr>
        <p:blipFill>
          <a:blip r:embed="rId2" cstate="print"/>
          <a:stretch>
            <a:fillRect/>
          </a:stretch>
        </p:blipFill>
        <p:spPr>
          <a:xfrm>
            <a:off x="1334998" y="1143000"/>
            <a:ext cx="5122075" cy="8000997"/>
          </a:xfrm>
          <a:prstGeom prst="rect">
            <a:avLst/>
          </a:prstGeom>
        </p:spPr>
      </p:pic>
    </p:spTree>
    <p:extLst>
      <p:ext uri="{BB962C8B-B14F-4D97-AF65-F5344CB8AC3E}">
        <p14:creationId xmlns:p14="http://schemas.microsoft.com/office/powerpoint/2010/main" val="472172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9DC1B-A0FA-676F-4B29-0E53ECA8DF4F}"/>
              </a:ext>
            </a:extLst>
          </p:cNvPr>
          <p:cNvSpPr>
            <a:spLocks noGrp="1"/>
          </p:cNvSpPr>
          <p:nvPr>
            <p:ph type="ctrTitle"/>
          </p:nvPr>
        </p:nvSpPr>
        <p:spPr>
          <a:xfrm>
            <a:off x="996950" y="654051"/>
            <a:ext cx="15931197" cy="1261884"/>
          </a:xfrm>
        </p:spPr>
        <p:txBody>
          <a:bodyPr/>
          <a:lstStyle/>
          <a:p>
            <a:r>
              <a:rPr lang="en-IN" dirty="0"/>
              <a:t>Problem </a:t>
            </a:r>
            <a:r>
              <a:rPr lang="en-IN" b="1" dirty="0"/>
              <a:t>Statement</a:t>
            </a:r>
            <a:br>
              <a:rPr lang="en-IN" b="1" dirty="0"/>
            </a:br>
            <a:endParaRPr lang="en-IN" dirty="0"/>
          </a:p>
        </p:txBody>
      </p:sp>
      <p:sp>
        <p:nvSpPr>
          <p:cNvPr id="3" name="Subtitle 2">
            <a:extLst>
              <a:ext uri="{FF2B5EF4-FFF2-40B4-BE49-F238E27FC236}">
                <a16:creationId xmlns:a16="http://schemas.microsoft.com/office/drawing/2014/main" id="{41E4A1B8-8E8B-2EDF-4217-C7E9809F8B5A}"/>
              </a:ext>
            </a:extLst>
          </p:cNvPr>
          <p:cNvSpPr>
            <a:spLocks noGrp="1"/>
          </p:cNvSpPr>
          <p:nvPr>
            <p:ph type="subTitle" idx="4"/>
          </p:nvPr>
        </p:nvSpPr>
        <p:spPr>
          <a:xfrm>
            <a:off x="1372552" y="1797050"/>
            <a:ext cx="14183043" cy="6463308"/>
          </a:xfrm>
        </p:spPr>
        <p:txBody>
          <a:bodyPr/>
          <a:lstStyle/>
          <a:p>
            <a:r>
              <a:rPr lang="en-US" sz="2800" dirty="0"/>
              <a:t>Agriculture is a cornerstone of global food security and economic development, but it faces significant challenges due to crop diseases. These diseases can lead to:</a:t>
            </a:r>
          </a:p>
          <a:p>
            <a:endParaRPr lang="en-US" sz="2800" dirty="0"/>
          </a:p>
          <a:p>
            <a:pPr>
              <a:buFont typeface="+mj-lt"/>
              <a:buAutoNum type="arabicPeriod"/>
            </a:pPr>
            <a:r>
              <a:rPr lang="en-US" sz="2800" b="1" dirty="0"/>
              <a:t>Decreased Yield:</a:t>
            </a:r>
            <a:r>
              <a:rPr lang="en-US" sz="2800" dirty="0"/>
              <a:t> Infected crops can suffer from reduced growth and productivity, directly impacting food supply and farmers' livelihoods.</a:t>
            </a:r>
          </a:p>
          <a:p>
            <a:pPr>
              <a:buFont typeface="+mj-lt"/>
              <a:buAutoNum type="arabicPeriod"/>
            </a:pPr>
            <a:r>
              <a:rPr lang="en-US" sz="2800" b="1" dirty="0"/>
              <a:t>Economic Losses:</a:t>
            </a:r>
            <a:r>
              <a:rPr lang="en-US" sz="2800" dirty="0"/>
              <a:t> Farmers can incur substantial financial losses due to reduced crop quality and quantity, leading to increased food prices and economic instability in agricultural communities.</a:t>
            </a:r>
          </a:p>
          <a:p>
            <a:pPr>
              <a:buFont typeface="+mj-lt"/>
              <a:buAutoNum type="arabicPeriod"/>
            </a:pPr>
            <a:r>
              <a:rPr lang="en-US" sz="2800" b="1" dirty="0"/>
              <a:t>Lack of Timely Diagnosis:</a:t>
            </a:r>
            <a:r>
              <a:rPr lang="en-US" sz="2800" dirty="0"/>
              <a:t> Traditional methods of diagnosing crop diseases often rely on the expertise of agronomists or extension workers, which may not be readily available, especially in rural areas.</a:t>
            </a:r>
          </a:p>
          <a:p>
            <a:pPr>
              <a:buFont typeface="+mj-lt"/>
              <a:buAutoNum type="arabicPeriod"/>
            </a:pPr>
            <a:r>
              <a:rPr lang="en-US" sz="2800" b="1" dirty="0"/>
              <a:t>Inadequate Information Dissemination:</a:t>
            </a:r>
            <a:r>
              <a:rPr lang="en-US" sz="2800" dirty="0"/>
              <a:t> Farmers may not have access to timely and accurate information regarding disease outbreaks, preventive measures, and effective treatments.</a:t>
            </a:r>
          </a:p>
          <a:p>
            <a:pPr>
              <a:buFont typeface="+mj-lt"/>
              <a:buAutoNum type="arabicPeriod"/>
            </a:pPr>
            <a:r>
              <a:rPr lang="en-US" sz="2800" b="1" dirty="0"/>
              <a:t>Environmental Impact:</a:t>
            </a:r>
            <a:r>
              <a:rPr lang="en-US" sz="2800" dirty="0"/>
              <a:t> The indiscriminate use of pesticides to combat crop diseases can lead to adverse environmental effects and resistance among pathogens.</a:t>
            </a:r>
          </a:p>
          <a:p>
            <a:endParaRPr lang="en-IN" sz="2800" dirty="0"/>
          </a:p>
        </p:txBody>
      </p:sp>
    </p:spTree>
    <p:extLst>
      <p:ext uri="{BB962C8B-B14F-4D97-AF65-F5344CB8AC3E}">
        <p14:creationId xmlns:p14="http://schemas.microsoft.com/office/powerpoint/2010/main" val="2671536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6DE08-77A9-3858-8475-A5E19F470F55}"/>
              </a:ext>
            </a:extLst>
          </p:cNvPr>
          <p:cNvSpPr>
            <a:spLocks noGrp="1"/>
          </p:cNvSpPr>
          <p:nvPr>
            <p:ph type="ctrTitle"/>
          </p:nvPr>
        </p:nvSpPr>
        <p:spPr>
          <a:xfrm>
            <a:off x="1073150" y="806450"/>
            <a:ext cx="15854997" cy="630942"/>
          </a:xfrm>
        </p:spPr>
        <p:txBody>
          <a:bodyPr/>
          <a:lstStyle/>
          <a:p>
            <a:r>
              <a:rPr lang="en-IN" dirty="0"/>
              <a:t>Solution</a:t>
            </a:r>
            <a:endParaRPr lang="en-IN" b="0" dirty="0"/>
          </a:p>
        </p:txBody>
      </p:sp>
      <p:sp>
        <p:nvSpPr>
          <p:cNvPr id="3" name="Subtitle 2">
            <a:extLst>
              <a:ext uri="{FF2B5EF4-FFF2-40B4-BE49-F238E27FC236}">
                <a16:creationId xmlns:a16="http://schemas.microsoft.com/office/drawing/2014/main" id="{C976A8F9-D76D-FA23-C189-0363EBFD7182}"/>
              </a:ext>
            </a:extLst>
          </p:cNvPr>
          <p:cNvSpPr>
            <a:spLocks noGrp="1"/>
          </p:cNvSpPr>
          <p:nvPr>
            <p:ph type="subTitle" idx="4"/>
          </p:nvPr>
        </p:nvSpPr>
        <p:spPr>
          <a:xfrm>
            <a:off x="1225550" y="1873250"/>
            <a:ext cx="14330045" cy="6032421"/>
          </a:xfrm>
        </p:spPr>
        <p:txBody>
          <a:bodyPr/>
          <a:lstStyle/>
          <a:p>
            <a:r>
              <a:rPr lang="en-US" sz="2800" dirty="0"/>
              <a:t>Deep Crop addresses the challenges posed by crop diseases through the development of a deep learning-based prediction system. The solution includes:</a:t>
            </a:r>
          </a:p>
          <a:p>
            <a:endParaRPr lang="en-US" sz="2800" dirty="0"/>
          </a:p>
          <a:p>
            <a:pPr>
              <a:buFont typeface="+mj-lt"/>
              <a:buAutoNum type="arabicPeriod"/>
            </a:pPr>
            <a:r>
              <a:rPr lang="en-US" sz="2800" b="1" dirty="0"/>
              <a:t>Deep Learning Algorithms:</a:t>
            </a:r>
            <a:r>
              <a:rPr lang="en-US" sz="2800" dirty="0"/>
              <a:t> Utilizing advanced convolutional neural networks (CNNs) to analyze images of crops and identify signs of diseases with high accuracy.</a:t>
            </a:r>
          </a:p>
          <a:p>
            <a:pPr>
              <a:buFont typeface="+mj-lt"/>
              <a:buAutoNum type="arabicPeriod"/>
            </a:pPr>
            <a:r>
              <a:rPr lang="en-US" sz="2800" b="1" dirty="0"/>
              <a:t>User-Friendly Platform:</a:t>
            </a:r>
            <a:r>
              <a:rPr lang="en-US" sz="2800" dirty="0"/>
              <a:t> Providing farmers with an accessible platform to upload images of their crops and receive instant feedback on potential diseases, along with recommended actions.</a:t>
            </a:r>
          </a:p>
          <a:p>
            <a:pPr>
              <a:buFont typeface="+mj-lt"/>
              <a:buAutoNum type="arabicPeriod"/>
            </a:pPr>
            <a:r>
              <a:rPr lang="en-US" sz="2800" b="1" dirty="0"/>
              <a:t>Real-Time Disease Monitoring:</a:t>
            </a:r>
            <a:r>
              <a:rPr lang="en-US" sz="2800" dirty="0"/>
              <a:t> Implementing a system that allows for continuous monitoring and tracking of crop health, enabling proactive management and timely interventions.</a:t>
            </a:r>
          </a:p>
          <a:p>
            <a:pPr>
              <a:buFont typeface="+mj-lt"/>
              <a:buAutoNum type="arabicPeriod"/>
            </a:pPr>
            <a:r>
              <a:rPr lang="en-US" sz="2800" b="1" dirty="0"/>
              <a:t>Educational Resources:</a:t>
            </a:r>
            <a:r>
              <a:rPr lang="en-US" sz="2800" dirty="0"/>
              <a:t> Offering information and resources on crop diseases, including symptoms, causes, and management strategies, helping farmers make informed decisions.</a:t>
            </a:r>
          </a:p>
          <a:p>
            <a:pPr>
              <a:buFont typeface="+mj-lt"/>
              <a:buAutoNum type="arabicPeriod"/>
            </a:pPr>
            <a:r>
              <a:rPr lang="en-US" sz="2800" b="1" dirty="0"/>
              <a:t>Community Engagement:</a:t>
            </a:r>
            <a:r>
              <a:rPr lang="en-US" sz="2800" dirty="0"/>
              <a:t> Creating a platform for farmers to share their experiences and outcomes, fostering a community of practice focused on sustainable agricultural methods.</a:t>
            </a:r>
          </a:p>
          <a:p>
            <a:endParaRPr lang="en-IN" sz="2800" dirty="0"/>
          </a:p>
        </p:txBody>
      </p:sp>
    </p:spTree>
    <p:extLst>
      <p:ext uri="{BB962C8B-B14F-4D97-AF65-F5344CB8AC3E}">
        <p14:creationId xmlns:p14="http://schemas.microsoft.com/office/powerpoint/2010/main" val="2661056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10287000"/>
            <a:chOff x="0" y="0"/>
            <a:chExt cx="9144000" cy="10287000"/>
          </a:xfrm>
        </p:grpSpPr>
        <p:sp>
          <p:nvSpPr>
            <p:cNvPr id="3" name="object 3"/>
            <p:cNvSpPr/>
            <p:nvPr/>
          </p:nvSpPr>
          <p:spPr>
            <a:xfrm>
              <a:off x="0" y="0"/>
              <a:ext cx="9144000" cy="10287000"/>
            </a:xfrm>
            <a:custGeom>
              <a:avLst/>
              <a:gdLst/>
              <a:ahLst/>
              <a:cxnLst/>
              <a:rect l="l" t="t" r="r" b="b"/>
              <a:pathLst>
                <a:path w="9144000" h="10287000">
                  <a:moveTo>
                    <a:pt x="0" y="10286997"/>
                  </a:moveTo>
                  <a:lnTo>
                    <a:pt x="9143999" y="10286997"/>
                  </a:lnTo>
                  <a:lnTo>
                    <a:pt x="9143999" y="0"/>
                  </a:lnTo>
                  <a:lnTo>
                    <a:pt x="0" y="0"/>
                  </a:lnTo>
                  <a:lnTo>
                    <a:pt x="0" y="10286997"/>
                  </a:lnTo>
                  <a:close/>
                </a:path>
              </a:pathLst>
            </a:custGeom>
            <a:solidFill>
              <a:srgbClr val="000000"/>
            </a:solidFill>
          </p:spPr>
          <p:txBody>
            <a:bodyPr wrap="square" lIns="0" tIns="0" rIns="0" bIns="0" rtlCol="0"/>
            <a:lstStyle/>
            <a:p>
              <a:endParaRPr/>
            </a:p>
          </p:txBody>
        </p:sp>
        <p:pic>
          <p:nvPicPr>
            <p:cNvPr id="4" name="object 4"/>
            <p:cNvPicPr/>
            <p:nvPr/>
          </p:nvPicPr>
          <p:blipFill>
            <a:blip r:embed="rId2" cstate="print"/>
            <a:stretch>
              <a:fillRect/>
            </a:stretch>
          </p:blipFill>
          <p:spPr>
            <a:xfrm>
              <a:off x="1334998" y="1142997"/>
              <a:ext cx="6467474" cy="8001000"/>
            </a:xfrm>
            <a:prstGeom prst="rect">
              <a:avLst/>
            </a:prstGeom>
          </p:spPr>
        </p:pic>
      </p:grpSp>
      <p:sp>
        <p:nvSpPr>
          <p:cNvPr id="5" name="object 5"/>
          <p:cNvSpPr txBox="1">
            <a:spLocks noGrp="1"/>
          </p:cNvSpPr>
          <p:nvPr>
            <p:ph type="title"/>
          </p:nvPr>
        </p:nvSpPr>
        <p:spPr>
          <a:xfrm>
            <a:off x="10553192" y="1484668"/>
            <a:ext cx="6301740" cy="654050"/>
          </a:xfrm>
          <a:prstGeom prst="rect">
            <a:avLst/>
          </a:prstGeom>
        </p:spPr>
        <p:txBody>
          <a:bodyPr vert="horz" wrap="square" lIns="0" tIns="15875" rIns="0" bIns="0" rtlCol="0">
            <a:spAutoFit/>
          </a:bodyPr>
          <a:lstStyle/>
          <a:p>
            <a:pPr marL="12700">
              <a:lnSpc>
                <a:spcPct val="100000"/>
              </a:lnSpc>
              <a:spcBef>
                <a:spcPts val="125"/>
              </a:spcBef>
            </a:pPr>
            <a:r>
              <a:rPr spc="25" dirty="0">
                <a:latin typeface="Cambria"/>
                <a:cs typeface="Cambria"/>
              </a:rPr>
              <a:t>Introduction</a:t>
            </a:r>
            <a:r>
              <a:rPr spc="-25" dirty="0">
                <a:latin typeface="Cambria"/>
                <a:cs typeface="Cambria"/>
              </a:rPr>
              <a:t> </a:t>
            </a:r>
            <a:r>
              <a:rPr spc="-35" dirty="0">
                <a:latin typeface="Cambria"/>
                <a:cs typeface="Cambria"/>
              </a:rPr>
              <a:t>to</a:t>
            </a:r>
            <a:r>
              <a:rPr spc="20" dirty="0">
                <a:latin typeface="Cambria"/>
                <a:cs typeface="Cambria"/>
              </a:rPr>
              <a:t> </a:t>
            </a:r>
            <a:r>
              <a:rPr spc="85" dirty="0">
                <a:latin typeface="Cambria"/>
                <a:cs typeface="Cambria"/>
              </a:rPr>
              <a:t>DeepCrop</a:t>
            </a:r>
          </a:p>
        </p:txBody>
      </p:sp>
      <p:pic>
        <p:nvPicPr>
          <p:cNvPr id="6" name="object 6"/>
          <p:cNvPicPr/>
          <p:nvPr/>
        </p:nvPicPr>
        <p:blipFill>
          <a:blip r:embed="rId3" cstate="print"/>
          <a:stretch>
            <a:fillRect/>
          </a:stretch>
        </p:blipFill>
        <p:spPr>
          <a:xfrm>
            <a:off x="10601731" y="2880588"/>
            <a:ext cx="1573377" cy="295986"/>
          </a:xfrm>
          <a:prstGeom prst="rect">
            <a:avLst/>
          </a:prstGeom>
        </p:spPr>
      </p:pic>
      <p:pic>
        <p:nvPicPr>
          <p:cNvPr id="7" name="object 7"/>
          <p:cNvPicPr/>
          <p:nvPr/>
        </p:nvPicPr>
        <p:blipFill>
          <a:blip r:embed="rId4" cstate="print"/>
          <a:stretch>
            <a:fillRect/>
          </a:stretch>
        </p:blipFill>
        <p:spPr>
          <a:xfrm>
            <a:off x="13775563" y="3250311"/>
            <a:ext cx="2159254" cy="308800"/>
          </a:xfrm>
          <a:prstGeom prst="rect">
            <a:avLst/>
          </a:prstGeom>
        </p:spPr>
      </p:pic>
      <p:sp>
        <p:nvSpPr>
          <p:cNvPr id="8" name="object 8"/>
          <p:cNvSpPr txBox="1"/>
          <p:nvPr/>
        </p:nvSpPr>
        <p:spPr>
          <a:xfrm>
            <a:off x="10553192" y="2788552"/>
            <a:ext cx="5659755" cy="3460115"/>
          </a:xfrm>
          <a:prstGeom prst="rect">
            <a:avLst/>
          </a:prstGeom>
          <a:solidFill>
            <a:schemeClr val="bg1"/>
          </a:solidFill>
        </p:spPr>
        <p:txBody>
          <a:bodyPr vert="horz" wrap="square" lIns="0" tIns="6985" rIns="0" bIns="0" rtlCol="0">
            <a:spAutoFit/>
          </a:bodyPr>
          <a:lstStyle/>
          <a:p>
            <a:pPr marL="12700" marR="5080">
              <a:lnSpc>
                <a:spcPct val="102400"/>
              </a:lnSpc>
              <a:spcBef>
                <a:spcPts val="55"/>
              </a:spcBef>
            </a:pPr>
            <a:r>
              <a:rPr sz="2450" spc="65" dirty="0">
                <a:latin typeface="Verdana"/>
                <a:cs typeface="Verdana"/>
              </a:rPr>
              <a:t>DeepC</a:t>
            </a:r>
            <a:r>
              <a:rPr sz="2450" spc="10" dirty="0">
                <a:latin typeface="Verdana"/>
                <a:cs typeface="Verdana"/>
              </a:rPr>
              <a:t>r</a:t>
            </a:r>
            <a:r>
              <a:rPr sz="2450" spc="105" dirty="0">
                <a:latin typeface="Verdana"/>
                <a:cs typeface="Verdana"/>
              </a:rPr>
              <a:t>op</a:t>
            </a:r>
            <a:r>
              <a:rPr sz="2450" spc="-215" dirty="0">
                <a:latin typeface="Verdana"/>
                <a:cs typeface="Verdana"/>
              </a:rPr>
              <a:t> </a:t>
            </a:r>
            <a:r>
              <a:rPr sz="2450" spc="-40" dirty="0">
                <a:latin typeface="Verdana"/>
                <a:cs typeface="Verdana"/>
              </a:rPr>
              <a:t>is</a:t>
            </a:r>
            <a:r>
              <a:rPr sz="2450" spc="-215" dirty="0">
                <a:latin typeface="Verdana"/>
                <a:cs typeface="Verdana"/>
              </a:rPr>
              <a:t> </a:t>
            </a:r>
            <a:r>
              <a:rPr sz="2450" spc="55" dirty="0">
                <a:latin typeface="Verdana"/>
                <a:cs typeface="Verdana"/>
              </a:rPr>
              <a:t>an</a:t>
            </a:r>
            <a:r>
              <a:rPr sz="2450" spc="-215" dirty="0">
                <a:latin typeface="Verdana"/>
                <a:cs typeface="Verdana"/>
              </a:rPr>
              <a:t> </a:t>
            </a:r>
            <a:r>
              <a:rPr sz="2450" spc="70" dirty="0">
                <a:latin typeface="Verdana"/>
                <a:cs typeface="Verdana"/>
              </a:rPr>
              <a:t>inn</a:t>
            </a:r>
            <a:r>
              <a:rPr sz="2450" spc="45" dirty="0">
                <a:latin typeface="Verdana"/>
                <a:cs typeface="Verdana"/>
              </a:rPr>
              <a:t>o</a:t>
            </a:r>
            <a:r>
              <a:rPr sz="2450" spc="-150" dirty="0">
                <a:latin typeface="Verdana"/>
                <a:cs typeface="Verdana"/>
              </a:rPr>
              <a:t>v</a:t>
            </a:r>
            <a:r>
              <a:rPr sz="2450" spc="-20" dirty="0">
                <a:latin typeface="Verdana"/>
                <a:cs typeface="Verdana"/>
              </a:rPr>
              <a:t>ati</a:t>
            </a:r>
            <a:r>
              <a:rPr sz="2450" spc="-70" dirty="0">
                <a:latin typeface="Verdana"/>
                <a:cs typeface="Verdana"/>
              </a:rPr>
              <a:t>v</a:t>
            </a:r>
            <a:r>
              <a:rPr sz="2450" spc="35" dirty="0">
                <a:latin typeface="Verdana"/>
                <a:cs typeface="Verdana"/>
              </a:rPr>
              <a:t>e</a:t>
            </a:r>
            <a:r>
              <a:rPr sz="2450" spc="-215" dirty="0">
                <a:latin typeface="Verdana"/>
                <a:cs typeface="Verdana"/>
              </a:rPr>
              <a:t> </a:t>
            </a:r>
            <a:r>
              <a:rPr lang="en-IN" sz="2450" spc="130" dirty="0">
                <a:latin typeface="Verdana"/>
                <a:cs typeface="Verdana"/>
              </a:rPr>
              <a:t>platform</a:t>
            </a:r>
            <a:r>
              <a:rPr sz="2450" spc="-215" dirty="0">
                <a:latin typeface="Verdana"/>
                <a:cs typeface="Verdana"/>
              </a:rPr>
              <a:t> </a:t>
            </a:r>
            <a:r>
              <a:rPr sz="2450" spc="40" dirty="0">
                <a:latin typeface="Verdana"/>
                <a:cs typeface="Verdana"/>
              </a:rPr>
              <a:t>utilizing</a:t>
            </a:r>
            <a:r>
              <a:rPr sz="2450" spc="-215" dirty="0">
                <a:latin typeface="Verdana"/>
                <a:cs typeface="Verdana"/>
              </a:rPr>
              <a:t> </a:t>
            </a:r>
            <a:r>
              <a:rPr sz="2450" spc="90" dirty="0">
                <a:latin typeface="Verdana"/>
                <a:cs typeface="Verdana"/>
              </a:rPr>
              <a:t>deep</a:t>
            </a:r>
            <a:r>
              <a:rPr sz="2450" spc="-215" dirty="0">
                <a:latin typeface="Verdana"/>
                <a:cs typeface="Verdana"/>
              </a:rPr>
              <a:t> </a:t>
            </a:r>
            <a:r>
              <a:rPr sz="2450" spc="5" dirty="0">
                <a:latin typeface="Verdana"/>
                <a:cs typeface="Verdana"/>
              </a:rPr>
              <a:t>l</a:t>
            </a:r>
            <a:r>
              <a:rPr sz="2450" spc="-25" dirty="0">
                <a:latin typeface="Verdana"/>
                <a:cs typeface="Verdana"/>
              </a:rPr>
              <a:t>e</a:t>
            </a:r>
            <a:r>
              <a:rPr sz="2450" spc="-40" dirty="0">
                <a:latin typeface="Verdana"/>
                <a:cs typeface="Verdana"/>
              </a:rPr>
              <a:t>a</a:t>
            </a:r>
            <a:r>
              <a:rPr sz="2450" spc="-50" dirty="0">
                <a:latin typeface="Verdana"/>
                <a:cs typeface="Verdana"/>
              </a:rPr>
              <a:t>r</a:t>
            </a:r>
            <a:r>
              <a:rPr sz="2450" spc="90" dirty="0">
                <a:latin typeface="Verdana"/>
                <a:cs typeface="Verdana"/>
              </a:rPr>
              <a:t>ning  </a:t>
            </a:r>
            <a:r>
              <a:rPr sz="2450" spc="55" dirty="0">
                <a:latin typeface="Verdana"/>
                <a:cs typeface="Verdana"/>
              </a:rPr>
              <a:t>techniques</a:t>
            </a:r>
            <a:r>
              <a:rPr sz="2450" spc="-215" dirty="0">
                <a:latin typeface="Verdana"/>
                <a:cs typeface="Verdana"/>
              </a:rPr>
              <a:t> </a:t>
            </a:r>
            <a:r>
              <a:rPr sz="2450" spc="25" dirty="0">
                <a:latin typeface="Verdana"/>
                <a:cs typeface="Verdana"/>
              </a:rPr>
              <a:t>to</a:t>
            </a:r>
            <a:r>
              <a:rPr sz="2450" spc="-210" dirty="0">
                <a:latin typeface="Verdana"/>
                <a:cs typeface="Verdana"/>
              </a:rPr>
              <a:t> </a:t>
            </a:r>
            <a:r>
              <a:rPr sz="2450" spc="55" dirty="0">
                <a:latin typeface="Verdana"/>
                <a:cs typeface="Verdana"/>
              </a:rPr>
              <a:t>predict</a:t>
            </a:r>
            <a:r>
              <a:rPr sz="2450" spc="-210" dirty="0">
                <a:latin typeface="Verdana"/>
                <a:cs typeface="Verdana"/>
              </a:rPr>
              <a:t> </a:t>
            </a:r>
            <a:r>
              <a:rPr sz="2450" spc="60" dirty="0">
                <a:latin typeface="Verdana"/>
                <a:cs typeface="Verdana"/>
              </a:rPr>
              <a:t>crop</a:t>
            </a:r>
            <a:r>
              <a:rPr sz="2450" spc="-210" dirty="0">
                <a:latin typeface="Verdana"/>
                <a:cs typeface="Verdana"/>
              </a:rPr>
              <a:t> </a:t>
            </a:r>
            <a:r>
              <a:rPr sz="2450" spc="-50" dirty="0">
                <a:latin typeface="Verdana"/>
                <a:cs typeface="Verdana"/>
              </a:rPr>
              <a:t>diseases. </a:t>
            </a:r>
            <a:r>
              <a:rPr sz="2450" spc="-844" dirty="0">
                <a:latin typeface="Verdana"/>
                <a:cs typeface="Verdana"/>
              </a:rPr>
              <a:t> </a:t>
            </a:r>
            <a:r>
              <a:rPr sz="2450" spc="-15" dirty="0">
                <a:latin typeface="Verdana"/>
                <a:cs typeface="Verdana"/>
              </a:rPr>
              <a:t>This</a:t>
            </a:r>
            <a:r>
              <a:rPr sz="2450" spc="-215" dirty="0">
                <a:latin typeface="Verdana"/>
                <a:cs typeface="Verdana"/>
              </a:rPr>
              <a:t> </a:t>
            </a:r>
            <a:r>
              <a:rPr sz="2450" spc="55" dirty="0">
                <a:latin typeface="Verdana"/>
                <a:cs typeface="Verdana"/>
              </a:rPr>
              <a:t>p</a:t>
            </a:r>
            <a:r>
              <a:rPr sz="2450" spc="5" dirty="0">
                <a:latin typeface="Verdana"/>
                <a:cs typeface="Verdana"/>
              </a:rPr>
              <a:t>r</a:t>
            </a:r>
            <a:r>
              <a:rPr sz="2450" spc="35" dirty="0">
                <a:latin typeface="Verdana"/>
                <a:cs typeface="Verdana"/>
              </a:rPr>
              <a:t>esentation</a:t>
            </a:r>
            <a:r>
              <a:rPr sz="2450" spc="-215" dirty="0">
                <a:latin typeface="Verdana"/>
                <a:cs typeface="Verdana"/>
              </a:rPr>
              <a:t> </a:t>
            </a:r>
            <a:r>
              <a:rPr sz="2450" spc="35" dirty="0">
                <a:latin typeface="Verdana"/>
                <a:cs typeface="Verdana"/>
              </a:rPr>
              <a:t>will</a:t>
            </a:r>
            <a:r>
              <a:rPr sz="2450" spc="-215" dirty="0">
                <a:latin typeface="Verdana"/>
                <a:cs typeface="Verdana"/>
              </a:rPr>
              <a:t> </a:t>
            </a:r>
            <a:r>
              <a:rPr sz="2450" spc="-5" dirty="0">
                <a:latin typeface="Verdana"/>
                <a:cs typeface="Verdana"/>
              </a:rPr>
              <a:t>e</a:t>
            </a:r>
            <a:r>
              <a:rPr sz="2450" spc="5" dirty="0">
                <a:latin typeface="Verdana"/>
                <a:cs typeface="Verdana"/>
              </a:rPr>
              <a:t>xplo</a:t>
            </a:r>
            <a:r>
              <a:rPr sz="2450" spc="-35" dirty="0">
                <a:latin typeface="Verdana"/>
                <a:cs typeface="Verdana"/>
              </a:rPr>
              <a:t>r</a:t>
            </a:r>
            <a:r>
              <a:rPr sz="2450" spc="35" dirty="0">
                <a:latin typeface="Verdana"/>
                <a:cs typeface="Verdana"/>
              </a:rPr>
              <a:t>e</a:t>
            </a:r>
            <a:r>
              <a:rPr sz="2450" spc="-215" dirty="0">
                <a:latin typeface="Verdana"/>
                <a:cs typeface="Verdana"/>
              </a:rPr>
              <a:t> </a:t>
            </a:r>
            <a:r>
              <a:rPr sz="2450" spc="-15" dirty="0">
                <a:latin typeface="Verdana"/>
                <a:cs typeface="Verdana"/>
              </a:rPr>
              <a:t>its  </a:t>
            </a:r>
            <a:r>
              <a:rPr sz="2450" spc="80" dirty="0">
                <a:latin typeface="Verdana"/>
                <a:cs typeface="Verdana"/>
              </a:rPr>
              <a:t>fun</a:t>
            </a:r>
            <a:r>
              <a:rPr sz="2450" spc="90" dirty="0">
                <a:latin typeface="Verdana"/>
                <a:cs typeface="Verdana"/>
              </a:rPr>
              <a:t>c</a:t>
            </a:r>
            <a:r>
              <a:rPr sz="2450" spc="-15" dirty="0">
                <a:latin typeface="Verdana"/>
                <a:cs typeface="Verdana"/>
              </a:rPr>
              <a:t>tionalities,</a:t>
            </a:r>
            <a:r>
              <a:rPr sz="2450" spc="-215" dirty="0">
                <a:latin typeface="Verdana"/>
                <a:cs typeface="Verdana"/>
              </a:rPr>
              <a:t> </a:t>
            </a:r>
            <a:r>
              <a:rPr sz="2450" spc="35" dirty="0">
                <a:latin typeface="Verdana"/>
                <a:cs typeface="Verdana"/>
              </a:rPr>
              <a:t>methodologies,</a:t>
            </a:r>
            <a:r>
              <a:rPr sz="2450" spc="-215" dirty="0">
                <a:latin typeface="Verdana"/>
                <a:cs typeface="Verdana"/>
              </a:rPr>
              <a:t> </a:t>
            </a:r>
            <a:r>
              <a:rPr sz="2450" spc="70" dirty="0">
                <a:latin typeface="Verdana"/>
                <a:cs typeface="Verdana"/>
              </a:rPr>
              <a:t>and  </a:t>
            </a:r>
            <a:r>
              <a:rPr sz="2450" spc="65" dirty="0">
                <a:latin typeface="Verdana"/>
                <a:cs typeface="Verdana"/>
              </a:rPr>
              <a:t>the</a:t>
            </a:r>
            <a:r>
              <a:rPr sz="2450" spc="-215" dirty="0">
                <a:latin typeface="Verdana"/>
                <a:cs typeface="Verdana"/>
              </a:rPr>
              <a:t> </a:t>
            </a:r>
            <a:r>
              <a:rPr sz="2450" spc="85" dirty="0">
                <a:latin typeface="Verdana"/>
                <a:cs typeface="Verdana"/>
              </a:rPr>
              <a:t>impact</a:t>
            </a:r>
            <a:r>
              <a:rPr sz="2450" spc="-215" dirty="0">
                <a:latin typeface="Verdana"/>
                <a:cs typeface="Verdana"/>
              </a:rPr>
              <a:t> </a:t>
            </a:r>
            <a:r>
              <a:rPr sz="2450" spc="20" dirty="0">
                <a:latin typeface="Verdana"/>
                <a:cs typeface="Verdana"/>
              </a:rPr>
              <a:t>of</a:t>
            </a:r>
            <a:r>
              <a:rPr sz="2450" spc="-215" dirty="0">
                <a:latin typeface="Verdana"/>
                <a:cs typeface="Verdana"/>
              </a:rPr>
              <a:t> </a:t>
            </a:r>
            <a:r>
              <a:rPr sz="2450" spc="25" dirty="0">
                <a:latin typeface="Verdana"/>
                <a:cs typeface="Verdana"/>
              </a:rPr>
              <a:t>predictive</a:t>
            </a:r>
            <a:r>
              <a:rPr sz="2450" spc="-215" dirty="0">
                <a:latin typeface="Verdana"/>
                <a:cs typeface="Verdana"/>
              </a:rPr>
              <a:t> </a:t>
            </a:r>
            <a:r>
              <a:rPr sz="2450" spc="-25" dirty="0">
                <a:latin typeface="Verdana"/>
                <a:cs typeface="Verdana"/>
              </a:rPr>
              <a:t>analysis</a:t>
            </a:r>
            <a:r>
              <a:rPr sz="2450" spc="-215" dirty="0">
                <a:latin typeface="Verdana"/>
                <a:cs typeface="Verdana"/>
              </a:rPr>
              <a:t> </a:t>
            </a:r>
            <a:r>
              <a:rPr sz="2450" spc="90" dirty="0">
                <a:latin typeface="Verdana"/>
                <a:cs typeface="Verdana"/>
              </a:rPr>
              <a:t>on </a:t>
            </a:r>
            <a:r>
              <a:rPr sz="2450" spc="-844" dirty="0">
                <a:latin typeface="Verdana"/>
                <a:cs typeface="Verdana"/>
              </a:rPr>
              <a:t> </a:t>
            </a:r>
            <a:r>
              <a:rPr sz="2450" spc="35" dirty="0">
                <a:latin typeface="Verdana"/>
                <a:cs typeface="Verdana"/>
              </a:rPr>
              <a:t>ag</a:t>
            </a:r>
            <a:r>
              <a:rPr sz="2450" spc="5" dirty="0">
                <a:latin typeface="Verdana"/>
                <a:cs typeface="Verdana"/>
              </a:rPr>
              <a:t>r</a:t>
            </a:r>
            <a:r>
              <a:rPr sz="2450" spc="60" dirty="0">
                <a:latin typeface="Verdana"/>
                <a:cs typeface="Verdana"/>
              </a:rPr>
              <a:t>icu</a:t>
            </a:r>
            <a:r>
              <a:rPr sz="2450" spc="35" dirty="0">
                <a:latin typeface="Verdana"/>
                <a:cs typeface="Verdana"/>
              </a:rPr>
              <a:t>l</a:t>
            </a:r>
            <a:r>
              <a:rPr sz="2450" spc="75" dirty="0">
                <a:latin typeface="Verdana"/>
                <a:cs typeface="Verdana"/>
              </a:rPr>
              <a:t>tu</a:t>
            </a:r>
            <a:r>
              <a:rPr sz="2450" spc="-175" dirty="0">
                <a:latin typeface="Verdana"/>
                <a:cs typeface="Verdana"/>
              </a:rPr>
              <a:t>r</a:t>
            </a:r>
            <a:r>
              <a:rPr sz="2450" spc="-10" dirty="0">
                <a:latin typeface="Verdana"/>
                <a:cs typeface="Verdana"/>
              </a:rPr>
              <a:t>al</a:t>
            </a:r>
            <a:r>
              <a:rPr sz="2450" spc="-215" dirty="0">
                <a:latin typeface="Verdana"/>
                <a:cs typeface="Verdana"/>
              </a:rPr>
              <a:t> </a:t>
            </a:r>
            <a:r>
              <a:rPr sz="2450" spc="150" dirty="0">
                <a:latin typeface="Verdana"/>
                <a:cs typeface="Verdana"/>
              </a:rPr>
              <a:t>p</a:t>
            </a:r>
            <a:r>
              <a:rPr sz="2450" spc="-175" dirty="0">
                <a:latin typeface="Verdana"/>
                <a:cs typeface="Verdana"/>
              </a:rPr>
              <a:t>r</a:t>
            </a:r>
            <a:r>
              <a:rPr sz="2450" spc="55" dirty="0">
                <a:latin typeface="Verdana"/>
                <a:cs typeface="Verdana"/>
              </a:rPr>
              <a:t>ac</a:t>
            </a:r>
            <a:r>
              <a:rPr sz="2450" spc="40" dirty="0">
                <a:latin typeface="Verdana"/>
                <a:cs typeface="Verdana"/>
              </a:rPr>
              <a:t>tic</a:t>
            </a:r>
            <a:r>
              <a:rPr sz="2450" spc="-135" dirty="0">
                <a:latin typeface="Verdana"/>
                <a:cs typeface="Verdana"/>
              </a:rPr>
              <a:t>es,</a:t>
            </a:r>
            <a:r>
              <a:rPr sz="2450" spc="-215" dirty="0">
                <a:latin typeface="Verdana"/>
                <a:cs typeface="Verdana"/>
              </a:rPr>
              <a:t> </a:t>
            </a:r>
            <a:r>
              <a:rPr sz="2450" spc="70" dirty="0">
                <a:latin typeface="Verdana"/>
                <a:cs typeface="Verdana"/>
              </a:rPr>
              <a:t>u</a:t>
            </a:r>
            <a:r>
              <a:rPr sz="2450" spc="35" dirty="0">
                <a:latin typeface="Verdana"/>
                <a:cs typeface="Verdana"/>
              </a:rPr>
              <a:t>l</a:t>
            </a:r>
            <a:r>
              <a:rPr sz="2450" spc="60" dirty="0">
                <a:latin typeface="Verdana"/>
                <a:cs typeface="Verdana"/>
              </a:rPr>
              <a:t>tima</a:t>
            </a:r>
            <a:r>
              <a:rPr sz="2450" spc="-5" dirty="0">
                <a:latin typeface="Verdana"/>
                <a:cs typeface="Verdana"/>
              </a:rPr>
              <a:t>t</a:t>
            </a:r>
            <a:r>
              <a:rPr sz="2450" spc="-25" dirty="0">
                <a:latin typeface="Verdana"/>
                <a:cs typeface="Verdana"/>
              </a:rPr>
              <a:t>ely  </a:t>
            </a:r>
            <a:r>
              <a:rPr sz="2450" spc="85" dirty="0">
                <a:latin typeface="Verdana"/>
                <a:cs typeface="Verdana"/>
              </a:rPr>
              <a:t>enhan</a:t>
            </a:r>
            <a:r>
              <a:rPr sz="2450" spc="50" dirty="0">
                <a:latin typeface="Verdana"/>
                <a:cs typeface="Verdana"/>
              </a:rPr>
              <a:t>c</a:t>
            </a:r>
            <a:r>
              <a:rPr sz="2450" spc="95" dirty="0">
                <a:latin typeface="Verdana"/>
                <a:cs typeface="Verdana"/>
              </a:rPr>
              <a:t>ing</a:t>
            </a:r>
            <a:r>
              <a:rPr sz="2450" spc="-215" dirty="0">
                <a:latin typeface="Verdana"/>
                <a:cs typeface="Verdana"/>
              </a:rPr>
              <a:t> </a:t>
            </a:r>
            <a:r>
              <a:rPr sz="2450" spc="35" dirty="0">
                <a:latin typeface="Verdana"/>
                <a:cs typeface="Verdana"/>
              </a:rPr>
              <a:t>c</a:t>
            </a:r>
            <a:r>
              <a:rPr sz="2450" spc="-10" dirty="0">
                <a:latin typeface="Verdana"/>
                <a:cs typeface="Verdana"/>
              </a:rPr>
              <a:t>r</a:t>
            </a:r>
            <a:r>
              <a:rPr sz="2450" spc="105" dirty="0">
                <a:latin typeface="Verdana"/>
                <a:cs typeface="Verdana"/>
              </a:rPr>
              <a:t>op</a:t>
            </a:r>
            <a:r>
              <a:rPr sz="2450" spc="-215" dirty="0">
                <a:latin typeface="Verdana"/>
                <a:cs typeface="Verdana"/>
              </a:rPr>
              <a:t> </a:t>
            </a:r>
            <a:r>
              <a:rPr sz="2450" spc="95" dirty="0">
                <a:latin typeface="Verdana"/>
                <a:cs typeface="Verdana"/>
              </a:rPr>
              <a:t>management</a:t>
            </a:r>
            <a:r>
              <a:rPr sz="2450" spc="-215" dirty="0">
                <a:latin typeface="Verdana"/>
                <a:cs typeface="Verdana"/>
              </a:rPr>
              <a:t> </a:t>
            </a:r>
            <a:r>
              <a:rPr sz="2450" spc="70" dirty="0">
                <a:latin typeface="Verdana"/>
                <a:cs typeface="Verdana"/>
              </a:rPr>
              <a:t>and  </a:t>
            </a:r>
            <a:r>
              <a:rPr sz="2450" spc="-55" dirty="0">
                <a:latin typeface="Verdana"/>
                <a:cs typeface="Verdana"/>
              </a:rPr>
              <a:t>yield.</a:t>
            </a:r>
            <a:endParaRPr sz="2450" dirty="0">
              <a:latin typeface="Verdana"/>
              <a:cs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5E84E-3607-3CF8-4239-62836DCD1588}"/>
              </a:ext>
            </a:extLst>
          </p:cNvPr>
          <p:cNvSpPr>
            <a:spLocks noGrp="1"/>
          </p:cNvSpPr>
          <p:nvPr>
            <p:ph type="ctrTitle"/>
          </p:nvPr>
        </p:nvSpPr>
        <p:spPr>
          <a:xfrm>
            <a:off x="234950" y="1035051"/>
            <a:ext cx="16693197" cy="1892826"/>
          </a:xfrm>
        </p:spPr>
        <p:txBody>
          <a:bodyPr/>
          <a:lstStyle/>
          <a:p>
            <a:r>
              <a:rPr lang="en-IN" i="0" dirty="0">
                <a:solidFill>
                  <a:srgbClr val="1F1F1F"/>
                </a:solidFill>
                <a:effectLst/>
                <a:latin typeface="ElsevierGulliver"/>
              </a:rPr>
              <a:t>Proposed work-flow diagram</a:t>
            </a:r>
            <a:br>
              <a:rPr lang="en-IN" i="0" dirty="0">
                <a:solidFill>
                  <a:srgbClr val="1F1F1F"/>
                </a:solidFill>
                <a:effectLst/>
                <a:latin typeface="ElsevierGulliver"/>
              </a:rPr>
            </a:br>
            <a:br>
              <a:rPr lang="en-IN" dirty="0"/>
            </a:br>
            <a:endParaRPr lang="en-IN" dirty="0"/>
          </a:p>
        </p:txBody>
      </p:sp>
      <p:sp>
        <p:nvSpPr>
          <p:cNvPr id="3" name="Subtitle 2">
            <a:extLst>
              <a:ext uri="{FF2B5EF4-FFF2-40B4-BE49-F238E27FC236}">
                <a16:creationId xmlns:a16="http://schemas.microsoft.com/office/drawing/2014/main" id="{15FE9B92-E301-281E-42E1-444EE0AE5D5D}"/>
              </a:ext>
            </a:extLst>
          </p:cNvPr>
          <p:cNvSpPr>
            <a:spLocks noGrp="1"/>
          </p:cNvSpPr>
          <p:nvPr>
            <p:ph type="subTitle" idx="4"/>
          </p:nvPr>
        </p:nvSpPr>
        <p:spPr>
          <a:xfrm>
            <a:off x="2745105" y="6420483"/>
            <a:ext cx="12810490" cy="1922274"/>
          </a:xfrm>
        </p:spPr>
        <p:txBody>
          <a:bodyPr/>
          <a:lstStyle/>
          <a:p>
            <a:endParaRPr lang="en-IN" dirty="0"/>
          </a:p>
        </p:txBody>
      </p:sp>
      <p:pic>
        <p:nvPicPr>
          <p:cNvPr id="2050" name="Picture 2">
            <a:extLst>
              <a:ext uri="{FF2B5EF4-FFF2-40B4-BE49-F238E27FC236}">
                <a16:creationId xmlns:a16="http://schemas.microsoft.com/office/drawing/2014/main" id="{6ED3308B-0426-B3CE-5B08-434DE2D52E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56944"/>
            <a:ext cx="18300700" cy="8290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1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2205216-463C-4A91-5DA1-2388D9AAB84D}"/>
              </a:ext>
            </a:extLst>
          </p:cNvPr>
          <p:cNvSpPr>
            <a:spLocks noGrp="1"/>
          </p:cNvSpPr>
          <p:nvPr>
            <p:ph type="subTitle" idx="4"/>
          </p:nvPr>
        </p:nvSpPr>
        <p:spPr>
          <a:xfrm>
            <a:off x="1372552" y="882650"/>
            <a:ext cx="14183043" cy="10341293"/>
          </a:xfrm>
        </p:spPr>
        <p:txBody>
          <a:bodyPr/>
          <a:lstStyle/>
          <a:p>
            <a:pPr algn="l"/>
            <a:r>
              <a:rPr lang="en-IN" sz="2800" b="1" i="0" u="sng" dirty="0">
                <a:solidFill>
                  <a:srgbClr val="1F1F1F"/>
                </a:solidFill>
                <a:effectLst/>
                <a:latin typeface="ElsevierGulliver"/>
              </a:rPr>
              <a:t>Dataset</a:t>
            </a:r>
            <a:br>
              <a:rPr lang="en-US" sz="2800" dirty="0"/>
            </a:br>
            <a:r>
              <a:rPr lang="en-US" sz="2800" b="0" i="0" dirty="0">
                <a:solidFill>
                  <a:srgbClr val="1F1F1F"/>
                </a:solidFill>
                <a:effectLst/>
                <a:latin typeface="ElsevierGulliver"/>
              </a:rPr>
              <a:t>The proposal starts with collecting the input images representing different types of leaves. These raw images can be collected using a real-time camera or mobile. For our deployment, the deep learning model was trained using a publicly accessible dataset during the framework's testing and training phases.</a:t>
            </a:r>
          </a:p>
          <a:p>
            <a:r>
              <a:rPr lang="en-US" sz="2800" b="1" u="sng" dirty="0">
                <a:effectLst/>
              </a:rPr>
              <a:t>Preprocessing</a:t>
            </a:r>
          </a:p>
          <a:p>
            <a:r>
              <a:rPr lang="en-US" sz="2800" dirty="0">
                <a:effectLst/>
              </a:rPr>
              <a:t>The raw images collected from the dataset might contain noises and it is essential to preprocess them before fitting them into the learning module. We apply rotation, resizing, and shearing to preprocess the image during the preprocessing phase.</a:t>
            </a:r>
          </a:p>
          <a:p>
            <a:pPr algn="l"/>
            <a:r>
              <a:rPr lang="en-US" sz="2800" b="1" i="0" u="sng" dirty="0">
                <a:solidFill>
                  <a:srgbClr val="1F1F1F"/>
                </a:solidFill>
                <a:effectLst/>
                <a:latin typeface="ElsevierGulliver"/>
              </a:rPr>
              <a:t>Training and building the model</a:t>
            </a:r>
          </a:p>
          <a:p>
            <a:pPr algn="l"/>
            <a:r>
              <a:rPr lang="en-US" sz="2800" b="0" i="0" dirty="0">
                <a:solidFill>
                  <a:srgbClr val="1F1F1F"/>
                </a:solidFill>
                <a:effectLst/>
                <a:latin typeface="ElsevierGulliver"/>
              </a:rPr>
              <a:t>This step has two main phases. The TL models are trained using a training image dataset during the first phase. During the later phase, the architecture is validated using test images reserved for performance evaluation.</a:t>
            </a:r>
          </a:p>
          <a:p>
            <a:pPr algn="l"/>
            <a:r>
              <a:rPr lang="en-US" sz="2800" b="1" i="0" u="sng" dirty="0">
                <a:solidFill>
                  <a:srgbClr val="1F1F1F"/>
                </a:solidFill>
                <a:effectLst/>
                <a:latin typeface="ElsevierGulliver"/>
              </a:rPr>
              <a:t>Model construction</a:t>
            </a:r>
          </a:p>
          <a:p>
            <a:pPr algn="l"/>
            <a:r>
              <a:rPr lang="en-US" sz="2800" b="0" i="0" dirty="0">
                <a:solidFill>
                  <a:srgbClr val="1F1F1F"/>
                </a:solidFill>
                <a:effectLst/>
                <a:latin typeface="ElsevierGulliver"/>
              </a:rPr>
              <a:t>•Collecting images from the dataset.</a:t>
            </a:r>
          </a:p>
          <a:p>
            <a:pPr algn="l">
              <a:buFont typeface="Arial" panose="020B0604020202020204" pitchFamily="34" charset="0"/>
              <a:buChar char="•"/>
            </a:pPr>
            <a:r>
              <a:rPr lang="en-US" sz="2800" b="0" i="0" dirty="0">
                <a:solidFill>
                  <a:srgbClr val="1F1F1F"/>
                </a:solidFill>
                <a:effectLst/>
                <a:latin typeface="ElsevierGulliver"/>
              </a:rPr>
              <a:t>Pre-process image data by resizing and rotating images.</a:t>
            </a:r>
          </a:p>
          <a:p>
            <a:pPr algn="l">
              <a:buFont typeface="Arial" panose="020B0604020202020204" pitchFamily="34" charset="0"/>
              <a:buChar char="•"/>
            </a:pPr>
            <a:r>
              <a:rPr lang="en-US" sz="2800" b="0" i="0" dirty="0">
                <a:solidFill>
                  <a:srgbClr val="1F1F1F"/>
                </a:solidFill>
                <a:effectLst/>
                <a:latin typeface="ElsevierGulliver"/>
              </a:rPr>
              <a:t>Creating convolute feature connect into Fully Connected Layers. Usually, it is flattened, converted to a one-dimensional (1D) array (or vector), and then joined to one or more completely connected layers.</a:t>
            </a:r>
          </a:p>
          <a:p>
            <a:pPr algn="l">
              <a:buFont typeface="Arial" panose="020B0604020202020204" pitchFamily="34" charset="0"/>
              <a:buChar char="•"/>
            </a:pPr>
            <a:r>
              <a:rPr lang="en-US" sz="2800" b="0" i="0" dirty="0">
                <a:solidFill>
                  <a:srgbClr val="1F1F1F"/>
                </a:solidFill>
                <a:effectLst/>
                <a:latin typeface="ElsevierGulliver"/>
              </a:rPr>
              <a:t>Finally, extract the features for different classes of the input.</a:t>
            </a:r>
          </a:p>
          <a:p>
            <a:pPr algn="l"/>
            <a:endParaRPr lang="en-US" sz="2800" b="0" i="0" dirty="0">
              <a:solidFill>
                <a:srgbClr val="1F1F1F"/>
              </a:solidFill>
              <a:effectLst/>
              <a:latin typeface="ElsevierGulliver"/>
            </a:endParaRPr>
          </a:p>
          <a:p>
            <a:endParaRPr lang="en-US" sz="2800" dirty="0">
              <a:effectLst/>
            </a:endParaRPr>
          </a:p>
          <a:p>
            <a:br>
              <a:rPr lang="en-US" sz="2800" dirty="0"/>
            </a:br>
            <a:endParaRPr lang="en-IN" sz="2800" dirty="0"/>
          </a:p>
        </p:txBody>
      </p:sp>
    </p:spTree>
    <p:extLst>
      <p:ext uri="{BB962C8B-B14F-4D97-AF65-F5344CB8AC3E}">
        <p14:creationId xmlns:p14="http://schemas.microsoft.com/office/powerpoint/2010/main" val="1888698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2E811F4-CE67-00E1-5E82-76BE9368EDE0}"/>
              </a:ext>
            </a:extLst>
          </p:cNvPr>
          <p:cNvSpPr>
            <a:spLocks noGrp="1"/>
          </p:cNvSpPr>
          <p:nvPr>
            <p:ph type="subTitle" idx="4"/>
          </p:nvPr>
        </p:nvSpPr>
        <p:spPr>
          <a:xfrm>
            <a:off x="387350" y="1492250"/>
            <a:ext cx="15168245" cy="6248400"/>
          </a:xfrm>
        </p:spPr>
        <p:txBody>
          <a:bodyPr/>
          <a:lstStyle/>
          <a:p>
            <a:pPr algn="l"/>
            <a:r>
              <a:rPr lang="en-US" sz="2800" b="1" i="0" u="sng" dirty="0">
                <a:solidFill>
                  <a:srgbClr val="1F1F1F"/>
                </a:solidFill>
                <a:effectLst/>
                <a:latin typeface="ElsevierGulliver"/>
              </a:rPr>
              <a:t>Model evaluation</a:t>
            </a:r>
          </a:p>
          <a:p>
            <a:pPr algn="l">
              <a:buFont typeface="Arial" panose="020B0604020202020204" pitchFamily="34" charset="0"/>
              <a:buChar char="•"/>
            </a:pPr>
            <a:r>
              <a:rPr lang="en-US" sz="2800" b="0" i="0" dirty="0">
                <a:solidFill>
                  <a:srgbClr val="1F1F1F"/>
                </a:solidFill>
                <a:effectLst/>
                <a:latin typeface="ElsevierGulliver"/>
              </a:rPr>
              <a:t>From an ideal dataset, 80% of photos are taken for training and 20% for testing.</a:t>
            </a:r>
          </a:p>
          <a:p>
            <a:pPr algn="l">
              <a:buFont typeface="Arial" panose="020B0604020202020204" pitchFamily="34" charset="0"/>
              <a:buChar char="•"/>
            </a:pPr>
            <a:r>
              <a:rPr lang="en-US" sz="2800" b="0" i="0" dirty="0">
                <a:solidFill>
                  <a:srgbClr val="1F1F1F"/>
                </a:solidFill>
                <a:effectLst/>
                <a:latin typeface="ElsevierGulliver"/>
              </a:rPr>
              <a:t>Validation data is used to check accuracy by applying the predict function and accurately extracting features.</a:t>
            </a:r>
          </a:p>
          <a:p>
            <a:pPr algn="l">
              <a:buFont typeface="Arial" panose="020B0604020202020204" pitchFamily="34" charset="0"/>
              <a:buChar char="•"/>
            </a:pPr>
            <a:r>
              <a:rPr lang="en-US" sz="2800" b="0" i="0" dirty="0">
                <a:solidFill>
                  <a:srgbClr val="1F1F1F"/>
                </a:solidFill>
                <a:effectLst/>
                <a:latin typeface="ElsevierGulliver"/>
              </a:rPr>
              <a:t>Images are taken for confirming detection once validation provides good results.</a:t>
            </a:r>
          </a:p>
          <a:p>
            <a:pPr algn="l">
              <a:buFont typeface="Arial" panose="020B0604020202020204" pitchFamily="34" charset="0"/>
              <a:buChar char="•"/>
            </a:pPr>
            <a:r>
              <a:rPr lang="en-US" sz="2800" b="0" i="0" dirty="0">
                <a:solidFill>
                  <a:srgbClr val="1F1F1F"/>
                </a:solidFill>
                <a:effectLst/>
                <a:latin typeface="ElsevierGulliver"/>
              </a:rPr>
              <a:t>Finally, characteristics are retrieved to determine whether or not the leaves are infected.</a:t>
            </a:r>
          </a:p>
          <a:p>
            <a:pPr algn="l">
              <a:buFont typeface="Arial" panose="020B0604020202020204" pitchFamily="34" charset="0"/>
              <a:buChar char="•"/>
            </a:pPr>
            <a:endParaRPr lang="en-US" sz="2800" b="0" i="0" dirty="0">
              <a:solidFill>
                <a:srgbClr val="1F1F1F"/>
              </a:solidFill>
              <a:effectLst/>
              <a:latin typeface="ElsevierGulliver"/>
            </a:endParaRPr>
          </a:p>
          <a:p>
            <a:pPr algn="l"/>
            <a:r>
              <a:rPr lang="en-US" sz="2800" b="1" u="sng" dirty="0">
                <a:solidFill>
                  <a:srgbClr val="1F1F1F"/>
                </a:solidFill>
                <a:latin typeface="ElsevierGulliver"/>
              </a:rPr>
              <a:t>P</a:t>
            </a:r>
            <a:r>
              <a:rPr lang="en-US" sz="2800" b="1" i="0" u="sng" dirty="0">
                <a:solidFill>
                  <a:srgbClr val="1F1F1F"/>
                </a:solidFill>
                <a:effectLst/>
                <a:latin typeface="ElsevierGulliver"/>
              </a:rPr>
              <a:t>erformance evaluation</a:t>
            </a:r>
          </a:p>
          <a:p>
            <a:pPr algn="l"/>
            <a:r>
              <a:rPr lang="en-US" sz="2800" b="0" i="0" dirty="0">
                <a:solidFill>
                  <a:srgbClr val="1F1F1F"/>
                </a:solidFill>
                <a:effectLst/>
                <a:latin typeface="ElsevierGulliver"/>
              </a:rPr>
              <a:t>In this phase, we obtain the best model based on the performance of the extensive experiments. We used accuracy, precision, recall, f1score, training accuracy, training loss, validation accuracy, and validation loss. This will help to build the smart web application with deep learning guidance.</a:t>
            </a:r>
          </a:p>
          <a:p>
            <a:pPr algn="l">
              <a:buFont typeface="Arial" panose="020B0604020202020204" pitchFamily="34" charset="0"/>
              <a:buChar char="•"/>
            </a:pPr>
            <a:endParaRPr lang="en-US" sz="2800" b="0" i="0" dirty="0">
              <a:solidFill>
                <a:srgbClr val="1F1F1F"/>
              </a:solidFill>
              <a:effectLst/>
              <a:latin typeface="ElsevierGulliver"/>
            </a:endParaRPr>
          </a:p>
          <a:p>
            <a:endParaRPr lang="en-IN" sz="2800" dirty="0"/>
          </a:p>
        </p:txBody>
      </p:sp>
    </p:spTree>
    <p:extLst>
      <p:ext uri="{BB962C8B-B14F-4D97-AF65-F5344CB8AC3E}">
        <p14:creationId xmlns:p14="http://schemas.microsoft.com/office/powerpoint/2010/main" val="3182144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57677" y="1419873"/>
            <a:ext cx="4620895" cy="1240790"/>
          </a:xfrm>
          <a:prstGeom prst="rect">
            <a:avLst/>
          </a:prstGeom>
        </p:spPr>
        <p:txBody>
          <a:bodyPr vert="horz" wrap="square" lIns="0" tIns="7620" rIns="0" bIns="0" rtlCol="0">
            <a:spAutoFit/>
          </a:bodyPr>
          <a:lstStyle/>
          <a:p>
            <a:pPr marL="252729" marR="5080" indent="-240665">
              <a:lnSpc>
                <a:spcPct val="101299"/>
              </a:lnSpc>
              <a:spcBef>
                <a:spcPts val="60"/>
              </a:spcBef>
            </a:pPr>
            <a:r>
              <a:rPr sz="3950" spc="20" dirty="0">
                <a:latin typeface="Cambria"/>
                <a:cs typeface="Cambria"/>
              </a:rPr>
              <a:t>Importance</a:t>
            </a:r>
            <a:r>
              <a:rPr sz="3950" spc="35" dirty="0">
                <a:latin typeface="Cambria"/>
                <a:cs typeface="Cambria"/>
              </a:rPr>
              <a:t> </a:t>
            </a:r>
            <a:r>
              <a:rPr sz="3950" spc="50" dirty="0">
                <a:latin typeface="Cambria"/>
                <a:cs typeface="Cambria"/>
              </a:rPr>
              <a:t>of</a:t>
            </a:r>
            <a:r>
              <a:rPr sz="3950" spc="35" dirty="0">
                <a:latin typeface="Cambria"/>
                <a:cs typeface="Cambria"/>
              </a:rPr>
              <a:t> </a:t>
            </a:r>
            <a:r>
              <a:rPr sz="3950" spc="130" dirty="0">
                <a:latin typeface="Cambria"/>
                <a:cs typeface="Cambria"/>
              </a:rPr>
              <a:t>Crop </a:t>
            </a:r>
            <a:r>
              <a:rPr sz="3950" spc="-855" dirty="0">
                <a:latin typeface="Cambria"/>
                <a:cs typeface="Cambria"/>
              </a:rPr>
              <a:t> </a:t>
            </a:r>
            <a:r>
              <a:rPr sz="3950" spc="15" dirty="0">
                <a:latin typeface="Cambria"/>
                <a:cs typeface="Cambria"/>
              </a:rPr>
              <a:t>Disease</a:t>
            </a:r>
            <a:r>
              <a:rPr sz="3950" spc="-10" dirty="0">
                <a:latin typeface="Cambria"/>
                <a:cs typeface="Cambria"/>
              </a:rPr>
              <a:t> </a:t>
            </a:r>
            <a:r>
              <a:rPr sz="3950" spc="15" dirty="0">
                <a:latin typeface="Cambria"/>
                <a:cs typeface="Cambria"/>
              </a:rPr>
              <a:t>Prediction</a:t>
            </a:r>
            <a:endParaRPr sz="3950">
              <a:latin typeface="Cambria"/>
              <a:cs typeface="Cambria"/>
            </a:endParaRPr>
          </a:p>
        </p:txBody>
      </p:sp>
      <p:pic>
        <p:nvPicPr>
          <p:cNvPr id="3" name="object 3"/>
          <p:cNvPicPr/>
          <p:nvPr/>
        </p:nvPicPr>
        <p:blipFill>
          <a:blip r:embed="rId2" cstate="print"/>
          <a:stretch>
            <a:fillRect/>
          </a:stretch>
        </p:blipFill>
        <p:spPr>
          <a:xfrm>
            <a:off x="1537639" y="3388207"/>
            <a:ext cx="3609479" cy="308800"/>
          </a:xfrm>
          <a:prstGeom prst="rect">
            <a:avLst/>
          </a:prstGeom>
        </p:spPr>
      </p:pic>
      <p:pic>
        <p:nvPicPr>
          <p:cNvPr id="4" name="object 4"/>
          <p:cNvPicPr/>
          <p:nvPr/>
        </p:nvPicPr>
        <p:blipFill>
          <a:blip r:embed="rId3" cstate="print"/>
          <a:stretch>
            <a:fillRect/>
          </a:stretch>
        </p:blipFill>
        <p:spPr>
          <a:xfrm>
            <a:off x="4468482" y="4272419"/>
            <a:ext cx="1850009" cy="310413"/>
          </a:xfrm>
          <a:prstGeom prst="rect">
            <a:avLst/>
          </a:prstGeom>
        </p:spPr>
      </p:pic>
      <p:pic>
        <p:nvPicPr>
          <p:cNvPr id="5" name="object 5"/>
          <p:cNvPicPr/>
          <p:nvPr/>
        </p:nvPicPr>
        <p:blipFill>
          <a:blip r:embed="rId4" cstate="print"/>
          <a:stretch>
            <a:fillRect/>
          </a:stretch>
        </p:blipFill>
        <p:spPr>
          <a:xfrm>
            <a:off x="5421858" y="5150332"/>
            <a:ext cx="2159266" cy="308800"/>
          </a:xfrm>
          <a:prstGeom prst="rect">
            <a:avLst/>
          </a:prstGeom>
        </p:spPr>
      </p:pic>
      <p:sp>
        <p:nvSpPr>
          <p:cNvPr id="6" name="object 6"/>
          <p:cNvSpPr txBox="1"/>
          <p:nvPr/>
        </p:nvSpPr>
        <p:spPr>
          <a:xfrm>
            <a:off x="1518653" y="2808326"/>
            <a:ext cx="6160135" cy="3987800"/>
          </a:xfrm>
          <a:prstGeom prst="rect">
            <a:avLst/>
          </a:prstGeom>
          <a:solidFill>
            <a:schemeClr val="bg1"/>
          </a:solidFill>
        </p:spPr>
        <p:txBody>
          <a:bodyPr vert="horz" wrap="square" lIns="0" tIns="10795" rIns="0" bIns="0" rtlCol="0">
            <a:spAutoFit/>
          </a:bodyPr>
          <a:lstStyle/>
          <a:p>
            <a:pPr marL="12700" marR="5080" indent="340360" algn="r">
              <a:lnSpc>
                <a:spcPct val="117700"/>
              </a:lnSpc>
              <a:spcBef>
                <a:spcPts val="85"/>
              </a:spcBef>
            </a:pPr>
            <a:r>
              <a:rPr sz="2450" spc="235" dirty="0">
                <a:latin typeface="Verdana"/>
                <a:cs typeface="Verdana"/>
              </a:rPr>
              <a:t>P</a:t>
            </a:r>
            <a:r>
              <a:rPr sz="2450" spc="-90" dirty="0">
                <a:latin typeface="Verdana"/>
                <a:cs typeface="Verdana"/>
              </a:rPr>
              <a:t>r</a:t>
            </a:r>
            <a:r>
              <a:rPr sz="2450" spc="70" dirty="0">
                <a:latin typeface="Verdana"/>
                <a:cs typeface="Verdana"/>
              </a:rPr>
              <a:t>edi</a:t>
            </a:r>
            <a:r>
              <a:rPr sz="2450" spc="85" dirty="0">
                <a:latin typeface="Verdana"/>
                <a:cs typeface="Verdana"/>
              </a:rPr>
              <a:t>c</a:t>
            </a:r>
            <a:r>
              <a:rPr sz="2450" spc="80" dirty="0">
                <a:latin typeface="Verdana"/>
                <a:cs typeface="Verdana"/>
              </a:rPr>
              <a:t>ting</a:t>
            </a:r>
            <a:r>
              <a:rPr sz="2450" spc="-215" dirty="0">
                <a:latin typeface="Verdana"/>
                <a:cs typeface="Verdana"/>
              </a:rPr>
              <a:t> </a:t>
            </a:r>
            <a:r>
              <a:rPr sz="2450" spc="35" dirty="0">
                <a:latin typeface="Verdana"/>
                <a:cs typeface="Verdana"/>
              </a:rPr>
              <a:t>c</a:t>
            </a:r>
            <a:r>
              <a:rPr sz="2450" spc="-10" dirty="0">
                <a:latin typeface="Verdana"/>
                <a:cs typeface="Verdana"/>
              </a:rPr>
              <a:t>r</a:t>
            </a:r>
            <a:r>
              <a:rPr sz="2450" spc="105" dirty="0">
                <a:latin typeface="Verdana"/>
                <a:cs typeface="Verdana"/>
              </a:rPr>
              <a:t>op</a:t>
            </a:r>
            <a:r>
              <a:rPr sz="2450" spc="-215" dirty="0">
                <a:latin typeface="Verdana"/>
                <a:cs typeface="Verdana"/>
              </a:rPr>
              <a:t> </a:t>
            </a:r>
            <a:r>
              <a:rPr sz="2450" spc="25" dirty="0">
                <a:latin typeface="Verdana"/>
                <a:cs typeface="Verdana"/>
              </a:rPr>
              <a:t>dis</a:t>
            </a:r>
            <a:r>
              <a:rPr sz="2450" spc="-10" dirty="0">
                <a:latin typeface="Verdana"/>
                <a:cs typeface="Verdana"/>
              </a:rPr>
              <a:t>e</a:t>
            </a:r>
            <a:r>
              <a:rPr sz="2450" spc="-30" dirty="0">
                <a:latin typeface="Verdana"/>
                <a:cs typeface="Verdana"/>
              </a:rPr>
              <a:t>ases</a:t>
            </a:r>
            <a:r>
              <a:rPr sz="2450" spc="-215" dirty="0">
                <a:latin typeface="Verdana"/>
                <a:cs typeface="Verdana"/>
              </a:rPr>
              <a:t> </a:t>
            </a:r>
            <a:r>
              <a:rPr sz="2450" spc="-40" dirty="0">
                <a:latin typeface="Verdana"/>
                <a:cs typeface="Verdana"/>
              </a:rPr>
              <a:t>is</a:t>
            </a:r>
            <a:r>
              <a:rPr sz="2450" spc="-215" dirty="0">
                <a:latin typeface="Verdana"/>
                <a:cs typeface="Verdana"/>
              </a:rPr>
              <a:t> </a:t>
            </a:r>
            <a:r>
              <a:rPr sz="2450" spc="70" dirty="0">
                <a:latin typeface="Verdana"/>
                <a:cs typeface="Verdana"/>
              </a:rPr>
              <a:t>cru</a:t>
            </a:r>
            <a:r>
              <a:rPr sz="2450" spc="50" dirty="0">
                <a:latin typeface="Verdana"/>
                <a:cs typeface="Verdana"/>
              </a:rPr>
              <a:t>c</a:t>
            </a:r>
            <a:r>
              <a:rPr sz="2450" spc="-10" dirty="0">
                <a:latin typeface="Verdana"/>
                <a:cs typeface="Verdana"/>
              </a:rPr>
              <a:t>ial</a:t>
            </a:r>
            <a:r>
              <a:rPr sz="2450" spc="-215" dirty="0">
                <a:latin typeface="Verdana"/>
                <a:cs typeface="Verdana"/>
              </a:rPr>
              <a:t> </a:t>
            </a:r>
            <a:r>
              <a:rPr sz="2450" spc="-50" dirty="0">
                <a:latin typeface="Verdana"/>
                <a:cs typeface="Verdana"/>
              </a:rPr>
              <a:t>f</a:t>
            </a:r>
            <a:r>
              <a:rPr sz="2450" dirty="0">
                <a:latin typeface="Verdana"/>
                <a:cs typeface="Verdana"/>
              </a:rPr>
              <a:t>or  </a:t>
            </a:r>
            <a:r>
              <a:rPr sz="2450" spc="25" dirty="0">
                <a:latin typeface="Verdana"/>
                <a:cs typeface="Verdana"/>
              </a:rPr>
              <a:t>sustainable</a:t>
            </a:r>
            <a:r>
              <a:rPr sz="2450" spc="-215" dirty="0">
                <a:latin typeface="Verdana"/>
                <a:cs typeface="Verdana"/>
              </a:rPr>
              <a:t> </a:t>
            </a:r>
            <a:r>
              <a:rPr sz="2450" spc="35" dirty="0">
                <a:latin typeface="Verdana"/>
                <a:cs typeface="Verdana"/>
              </a:rPr>
              <a:t>ag</a:t>
            </a:r>
            <a:r>
              <a:rPr sz="2450" spc="5" dirty="0">
                <a:latin typeface="Verdana"/>
                <a:cs typeface="Verdana"/>
              </a:rPr>
              <a:t>r</a:t>
            </a:r>
            <a:r>
              <a:rPr sz="2450" spc="60" dirty="0">
                <a:latin typeface="Verdana"/>
                <a:cs typeface="Verdana"/>
              </a:rPr>
              <a:t>icu</a:t>
            </a:r>
            <a:r>
              <a:rPr sz="2450" spc="35" dirty="0">
                <a:latin typeface="Verdana"/>
                <a:cs typeface="Verdana"/>
              </a:rPr>
              <a:t>ltu</a:t>
            </a:r>
            <a:r>
              <a:rPr sz="2450" spc="-10" dirty="0">
                <a:latin typeface="Verdana"/>
                <a:cs typeface="Verdana"/>
              </a:rPr>
              <a:t>r</a:t>
            </a:r>
            <a:r>
              <a:rPr sz="2450" spc="35" dirty="0">
                <a:latin typeface="Verdana"/>
                <a:cs typeface="Verdana"/>
              </a:rPr>
              <a:t>e</a:t>
            </a:r>
            <a:r>
              <a:rPr sz="2450" spc="-370" dirty="0">
                <a:latin typeface="Verdana"/>
                <a:cs typeface="Verdana"/>
              </a:rPr>
              <a:t>.</a:t>
            </a:r>
            <a:r>
              <a:rPr sz="2450" spc="-215" dirty="0">
                <a:latin typeface="Verdana"/>
                <a:cs typeface="Verdana"/>
              </a:rPr>
              <a:t> </a:t>
            </a:r>
            <a:r>
              <a:rPr sz="2450" spc="85" dirty="0">
                <a:latin typeface="Verdana"/>
                <a:cs typeface="Verdana"/>
              </a:rPr>
              <a:t>E</a:t>
            </a:r>
            <a:r>
              <a:rPr sz="2450" spc="-40" dirty="0">
                <a:latin typeface="Verdana"/>
                <a:cs typeface="Verdana"/>
              </a:rPr>
              <a:t>a</a:t>
            </a:r>
            <a:r>
              <a:rPr sz="2450" spc="-50" dirty="0">
                <a:latin typeface="Verdana"/>
                <a:cs typeface="Verdana"/>
              </a:rPr>
              <a:t>r</a:t>
            </a:r>
            <a:r>
              <a:rPr sz="2450" spc="-60" dirty="0">
                <a:latin typeface="Verdana"/>
                <a:cs typeface="Verdana"/>
              </a:rPr>
              <a:t>ly</a:t>
            </a:r>
            <a:r>
              <a:rPr sz="2450" spc="-215" dirty="0">
                <a:latin typeface="Verdana"/>
                <a:cs typeface="Verdana"/>
              </a:rPr>
              <a:t> </a:t>
            </a:r>
            <a:r>
              <a:rPr sz="2450" spc="85" dirty="0">
                <a:latin typeface="Verdana"/>
                <a:cs typeface="Verdana"/>
              </a:rPr>
              <a:t>de</a:t>
            </a:r>
            <a:r>
              <a:rPr sz="2450" spc="5" dirty="0">
                <a:latin typeface="Verdana"/>
                <a:cs typeface="Verdana"/>
              </a:rPr>
              <a:t>t</a:t>
            </a:r>
            <a:r>
              <a:rPr sz="2450" spc="80" dirty="0">
                <a:latin typeface="Verdana"/>
                <a:cs typeface="Verdana"/>
              </a:rPr>
              <a:t>ec</a:t>
            </a:r>
            <a:r>
              <a:rPr sz="2450" spc="50" dirty="0">
                <a:latin typeface="Verdana"/>
                <a:cs typeface="Verdana"/>
              </a:rPr>
              <a:t>tion  </a:t>
            </a:r>
            <a:r>
              <a:rPr sz="2450" spc="75" dirty="0">
                <a:latin typeface="Verdana"/>
                <a:cs typeface="Verdana"/>
              </a:rPr>
              <a:t>can</a:t>
            </a:r>
            <a:r>
              <a:rPr sz="2450" spc="-215" dirty="0">
                <a:latin typeface="Verdana"/>
                <a:cs typeface="Verdana"/>
              </a:rPr>
              <a:t> </a:t>
            </a:r>
            <a:r>
              <a:rPr sz="2450" spc="45" dirty="0">
                <a:latin typeface="Verdana"/>
                <a:cs typeface="Verdana"/>
              </a:rPr>
              <a:t>sign</a:t>
            </a:r>
            <a:r>
              <a:rPr sz="2450" spc="15" dirty="0">
                <a:latin typeface="Verdana"/>
                <a:cs typeface="Verdana"/>
              </a:rPr>
              <a:t>i</a:t>
            </a:r>
            <a:r>
              <a:rPr sz="2450" spc="-25" dirty="0">
                <a:latin typeface="Verdana"/>
                <a:cs typeface="Verdana"/>
              </a:rPr>
              <a:t>ﬁ</a:t>
            </a:r>
            <a:r>
              <a:rPr sz="2450" spc="25" dirty="0">
                <a:latin typeface="Verdana"/>
                <a:cs typeface="Verdana"/>
              </a:rPr>
              <a:t>cantly</a:t>
            </a:r>
            <a:r>
              <a:rPr sz="2450" spc="-215" dirty="0">
                <a:latin typeface="Verdana"/>
                <a:cs typeface="Verdana"/>
              </a:rPr>
              <a:t> </a:t>
            </a:r>
            <a:r>
              <a:rPr sz="2450" spc="-90" dirty="0">
                <a:latin typeface="Verdana"/>
                <a:cs typeface="Verdana"/>
              </a:rPr>
              <a:t>r</a:t>
            </a:r>
            <a:r>
              <a:rPr sz="2450" spc="105" dirty="0">
                <a:latin typeface="Verdana"/>
                <a:cs typeface="Verdana"/>
              </a:rPr>
              <a:t>edu</a:t>
            </a:r>
            <a:r>
              <a:rPr sz="2450" spc="65" dirty="0">
                <a:latin typeface="Verdana"/>
                <a:cs typeface="Verdana"/>
              </a:rPr>
              <a:t>c</a:t>
            </a:r>
            <a:r>
              <a:rPr sz="2450" spc="35" dirty="0">
                <a:latin typeface="Verdana"/>
                <a:cs typeface="Verdana"/>
              </a:rPr>
              <a:t>e</a:t>
            </a:r>
            <a:r>
              <a:rPr sz="2450" spc="-215" dirty="0">
                <a:latin typeface="Verdana"/>
                <a:cs typeface="Verdana"/>
              </a:rPr>
              <a:t> </a:t>
            </a:r>
            <a:r>
              <a:rPr sz="2450" spc="-65" dirty="0">
                <a:latin typeface="Verdana"/>
                <a:cs typeface="Verdana"/>
              </a:rPr>
              <a:t>losses,  </a:t>
            </a:r>
            <a:r>
              <a:rPr sz="2450" spc="30" dirty="0">
                <a:latin typeface="Verdana"/>
                <a:cs typeface="Verdana"/>
              </a:rPr>
              <a:t>ensu</a:t>
            </a:r>
            <a:r>
              <a:rPr sz="2450" dirty="0">
                <a:latin typeface="Verdana"/>
                <a:cs typeface="Verdana"/>
              </a:rPr>
              <a:t>r</a:t>
            </a:r>
            <a:r>
              <a:rPr sz="2450" spc="95" dirty="0">
                <a:latin typeface="Verdana"/>
                <a:cs typeface="Verdana"/>
              </a:rPr>
              <a:t>ing</a:t>
            </a:r>
            <a:r>
              <a:rPr sz="2450" spc="-215" dirty="0">
                <a:latin typeface="Verdana"/>
                <a:cs typeface="Verdana"/>
              </a:rPr>
              <a:t> </a:t>
            </a:r>
            <a:r>
              <a:rPr sz="2450" spc="65" dirty="0">
                <a:latin typeface="Verdana"/>
                <a:cs typeface="Verdana"/>
              </a:rPr>
              <a:t>the</a:t>
            </a:r>
            <a:r>
              <a:rPr sz="2450" spc="-215" dirty="0">
                <a:latin typeface="Verdana"/>
                <a:cs typeface="Verdana"/>
              </a:rPr>
              <a:t> </a:t>
            </a:r>
            <a:r>
              <a:rPr sz="2450" spc="-50" dirty="0">
                <a:latin typeface="Verdana"/>
                <a:cs typeface="Verdana"/>
              </a:rPr>
              <a:t>f</a:t>
            </a:r>
            <a:r>
              <a:rPr sz="2450" spc="90" dirty="0">
                <a:latin typeface="Verdana"/>
                <a:cs typeface="Verdana"/>
              </a:rPr>
              <a:t>ood</a:t>
            </a:r>
            <a:r>
              <a:rPr sz="2450" spc="-215" dirty="0">
                <a:latin typeface="Verdana"/>
                <a:cs typeface="Verdana"/>
              </a:rPr>
              <a:t> </a:t>
            </a:r>
            <a:r>
              <a:rPr sz="2450" spc="35" dirty="0">
                <a:latin typeface="Verdana"/>
                <a:cs typeface="Verdana"/>
              </a:rPr>
              <a:t>supply</a:t>
            </a:r>
            <a:r>
              <a:rPr sz="2450" spc="-215" dirty="0">
                <a:latin typeface="Verdana"/>
                <a:cs typeface="Verdana"/>
              </a:rPr>
              <a:t> </a:t>
            </a:r>
            <a:r>
              <a:rPr sz="2450" spc="-90" dirty="0">
                <a:latin typeface="Verdana"/>
                <a:cs typeface="Verdana"/>
              </a:rPr>
              <a:t>r</a:t>
            </a:r>
            <a:r>
              <a:rPr sz="2450" spc="45" dirty="0">
                <a:latin typeface="Verdana"/>
                <a:cs typeface="Verdana"/>
              </a:rPr>
              <a:t>emains  </a:t>
            </a:r>
            <a:r>
              <a:rPr sz="2450" spc="-35" dirty="0">
                <a:latin typeface="Verdana"/>
                <a:cs typeface="Verdana"/>
              </a:rPr>
              <a:t>stable.</a:t>
            </a:r>
            <a:r>
              <a:rPr sz="2450" spc="-215" dirty="0">
                <a:latin typeface="Verdana"/>
                <a:cs typeface="Verdana"/>
              </a:rPr>
              <a:t> </a:t>
            </a:r>
            <a:r>
              <a:rPr sz="2450" spc="35" dirty="0">
                <a:latin typeface="Verdana"/>
                <a:cs typeface="Verdana"/>
              </a:rPr>
              <a:t>By</a:t>
            </a:r>
            <a:r>
              <a:rPr sz="2450" spc="-215" dirty="0">
                <a:latin typeface="Verdana"/>
                <a:cs typeface="Verdana"/>
              </a:rPr>
              <a:t> </a:t>
            </a:r>
            <a:r>
              <a:rPr sz="2450" spc="40" dirty="0">
                <a:latin typeface="Verdana"/>
                <a:cs typeface="Verdana"/>
              </a:rPr>
              <a:t>utilizing</a:t>
            </a:r>
            <a:r>
              <a:rPr sz="2450" spc="-215" dirty="0">
                <a:latin typeface="Verdana"/>
                <a:cs typeface="Verdana"/>
              </a:rPr>
              <a:t> </a:t>
            </a:r>
            <a:r>
              <a:rPr sz="2450" spc="10" dirty="0">
                <a:latin typeface="Verdana"/>
                <a:cs typeface="Verdana"/>
              </a:rPr>
              <a:t>ad</a:t>
            </a:r>
            <a:r>
              <a:rPr sz="2450" spc="-30" dirty="0">
                <a:latin typeface="Verdana"/>
                <a:cs typeface="Verdana"/>
              </a:rPr>
              <a:t>v</a:t>
            </a:r>
            <a:r>
              <a:rPr sz="2450" spc="80" dirty="0">
                <a:latin typeface="Verdana"/>
                <a:cs typeface="Verdana"/>
              </a:rPr>
              <a:t>an</a:t>
            </a:r>
            <a:r>
              <a:rPr sz="2450" spc="40" dirty="0">
                <a:latin typeface="Verdana"/>
                <a:cs typeface="Verdana"/>
              </a:rPr>
              <a:t>c</a:t>
            </a:r>
            <a:r>
              <a:rPr sz="2450" spc="70" dirty="0">
                <a:latin typeface="Verdana"/>
                <a:cs typeface="Verdana"/>
              </a:rPr>
              <a:t>ed  </a:t>
            </a:r>
            <a:r>
              <a:rPr sz="2450" spc="-15" dirty="0">
                <a:latin typeface="Verdana"/>
                <a:cs typeface="Verdana"/>
              </a:rPr>
              <a:t>t</a:t>
            </a:r>
            <a:r>
              <a:rPr sz="2450" spc="80" dirty="0">
                <a:latin typeface="Verdana"/>
                <a:cs typeface="Verdana"/>
              </a:rPr>
              <a:t>e</a:t>
            </a:r>
            <a:r>
              <a:rPr sz="2450" spc="50" dirty="0">
                <a:latin typeface="Verdana"/>
                <a:cs typeface="Verdana"/>
              </a:rPr>
              <a:t>c</a:t>
            </a:r>
            <a:r>
              <a:rPr sz="2450" spc="55" dirty="0">
                <a:latin typeface="Verdana"/>
                <a:cs typeface="Verdana"/>
              </a:rPr>
              <a:t>hnologies</a:t>
            </a:r>
            <a:r>
              <a:rPr sz="2450" spc="-215" dirty="0">
                <a:latin typeface="Verdana"/>
                <a:cs typeface="Verdana"/>
              </a:rPr>
              <a:t> </a:t>
            </a:r>
            <a:r>
              <a:rPr sz="2450" spc="5" dirty="0">
                <a:latin typeface="Verdana"/>
                <a:cs typeface="Verdana"/>
              </a:rPr>
              <a:t>li</a:t>
            </a:r>
            <a:r>
              <a:rPr sz="2450" spc="-45" dirty="0">
                <a:latin typeface="Verdana"/>
                <a:cs typeface="Verdana"/>
              </a:rPr>
              <a:t>k</a:t>
            </a:r>
            <a:r>
              <a:rPr sz="2450" spc="35" dirty="0">
                <a:latin typeface="Verdana"/>
                <a:cs typeface="Verdana"/>
              </a:rPr>
              <a:t>e</a:t>
            </a:r>
            <a:r>
              <a:rPr sz="2450" spc="-215" dirty="0">
                <a:latin typeface="Verdana"/>
                <a:cs typeface="Verdana"/>
              </a:rPr>
              <a:t> </a:t>
            </a:r>
            <a:r>
              <a:rPr sz="2450" spc="90" dirty="0">
                <a:latin typeface="Verdana"/>
                <a:cs typeface="Verdana"/>
              </a:rPr>
              <a:t>deep</a:t>
            </a:r>
            <a:r>
              <a:rPr sz="2450" spc="-215" dirty="0">
                <a:latin typeface="Verdana"/>
                <a:cs typeface="Verdana"/>
              </a:rPr>
              <a:t> </a:t>
            </a:r>
            <a:r>
              <a:rPr sz="2450" spc="5" dirty="0">
                <a:latin typeface="Verdana"/>
                <a:cs typeface="Verdana"/>
              </a:rPr>
              <a:t>l</a:t>
            </a:r>
            <a:r>
              <a:rPr sz="2450" spc="-25" dirty="0">
                <a:latin typeface="Verdana"/>
                <a:cs typeface="Verdana"/>
              </a:rPr>
              <a:t>e</a:t>
            </a:r>
            <a:r>
              <a:rPr sz="2450" spc="-40" dirty="0">
                <a:latin typeface="Verdana"/>
                <a:cs typeface="Verdana"/>
              </a:rPr>
              <a:t>a</a:t>
            </a:r>
            <a:r>
              <a:rPr sz="2450" spc="-50" dirty="0">
                <a:latin typeface="Verdana"/>
                <a:cs typeface="Verdana"/>
              </a:rPr>
              <a:t>r</a:t>
            </a:r>
            <a:r>
              <a:rPr sz="2450" spc="100" dirty="0">
                <a:latin typeface="Verdana"/>
                <a:cs typeface="Verdana"/>
              </a:rPr>
              <a:t>ning</a:t>
            </a:r>
            <a:r>
              <a:rPr sz="2450" spc="-360" dirty="0">
                <a:latin typeface="Verdana"/>
                <a:cs typeface="Verdana"/>
              </a:rPr>
              <a:t>,  </a:t>
            </a:r>
            <a:r>
              <a:rPr sz="2450" spc="-50" dirty="0">
                <a:latin typeface="Verdana"/>
                <a:cs typeface="Verdana"/>
              </a:rPr>
              <a:t>f</a:t>
            </a:r>
            <a:r>
              <a:rPr sz="2450" spc="-40" dirty="0">
                <a:latin typeface="Verdana"/>
                <a:cs typeface="Verdana"/>
              </a:rPr>
              <a:t>a</a:t>
            </a:r>
            <a:r>
              <a:rPr sz="2450" spc="-50" dirty="0">
                <a:latin typeface="Verdana"/>
                <a:cs typeface="Verdana"/>
              </a:rPr>
              <a:t>r</a:t>
            </a:r>
            <a:r>
              <a:rPr sz="2450" spc="85" dirty="0">
                <a:latin typeface="Verdana"/>
                <a:cs typeface="Verdana"/>
              </a:rPr>
              <a:t>me</a:t>
            </a:r>
            <a:r>
              <a:rPr sz="2450" spc="40" dirty="0">
                <a:latin typeface="Verdana"/>
                <a:cs typeface="Verdana"/>
              </a:rPr>
              <a:t>r</a:t>
            </a:r>
            <a:r>
              <a:rPr sz="2450" spc="-70" dirty="0">
                <a:latin typeface="Verdana"/>
                <a:cs typeface="Verdana"/>
              </a:rPr>
              <a:t>s</a:t>
            </a:r>
            <a:r>
              <a:rPr sz="2450" spc="-215" dirty="0">
                <a:latin typeface="Verdana"/>
                <a:cs typeface="Verdana"/>
              </a:rPr>
              <a:t> </a:t>
            </a:r>
            <a:r>
              <a:rPr sz="2450" spc="75" dirty="0">
                <a:latin typeface="Verdana"/>
                <a:cs typeface="Verdana"/>
              </a:rPr>
              <a:t>can</a:t>
            </a:r>
            <a:r>
              <a:rPr sz="2450" spc="-215" dirty="0">
                <a:latin typeface="Verdana"/>
                <a:cs typeface="Verdana"/>
              </a:rPr>
              <a:t> </a:t>
            </a:r>
            <a:r>
              <a:rPr sz="2450" spc="95" dirty="0">
                <a:latin typeface="Verdana"/>
                <a:cs typeface="Verdana"/>
              </a:rPr>
              <a:t>ma</a:t>
            </a:r>
            <a:r>
              <a:rPr sz="2450" spc="15" dirty="0">
                <a:latin typeface="Verdana"/>
                <a:cs typeface="Verdana"/>
              </a:rPr>
              <a:t>k</a:t>
            </a:r>
            <a:r>
              <a:rPr sz="2450" spc="35" dirty="0">
                <a:latin typeface="Verdana"/>
                <a:cs typeface="Verdana"/>
              </a:rPr>
              <a:t>e</a:t>
            </a:r>
            <a:r>
              <a:rPr sz="2450" spc="-215" dirty="0">
                <a:latin typeface="Verdana"/>
                <a:cs typeface="Verdana"/>
              </a:rPr>
              <a:t> </a:t>
            </a:r>
            <a:r>
              <a:rPr sz="2450" spc="30" dirty="0">
                <a:latin typeface="Verdana"/>
                <a:cs typeface="Verdana"/>
              </a:rPr>
              <a:t>in</a:t>
            </a:r>
            <a:r>
              <a:rPr sz="2450" dirty="0">
                <a:latin typeface="Verdana"/>
                <a:cs typeface="Verdana"/>
              </a:rPr>
              <a:t>f</a:t>
            </a:r>
            <a:r>
              <a:rPr sz="2450" spc="5" dirty="0">
                <a:latin typeface="Verdana"/>
                <a:cs typeface="Verdana"/>
              </a:rPr>
              <a:t>o</a:t>
            </a:r>
            <a:r>
              <a:rPr sz="2450" spc="-20" dirty="0">
                <a:latin typeface="Verdana"/>
                <a:cs typeface="Verdana"/>
              </a:rPr>
              <a:t>r</a:t>
            </a:r>
            <a:r>
              <a:rPr sz="2450" spc="140" dirty="0">
                <a:latin typeface="Verdana"/>
                <a:cs typeface="Verdana"/>
              </a:rPr>
              <a:t>med</a:t>
            </a:r>
            <a:r>
              <a:rPr sz="2450" spc="-215" dirty="0">
                <a:latin typeface="Verdana"/>
                <a:cs typeface="Verdana"/>
              </a:rPr>
              <a:t> </a:t>
            </a:r>
            <a:r>
              <a:rPr sz="2450" spc="105" dirty="0">
                <a:latin typeface="Verdana"/>
                <a:cs typeface="Verdana"/>
              </a:rPr>
              <a:t>de</a:t>
            </a:r>
            <a:r>
              <a:rPr sz="2450" spc="70" dirty="0">
                <a:latin typeface="Verdana"/>
                <a:cs typeface="Verdana"/>
              </a:rPr>
              <a:t>c</a:t>
            </a:r>
            <a:r>
              <a:rPr sz="2450" spc="5" dirty="0">
                <a:latin typeface="Verdana"/>
                <a:cs typeface="Verdana"/>
              </a:rPr>
              <a:t>isions  </a:t>
            </a:r>
            <a:r>
              <a:rPr sz="2450" spc="85" dirty="0">
                <a:latin typeface="Verdana"/>
                <a:cs typeface="Verdana"/>
              </a:rPr>
              <a:t>and</a:t>
            </a:r>
            <a:r>
              <a:rPr sz="2450" spc="-220" dirty="0">
                <a:latin typeface="Verdana"/>
                <a:cs typeface="Verdana"/>
              </a:rPr>
              <a:t> </a:t>
            </a:r>
            <a:r>
              <a:rPr sz="2450" spc="55" dirty="0">
                <a:latin typeface="Verdana"/>
                <a:cs typeface="Verdana"/>
              </a:rPr>
              <a:t>optimize</a:t>
            </a:r>
            <a:r>
              <a:rPr sz="2450" spc="-215" dirty="0">
                <a:latin typeface="Verdana"/>
                <a:cs typeface="Verdana"/>
              </a:rPr>
              <a:t> </a:t>
            </a:r>
            <a:r>
              <a:rPr sz="2450" spc="25" dirty="0">
                <a:latin typeface="Verdana"/>
                <a:cs typeface="Verdana"/>
              </a:rPr>
              <a:t>their</a:t>
            </a:r>
            <a:r>
              <a:rPr sz="2450" spc="-215" dirty="0">
                <a:latin typeface="Verdana"/>
                <a:cs typeface="Verdana"/>
              </a:rPr>
              <a:t> </a:t>
            </a:r>
            <a:r>
              <a:rPr sz="2450" spc="60" dirty="0">
                <a:latin typeface="Verdana"/>
                <a:cs typeface="Verdana"/>
              </a:rPr>
              <a:t>crop</a:t>
            </a:r>
            <a:r>
              <a:rPr sz="2450" spc="-215" dirty="0">
                <a:latin typeface="Verdana"/>
                <a:cs typeface="Verdana"/>
              </a:rPr>
              <a:t> </a:t>
            </a:r>
            <a:r>
              <a:rPr sz="2450" spc="95" dirty="0">
                <a:latin typeface="Verdana"/>
                <a:cs typeface="Verdana"/>
              </a:rPr>
              <a:t>management</a:t>
            </a:r>
            <a:endParaRPr sz="2450" dirty="0">
              <a:latin typeface="Verdana"/>
              <a:cs typeface="Verdana"/>
            </a:endParaRPr>
          </a:p>
          <a:p>
            <a:pPr marR="5080" algn="r">
              <a:lnSpc>
                <a:spcPct val="100000"/>
              </a:lnSpc>
              <a:spcBef>
                <a:spcPts val="585"/>
              </a:spcBef>
            </a:pPr>
            <a:r>
              <a:rPr sz="2450" spc="-40" dirty="0">
                <a:latin typeface="Verdana"/>
                <a:cs typeface="Verdana"/>
              </a:rPr>
              <a:t>strategies.</a:t>
            </a:r>
            <a:endParaRPr sz="2450" dirty="0">
              <a:latin typeface="Verdana"/>
              <a:cs typeface="Verdana"/>
            </a:endParaRPr>
          </a:p>
        </p:txBody>
      </p:sp>
      <p:pic>
        <p:nvPicPr>
          <p:cNvPr id="7" name="object 7"/>
          <p:cNvPicPr/>
          <p:nvPr/>
        </p:nvPicPr>
        <p:blipFill>
          <a:blip r:embed="rId5" cstate="print"/>
          <a:stretch>
            <a:fillRect/>
          </a:stretch>
        </p:blipFill>
        <p:spPr>
          <a:xfrm>
            <a:off x="9144000" y="0"/>
            <a:ext cx="9143999" cy="1028776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TotalTime>
  <Words>981</Words>
  <Application>Microsoft Office PowerPoint</Application>
  <PresentationFormat>Custom</PresentationFormat>
  <Paragraphs>65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Cambria</vt:lpstr>
      <vt:lpstr>ElsevierGulliver</vt:lpstr>
      <vt:lpstr>Times New Roman</vt:lpstr>
      <vt:lpstr>Verdana</vt:lpstr>
      <vt:lpstr>Office Theme</vt:lpstr>
      <vt:lpstr>Rungta College of Engineering Technology R1, Bhilai  Allied Department of Computer Science &amp; Engineering(AI&amp;ML) 5th semester</vt:lpstr>
      <vt:lpstr>PowerPoint Presentation</vt:lpstr>
      <vt:lpstr>Problem Statement </vt:lpstr>
      <vt:lpstr>Solution</vt:lpstr>
      <vt:lpstr>Introduction to DeepCrop</vt:lpstr>
      <vt:lpstr>Proposed work-flow diagram  </vt:lpstr>
      <vt:lpstr>PowerPoint Presentation</vt:lpstr>
      <vt:lpstr>PowerPoint Presentation</vt:lpstr>
      <vt:lpstr>Importance of Crop  Disease Prediction</vt:lpstr>
      <vt:lpstr>Deep Learning Overview</vt:lpstr>
      <vt:lpstr>Data Collection and  Training</vt:lpstr>
      <vt:lpstr>Impact on Agriculture</vt:lpstr>
      <vt:lpstr>Conclusion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Rungta College of Engineering Technology R1, Bhilai  Allied Department of Computer Science &amp; Engineering(AI&amp;ML) 5th semester</dc:title>
  <dc:creator>SUPRIYA DHARA</dc:creator>
  <cp:lastModifiedBy>Anurag Yadav</cp:lastModifiedBy>
  <cp:revision>4</cp:revision>
  <dcterms:created xsi:type="dcterms:W3CDTF">2024-10-22T14:04:09Z</dcterms:created>
  <dcterms:modified xsi:type="dcterms:W3CDTF">2024-10-23T05:00:51Z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2024-10-22T00:00:00Z</vt:filetime>
  </property>
  <property fmtid="{D5CDD505-2E9C-101B-9397-08002B2CF9AE}" pid="3" name="Creator">
    <vt:lpwstr>Chromium</vt:lpwstr>
  </property>
  <property fmtid="{D5CDD505-2E9C-101B-9397-08002B2CF9AE}" pid="4" name="LastSaved">
    <vt:filetime>2024-10-22T00:00:00Z</vt:filetime>
  </property>
</Properties>
</file>